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8"/>
  </p:notesMasterIdLst>
  <p:sldIdLst>
    <p:sldId id="256" r:id="rId2"/>
    <p:sldId id="278" r:id="rId3"/>
    <p:sldId id="285" r:id="rId4"/>
    <p:sldId id="284" r:id="rId5"/>
    <p:sldId id="283" r:id="rId6"/>
    <p:sldId id="277" r:id="rId7"/>
    <p:sldId id="258" r:id="rId8"/>
    <p:sldId id="259" r:id="rId9"/>
    <p:sldId id="263" r:id="rId10"/>
    <p:sldId id="262" r:id="rId11"/>
    <p:sldId id="264" r:id="rId12"/>
    <p:sldId id="281" r:id="rId13"/>
    <p:sldId id="265" r:id="rId14"/>
    <p:sldId id="266" r:id="rId15"/>
    <p:sldId id="268" r:id="rId16"/>
    <p:sldId id="272" r:id="rId17"/>
    <p:sldId id="267" r:id="rId18"/>
    <p:sldId id="269" r:id="rId19"/>
    <p:sldId id="270" r:id="rId20"/>
    <p:sldId id="271" r:id="rId21"/>
    <p:sldId id="273" r:id="rId22"/>
    <p:sldId id="274" r:id="rId23"/>
    <p:sldId id="280" r:id="rId24"/>
    <p:sldId id="279" r:id="rId25"/>
    <p:sldId id="275" r:id="rId26"/>
    <p:sldId id="27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0" autoAdjust="0"/>
    <p:restoredTop sz="62757" autoAdjust="0"/>
  </p:normalViewPr>
  <p:slideViewPr>
    <p:cSldViewPr>
      <p:cViewPr>
        <p:scale>
          <a:sx n="50" d="100"/>
          <a:sy n="50" d="100"/>
        </p:scale>
        <p:origin x="-2342" y="-139"/>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839DD9-846D-4DAC-AA19-0E59413C67A8}" type="datetimeFigureOut">
              <a:rPr lang="en-US" smtClean="0"/>
              <a:t>4/2/2017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EBFB0F-CE2B-4D28-BDEB-B1094A058B88}" type="slidenum">
              <a:rPr lang="en-US" smtClean="0"/>
              <a:t>‹#›</a:t>
            </a:fld>
            <a:endParaRPr lang="en-US"/>
          </a:p>
        </p:txBody>
      </p:sp>
    </p:spTree>
    <p:extLst>
      <p:ext uri="{BB962C8B-B14F-4D97-AF65-F5344CB8AC3E}">
        <p14:creationId xmlns:p14="http://schemas.microsoft.com/office/powerpoint/2010/main" val="2854123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eveloper.github.com/webhooks/creating/"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docs.microsoft.com/en-us/azure/azure-functions/functions-scale" TargetMode="External"/><Relationship Id="rId4" Type="http://schemas.openxmlformats.org/officeDocument/2006/relationships/hyperlink" Target="https://docs.microsoft.com/en-us/azure/app-service/azure-web-sites-web-hosting-plans-in-depth-overview"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docs.microsoft.com/en-us/azure/app-service-web/web-sites-monitor" TargetMode="External"/><Relationship Id="rId3" Type="http://schemas.openxmlformats.org/officeDocument/2006/relationships/hyperlink" Target="https://docs.microsoft.com/en-us/azure/azure-functions/functions-bindings-storage" TargetMode="External"/><Relationship Id="rId7" Type="http://schemas.openxmlformats.org/officeDocument/2006/relationships/hyperlink" Target="https://docs.microsoft.com/en-us/azure/app-service/app-service-authentication-overview"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docs.microsoft.com/en-us/azure/app-service-web/app-service-continuous-deployment" TargetMode="External"/><Relationship Id="rId5" Type="http://schemas.openxmlformats.org/officeDocument/2006/relationships/hyperlink" Target="https://docs.microsoft.com/en-us/azure/app-service/app-service-value-prop-what-is" TargetMode="External"/><Relationship Id="rId4" Type="http://schemas.openxmlformats.org/officeDocument/2006/relationships/hyperlink" Target="https://docs.microsoft.com/en-us/azure/azure-functions/functions-bindings-http-webhook"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74EB7-E119-5248-8757-67D0A4A95B3B}" type="slidenum">
              <a:rPr lang="en-US" smtClean="0"/>
              <a:pPr/>
              <a:t>2</a:t>
            </a:fld>
            <a:endParaRPr lang="en-US"/>
          </a:p>
        </p:txBody>
      </p:sp>
    </p:spTree>
    <p:extLst>
      <p:ext uri="{BB962C8B-B14F-4D97-AF65-F5344CB8AC3E}">
        <p14:creationId xmlns:p14="http://schemas.microsoft.com/office/powerpoint/2010/main" val="1199009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Put simply, if you can run a program or script on your local machine, all you need to get it running on the cloud is upload it.  It really is that easy! It will take less than 5 minutes from signing up on Azure to uploading and running your code. </a:t>
            </a:r>
            <a:r>
              <a:rPr lang="en-US" sz="1200" b="0" i="0" kern="1200" dirty="0" err="1" smtClean="0">
                <a:solidFill>
                  <a:schemeClr val="tx1"/>
                </a:solidFill>
                <a:effectLst/>
                <a:latin typeface="+mn-lt"/>
                <a:ea typeface="+mn-ea"/>
                <a:cs typeface="+mn-cs"/>
              </a:rPr>
              <a:t>WebJobs</a:t>
            </a:r>
            <a:r>
              <a:rPr lang="en-US" sz="1200" b="0" i="0" kern="1200" dirty="0" smtClean="0">
                <a:solidFill>
                  <a:schemeClr val="tx1"/>
                </a:solidFill>
                <a:effectLst/>
                <a:latin typeface="+mn-lt"/>
                <a:ea typeface="+mn-ea"/>
                <a:cs typeface="+mn-cs"/>
              </a:rPr>
              <a:t> is what you get when you cross a fully featured and managed cloud-based hosting platform with a generic compute environment.  In other words, </a:t>
            </a:r>
            <a:r>
              <a:rPr lang="en-US" sz="1200" b="0" i="0" kern="1200" dirty="0" err="1" smtClean="0">
                <a:solidFill>
                  <a:schemeClr val="tx1"/>
                </a:solidFill>
                <a:effectLst/>
                <a:latin typeface="+mn-lt"/>
                <a:ea typeface="+mn-ea"/>
                <a:cs typeface="+mn-cs"/>
              </a:rPr>
              <a:t>WebJobs</a:t>
            </a:r>
            <a:r>
              <a:rPr lang="en-US" sz="1200" b="0" i="0" kern="1200" dirty="0" smtClean="0">
                <a:solidFill>
                  <a:schemeClr val="tx1"/>
                </a:solidFill>
                <a:effectLst/>
                <a:latin typeface="+mn-lt"/>
                <a:ea typeface="+mn-ea"/>
                <a:cs typeface="+mn-cs"/>
              </a:rPr>
              <a:t> is compute on a managed platform. Everything to make your code run, and keep it running is managed for you. All you have to do is put your program in a folder.</a:t>
            </a:r>
            <a:endParaRPr lang="en-US" dirty="0"/>
          </a:p>
        </p:txBody>
      </p:sp>
      <p:sp>
        <p:nvSpPr>
          <p:cNvPr id="4" name="Slide Number Placeholder 3"/>
          <p:cNvSpPr>
            <a:spLocks noGrp="1"/>
          </p:cNvSpPr>
          <p:nvPr>
            <p:ph type="sldNum" sz="quarter" idx="10"/>
          </p:nvPr>
        </p:nvSpPr>
        <p:spPr/>
        <p:txBody>
          <a:bodyPr/>
          <a:lstStyle/>
          <a:p>
            <a:fld id="{0BEBFB0F-CE2B-4D28-BDEB-B1094A058B88}" type="slidenum">
              <a:rPr lang="en-US" smtClean="0"/>
              <a:t>13</a:t>
            </a:fld>
            <a:endParaRPr lang="en-US"/>
          </a:p>
        </p:txBody>
      </p:sp>
    </p:spTree>
    <p:extLst>
      <p:ext uri="{BB962C8B-B14F-4D97-AF65-F5344CB8AC3E}">
        <p14:creationId xmlns:p14="http://schemas.microsoft.com/office/powerpoint/2010/main" val="2136816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Functions is the natural evolution of </a:t>
            </a:r>
            <a:r>
              <a:rPr lang="en-US" sz="1200" b="0" i="0" kern="1200" dirty="0" err="1" smtClean="0">
                <a:solidFill>
                  <a:schemeClr val="tx1"/>
                </a:solidFill>
                <a:effectLst/>
                <a:latin typeface="+mn-lt"/>
                <a:ea typeface="+mn-ea"/>
                <a:cs typeface="+mn-cs"/>
              </a:rPr>
              <a:t>WebJobs</a:t>
            </a:r>
            <a:r>
              <a:rPr lang="en-US" sz="1200" b="0" i="0" kern="1200" dirty="0" smtClean="0">
                <a:solidFill>
                  <a:schemeClr val="tx1"/>
                </a:solidFill>
                <a:effectLst/>
                <a:latin typeface="+mn-lt"/>
                <a:ea typeface="+mn-ea"/>
                <a:cs typeface="+mn-cs"/>
              </a:rPr>
              <a:t> in that it takes the best things about </a:t>
            </a:r>
            <a:r>
              <a:rPr lang="en-US" sz="1200" b="0" i="0" kern="1200" dirty="0" err="1" smtClean="0">
                <a:solidFill>
                  <a:schemeClr val="tx1"/>
                </a:solidFill>
                <a:effectLst/>
                <a:latin typeface="+mn-lt"/>
                <a:ea typeface="+mn-ea"/>
                <a:cs typeface="+mn-cs"/>
              </a:rPr>
              <a:t>WebJobs</a:t>
            </a:r>
            <a:r>
              <a:rPr lang="en-US" sz="1200" b="0" i="0" kern="1200" dirty="0" smtClean="0">
                <a:solidFill>
                  <a:schemeClr val="tx1"/>
                </a:solidFill>
                <a:effectLst/>
                <a:latin typeface="+mn-lt"/>
                <a:ea typeface="+mn-ea"/>
                <a:cs typeface="+mn-cs"/>
              </a:rPr>
              <a:t> and improves upon them. The improvements include:</a:t>
            </a:r>
          </a:p>
          <a:p>
            <a:r>
              <a:rPr lang="en-US" sz="1200" b="0" i="0" kern="1200" dirty="0" smtClean="0">
                <a:solidFill>
                  <a:schemeClr val="tx1"/>
                </a:solidFill>
                <a:effectLst/>
                <a:latin typeface="+mn-lt"/>
                <a:ea typeface="+mn-ea"/>
                <a:cs typeface="+mn-cs"/>
              </a:rPr>
              <a:t>Streamlined dev, test, and run of code, directly in the browser.</a:t>
            </a:r>
          </a:p>
          <a:p>
            <a:r>
              <a:rPr lang="en-US" sz="1200" b="0" i="0" kern="1200" dirty="0" smtClean="0">
                <a:solidFill>
                  <a:schemeClr val="tx1"/>
                </a:solidFill>
                <a:effectLst/>
                <a:latin typeface="+mn-lt"/>
                <a:ea typeface="+mn-ea"/>
                <a:cs typeface="+mn-cs"/>
              </a:rPr>
              <a:t>Built-in integration with more Azure services and 3rd-party services like </a:t>
            </a:r>
            <a:r>
              <a:rPr lang="en-US" sz="1200" b="0" i="0" u="none" strike="noStrike" kern="1200" dirty="0" smtClean="0">
                <a:solidFill>
                  <a:schemeClr val="tx1"/>
                </a:solidFill>
                <a:effectLst/>
                <a:latin typeface="+mn-lt"/>
                <a:ea typeface="+mn-ea"/>
                <a:cs typeface="+mn-cs"/>
                <a:hlinkClick r:id="rId3"/>
              </a:rPr>
              <a:t>GitHub </a:t>
            </a:r>
            <a:r>
              <a:rPr lang="en-US" sz="1200" b="0" i="0" u="none" strike="noStrike" kern="1200" dirty="0" err="1" smtClean="0">
                <a:solidFill>
                  <a:schemeClr val="tx1"/>
                </a:solidFill>
                <a:effectLst/>
                <a:latin typeface="+mn-lt"/>
                <a:ea typeface="+mn-ea"/>
                <a:cs typeface="+mn-cs"/>
                <a:hlinkClick r:id="rId3"/>
              </a:rPr>
              <a:t>WebHooks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Pay-per-use, no need to pay for an </a:t>
            </a:r>
            <a:r>
              <a:rPr lang="en-US" sz="1200" b="0" i="0" u="none" strike="noStrike" kern="1200" dirty="0" smtClean="0">
                <a:solidFill>
                  <a:schemeClr val="tx1"/>
                </a:solidFill>
                <a:effectLst/>
                <a:latin typeface="+mn-lt"/>
                <a:ea typeface="+mn-ea"/>
                <a:cs typeface="+mn-cs"/>
                <a:hlinkClick r:id="rId4"/>
              </a:rPr>
              <a:t>App Service plan</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Automatic, </a:t>
            </a:r>
            <a:r>
              <a:rPr lang="en-US" sz="1200" b="0" i="0" u="none" strike="noStrike" kern="1200" dirty="0" smtClean="0">
                <a:solidFill>
                  <a:schemeClr val="tx1"/>
                </a:solidFill>
                <a:effectLst/>
                <a:latin typeface="+mn-lt"/>
                <a:ea typeface="+mn-ea"/>
                <a:cs typeface="+mn-cs"/>
                <a:hlinkClick r:id="rId5"/>
              </a:rPr>
              <a:t>dynamic scaling</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For existing customers of App Service, running on App Service plan still possible (to take advantage of under-utilized resources).</a:t>
            </a:r>
          </a:p>
          <a:p>
            <a:r>
              <a:rPr lang="en-US" sz="1200" b="0" i="0" kern="1200" dirty="0" smtClean="0">
                <a:solidFill>
                  <a:schemeClr val="tx1"/>
                </a:solidFill>
                <a:effectLst/>
                <a:latin typeface="+mn-lt"/>
                <a:ea typeface="+mn-ea"/>
                <a:cs typeface="+mn-cs"/>
              </a:rPr>
              <a:t>Integration with Logic Apps.</a:t>
            </a:r>
          </a:p>
        </p:txBody>
      </p:sp>
      <p:sp>
        <p:nvSpPr>
          <p:cNvPr id="4" name="Slide Number Placeholder 3"/>
          <p:cNvSpPr>
            <a:spLocks noGrp="1"/>
          </p:cNvSpPr>
          <p:nvPr>
            <p:ph type="sldNum" sz="quarter" idx="10"/>
          </p:nvPr>
        </p:nvSpPr>
        <p:spPr/>
        <p:txBody>
          <a:bodyPr/>
          <a:lstStyle/>
          <a:p>
            <a:fld id="{0BEBFB0F-CE2B-4D28-BDEB-B1094A058B88}" type="slidenum">
              <a:rPr lang="en-US" smtClean="0"/>
              <a:t>14</a:t>
            </a:fld>
            <a:endParaRPr lang="en-US"/>
          </a:p>
        </p:txBody>
      </p:sp>
    </p:spTree>
    <p:extLst>
      <p:ext uri="{BB962C8B-B14F-4D97-AF65-F5344CB8AC3E}">
        <p14:creationId xmlns:p14="http://schemas.microsoft.com/office/powerpoint/2010/main" val="2670114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Whether to use Functions or </a:t>
            </a:r>
            <a:r>
              <a:rPr lang="en-US" sz="1200" b="0" i="0" kern="1200" dirty="0" err="1" smtClean="0">
                <a:solidFill>
                  <a:schemeClr val="tx1"/>
                </a:solidFill>
                <a:effectLst/>
                <a:latin typeface="+mn-lt"/>
                <a:ea typeface="+mn-ea"/>
                <a:cs typeface="+mn-cs"/>
              </a:rPr>
              <a:t>WebJobs</a:t>
            </a:r>
            <a:r>
              <a:rPr lang="en-US" sz="1200" b="0" i="0" kern="1200" dirty="0" smtClean="0">
                <a:solidFill>
                  <a:schemeClr val="tx1"/>
                </a:solidFill>
                <a:effectLst/>
                <a:latin typeface="+mn-lt"/>
                <a:ea typeface="+mn-ea"/>
                <a:cs typeface="+mn-cs"/>
              </a:rPr>
              <a:t> ultimately depends on what you're already doing with App Service. If you have an App Service app for which you want to run code snippets, and you want to manage them together in the same DevOps environment, you should use </a:t>
            </a:r>
            <a:r>
              <a:rPr lang="en-US" sz="1200" b="0" i="0" kern="1200" dirty="0" err="1" smtClean="0">
                <a:solidFill>
                  <a:schemeClr val="tx1"/>
                </a:solidFill>
                <a:effectLst/>
                <a:latin typeface="+mn-lt"/>
                <a:ea typeface="+mn-ea"/>
                <a:cs typeface="+mn-cs"/>
              </a:rPr>
              <a:t>WebJobs</a:t>
            </a:r>
            <a:r>
              <a:rPr lang="en-US" sz="1200" b="0" i="0" kern="1200" dirty="0" smtClean="0">
                <a:solidFill>
                  <a:schemeClr val="tx1"/>
                </a:solidFill>
                <a:effectLst/>
                <a:latin typeface="+mn-lt"/>
                <a:ea typeface="+mn-ea"/>
                <a:cs typeface="+mn-cs"/>
              </a:rPr>
              <a:t>. If you want to run code snippets for other Azure services or even 3rd-party apps, or if you want to manage your integration code snippets separately from your App Service apps, or if you want to call your code snippets from a Logic app, you should take advantage of all the improvements in Functions.</a:t>
            </a:r>
            <a:endParaRPr lang="en-US" dirty="0"/>
          </a:p>
        </p:txBody>
      </p:sp>
      <p:sp>
        <p:nvSpPr>
          <p:cNvPr id="4" name="Slide Number Placeholder 3"/>
          <p:cNvSpPr>
            <a:spLocks noGrp="1"/>
          </p:cNvSpPr>
          <p:nvPr>
            <p:ph type="sldNum" sz="quarter" idx="10"/>
          </p:nvPr>
        </p:nvSpPr>
        <p:spPr/>
        <p:txBody>
          <a:bodyPr/>
          <a:lstStyle/>
          <a:p>
            <a:fld id="{0BEBFB0F-CE2B-4D28-BDEB-B1094A058B88}" type="slidenum">
              <a:rPr lang="en-US" smtClean="0"/>
              <a:t>15</a:t>
            </a:fld>
            <a:endParaRPr lang="en-US"/>
          </a:p>
        </p:txBody>
      </p:sp>
    </p:spTree>
    <p:extLst>
      <p:ext uri="{BB962C8B-B14F-4D97-AF65-F5344CB8AC3E}">
        <p14:creationId xmlns:p14="http://schemas.microsoft.com/office/powerpoint/2010/main" val="441032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Azure Functions are “event-driven” meaning they run based on associated</a:t>
            </a:r>
            <a:r>
              <a:rPr lang="en-US" sz="1200" kern="1200" baseline="0" dirty="0">
                <a:solidFill>
                  <a:schemeClr val="tx1"/>
                </a:solidFill>
                <a:effectLst/>
                <a:latin typeface="+mn-lt"/>
                <a:ea typeface="+mn-ea"/>
                <a:cs typeface="+mn-cs"/>
              </a:rPr>
              <a:t> and configure events, or “triggers”. For example an Azure Function could be triggered by a simple timer, such as running a process once every 24-hours, or triggered by an event in a document management system, such as when a new document is uploaded to a SharePoint library. Azure Functions can also respond to Azure-specific events, such as an image added to a Storage Blob or a notification arriving in a Message Queue. </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3473641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 Azure</a:t>
            </a:r>
            <a:r>
              <a:rPr lang="en-US" sz="1200" kern="1200" baseline="0" dirty="0">
                <a:solidFill>
                  <a:schemeClr val="tx1"/>
                </a:solidFill>
                <a:effectLst/>
                <a:latin typeface="+mn-lt"/>
                <a:ea typeface="+mn-ea"/>
                <a:cs typeface="+mn-cs"/>
              </a:rPr>
              <a:t> Function is really a group of a few files that work in harmony. All actual function logic resides in a “Run” file written in a language of choice. A “Project” file is similar to a project file in other technologies such as .NET Core or Universal Windows Platform and contains “secondary” assembly references such as NuGet packages. Finally a “Function” file contains information about triggers and parameters, such as locations of Storage Queue connection strings and whether the parameter is design as an “in”, “out” or “bi-directional”. Optionally, additional configuration is also found in the Function App Settings such as an API Key or database connection string.</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1316955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Functions uses a central listener to evaluate compute needs based on the configured triggers and to decide when to scale out or scale in. </a:t>
            </a:r>
          </a:p>
          <a:p>
            <a:r>
              <a:rPr lang="en-US" sz="1200" b="0" i="0" kern="1200" dirty="0" smtClean="0">
                <a:solidFill>
                  <a:schemeClr val="tx1"/>
                </a:solidFill>
                <a:effectLst/>
                <a:latin typeface="+mn-lt"/>
                <a:ea typeface="+mn-ea"/>
                <a:cs typeface="+mn-cs"/>
              </a:rPr>
              <a:t>Listener continuously processes hints for memory requirements and trigger-specific data points. </a:t>
            </a:r>
          </a:p>
          <a:p>
            <a:r>
              <a:rPr lang="en-US" sz="1200" b="0" i="0" kern="1200" dirty="0" smtClean="0">
                <a:solidFill>
                  <a:schemeClr val="tx1"/>
                </a:solidFill>
                <a:effectLst/>
                <a:latin typeface="+mn-lt"/>
                <a:ea typeface="+mn-ea"/>
                <a:cs typeface="+mn-cs"/>
              </a:rPr>
              <a:t>For example, in the case of an Azure Queue Storage trigger, the data points include the queue length and queue time of the oldest entry.</a:t>
            </a:r>
          </a:p>
          <a:p>
            <a:r>
              <a:rPr lang="en-US" sz="1200" b="1" i="0" kern="1200" dirty="0" smtClean="0">
                <a:solidFill>
                  <a:schemeClr val="tx1"/>
                </a:solidFill>
                <a:effectLst/>
                <a:latin typeface="+mn-lt"/>
                <a:ea typeface="+mn-ea"/>
                <a:cs typeface="+mn-cs"/>
              </a:rPr>
              <a:t>COLD START</a:t>
            </a:r>
            <a:r>
              <a:rPr lang="en-US" sz="1200" b="1" i="0" kern="1200" baseline="0" dirty="0" smtClean="0">
                <a:solidFill>
                  <a:schemeClr val="tx1"/>
                </a:solidFill>
                <a:effectLst/>
                <a:latin typeface="+mn-lt"/>
                <a:ea typeface="+mn-ea"/>
                <a:cs typeface="+mn-cs"/>
              </a:rPr>
              <a:t> PENALTY</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running on a Consumption plan, if a Function App has gone idle, there can be up to a 10-minute day in processing new blobs. </a:t>
            </a:r>
          </a:p>
          <a:p>
            <a:r>
              <a:rPr lang="en-US" sz="1200" b="0" i="0" kern="1200" dirty="0" smtClean="0">
                <a:solidFill>
                  <a:schemeClr val="tx1"/>
                </a:solidFill>
                <a:effectLst/>
                <a:latin typeface="+mn-lt"/>
                <a:ea typeface="+mn-ea"/>
                <a:cs typeface="+mn-cs"/>
              </a:rPr>
              <a:t>Once the Function App is running, blobs are processed more quickly. </a:t>
            </a:r>
          </a:p>
          <a:p>
            <a:r>
              <a:rPr lang="en-US" sz="1200" b="0" i="0" kern="1200" dirty="0" smtClean="0">
                <a:solidFill>
                  <a:schemeClr val="tx1"/>
                </a:solidFill>
                <a:effectLst/>
                <a:latin typeface="+mn-lt"/>
                <a:ea typeface="+mn-ea"/>
                <a:cs typeface="+mn-cs"/>
              </a:rPr>
              <a:t>To avoid this initial delay, either use a regular App Service Plan with Always On enabled or use another mechanism to trigger the blob processing, such as a queue message that contains the blob name.</a:t>
            </a:r>
            <a:endParaRPr lang="en-US" dirty="0"/>
          </a:p>
        </p:txBody>
      </p:sp>
      <p:sp>
        <p:nvSpPr>
          <p:cNvPr id="4" name="Slide Number Placeholder 3"/>
          <p:cNvSpPr>
            <a:spLocks noGrp="1"/>
          </p:cNvSpPr>
          <p:nvPr>
            <p:ph type="sldNum" sz="quarter" idx="10"/>
          </p:nvPr>
        </p:nvSpPr>
        <p:spPr/>
        <p:txBody>
          <a:bodyPr/>
          <a:lstStyle/>
          <a:p>
            <a:fld id="{0BEBFB0F-CE2B-4D28-BDEB-B1094A058B88}" type="slidenum">
              <a:rPr lang="en-US" smtClean="0"/>
              <a:t>23</a:t>
            </a:fld>
            <a:endParaRPr lang="en-US"/>
          </a:p>
        </p:txBody>
      </p:sp>
    </p:spTree>
    <p:extLst>
      <p:ext uri="{BB962C8B-B14F-4D97-AF65-F5344CB8AC3E}">
        <p14:creationId xmlns:p14="http://schemas.microsoft.com/office/powerpoint/2010/main" val="3652132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Consumption plan automatically scales CPU and memory resources by adding additional processing instances based on the runtime requirements of the functions in a function app. </a:t>
            </a:r>
          </a:p>
          <a:p>
            <a:r>
              <a:rPr lang="en-US" sz="1200" b="0" i="0" kern="1200" dirty="0" smtClean="0">
                <a:solidFill>
                  <a:schemeClr val="tx1"/>
                </a:solidFill>
                <a:effectLst/>
                <a:latin typeface="+mn-lt"/>
                <a:ea typeface="+mn-ea"/>
                <a:cs typeface="+mn-cs"/>
              </a:rPr>
              <a:t>Every function app processing instance is allocated memory resources up to 1.5 GB.</a:t>
            </a:r>
          </a:p>
          <a:p>
            <a:r>
              <a:rPr lang="en-US" sz="1200" b="0" i="0" kern="1200" dirty="0" smtClean="0">
                <a:solidFill>
                  <a:schemeClr val="tx1"/>
                </a:solidFill>
                <a:effectLst/>
                <a:latin typeface="+mn-lt"/>
                <a:ea typeface="+mn-ea"/>
                <a:cs typeface="+mn-cs"/>
              </a:rPr>
              <a:t>Cold</a:t>
            </a:r>
            <a:r>
              <a:rPr lang="en-US" sz="1200" b="0" i="0" kern="1200" baseline="0" dirty="0" smtClean="0">
                <a:solidFill>
                  <a:schemeClr val="tx1"/>
                </a:solidFill>
                <a:effectLst/>
                <a:latin typeface="+mn-lt"/>
                <a:ea typeface="+mn-ea"/>
                <a:cs typeface="+mn-cs"/>
              </a:rPr>
              <a:t> start penalty</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Usage is reported per function app, only for time when code is being executed. The following are units for billing:</a:t>
            </a:r>
          </a:p>
          <a:p>
            <a:r>
              <a:rPr lang="en-US" sz="1200" b="1" i="0" kern="1200" dirty="0" smtClean="0">
                <a:solidFill>
                  <a:schemeClr val="tx1"/>
                </a:solidFill>
                <a:effectLst/>
                <a:latin typeface="+mn-lt"/>
                <a:ea typeface="+mn-ea"/>
                <a:cs typeface="+mn-cs"/>
              </a:rPr>
              <a:t>Resource consumption in GB-s (gigabyte-seconds)</a:t>
            </a:r>
            <a:r>
              <a:rPr lang="en-US" sz="1200" b="0" i="0" kern="1200" dirty="0" smtClean="0">
                <a:solidFill>
                  <a:schemeClr val="tx1"/>
                </a:solidFill>
                <a:effectLst/>
                <a:latin typeface="+mn-lt"/>
                <a:ea typeface="+mn-ea"/>
                <a:cs typeface="+mn-cs"/>
              </a:rPr>
              <a:t> computed as a combination of memory size and execution time for all functions running in a Function App.</a:t>
            </a:r>
          </a:p>
          <a:p>
            <a:r>
              <a:rPr lang="en-US" sz="1200" b="1" i="0" kern="1200" dirty="0" smtClean="0">
                <a:solidFill>
                  <a:schemeClr val="tx1"/>
                </a:solidFill>
                <a:effectLst/>
                <a:latin typeface="+mn-lt"/>
                <a:ea typeface="+mn-ea"/>
                <a:cs typeface="+mn-cs"/>
              </a:rPr>
              <a:t>Executions</a:t>
            </a:r>
            <a:r>
              <a:rPr lang="en-US" sz="1200" b="0" i="0" kern="1200" dirty="0" smtClean="0">
                <a:solidFill>
                  <a:schemeClr val="tx1"/>
                </a:solidFill>
                <a:effectLst/>
                <a:latin typeface="+mn-lt"/>
                <a:ea typeface="+mn-ea"/>
                <a:cs typeface="+mn-cs"/>
              </a:rPr>
              <a:t> counted each time a function is executed in response to an event, triggered by a binding.</a:t>
            </a:r>
          </a:p>
          <a:p>
            <a:endParaRPr lang="en-US" dirty="0"/>
          </a:p>
        </p:txBody>
      </p:sp>
      <p:sp>
        <p:nvSpPr>
          <p:cNvPr id="4" name="Slide Number Placeholder 3"/>
          <p:cNvSpPr>
            <a:spLocks noGrp="1"/>
          </p:cNvSpPr>
          <p:nvPr>
            <p:ph type="sldNum" sz="quarter" idx="10"/>
          </p:nvPr>
        </p:nvSpPr>
        <p:spPr/>
        <p:txBody>
          <a:bodyPr/>
          <a:lstStyle/>
          <a:p>
            <a:fld id="{0BEBFB0F-CE2B-4D28-BDEB-B1094A058B88}" type="slidenum">
              <a:rPr lang="en-US" smtClean="0"/>
              <a:t>24</a:t>
            </a:fld>
            <a:endParaRPr lang="en-US"/>
          </a:p>
        </p:txBody>
      </p:sp>
    </p:spTree>
    <p:extLst>
      <p:ext uri="{BB962C8B-B14F-4D97-AF65-F5344CB8AC3E}">
        <p14:creationId xmlns:p14="http://schemas.microsoft.com/office/powerpoint/2010/main" val="3613307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Avoid large long running functions</a:t>
            </a:r>
          </a:p>
          <a:p>
            <a:r>
              <a:rPr lang="en-US" sz="1200" kern="1200" dirty="0" smtClean="0">
                <a:solidFill>
                  <a:schemeClr val="tx1"/>
                </a:solidFill>
                <a:effectLst/>
                <a:latin typeface="+mn-lt"/>
                <a:ea typeface="+mn-ea"/>
                <a:cs typeface="+mn-cs"/>
              </a:rPr>
              <a:t>Large long running functions can timeout. Particularly because of many Node.js dependencies imports </a:t>
            </a:r>
          </a:p>
          <a:p>
            <a:r>
              <a:rPr lang="en-US" sz="1200" kern="1200" dirty="0" smtClean="0">
                <a:solidFill>
                  <a:schemeClr val="tx1"/>
                </a:solidFill>
                <a:effectLst/>
                <a:latin typeface="+mn-lt"/>
                <a:ea typeface="+mn-ea"/>
                <a:cs typeface="+mn-cs"/>
              </a:rPr>
              <a:t>Refactor large functions into smaller function sets that work together and return fast responses.</a:t>
            </a:r>
          </a:p>
          <a:p>
            <a:r>
              <a:rPr lang="en-US" sz="1200" b="1" kern="1200" dirty="0" smtClean="0">
                <a:solidFill>
                  <a:schemeClr val="tx1"/>
                </a:solidFill>
                <a:effectLst/>
                <a:latin typeface="+mn-lt"/>
                <a:ea typeface="+mn-ea"/>
                <a:cs typeface="+mn-cs"/>
              </a:rPr>
              <a:t>Cross function communication.</a:t>
            </a:r>
          </a:p>
          <a:p>
            <a:r>
              <a:rPr lang="en-US" sz="1200" kern="1200" dirty="0" smtClean="0">
                <a:solidFill>
                  <a:schemeClr val="tx1"/>
                </a:solidFill>
                <a:effectLst/>
                <a:latin typeface="+mn-lt"/>
                <a:ea typeface="+mn-ea"/>
                <a:cs typeface="+mn-cs"/>
              </a:rPr>
              <a:t>When integrating multiple functions, it is generally a best practice to use storage queues for cross function communication. </a:t>
            </a:r>
          </a:p>
          <a:p>
            <a:r>
              <a:rPr lang="en-US" sz="1200" kern="1200" dirty="0" smtClean="0">
                <a:solidFill>
                  <a:schemeClr val="tx1"/>
                </a:solidFill>
                <a:effectLst/>
                <a:latin typeface="+mn-lt"/>
                <a:ea typeface="+mn-ea"/>
                <a:cs typeface="+mn-cs"/>
              </a:rPr>
              <a:t>Service Bus topics and Event hubs also useful</a:t>
            </a:r>
          </a:p>
          <a:p>
            <a:r>
              <a:rPr lang="en-US" sz="1200" b="1" kern="1200" dirty="0" smtClean="0">
                <a:solidFill>
                  <a:schemeClr val="tx1"/>
                </a:solidFill>
                <a:effectLst/>
                <a:latin typeface="+mn-lt"/>
                <a:ea typeface="+mn-ea"/>
                <a:cs typeface="+mn-cs"/>
              </a:rPr>
              <a:t>Write functions to be stateless</a:t>
            </a:r>
          </a:p>
          <a:p>
            <a:r>
              <a:rPr lang="en-US" sz="1200" kern="1200" dirty="0" smtClean="0">
                <a:solidFill>
                  <a:schemeClr val="tx1"/>
                </a:solidFill>
                <a:effectLst/>
                <a:latin typeface="+mn-lt"/>
                <a:ea typeface="+mn-ea"/>
                <a:cs typeface="+mn-cs"/>
              </a:rPr>
              <a:t>Functions should be stateless and idempotent if possible. Pass state in data. Repeated</a:t>
            </a:r>
            <a:r>
              <a:rPr lang="en-US" sz="1200" kern="1200" baseline="0" dirty="0" smtClean="0">
                <a:solidFill>
                  <a:schemeClr val="tx1"/>
                </a:solidFill>
                <a:effectLst/>
                <a:latin typeface="+mn-lt"/>
                <a:ea typeface="+mn-ea"/>
                <a:cs typeface="+mn-cs"/>
              </a:rPr>
              <a:t> calls should produce same result</a:t>
            </a:r>
          </a:p>
          <a:p>
            <a:r>
              <a:rPr lang="en-US" sz="1200" b="1" kern="1200" dirty="0" smtClean="0">
                <a:solidFill>
                  <a:schemeClr val="tx1"/>
                </a:solidFill>
                <a:effectLst/>
                <a:latin typeface="+mn-lt"/>
                <a:ea typeface="+mn-ea"/>
                <a:cs typeface="+mn-cs"/>
              </a:rPr>
              <a:t>Write defensive functions.</a:t>
            </a:r>
          </a:p>
          <a:p>
            <a:r>
              <a:rPr lang="en-US" sz="1200" kern="1200" dirty="0" smtClean="0">
                <a:solidFill>
                  <a:schemeClr val="tx1"/>
                </a:solidFill>
                <a:effectLst/>
                <a:latin typeface="+mn-lt"/>
                <a:ea typeface="+mn-ea"/>
                <a:cs typeface="+mn-cs"/>
              </a:rPr>
              <a:t>Assume your function could encounter an exception at any time. Design your functions with the ability to continue from a previous fail point during the next execution.</a:t>
            </a:r>
          </a:p>
          <a:p>
            <a:r>
              <a:rPr lang="en-US" sz="1200" b="1" kern="1200" dirty="0" smtClean="0">
                <a:solidFill>
                  <a:schemeClr val="tx1"/>
                </a:solidFill>
                <a:effectLst/>
                <a:latin typeface="+mn-lt"/>
                <a:ea typeface="+mn-ea"/>
                <a:cs typeface="+mn-cs"/>
              </a:rPr>
              <a:t>Use </a:t>
            </a:r>
            <a:r>
              <a:rPr lang="en-US" sz="1200" b="1" kern="1200" dirty="0" err="1" smtClean="0">
                <a:solidFill>
                  <a:schemeClr val="tx1"/>
                </a:solidFill>
                <a:effectLst/>
                <a:latin typeface="+mn-lt"/>
                <a:ea typeface="+mn-ea"/>
                <a:cs typeface="+mn-cs"/>
              </a:rPr>
              <a:t>async</a:t>
            </a:r>
            <a:r>
              <a:rPr lang="en-US" sz="1200" b="1" kern="1200" dirty="0" smtClean="0">
                <a:solidFill>
                  <a:schemeClr val="tx1"/>
                </a:solidFill>
                <a:effectLst/>
                <a:latin typeface="+mn-lt"/>
                <a:ea typeface="+mn-ea"/>
                <a:cs typeface="+mn-cs"/>
              </a:rPr>
              <a:t> code but avoid </a:t>
            </a:r>
            <a:r>
              <a:rPr lang="en-US" sz="1200" b="1" kern="1200" dirty="0" err="1" smtClean="0">
                <a:solidFill>
                  <a:schemeClr val="tx1"/>
                </a:solidFill>
                <a:effectLst/>
                <a:latin typeface="+mn-lt"/>
                <a:ea typeface="+mn-ea"/>
                <a:cs typeface="+mn-cs"/>
              </a:rPr>
              <a:t>Task.Result</a:t>
            </a:r>
            <a:endParaRPr lang="en-US" sz="1200" b="1"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Task.Result</a:t>
            </a:r>
            <a:r>
              <a:rPr lang="en-US" sz="1200" kern="1200" dirty="0" smtClean="0">
                <a:solidFill>
                  <a:schemeClr val="tx1"/>
                </a:solidFill>
                <a:effectLst/>
                <a:latin typeface="+mn-lt"/>
                <a:ea typeface="+mn-ea"/>
                <a:cs typeface="+mn-cs"/>
              </a:rPr>
              <a:t> does a busy-wait on a lock of another thread. Holding a lock creates the potential for deadlocks.</a:t>
            </a:r>
          </a:p>
          <a:p>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BEBFB0F-CE2B-4D28-BDEB-B1094A058B88}" type="slidenum">
              <a:rPr lang="en-US" smtClean="0"/>
              <a:t>25</a:t>
            </a:fld>
            <a:endParaRPr lang="en-US"/>
          </a:p>
        </p:txBody>
      </p:sp>
    </p:spTree>
    <p:extLst>
      <p:ext uri="{BB962C8B-B14F-4D97-AF65-F5344CB8AC3E}">
        <p14:creationId xmlns:p14="http://schemas.microsoft.com/office/powerpoint/2010/main" val="2021247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it runs often, on a schedule or by multiple people</a:t>
            </a:r>
          </a:p>
          <a:p>
            <a:r>
              <a:rPr lang="en-US" baseline="0" dirty="0" smtClean="0"/>
              <a:t>When possible integrate with existing services before building a new one</a:t>
            </a:r>
          </a:p>
          <a:p>
            <a:r>
              <a:rPr lang="en-US" baseline="0" dirty="0" smtClean="0"/>
              <a:t>Make your product tolerant to error</a:t>
            </a:r>
          </a:p>
          <a:p>
            <a:r>
              <a:rPr lang="en-US" baseline="0" dirty="0" smtClean="0"/>
              <a:t>Write code and then take a scalpel</a:t>
            </a:r>
          </a:p>
          <a:p>
            <a:r>
              <a:rPr lang="en-US" baseline="0" dirty="0" smtClean="0"/>
              <a:t>Know your strengths and weaknesses</a:t>
            </a:r>
          </a:p>
          <a:p>
            <a:r>
              <a:rPr lang="en-US" baseline="0" dirty="0" smtClean="0"/>
              <a:t>80-20</a:t>
            </a:r>
            <a:endParaRPr lang="en-US" dirty="0"/>
          </a:p>
        </p:txBody>
      </p:sp>
      <p:sp>
        <p:nvSpPr>
          <p:cNvPr id="4" name="Slide Number Placeholder 3"/>
          <p:cNvSpPr>
            <a:spLocks noGrp="1"/>
          </p:cNvSpPr>
          <p:nvPr>
            <p:ph type="sldNum" sz="quarter" idx="10"/>
          </p:nvPr>
        </p:nvSpPr>
        <p:spPr/>
        <p:txBody>
          <a:bodyPr/>
          <a:lstStyle/>
          <a:p>
            <a:fld id="{0BEBFB0F-CE2B-4D28-BDEB-B1094A058B88}" type="slidenum">
              <a:rPr lang="en-US" smtClean="0"/>
              <a:t>4</a:t>
            </a:fld>
            <a:endParaRPr lang="en-US"/>
          </a:p>
        </p:txBody>
      </p:sp>
    </p:spTree>
    <p:extLst>
      <p:ext uri="{BB962C8B-B14F-4D97-AF65-F5344CB8AC3E}">
        <p14:creationId xmlns:p14="http://schemas.microsoft.com/office/powerpoint/2010/main" val="2119945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here's a lot of confusing terms in the Cloud space. And that's not counting the term "Cloud." </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IaaS (Infrastructure as a Services) - Virtual Machines and stuff on demand.</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PaaS (Platform as a Service) - You deploy your apps but try not to think about the Virtual Machines underneath. They exist, but we pretend they don't until forced. You</a:t>
            </a:r>
            <a:r>
              <a:rPr lang="en-US" sz="1200" b="0" i="0" kern="1200" baseline="0" dirty="0" smtClean="0">
                <a:solidFill>
                  <a:schemeClr val="tx1"/>
                </a:solidFill>
                <a:effectLst/>
                <a:latin typeface="+mn-lt"/>
                <a:ea typeface="+mn-ea"/>
                <a:cs typeface="+mn-cs"/>
              </a:rPr>
              <a:t> still have to configure scaling</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SaaS (Software as a Service) - Stuff like Office 365 and Gmail. You pay a subscription and you get email/whatever as a service. It Just Works.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Serverless</a:t>
            </a:r>
            <a:r>
              <a:rPr lang="en-US" sz="1200" b="0" i="0" kern="1200" dirty="0" smtClean="0">
                <a:solidFill>
                  <a:schemeClr val="tx1"/>
                </a:solidFill>
                <a:effectLst/>
                <a:latin typeface="+mn-lt"/>
                <a:ea typeface="+mn-ea"/>
                <a:cs typeface="+mn-cs"/>
              </a:rPr>
              <a:t> Computing" doesn't really mean there's no server. </a:t>
            </a:r>
            <a:r>
              <a:rPr lang="en-US" sz="1200" b="0" i="0" kern="1200" dirty="0" err="1" smtClean="0">
                <a:solidFill>
                  <a:schemeClr val="tx1"/>
                </a:solidFill>
                <a:effectLst/>
                <a:latin typeface="+mn-lt"/>
                <a:ea typeface="+mn-ea"/>
                <a:cs typeface="+mn-cs"/>
              </a:rPr>
              <a:t>Serverless</a:t>
            </a:r>
            <a:r>
              <a:rPr lang="en-US" sz="1200" b="0" i="0" kern="1200" dirty="0" smtClean="0">
                <a:solidFill>
                  <a:schemeClr val="tx1"/>
                </a:solidFill>
                <a:effectLst/>
                <a:latin typeface="+mn-lt"/>
                <a:ea typeface="+mn-ea"/>
                <a:cs typeface="+mn-cs"/>
              </a:rPr>
              <a:t> means there's no server you need to worry about. That might sound like PaaS, but it's higher level that than.</a:t>
            </a:r>
          </a:p>
          <a:p>
            <a:pPr fontAlgn="base"/>
            <a:endParaRPr lang="en-US" sz="1200" b="0" i="0" kern="1200" dirty="0" smtClean="0">
              <a:solidFill>
                <a:schemeClr val="tx1"/>
              </a:solidFill>
              <a:effectLst/>
              <a:latin typeface="+mn-lt"/>
              <a:ea typeface="+mn-ea"/>
              <a:cs typeface="+mn-cs"/>
            </a:endParaRPr>
          </a:p>
          <a:p>
            <a:pPr fontAlgn="base"/>
            <a:r>
              <a:rPr lang="en-US" sz="1200" b="1" i="0" kern="1200" dirty="0" err="1" smtClean="0">
                <a:solidFill>
                  <a:schemeClr val="tx1"/>
                </a:solidFill>
                <a:effectLst/>
                <a:latin typeface="+mn-lt"/>
                <a:ea typeface="+mn-ea"/>
                <a:cs typeface="+mn-cs"/>
              </a:rPr>
              <a:t>Serverless</a:t>
            </a:r>
            <a:r>
              <a:rPr lang="en-US" sz="1200" b="1" i="0" kern="1200" dirty="0" smtClean="0">
                <a:solidFill>
                  <a:schemeClr val="tx1"/>
                </a:solidFill>
                <a:effectLst/>
                <a:latin typeface="+mn-lt"/>
                <a:ea typeface="+mn-ea"/>
                <a:cs typeface="+mn-cs"/>
              </a:rPr>
              <a:t> Computing is like this - Your code, a slider bar, and your credit card.</a:t>
            </a:r>
            <a:r>
              <a:rPr lang="en-US" sz="1200" b="0" i="0" kern="1200" dirty="0" smtClean="0">
                <a:solidFill>
                  <a:schemeClr val="tx1"/>
                </a:solidFill>
                <a:effectLst/>
                <a:latin typeface="+mn-lt"/>
                <a:ea typeface="+mn-ea"/>
                <a:cs typeface="+mn-cs"/>
              </a:rPr>
              <a:t> You just have your function out there and it will scale as long as you can pay for it. It's as close to "cloudy" as The Cloud can get.</a:t>
            </a:r>
          </a:p>
          <a:p>
            <a:endParaRPr lang="en-US" dirty="0"/>
          </a:p>
        </p:txBody>
      </p:sp>
      <p:sp>
        <p:nvSpPr>
          <p:cNvPr id="4" name="Slide Number Placeholder 3"/>
          <p:cNvSpPr>
            <a:spLocks noGrp="1"/>
          </p:cNvSpPr>
          <p:nvPr>
            <p:ph type="sldNum" sz="quarter" idx="10"/>
          </p:nvPr>
        </p:nvSpPr>
        <p:spPr/>
        <p:txBody>
          <a:bodyPr/>
          <a:lstStyle/>
          <a:p>
            <a:fld id="{0BEBFB0F-CE2B-4D28-BDEB-B1094A058B88}" type="slidenum">
              <a:rPr lang="en-US" smtClean="0"/>
              <a:t>6</a:t>
            </a:fld>
            <a:endParaRPr lang="en-US"/>
          </a:p>
        </p:txBody>
      </p:sp>
    </p:spTree>
    <p:extLst>
      <p:ext uri="{BB962C8B-B14F-4D97-AF65-F5344CB8AC3E}">
        <p14:creationId xmlns:p14="http://schemas.microsoft.com/office/powerpoint/2010/main" val="1806224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want you to pay attention to these various</a:t>
            </a:r>
            <a:r>
              <a:rPr lang="en-US" baseline="0" dirty="0" smtClean="0"/>
              <a:t> methods of execution because I will walk through all of them today</a:t>
            </a:r>
            <a:endParaRPr lang="en-US" dirty="0"/>
          </a:p>
        </p:txBody>
      </p:sp>
      <p:sp>
        <p:nvSpPr>
          <p:cNvPr id="4" name="Slide Number Placeholder 3"/>
          <p:cNvSpPr>
            <a:spLocks noGrp="1"/>
          </p:cNvSpPr>
          <p:nvPr>
            <p:ph type="sldNum" sz="quarter" idx="10"/>
          </p:nvPr>
        </p:nvSpPr>
        <p:spPr/>
        <p:txBody>
          <a:bodyPr/>
          <a:lstStyle/>
          <a:p>
            <a:fld id="{0BEBFB0F-CE2B-4D28-BDEB-B1094A058B88}" type="slidenum">
              <a:rPr lang="en-US" smtClean="0"/>
              <a:t>7</a:t>
            </a:fld>
            <a:endParaRPr lang="en-US"/>
          </a:p>
        </p:txBody>
      </p:sp>
    </p:spTree>
    <p:extLst>
      <p:ext uri="{BB962C8B-B14F-4D97-AF65-F5344CB8AC3E}">
        <p14:creationId xmlns:p14="http://schemas.microsoft.com/office/powerpoint/2010/main" val="1956173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scope of what we will be covering</a:t>
            </a:r>
            <a:r>
              <a:rPr lang="en-US" baseline="0" dirty="0" smtClean="0"/>
              <a:t> today. Please keep in mind you can hear the term automation in various fields including </a:t>
            </a:r>
            <a:r>
              <a:rPr lang="en-US" baseline="0" dirty="0" err="1" smtClean="0"/>
              <a:t>devops</a:t>
            </a:r>
            <a:r>
              <a:rPr lang="en-US" baseline="0" dirty="0" smtClean="0"/>
              <a:t>. We’re only talking about automating the programs you created</a:t>
            </a:r>
            <a:endParaRPr lang="en-US" dirty="0"/>
          </a:p>
        </p:txBody>
      </p:sp>
      <p:sp>
        <p:nvSpPr>
          <p:cNvPr id="4" name="Slide Number Placeholder 3"/>
          <p:cNvSpPr>
            <a:spLocks noGrp="1"/>
          </p:cNvSpPr>
          <p:nvPr>
            <p:ph type="sldNum" sz="quarter" idx="10"/>
          </p:nvPr>
        </p:nvSpPr>
        <p:spPr/>
        <p:txBody>
          <a:bodyPr/>
          <a:lstStyle/>
          <a:p>
            <a:fld id="{0BEBFB0F-CE2B-4D28-BDEB-B1094A058B88}" type="slidenum">
              <a:rPr lang="en-US" smtClean="0"/>
              <a:t>8</a:t>
            </a:fld>
            <a:endParaRPr lang="en-US"/>
          </a:p>
        </p:txBody>
      </p:sp>
    </p:spTree>
    <p:extLst>
      <p:ext uri="{BB962C8B-B14F-4D97-AF65-F5344CB8AC3E}">
        <p14:creationId xmlns:p14="http://schemas.microsoft.com/office/powerpoint/2010/main" val="625479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used to have only physical then we got VMs in the late 90s - early 00s</a:t>
            </a:r>
          </a:p>
          <a:p>
            <a:r>
              <a:rPr lang="en-US" baseline="0" dirty="0" smtClean="0"/>
              <a:t>Strictly in the context of windows</a:t>
            </a:r>
            <a:endParaRPr lang="en-US" dirty="0"/>
          </a:p>
        </p:txBody>
      </p:sp>
      <p:sp>
        <p:nvSpPr>
          <p:cNvPr id="4" name="Slide Number Placeholder 3"/>
          <p:cNvSpPr>
            <a:spLocks noGrp="1"/>
          </p:cNvSpPr>
          <p:nvPr>
            <p:ph type="sldNum" sz="quarter" idx="10"/>
          </p:nvPr>
        </p:nvSpPr>
        <p:spPr/>
        <p:txBody>
          <a:bodyPr/>
          <a:lstStyle/>
          <a:p>
            <a:fld id="{0BEBFB0F-CE2B-4D28-BDEB-B1094A058B88}" type="slidenum">
              <a:rPr lang="en-US" smtClean="0"/>
              <a:t>9</a:t>
            </a:fld>
            <a:endParaRPr lang="en-US"/>
          </a:p>
        </p:txBody>
      </p:sp>
    </p:spTree>
    <p:extLst>
      <p:ext uri="{BB962C8B-B14F-4D97-AF65-F5344CB8AC3E}">
        <p14:creationId xmlns:p14="http://schemas.microsoft.com/office/powerpoint/2010/main" val="4238971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Requires OS and software maintenance / upgrades aka sys admin</a:t>
            </a:r>
          </a:p>
          <a:p>
            <a:pPr lvl="1"/>
            <a:r>
              <a:rPr lang="en-US" dirty="0" smtClean="0"/>
              <a:t>Deployment takes a while</a:t>
            </a:r>
          </a:p>
          <a:p>
            <a:pPr lvl="1"/>
            <a:r>
              <a:rPr lang="en-US" dirty="0" smtClean="0"/>
              <a:t>Scaling is slower</a:t>
            </a:r>
          </a:p>
          <a:p>
            <a:pPr lvl="1"/>
            <a:r>
              <a:rPr lang="en-US" dirty="0" smtClean="0"/>
              <a:t>Multiple deployment environments (production and staging) not available out-of-box</a:t>
            </a:r>
          </a:p>
          <a:p>
            <a:pPr lvl="1"/>
            <a:r>
              <a:rPr lang="en-US" dirty="0" smtClean="0"/>
              <a:t>Integrations need configuration</a:t>
            </a:r>
          </a:p>
          <a:p>
            <a:endParaRPr lang="en-US" dirty="0"/>
          </a:p>
        </p:txBody>
      </p:sp>
      <p:sp>
        <p:nvSpPr>
          <p:cNvPr id="4" name="Slide Number Placeholder 3"/>
          <p:cNvSpPr>
            <a:spLocks noGrp="1"/>
          </p:cNvSpPr>
          <p:nvPr>
            <p:ph type="sldNum" sz="quarter" idx="10"/>
          </p:nvPr>
        </p:nvSpPr>
        <p:spPr/>
        <p:txBody>
          <a:bodyPr/>
          <a:lstStyle/>
          <a:p>
            <a:fld id="{0BEBFB0F-CE2B-4D28-BDEB-B1094A058B88}" type="slidenum">
              <a:rPr lang="en-US" smtClean="0"/>
              <a:t>10</a:t>
            </a:fld>
            <a:endParaRPr lang="en-US"/>
          </a:p>
        </p:txBody>
      </p:sp>
    </p:spTree>
    <p:extLst>
      <p:ext uri="{BB962C8B-B14F-4D97-AF65-F5344CB8AC3E}">
        <p14:creationId xmlns:p14="http://schemas.microsoft.com/office/powerpoint/2010/main" val="3332089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discuss Azure Functions and Azure App Service </a:t>
            </a:r>
            <a:r>
              <a:rPr lang="en-US" sz="1200" b="0" i="0" kern="1200" dirty="0" err="1" smtClean="0">
                <a:solidFill>
                  <a:schemeClr val="tx1"/>
                </a:solidFill>
                <a:effectLst/>
                <a:latin typeface="+mn-lt"/>
                <a:ea typeface="+mn-ea"/>
                <a:cs typeface="+mn-cs"/>
              </a:rPr>
              <a:t>WebJobs</a:t>
            </a:r>
            <a:r>
              <a:rPr lang="en-US" sz="1200" b="0" i="0" kern="1200" dirty="0" smtClean="0">
                <a:solidFill>
                  <a:schemeClr val="tx1"/>
                </a:solidFill>
                <a:effectLst/>
                <a:latin typeface="+mn-lt"/>
                <a:ea typeface="+mn-ea"/>
                <a:cs typeface="+mn-cs"/>
              </a:rPr>
              <a:t> together because they are both </a:t>
            </a:r>
            <a:r>
              <a:rPr lang="en-US" sz="1200" b="0" i="1" kern="1200" dirty="0" smtClean="0">
                <a:solidFill>
                  <a:schemeClr val="tx1"/>
                </a:solidFill>
                <a:effectLst/>
                <a:latin typeface="+mn-lt"/>
                <a:ea typeface="+mn-ea"/>
                <a:cs typeface="+mn-cs"/>
              </a:rPr>
              <a:t>code-first</a:t>
            </a:r>
            <a:r>
              <a:rPr lang="en-US" sz="1200" b="0" i="0" kern="1200" dirty="0" smtClean="0">
                <a:solidFill>
                  <a:schemeClr val="tx1"/>
                </a:solidFill>
                <a:effectLst/>
                <a:latin typeface="+mn-lt"/>
                <a:ea typeface="+mn-ea"/>
                <a:cs typeface="+mn-cs"/>
              </a:rPr>
              <a:t> integration services and designed for developers. They enable you to run a script or a piece of code in response to various events, such as </a:t>
            </a:r>
            <a:r>
              <a:rPr lang="en-US" sz="1200" b="0" i="0" u="none" strike="noStrike" kern="1200" dirty="0" smtClean="0">
                <a:solidFill>
                  <a:schemeClr val="tx1"/>
                </a:solidFill>
                <a:effectLst/>
                <a:latin typeface="+mn-lt"/>
                <a:ea typeface="+mn-ea"/>
                <a:cs typeface="+mn-cs"/>
                <a:hlinkClick r:id="rId3"/>
              </a:rPr>
              <a:t>new Storage Blobs</a:t>
            </a:r>
            <a:r>
              <a:rPr lang="en-US" sz="1200" b="0" i="0" kern="1200" dirty="0" smtClean="0">
                <a:solidFill>
                  <a:schemeClr val="tx1"/>
                </a:solidFill>
                <a:effectLst/>
                <a:latin typeface="+mn-lt"/>
                <a:ea typeface="+mn-ea"/>
                <a:cs typeface="+mn-cs"/>
              </a:rPr>
              <a:t> or </a:t>
            </a:r>
            <a:r>
              <a:rPr lang="en-US" sz="1200" b="0" i="0" u="none" strike="noStrike" kern="1200" dirty="0" smtClean="0">
                <a:solidFill>
                  <a:schemeClr val="tx1"/>
                </a:solidFill>
                <a:effectLst/>
                <a:latin typeface="+mn-lt"/>
                <a:ea typeface="+mn-ea"/>
                <a:cs typeface="+mn-cs"/>
                <a:hlinkClick r:id="rId4"/>
              </a:rPr>
              <a:t>a </a:t>
            </a:r>
            <a:r>
              <a:rPr lang="en-US" sz="1200" b="0" i="0" u="none" strike="noStrike" kern="1200" dirty="0" err="1" smtClean="0">
                <a:solidFill>
                  <a:schemeClr val="tx1"/>
                </a:solidFill>
                <a:effectLst/>
                <a:latin typeface="+mn-lt"/>
                <a:ea typeface="+mn-ea"/>
                <a:cs typeface="+mn-cs"/>
                <a:hlinkClick r:id="rId4"/>
              </a:rPr>
              <a:t>WebHook</a:t>
            </a:r>
            <a:r>
              <a:rPr lang="en-US" sz="1200" b="0" i="0" u="none" strike="noStrike" kern="1200" dirty="0" smtClean="0">
                <a:solidFill>
                  <a:schemeClr val="tx1"/>
                </a:solidFill>
                <a:effectLst/>
                <a:latin typeface="+mn-lt"/>
                <a:ea typeface="+mn-ea"/>
                <a:cs typeface="+mn-cs"/>
                <a:hlinkClick r:id="rId4"/>
              </a:rPr>
              <a:t> request</a:t>
            </a:r>
            <a:r>
              <a:rPr lang="en-US" sz="1200" b="0" i="0" kern="1200" dirty="0" smtClean="0">
                <a:solidFill>
                  <a:schemeClr val="tx1"/>
                </a:solidFill>
                <a:effectLst/>
                <a:latin typeface="+mn-lt"/>
                <a:ea typeface="+mn-ea"/>
                <a:cs typeface="+mn-cs"/>
              </a:rPr>
              <a:t>. Here are their similarities:</a:t>
            </a:r>
          </a:p>
          <a:p>
            <a:r>
              <a:rPr lang="en-US" sz="1200" b="0" i="0" kern="1200" dirty="0" smtClean="0">
                <a:solidFill>
                  <a:schemeClr val="tx1"/>
                </a:solidFill>
                <a:effectLst/>
                <a:latin typeface="+mn-lt"/>
                <a:ea typeface="+mn-ea"/>
                <a:cs typeface="+mn-cs"/>
              </a:rPr>
              <a:t>Both are built on </a:t>
            </a:r>
            <a:r>
              <a:rPr lang="en-US" sz="1200" b="0" i="0" u="none" strike="noStrike" kern="1200" dirty="0" smtClean="0">
                <a:solidFill>
                  <a:schemeClr val="tx1"/>
                </a:solidFill>
                <a:effectLst/>
                <a:latin typeface="+mn-lt"/>
                <a:ea typeface="+mn-ea"/>
                <a:cs typeface="+mn-cs"/>
                <a:hlinkClick r:id="rId5"/>
              </a:rPr>
              <a:t>Azure App Service</a:t>
            </a:r>
            <a:r>
              <a:rPr lang="en-US" sz="1200" b="0" i="0" kern="1200" dirty="0" smtClean="0">
                <a:solidFill>
                  <a:schemeClr val="tx1"/>
                </a:solidFill>
                <a:effectLst/>
                <a:latin typeface="+mn-lt"/>
                <a:ea typeface="+mn-ea"/>
                <a:cs typeface="+mn-cs"/>
              </a:rPr>
              <a:t> and enjoy features such as </a:t>
            </a:r>
            <a:r>
              <a:rPr lang="en-US" sz="1200" b="0" i="0" u="none" strike="noStrike" kern="1200" dirty="0" smtClean="0">
                <a:solidFill>
                  <a:schemeClr val="tx1"/>
                </a:solidFill>
                <a:effectLst/>
                <a:latin typeface="+mn-lt"/>
                <a:ea typeface="+mn-ea"/>
                <a:cs typeface="+mn-cs"/>
                <a:hlinkClick r:id="rId6"/>
              </a:rPr>
              <a:t>source control</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7"/>
              </a:rPr>
              <a:t>authentication</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8"/>
              </a:rPr>
              <a:t>monitoring</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Both are developer-focused services.</a:t>
            </a:r>
          </a:p>
          <a:p>
            <a:r>
              <a:rPr lang="en-US" sz="1200" b="0" i="0" kern="1200" dirty="0" smtClean="0">
                <a:solidFill>
                  <a:schemeClr val="tx1"/>
                </a:solidFill>
                <a:effectLst/>
                <a:latin typeface="+mn-lt"/>
                <a:ea typeface="+mn-ea"/>
                <a:cs typeface="+mn-cs"/>
              </a:rPr>
              <a:t>Both support standard scripting and programming languages.</a:t>
            </a:r>
          </a:p>
          <a:p>
            <a:r>
              <a:rPr lang="en-US" sz="1200" b="0" i="0" kern="1200" dirty="0" smtClean="0">
                <a:solidFill>
                  <a:schemeClr val="tx1"/>
                </a:solidFill>
                <a:effectLst/>
                <a:latin typeface="+mn-lt"/>
                <a:ea typeface="+mn-ea"/>
                <a:cs typeface="+mn-cs"/>
              </a:rPr>
              <a:t>Both have </a:t>
            </a:r>
            <a:r>
              <a:rPr lang="en-US" sz="1200" b="0" i="0" kern="1200" dirty="0" err="1" smtClean="0">
                <a:solidFill>
                  <a:schemeClr val="tx1"/>
                </a:solidFill>
                <a:effectLst/>
                <a:latin typeface="+mn-lt"/>
                <a:ea typeface="+mn-ea"/>
                <a:cs typeface="+mn-cs"/>
              </a:rPr>
              <a:t>NuGet</a:t>
            </a:r>
            <a:r>
              <a:rPr lang="en-US" sz="1200" b="0" i="0" kern="1200" dirty="0" smtClean="0">
                <a:solidFill>
                  <a:schemeClr val="tx1"/>
                </a:solidFill>
                <a:effectLst/>
                <a:latin typeface="+mn-lt"/>
                <a:ea typeface="+mn-ea"/>
                <a:cs typeface="+mn-cs"/>
              </a:rPr>
              <a:t> and NPM support.</a:t>
            </a:r>
          </a:p>
          <a:p>
            <a:r>
              <a:rPr lang="en-US" sz="1200" b="0" i="0" kern="1200" dirty="0" smtClean="0">
                <a:solidFill>
                  <a:schemeClr val="tx1"/>
                </a:solidFill>
                <a:effectLst/>
                <a:latin typeface="+mn-lt"/>
                <a:ea typeface="+mn-ea"/>
                <a:cs typeface="+mn-cs"/>
              </a:rPr>
              <a:t>Can work with the website or can work by</a:t>
            </a:r>
            <a:r>
              <a:rPr lang="en-US" sz="1200" b="0" i="0" kern="1200" baseline="0" dirty="0" smtClean="0">
                <a:solidFill>
                  <a:schemeClr val="tx1"/>
                </a:solidFill>
                <a:effectLst/>
                <a:latin typeface="+mn-lt"/>
                <a:ea typeface="+mn-ea"/>
                <a:cs typeface="+mn-cs"/>
              </a:rPr>
              <a:t> themselves</a:t>
            </a:r>
          </a:p>
          <a:p>
            <a:r>
              <a:rPr lang="en-US" dirty="0" smtClean="0"/>
              <a:t>Easy to integrate with other Azure &amp; other 3</a:t>
            </a:r>
            <a:r>
              <a:rPr lang="en-US" baseline="30000" dirty="0" smtClean="0"/>
              <a:t>rd</a:t>
            </a:r>
            <a:r>
              <a:rPr lang="en-US" dirty="0" smtClean="0"/>
              <a:t> party services</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BEBFB0F-CE2B-4D28-BDEB-B1094A058B88}" type="slidenum">
              <a:rPr lang="en-US" smtClean="0"/>
              <a:t>11</a:t>
            </a:fld>
            <a:endParaRPr lang="en-US"/>
          </a:p>
        </p:txBody>
      </p:sp>
    </p:spTree>
    <p:extLst>
      <p:ext uri="{BB962C8B-B14F-4D97-AF65-F5344CB8AC3E}">
        <p14:creationId xmlns:p14="http://schemas.microsoft.com/office/powerpoint/2010/main" val="2991825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Queue storage delivers asynchronous message queueing for communication between application components</a:t>
            </a:r>
          </a:p>
          <a:p>
            <a:r>
              <a:rPr lang="en-US" sz="1200" b="0" i="0" kern="1200" dirty="0" smtClean="0">
                <a:solidFill>
                  <a:schemeClr val="tx1"/>
                </a:solidFill>
                <a:effectLst/>
                <a:latin typeface="+mn-lt"/>
                <a:ea typeface="+mn-ea"/>
                <a:cs typeface="+mn-cs"/>
              </a:rPr>
              <a:t>Queue storage helps make your application scalable and less sensitive to individual component failure. If part of your architecture goes down, messages are buffered then naturally picked up by other message processing nodes, maintaining the integrity of your workload.</a:t>
            </a:r>
          </a:p>
          <a:p>
            <a:r>
              <a:rPr lang="en-US" sz="1200" b="0" i="0" kern="1200" dirty="0" smtClean="0">
                <a:solidFill>
                  <a:schemeClr val="tx1"/>
                </a:solidFill>
                <a:effectLst/>
                <a:latin typeface="+mn-lt"/>
                <a:ea typeface="+mn-ea"/>
                <a:cs typeface="+mn-cs"/>
              </a:rPr>
              <a:t> Applications absorb unexpected traffic bursts, preventing servers from being overwhelmed by a sudden flood of requests. And queue length can be monitored to add elasticity to your application, deploying or hibernating additional worker nodes based on customer demand.</a:t>
            </a:r>
            <a:endParaRPr lang="en-US" dirty="0"/>
          </a:p>
        </p:txBody>
      </p:sp>
      <p:sp>
        <p:nvSpPr>
          <p:cNvPr id="4" name="Slide Number Placeholder 3"/>
          <p:cNvSpPr>
            <a:spLocks noGrp="1"/>
          </p:cNvSpPr>
          <p:nvPr>
            <p:ph type="sldNum" sz="quarter" idx="10"/>
          </p:nvPr>
        </p:nvSpPr>
        <p:spPr/>
        <p:txBody>
          <a:bodyPr/>
          <a:lstStyle/>
          <a:p>
            <a:fld id="{0BEBFB0F-CE2B-4D28-BDEB-B1094A058B88}" type="slidenum">
              <a:rPr lang="en-US" smtClean="0"/>
              <a:t>12</a:t>
            </a:fld>
            <a:endParaRPr lang="en-US"/>
          </a:p>
        </p:txBody>
      </p:sp>
    </p:spTree>
    <p:extLst>
      <p:ext uri="{BB962C8B-B14F-4D97-AF65-F5344CB8AC3E}">
        <p14:creationId xmlns:p14="http://schemas.microsoft.com/office/powerpoint/2010/main" val="1614400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687D56-381B-412B-A2BB-C661BA905573}"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30670-B582-4125-A00E-B2D881E634D0}" type="slidenum">
              <a:rPr lang="en-US" smtClean="0"/>
              <a:t>‹#›</a:t>
            </a:fld>
            <a:endParaRPr lang="en-US"/>
          </a:p>
        </p:txBody>
      </p:sp>
    </p:spTree>
    <p:extLst>
      <p:ext uri="{BB962C8B-B14F-4D97-AF65-F5344CB8AC3E}">
        <p14:creationId xmlns:p14="http://schemas.microsoft.com/office/powerpoint/2010/main" val="4169571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687D56-381B-412B-A2BB-C661BA905573}"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30670-B582-4125-A00E-B2D881E634D0}" type="slidenum">
              <a:rPr lang="en-US" smtClean="0"/>
              <a:t>‹#›</a:t>
            </a:fld>
            <a:endParaRPr lang="en-US"/>
          </a:p>
        </p:txBody>
      </p:sp>
    </p:spTree>
    <p:extLst>
      <p:ext uri="{BB962C8B-B14F-4D97-AF65-F5344CB8AC3E}">
        <p14:creationId xmlns:p14="http://schemas.microsoft.com/office/powerpoint/2010/main" val="2009027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687D56-381B-412B-A2BB-C661BA905573}"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30670-B582-4125-A00E-B2D881E634D0}" type="slidenum">
              <a:rPr lang="en-US" smtClean="0"/>
              <a:t>‹#›</a:t>
            </a:fld>
            <a:endParaRPr lang="en-US"/>
          </a:p>
        </p:txBody>
      </p:sp>
    </p:spTree>
    <p:extLst>
      <p:ext uri="{BB962C8B-B14F-4D97-AF65-F5344CB8AC3E}">
        <p14:creationId xmlns:p14="http://schemas.microsoft.com/office/powerpoint/2010/main" val="27971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687D56-381B-412B-A2BB-C661BA905573}"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30670-B582-4125-A00E-B2D881E634D0}" type="slidenum">
              <a:rPr lang="en-US" smtClean="0"/>
              <a:t>‹#›</a:t>
            </a:fld>
            <a:endParaRPr lang="en-US"/>
          </a:p>
        </p:txBody>
      </p:sp>
    </p:spTree>
    <p:extLst>
      <p:ext uri="{BB962C8B-B14F-4D97-AF65-F5344CB8AC3E}">
        <p14:creationId xmlns:p14="http://schemas.microsoft.com/office/powerpoint/2010/main" val="40367164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687D56-381B-412B-A2BB-C661BA905573}"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30670-B582-4125-A00E-B2D881E634D0}" type="slidenum">
              <a:rPr lang="en-US" smtClean="0"/>
              <a:t>‹#›</a:t>
            </a:fld>
            <a:endParaRPr lang="en-US"/>
          </a:p>
        </p:txBody>
      </p:sp>
    </p:spTree>
    <p:extLst>
      <p:ext uri="{BB962C8B-B14F-4D97-AF65-F5344CB8AC3E}">
        <p14:creationId xmlns:p14="http://schemas.microsoft.com/office/powerpoint/2010/main" val="3373595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687D56-381B-412B-A2BB-C661BA905573}" type="datetimeFigureOut">
              <a:rPr lang="en-US" smtClean="0"/>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E30670-B582-4125-A00E-B2D881E634D0}" type="slidenum">
              <a:rPr lang="en-US" smtClean="0"/>
              <a:t>‹#›</a:t>
            </a:fld>
            <a:endParaRPr lang="en-US"/>
          </a:p>
        </p:txBody>
      </p:sp>
    </p:spTree>
    <p:extLst>
      <p:ext uri="{BB962C8B-B14F-4D97-AF65-F5344CB8AC3E}">
        <p14:creationId xmlns:p14="http://schemas.microsoft.com/office/powerpoint/2010/main" val="829803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687D56-381B-412B-A2BB-C661BA905573}" type="datetimeFigureOut">
              <a:rPr lang="en-US" smtClean="0"/>
              <a:t>4/2/2017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E30670-B582-4125-A00E-B2D881E634D0}" type="slidenum">
              <a:rPr lang="en-US" smtClean="0"/>
              <a:t>‹#›</a:t>
            </a:fld>
            <a:endParaRPr lang="en-US"/>
          </a:p>
        </p:txBody>
      </p:sp>
    </p:spTree>
    <p:extLst>
      <p:ext uri="{BB962C8B-B14F-4D97-AF65-F5344CB8AC3E}">
        <p14:creationId xmlns:p14="http://schemas.microsoft.com/office/powerpoint/2010/main" val="822996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687D56-381B-412B-A2BB-C661BA905573}" type="datetimeFigureOut">
              <a:rPr lang="en-US" smtClean="0"/>
              <a:t>4/2/2017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E30670-B582-4125-A00E-B2D881E634D0}" type="slidenum">
              <a:rPr lang="en-US" smtClean="0"/>
              <a:t>‹#›</a:t>
            </a:fld>
            <a:endParaRPr lang="en-US"/>
          </a:p>
        </p:txBody>
      </p:sp>
    </p:spTree>
    <p:extLst>
      <p:ext uri="{BB962C8B-B14F-4D97-AF65-F5344CB8AC3E}">
        <p14:creationId xmlns:p14="http://schemas.microsoft.com/office/powerpoint/2010/main" val="799685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87D56-381B-412B-A2BB-C661BA905573}" type="datetimeFigureOut">
              <a:rPr lang="en-US" smtClean="0"/>
              <a:t>4/2/2017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E30670-B582-4125-A00E-B2D881E634D0}" type="slidenum">
              <a:rPr lang="en-US" smtClean="0"/>
              <a:t>‹#›</a:t>
            </a:fld>
            <a:endParaRPr lang="en-US"/>
          </a:p>
        </p:txBody>
      </p:sp>
    </p:spTree>
    <p:extLst>
      <p:ext uri="{BB962C8B-B14F-4D97-AF65-F5344CB8AC3E}">
        <p14:creationId xmlns:p14="http://schemas.microsoft.com/office/powerpoint/2010/main" val="1891606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687D56-381B-412B-A2BB-C661BA905573}" type="datetimeFigureOut">
              <a:rPr lang="en-US" smtClean="0"/>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E30670-B582-4125-A00E-B2D881E634D0}" type="slidenum">
              <a:rPr lang="en-US" smtClean="0"/>
              <a:t>‹#›</a:t>
            </a:fld>
            <a:endParaRPr lang="en-US"/>
          </a:p>
        </p:txBody>
      </p:sp>
    </p:spTree>
    <p:extLst>
      <p:ext uri="{BB962C8B-B14F-4D97-AF65-F5344CB8AC3E}">
        <p14:creationId xmlns:p14="http://schemas.microsoft.com/office/powerpoint/2010/main" val="3618925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687D56-381B-412B-A2BB-C661BA905573}" type="datetimeFigureOut">
              <a:rPr lang="en-US" smtClean="0"/>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E30670-B582-4125-A00E-B2D881E634D0}" type="slidenum">
              <a:rPr lang="en-US" smtClean="0"/>
              <a:t>‹#›</a:t>
            </a:fld>
            <a:endParaRPr lang="en-US"/>
          </a:p>
        </p:txBody>
      </p:sp>
    </p:spTree>
    <p:extLst>
      <p:ext uri="{BB962C8B-B14F-4D97-AF65-F5344CB8AC3E}">
        <p14:creationId xmlns:p14="http://schemas.microsoft.com/office/powerpoint/2010/main" val="511693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268749" y="97172"/>
            <a:ext cx="780290" cy="780290"/>
          </a:xfrm>
          <a:prstGeom prst="rect">
            <a:avLst/>
          </a:prstGeom>
        </p:spPr>
      </p:pic>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6200" y="97172"/>
            <a:ext cx="780290" cy="78029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687D56-381B-412B-A2BB-C661BA905573}" type="datetimeFigureOut">
              <a:rPr lang="en-US" smtClean="0"/>
              <a:t>4/2/2017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E30670-B582-4125-A00E-B2D881E634D0}" type="slidenum">
              <a:rPr lang="en-US" smtClean="0"/>
              <a:t>‹#›</a:t>
            </a:fld>
            <a:endParaRPr lang="en-US"/>
          </a:p>
        </p:txBody>
      </p:sp>
    </p:spTree>
    <p:extLst>
      <p:ext uri="{BB962C8B-B14F-4D97-AF65-F5344CB8AC3E}">
        <p14:creationId xmlns:p14="http://schemas.microsoft.com/office/powerpoint/2010/main" val="34464542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aka.ms/azfunctiontools" TargetMode="External"/><Relationship Id="rId2" Type="http://schemas.openxmlformats.org/officeDocument/2006/relationships/hyperlink" Target="https://go.microsoft.com/fwlink/?LinkId=518003&amp;clcid=0x409"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mailto:s.hari@sanddollartechnology.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azure/azure-functions/functions-overview" TargetMode="External"/><Relationship Id="rId2" Type="http://schemas.openxmlformats.org/officeDocument/2006/relationships/hyperlink" Target="https://docs.microsoft.com/en-us/azure/app-service-web/websites-webjobs-resources" TargetMode="External"/><Relationship Id="rId1" Type="http://schemas.openxmlformats.org/officeDocument/2006/relationships/slideLayout" Target="../slideLayouts/slideLayout2.xml"/><Relationship Id="rId4" Type="http://schemas.openxmlformats.org/officeDocument/2006/relationships/hyperlink" Target="https://docs.microsoft.com/en-us/azure/azure-functions/functions-compare-logic-apps-ms-flow-webjob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0"/>
            <a:ext cx="7772400" cy="1676400"/>
          </a:xfrm>
        </p:spPr>
        <p:txBody>
          <a:bodyPr>
            <a:normAutofit/>
          </a:bodyPr>
          <a:lstStyle/>
          <a:p>
            <a:r>
              <a:rPr lang="en-US" b="1" dirty="0"/>
              <a:t>Automate for fun </a:t>
            </a:r>
            <a:r>
              <a:rPr lang="en-US" b="1" dirty="0" smtClean="0"/>
              <a:t>&amp; profit</a:t>
            </a:r>
            <a:br>
              <a:rPr lang="en-US" b="1" dirty="0" smtClean="0"/>
            </a:br>
            <a:r>
              <a:rPr lang="en-US" b="1" dirty="0" smtClean="0"/>
              <a:t>Azure </a:t>
            </a:r>
            <a:r>
              <a:rPr lang="en-US" b="1" dirty="0" err="1"/>
              <a:t>Webjobs</a:t>
            </a:r>
            <a:r>
              <a:rPr lang="en-US" b="1" dirty="0"/>
              <a:t> </a:t>
            </a:r>
            <a:r>
              <a:rPr lang="en-US" b="1" dirty="0" smtClean="0"/>
              <a:t>&amp; Functions</a:t>
            </a:r>
            <a:endParaRPr lang="en-US" dirty="0"/>
          </a:p>
        </p:txBody>
      </p:sp>
      <p:sp>
        <p:nvSpPr>
          <p:cNvPr id="3" name="Subtitle 2"/>
          <p:cNvSpPr>
            <a:spLocks noGrp="1"/>
          </p:cNvSpPr>
          <p:nvPr>
            <p:ph type="subTitle" idx="1"/>
          </p:nvPr>
        </p:nvSpPr>
        <p:spPr>
          <a:xfrm>
            <a:off x="1295400" y="1600200"/>
            <a:ext cx="6400800" cy="533400"/>
          </a:xfrm>
        </p:spPr>
        <p:txBody>
          <a:bodyPr>
            <a:normAutofit lnSpcReduction="10000"/>
          </a:bodyPr>
          <a:lstStyle/>
          <a:p>
            <a:r>
              <a:rPr lang="en-US" dirty="0" smtClean="0"/>
              <a:t>Santosh Hari</a:t>
            </a:r>
            <a:endParaRPr lang="en-US" dirty="0"/>
          </a:p>
        </p:txBody>
      </p:sp>
      <p:pic>
        <p:nvPicPr>
          <p:cNvPr id="4" name="Picture 2" descr="C:\Users\santosh\Downloads\pabl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286000"/>
            <a:ext cx="89916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0514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and Virtual Machines</a:t>
            </a:r>
            <a:endParaRPr lang="en-US" dirty="0"/>
          </a:p>
        </p:txBody>
      </p:sp>
      <p:sp>
        <p:nvSpPr>
          <p:cNvPr id="3" name="Content Placeholder 2"/>
          <p:cNvSpPr>
            <a:spLocks noGrp="1"/>
          </p:cNvSpPr>
          <p:nvPr>
            <p:ph idx="1"/>
          </p:nvPr>
        </p:nvSpPr>
        <p:spPr/>
        <p:txBody>
          <a:bodyPr/>
          <a:lstStyle/>
          <a:p>
            <a:r>
              <a:rPr lang="en-US" dirty="0" smtClean="0"/>
              <a:t>Same Cons as dedicated hosting/IaaS</a:t>
            </a:r>
          </a:p>
          <a:p>
            <a:pPr lvl="1"/>
            <a:r>
              <a:rPr lang="en-US" dirty="0" smtClean="0"/>
              <a:t>Maintenance</a:t>
            </a:r>
          </a:p>
          <a:p>
            <a:pPr lvl="1"/>
            <a:r>
              <a:rPr lang="en-US" dirty="0" smtClean="0"/>
              <a:t>Deployment</a:t>
            </a:r>
          </a:p>
          <a:p>
            <a:pPr lvl="1"/>
            <a:r>
              <a:rPr lang="en-US" dirty="0" smtClean="0"/>
              <a:t>Scaling</a:t>
            </a:r>
          </a:p>
          <a:p>
            <a:pPr lvl="1"/>
            <a:r>
              <a:rPr lang="en-US" dirty="0"/>
              <a:t>Multiple </a:t>
            </a:r>
            <a:r>
              <a:rPr lang="en-US" dirty="0" smtClean="0"/>
              <a:t>environments</a:t>
            </a:r>
          </a:p>
          <a:p>
            <a:pPr lvl="1"/>
            <a:r>
              <a:rPr lang="en-US" dirty="0" smtClean="0"/>
              <a:t>Integrations</a:t>
            </a:r>
          </a:p>
        </p:txBody>
      </p:sp>
    </p:spTree>
    <p:extLst>
      <p:ext uri="{BB962C8B-B14F-4D97-AF65-F5344CB8AC3E}">
        <p14:creationId xmlns:p14="http://schemas.microsoft.com/office/powerpoint/2010/main" val="21927226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smtClean="0"/>
              <a:t>Cloud job hosts - </a:t>
            </a:r>
            <a:r>
              <a:rPr lang="en-US" dirty="0" err="1" smtClean="0"/>
              <a:t>Webjobs</a:t>
            </a:r>
            <a:r>
              <a:rPr lang="en-US" dirty="0" smtClean="0"/>
              <a:t> &amp; Functions</a:t>
            </a:r>
            <a:endParaRPr lang="en-US" dirty="0"/>
          </a:p>
        </p:txBody>
      </p:sp>
      <p:sp>
        <p:nvSpPr>
          <p:cNvPr id="3" name="Content Placeholder 2"/>
          <p:cNvSpPr>
            <a:spLocks noGrp="1"/>
          </p:cNvSpPr>
          <p:nvPr>
            <p:ph idx="1"/>
          </p:nvPr>
        </p:nvSpPr>
        <p:spPr/>
        <p:txBody>
          <a:bodyPr>
            <a:normAutofit/>
          </a:bodyPr>
          <a:lstStyle/>
          <a:p>
            <a:r>
              <a:rPr lang="en-US" sz="4000" dirty="0" smtClean="0"/>
              <a:t>Advantages:</a:t>
            </a:r>
          </a:p>
          <a:p>
            <a:pPr lvl="1"/>
            <a:r>
              <a:rPr lang="en-US" sz="3600" dirty="0" smtClean="0"/>
              <a:t>Cloud based</a:t>
            </a:r>
          </a:p>
          <a:p>
            <a:pPr lvl="1"/>
            <a:r>
              <a:rPr lang="en-US" sz="3600" dirty="0" smtClean="0"/>
              <a:t>Developer friendly</a:t>
            </a:r>
          </a:p>
          <a:p>
            <a:pPr lvl="1"/>
            <a:r>
              <a:rPr lang="en-US" sz="3600" dirty="0" smtClean="0"/>
              <a:t>Many Languages</a:t>
            </a:r>
          </a:p>
          <a:p>
            <a:pPr lvl="1"/>
            <a:r>
              <a:rPr lang="en-US" sz="3600" dirty="0" smtClean="0"/>
              <a:t>Easy Integrations</a:t>
            </a:r>
          </a:p>
          <a:p>
            <a:endParaRPr lang="en-US" sz="4000" dirty="0"/>
          </a:p>
        </p:txBody>
      </p:sp>
    </p:spTree>
    <p:extLst>
      <p:ext uri="{BB962C8B-B14F-4D97-AF65-F5344CB8AC3E}">
        <p14:creationId xmlns:p14="http://schemas.microsoft.com/office/powerpoint/2010/main" val="10938972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Tonight’s objectives</a:t>
            </a:r>
            <a:endParaRPr lang="en-US" dirty="0"/>
          </a:p>
        </p:txBody>
      </p:sp>
      <p:sp>
        <p:nvSpPr>
          <p:cNvPr id="3" name="Content Placeholder 2"/>
          <p:cNvSpPr>
            <a:spLocks noGrp="1"/>
          </p:cNvSpPr>
          <p:nvPr>
            <p:ph idx="1"/>
          </p:nvPr>
        </p:nvSpPr>
        <p:spPr/>
        <p:txBody>
          <a:bodyPr/>
          <a:lstStyle/>
          <a:p>
            <a:r>
              <a:rPr lang="en-US" dirty="0" smtClean="0"/>
              <a:t>Write a console app and deploy as </a:t>
            </a:r>
            <a:r>
              <a:rPr lang="en-US" dirty="0" err="1" smtClean="0"/>
              <a:t>webjob</a:t>
            </a:r>
            <a:r>
              <a:rPr lang="en-US" dirty="0"/>
              <a:t> </a:t>
            </a:r>
            <a:r>
              <a:rPr lang="en-US" dirty="0" smtClean="0"/>
              <a:t>(first manual, then scheduled)</a:t>
            </a:r>
          </a:p>
          <a:p>
            <a:r>
              <a:rPr lang="en-US" dirty="0" smtClean="0"/>
              <a:t>Write an Azure </a:t>
            </a:r>
            <a:r>
              <a:rPr lang="en-US" dirty="0" err="1" smtClean="0"/>
              <a:t>webjob</a:t>
            </a:r>
            <a:r>
              <a:rPr lang="en-US" dirty="0" smtClean="0"/>
              <a:t> with SDK with almost zero code</a:t>
            </a:r>
          </a:p>
          <a:p>
            <a:r>
              <a:rPr lang="en-US" dirty="0" smtClean="0"/>
              <a:t>Create an Azure Function with the browser</a:t>
            </a:r>
          </a:p>
          <a:p>
            <a:r>
              <a:rPr lang="en-US" dirty="0" smtClean="0"/>
              <a:t>New VS tools</a:t>
            </a:r>
          </a:p>
          <a:p>
            <a:r>
              <a:rPr lang="en-US" dirty="0" smtClean="0"/>
              <a:t>Thou shall use Queues</a:t>
            </a:r>
            <a:endParaRPr lang="en-US" dirty="0"/>
          </a:p>
        </p:txBody>
      </p:sp>
    </p:spTree>
    <p:extLst>
      <p:ext uri="{BB962C8B-B14F-4D97-AF65-F5344CB8AC3E}">
        <p14:creationId xmlns:p14="http://schemas.microsoft.com/office/powerpoint/2010/main" val="40085040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Webjobs</a:t>
            </a:r>
            <a:endParaRPr lang="en-US" dirty="0"/>
          </a:p>
        </p:txBody>
      </p:sp>
      <p:sp>
        <p:nvSpPr>
          <p:cNvPr id="3" name="Content Placeholder 2"/>
          <p:cNvSpPr>
            <a:spLocks noGrp="1"/>
          </p:cNvSpPr>
          <p:nvPr>
            <p:ph idx="1"/>
          </p:nvPr>
        </p:nvSpPr>
        <p:spPr/>
        <p:txBody>
          <a:bodyPr>
            <a:normAutofit/>
          </a:bodyPr>
          <a:lstStyle/>
          <a:p>
            <a:r>
              <a:rPr lang="en-US" dirty="0" smtClean="0"/>
              <a:t>Program and scripts running on Azure App Service</a:t>
            </a:r>
          </a:p>
          <a:p>
            <a:pPr lvl="1"/>
            <a:r>
              <a:rPr lang="en-US" sz="2400" dirty="0"/>
              <a:t>.</a:t>
            </a:r>
            <a:r>
              <a:rPr lang="en-US" sz="2400" dirty="0" err="1"/>
              <a:t>cmd</a:t>
            </a:r>
            <a:r>
              <a:rPr lang="en-US" sz="2400" dirty="0"/>
              <a:t>, .bat, .exe (using windows </a:t>
            </a:r>
            <a:r>
              <a:rPr lang="en-US" sz="2400" dirty="0" err="1"/>
              <a:t>cmd</a:t>
            </a:r>
            <a:r>
              <a:rPr lang="en-US" sz="2400" dirty="0"/>
              <a:t>)</a:t>
            </a:r>
          </a:p>
          <a:p>
            <a:pPr lvl="1"/>
            <a:r>
              <a:rPr lang="en-US" sz="2400" dirty="0"/>
              <a:t>.ps1 (using </a:t>
            </a:r>
            <a:r>
              <a:rPr lang="en-US" sz="2400" dirty="0" err="1"/>
              <a:t>powershell</a:t>
            </a:r>
            <a:r>
              <a:rPr lang="en-US" sz="2400" dirty="0"/>
              <a:t>)</a:t>
            </a:r>
          </a:p>
          <a:p>
            <a:pPr lvl="1"/>
            <a:r>
              <a:rPr lang="en-US" sz="2400" dirty="0"/>
              <a:t>.</a:t>
            </a:r>
            <a:r>
              <a:rPr lang="en-US" sz="2400" dirty="0" err="1"/>
              <a:t>sh</a:t>
            </a:r>
            <a:r>
              <a:rPr lang="en-US" sz="2400" dirty="0"/>
              <a:t> (using bash)</a:t>
            </a:r>
          </a:p>
          <a:p>
            <a:pPr lvl="1"/>
            <a:r>
              <a:rPr lang="en-US" sz="2400" dirty="0"/>
              <a:t>.</a:t>
            </a:r>
            <a:r>
              <a:rPr lang="en-US" sz="2400" dirty="0" err="1"/>
              <a:t>php</a:t>
            </a:r>
            <a:r>
              <a:rPr lang="en-US" sz="2400" dirty="0"/>
              <a:t> (using </a:t>
            </a:r>
            <a:r>
              <a:rPr lang="en-US" sz="2400" dirty="0" err="1"/>
              <a:t>php</a:t>
            </a:r>
            <a:r>
              <a:rPr lang="en-US" sz="2400" dirty="0" smtClean="0"/>
              <a:t>)</a:t>
            </a:r>
            <a:endParaRPr lang="en-US" sz="2400" dirty="0"/>
          </a:p>
          <a:p>
            <a:pPr lvl="1"/>
            <a:r>
              <a:rPr lang="en-US" sz="2400" dirty="0"/>
              <a:t>.</a:t>
            </a:r>
            <a:r>
              <a:rPr lang="en-US" sz="2400" dirty="0" err="1"/>
              <a:t>py</a:t>
            </a:r>
            <a:r>
              <a:rPr lang="en-US" sz="2400" dirty="0"/>
              <a:t> (using python)</a:t>
            </a:r>
          </a:p>
          <a:p>
            <a:pPr lvl="1"/>
            <a:r>
              <a:rPr lang="en-US" sz="2400" dirty="0"/>
              <a:t>.</a:t>
            </a:r>
            <a:r>
              <a:rPr lang="en-US" sz="2400" dirty="0" err="1"/>
              <a:t>js</a:t>
            </a:r>
            <a:r>
              <a:rPr lang="en-US" sz="2400" dirty="0"/>
              <a:t> (using node)</a:t>
            </a:r>
          </a:p>
          <a:p>
            <a:pPr lvl="1"/>
            <a:r>
              <a:rPr lang="en-US" sz="2400" dirty="0"/>
              <a:t>.jar (using java)</a:t>
            </a:r>
          </a:p>
          <a:p>
            <a:pPr lvl="1"/>
            <a:endParaRPr lang="en-US"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0" y="3657600"/>
            <a:ext cx="5003800" cy="281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88075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smtClean="0"/>
              <a:t>Next generation </a:t>
            </a:r>
            <a:r>
              <a:rPr lang="en-US" dirty="0" err="1" smtClean="0"/>
              <a:t>webjobs</a:t>
            </a:r>
            <a:endParaRPr lang="en-US" dirty="0" smtClean="0"/>
          </a:p>
          <a:p>
            <a:r>
              <a:rPr lang="en-US" dirty="0" smtClean="0"/>
              <a:t>Browser coding</a:t>
            </a:r>
          </a:p>
          <a:p>
            <a:r>
              <a:rPr lang="en-US" dirty="0" smtClean="0"/>
              <a:t>Better integration</a:t>
            </a:r>
          </a:p>
          <a:p>
            <a:r>
              <a:rPr lang="en-US" dirty="0" smtClean="0"/>
              <a:t>Pay-per-use</a:t>
            </a:r>
            <a:endParaRPr lang="en-US" dirty="0"/>
          </a:p>
        </p:txBody>
      </p:sp>
      <p:pic>
        <p:nvPicPr>
          <p:cNvPr id="4100" name="Picture 4" descr="Serverless Computing is like this. Your code, a slider bar, and your credit c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 y="4343400"/>
            <a:ext cx="8734425" cy="21050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038600" y="3968988"/>
            <a:ext cx="4343400" cy="369332"/>
          </a:xfrm>
          <a:prstGeom prst="rect">
            <a:avLst/>
          </a:prstGeom>
          <a:noFill/>
        </p:spPr>
        <p:txBody>
          <a:bodyPr wrap="square" rtlCol="0">
            <a:spAutoFit/>
          </a:bodyPr>
          <a:lstStyle/>
          <a:p>
            <a:r>
              <a:rPr lang="en-US" dirty="0" smtClean="0"/>
              <a:t>*Image copied from </a:t>
            </a:r>
            <a:r>
              <a:rPr lang="en-US" dirty="0" smtClean="0"/>
              <a:t>Scott </a:t>
            </a:r>
            <a:r>
              <a:rPr lang="en-US" dirty="0" err="1" smtClean="0"/>
              <a:t>Hanselman</a:t>
            </a:r>
            <a:endParaRPr lang="en-US" dirty="0"/>
          </a:p>
        </p:txBody>
      </p:sp>
    </p:spTree>
    <p:extLst>
      <p:ext uri="{BB962C8B-B14F-4D97-AF65-F5344CB8AC3E}">
        <p14:creationId xmlns:p14="http://schemas.microsoft.com/office/powerpoint/2010/main" val="22430605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582029474"/>
              </p:ext>
            </p:extLst>
          </p:nvPr>
        </p:nvGraphicFramePr>
        <p:xfrm>
          <a:off x="76201" y="990600"/>
          <a:ext cx="8915399" cy="5242560"/>
        </p:xfrm>
        <a:graphic>
          <a:graphicData uri="http://schemas.openxmlformats.org/drawingml/2006/table">
            <a:tbl>
              <a:tblPr firstRow="1" bandRow="1">
                <a:tableStyleId>{5C22544A-7EE6-4342-B048-85BDC9FD1C3A}</a:tableStyleId>
              </a:tblPr>
              <a:tblGrid>
                <a:gridCol w="1487786"/>
                <a:gridCol w="3998613"/>
                <a:gridCol w="3429000"/>
              </a:tblGrid>
              <a:tr h="137160">
                <a:tc>
                  <a:txBody>
                    <a:bodyPr/>
                    <a:lstStyle/>
                    <a:p>
                      <a:endParaRPr lang="en-US" sz="2800" dirty="0"/>
                    </a:p>
                  </a:txBody>
                  <a:tcPr/>
                </a:tc>
                <a:tc>
                  <a:txBody>
                    <a:bodyPr/>
                    <a:lstStyle/>
                    <a:p>
                      <a:r>
                        <a:rPr lang="en-US" sz="2800" dirty="0" smtClean="0"/>
                        <a:t>Functions</a:t>
                      </a:r>
                      <a:endParaRPr lang="en-US" sz="2800" dirty="0"/>
                    </a:p>
                  </a:txBody>
                  <a:tcPr/>
                </a:tc>
                <a:tc>
                  <a:txBody>
                    <a:bodyPr/>
                    <a:lstStyle/>
                    <a:p>
                      <a:r>
                        <a:rPr lang="en-US" sz="2800" dirty="0" err="1" smtClean="0"/>
                        <a:t>Webjobs</a:t>
                      </a:r>
                      <a:endParaRPr lang="en-US" sz="2800" dirty="0"/>
                    </a:p>
                  </a:txBody>
                  <a:tcPr/>
                </a:tc>
              </a:tr>
              <a:tr h="370840">
                <a:tc>
                  <a:txBody>
                    <a:bodyPr/>
                    <a:lstStyle/>
                    <a:p>
                      <a:r>
                        <a:rPr lang="en-US" sz="2800" dirty="0" smtClean="0"/>
                        <a:t>Scaling</a:t>
                      </a:r>
                      <a:endParaRPr lang="en-US" sz="2800" dirty="0"/>
                    </a:p>
                  </a:txBody>
                  <a:tcPr/>
                </a:tc>
                <a:tc>
                  <a:txBody>
                    <a:bodyPr/>
                    <a:lstStyle/>
                    <a:p>
                      <a:r>
                        <a:rPr lang="en-US" sz="2800" dirty="0" smtClean="0"/>
                        <a:t>No </a:t>
                      </a:r>
                      <a:r>
                        <a:rPr lang="en-US" sz="2800" dirty="0" err="1" smtClean="0"/>
                        <a:t>Config</a:t>
                      </a:r>
                      <a:endParaRPr lang="en-US" sz="2800" dirty="0"/>
                    </a:p>
                  </a:txBody>
                  <a:tcPr/>
                </a:tc>
                <a:tc>
                  <a:txBody>
                    <a:bodyPr/>
                    <a:lstStyle/>
                    <a:p>
                      <a:r>
                        <a:rPr lang="en-US" sz="2800" dirty="0" smtClean="0"/>
                        <a:t>Host App Service</a:t>
                      </a:r>
                      <a:endParaRPr lang="en-US" sz="2800" dirty="0"/>
                    </a:p>
                  </a:txBody>
                  <a:tcPr/>
                </a:tc>
              </a:tr>
              <a:tr h="370840">
                <a:tc>
                  <a:txBody>
                    <a:bodyPr/>
                    <a:lstStyle/>
                    <a:p>
                      <a:r>
                        <a:rPr lang="en-US" sz="2800" dirty="0" smtClean="0"/>
                        <a:t>Pricing</a:t>
                      </a:r>
                      <a:endParaRPr lang="en-US" sz="2800" dirty="0"/>
                    </a:p>
                  </a:txBody>
                  <a:tcPr/>
                </a:tc>
                <a:tc>
                  <a:txBody>
                    <a:bodyPr/>
                    <a:lstStyle/>
                    <a:p>
                      <a:r>
                        <a:rPr lang="en-US" sz="2800" dirty="0" smtClean="0"/>
                        <a:t>Pay-per-use</a:t>
                      </a:r>
                      <a:endParaRPr lang="en-US" sz="2800" dirty="0"/>
                    </a:p>
                  </a:txBody>
                  <a:tcPr/>
                </a:tc>
                <a:tc>
                  <a:txBody>
                    <a:bodyPr/>
                    <a:lstStyle/>
                    <a:p>
                      <a:r>
                        <a:rPr lang="en-US" sz="2800" dirty="0" smtClean="0"/>
                        <a:t>Host App Service</a:t>
                      </a:r>
                      <a:endParaRPr lang="en-US" sz="2800" dirty="0"/>
                    </a:p>
                  </a:txBody>
                  <a:tcPr/>
                </a:tc>
              </a:tr>
              <a:tr h="370840">
                <a:tc>
                  <a:txBody>
                    <a:bodyPr/>
                    <a:lstStyle/>
                    <a:p>
                      <a:r>
                        <a:rPr lang="en-US" sz="2800" dirty="0" smtClean="0"/>
                        <a:t>Run type</a:t>
                      </a:r>
                      <a:endParaRPr lang="en-US" sz="2800" dirty="0"/>
                    </a:p>
                  </a:txBody>
                  <a:tcPr/>
                </a:tc>
                <a:tc>
                  <a:txBody>
                    <a:bodyPr/>
                    <a:lstStyle/>
                    <a:p>
                      <a:r>
                        <a:rPr lang="en-US" sz="2800" dirty="0" smtClean="0"/>
                        <a:t>Triggered, scheduled</a:t>
                      </a:r>
                      <a:endParaRPr lang="en-US" sz="2800" dirty="0"/>
                    </a:p>
                  </a:txBody>
                  <a:tcPr/>
                </a:tc>
                <a:tc>
                  <a:txBody>
                    <a:bodyPr/>
                    <a:lstStyle/>
                    <a:p>
                      <a:r>
                        <a:rPr lang="en-US" sz="2800" dirty="0" smtClean="0"/>
                        <a:t>Triggered, Scheduled, continuous</a:t>
                      </a:r>
                      <a:endParaRPr lang="en-US" sz="2800" dirty="0"/>
                    </a:p>
                  </a:txBody>
                  <a:tcPr/>
                </a:tc>
              </a:tr>
              <a:tr h="370840">
                <a:tc>
                  <a:txBody>
                    <a:bodyPr/>
                    <a:lstStyle/>
                    <a:p>
                      <a:r>
                        <a:rPr lang="en-US" sz="2800" dirty="0" smtClean="0"/>
                        <a:t>Triggers</a:t>
                      </a:r>
                      <a:endParaRPr lang="en-US" sz="2800" dirty="0"/>
                    </a:p>
                  </a:txBody>
                  <a:tcPr/>
                </a:tc>
                <a:tc>
                  <a:txBody>
                    <a:bodyPr/>
                    <a:lstStyle/>
                    <a:p>
                      <a:r>
                        <a:rPr lang="en-US" sz="2800" dirty="0" smtClean="0"/>
                        <a:t>Timer, </a:t>
                      </a:r>
                      <a:r>
                        <a:rPr lang="en-US" sz="2800" dirty="0" err="1" smtClean="0"/>
                        <a:t>DocDB</a:t>
                      </a:r>
                      <a:r>
                        <a:rPr lang="en-US" sz="2800" dirty="0" smtClean="0"/>
                        <a:t>, Event</a:t>
                      </a:r>
                      <a:r>
                        <a:rPr lang="en-US" sz="2800" baseline="0" dirty="0" smtClean="0"/>
                        <a:t> Hubs, </a:t>
                      </a:r>
                      <a:r>
                        <a:rPr lang="en-US" sz="2800" baseline="0" dirty="0" err="1" smtClean="0"/>
                        <a:t>Webhook</a:t>
                      </a:r>
                      <a:r>
                        <a:rPr lang="en-US" sz="2800" baseline="0" dirty="0" smtClean="0"/>
                        <a:t>, Mobile Apps, Notification Hub, Service Bus, Storage</a:t>
                      </a:r>
                      <a:endParaRPr lang="en-US" sz="2800" dirty="0"/>
                    </a:p>
                  </a:txBody>
                  <a:tcPr/>
                </a:tc>
                <a:tc>
                  <a:txBody>
                    <a:bodyPr/>
                    <a:lstStyle/>
                    <a:p>
                      <a:r>
                        <a:rPr lang="en-US" sz="2800" dirty="0" smtClean="0"/>
                        <a:t>Storage, Service Bus</a:t>
                      </a:r>
                      <a:endParaRPr lang="en-US" sz="2800" dirty="0"/>
                    </a:p>
                  </a:txBody>
                  <a:tcPr/>
                </a:tc>
              </a:tr>
              <a:tr h="137160">
                <a:tc>
                  <a:txBody>
                    <a:bodyPr/>
                    <a:lstStyle/>
                    <a:p>
                      <a:r>
                        <a:rPr lang="en-US" sz="2800" dirty="0" smtClean="0"/>
                        <a:t>Dev</a:t>
                      </a:r>
                      <a:r>
                        <a:rPr lang="en-US" sz="2800" baseline="0" dirty="0" smtClean="0"/>
                        <a:t> tools</a:t>
                      </a:r>
                      <a:endParaRPr lang="en-US" sz="2800" dirty="0"/>
                    </a:p>
                  </a:txBody>
                  <a:tcPr/>
                </a:tc>
                <a:tc>
                  <a:txBody>
                    <a:bodyPr/>
                    <a:lstStyle/>
                    <a:p>
                      <a:r>
                        <a:rPr lang="en-US" sz="2800" dirty="0" smtClean="0"/>
                        <a:t>In-browser, VS (preview)</a:t>
                      </a:r>
                      <a:endParaRPr lang="en-US" sz="2800" dirty="0"/>
                    </a:p>
                  </a:txBody>
                  <a:tcPr/>
                </a:tc>
                <a:tc>
                  <a:txBody>
                    <a:bodyPr/>
                    <a:lstStyle/>
                    <a:p>
                      <a:r>
                        <a:rPr lang="en-US" sz="2800" dirty="0" smtClean="0"/>
                        <a:t>VS (advanced)</a:t>
                      </a:r>
                      <a:endParaRPr lang="en-US" sz="2800" dirty="0"/>
                    </a:p>
                  </a:txBody>
                  <a:tcPr/>
                </a:tc>
              </a:tr>
            </a:tbl>
          </a:graphicData>
        </a:graphic>
      </p:graphicFrame>
    </p:spTree>
    <p:extLst>
      <p:ext uri="{BB962C8B-B14F-4D97-AF65-F5344CB8AC3E}">
        <p14:creationId xmlns:p14="http://schemas.microsoft.com/office/powerpoint/2010/main" val="28770325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Recommendations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Azure account</a:t>
            </a:r>
          </a:p>
          <a:p>
            <a:r>
              <a:rPr lang="en-US" dirty="0" smtClean="0"/>
              <a:t>Azure storage explorer</a:t>
            </a:r>
          </a:p>
          <a:p>
            <a:r>
              <a:rPr lang="en-US" dirty="0" smtClean="0"/>
              <a:t>Visual Studio 2015</a:t>
            </a:r>
          </a:p>
          <a:p>
            <a:pPr lvl="0"/>
            <a:r>
              <a:rPr lang="en-US" dirty="0"/>
              <a:t>Only works with VS2015 Update 3</a:t>
            </a:r>
          </a:p>
          <a:p>
            <a:pPr lvl="0"/>
            <a:r>
              <a:rPr lang="en-US" dirty="0"/>
              <a:t>Azure 2.9.6 SDK </a:t>
            </a:r>
            <a:r>
              <a:rPr lang="en-US" u="sng" dirty="0">
                <a:hlinkClick r:id="rId2"/>
              </a:rPr>
              <a:t>https://go.microsoft.com/fwlink/?LinkId=518003&amp;clcid=0x409</a:t>
            </a:r>
            <a:endParaRPr lang="en-US" dirty="0"/>
          </a:p>
          <a:p>
            <a:pPr lvl="0"/>
            <a:r>
              <a:rPr lang="en-US" dirty="0"/>
              <a:t>VS Tools for Azure Functions </a:t>
            </a:r>
            <a:r>
              <a:rPr lang="en-US" u="sng" dirty="0">
                <a:hlinkClick r:id="rId3"/>
              </a:rPr>
              <a:t>https://</a:t>
            </a:r>
            <a:r>
              <a:rPr lang="en-US" u="sng" dirty="0" smtClean="0">
                <a:hlinkClick r:id="rId3"/>
              </a:rPr>
              <a:t>aka.ms/azfunctiontools</a:t>
            </a:r>
            <a:endParaRPr lang="en-US" dirty="0"/>
          </a:p>
        </p:txBody>
      </p:sp>
    </p:spTree>
    <p:extLst>
      <p:ext uri="{BB962C8B-B14F-4D97-AF65-F5344CB8AC3E}">
        <p14:creationId xmlns:p14="http://schemas.microsoft.com/office/powerpoint/2010/main" val="15635742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t>
            </a:r>
            <a:r>
              <a:rPr lang="en-US" dirty="0" err="1" smtClean="0"/>
              <a:t>Webjobs</a:t>
            </a:r>
            <a:r>
              <a:rPr lang="en-US" dirty="0" smtClean="0"/>
              <a:t> (Console)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966118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t>
            </a:r>
            <a:r>
              <a:rPr lang="en-US" dirty="0" err="1" smtClean="0"/>
              <a:t>Webjobs</a:t>
            </a:r>
            <a:r>
              <a:rPr lang="en-US" dirty="0" smtClean="0"/>
              <a:t> (SDK)</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582502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Functions (browser)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267000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44572" y="840292"/>
            <a:ext cx="3403565" cy="2258281"/>
          </a:xfrm>
        </p:spPr>
        <p:txBody>
          <a:bodyPr>
            <a:normAutofit/>
          </a:bodyPr>
          <a:lstStyle/>
          <a:p>
            <a:r>
              <a:rPr lang="en-US" dirty="0" smtClean="0"/>
              <a:t>Azure MVP</a:t>
            </a:r>
          </a:p>
          <a:p>
            <a:r>
              <a:rPr lang="en-US" dirty="0" smtClean="0"/>
              <a:t>Document DB Wizard</a:t>
            </a:r>
          </a:p>
        </p:txBody>
      </p:sp>
      <p:sp>
        <p:nvSpPr>
          <p:cNvPr id="2" name="TextBox 1"/>
          <p:cNvSpPr txBox="1"/>
          <p:nvPr/>
        </p:nvSpPr>
        <p:spPr>
          <a:xfrm>
            <a:off x="112146" y="2450063"/>
            <a:ext cx="3219450" cy="3237809"/>
          </a:xfrm>
          <a:prstGeom prst="rect">
            <a:avLst/>
          </a:prstGeom>
          <a:noFill/>
        </p:spPr>
        <p:txBody>
          <a:bodyPr wrap="square" lIns="137160" tIns="109728" rIns="137160" bIns="109728" rtlCol="0">
            <a:spAutoFit/>
          </a:bodyPr>
          <a:lstStyle>
            <a:defPPr>
              <a:defRPr lang="en-US"/>
            </a:defPPr>
            <a:lvl1pPr>
              <a:defRPr sz="2400"/>
            </a:lvl1pPr>
          </a:lstStyle>
          <a:p>
            <a:pPr marL="457200" indent="-457200">
              <a:buFont typeface="Arial" panose="020B0604020202020204" pitchFamily="34" charset="0"/>
              <a:buChar char="•"/>
            </a:pPr>
            <a:r>
              <a:rPr lang="en-US" sz="2800" dirty="0"/>
              <a:t>Dir of Tech: Spectrum Bridge</a:t>
            </a:r>
          </a:p>
          <a:p>
            <a:pPr marL="457200" indent="-457200">
              <a:buFont typeface="Arial" panose="020B0604020202020204" pitchFamily="34" charset="0"/>
              <a:buChar char="•"/>
            </a:pPr>
            <a:r>
              <a:rPr lang="en-US" sz="2800" dirty="0"/>
              <a:t>Consultant: Sand Dollar</a:t>
            </a:r>
          </a:p>
          <a:p>
            <a:pPr marL="457200" indent="-457200">
              <a:buFont typeface="Arial" panose="020B0604020202020204" pitchFamily="34" charset="0"/>
              <a:buChar char="•"/>
            </a:pPr>
            <a:r>
              <a:rPr lang="en-US" sz="2800" dirty="0" smtClean="0"/>
              <a:t>ONETUG &amp; Orlando </a:t>
            </a:r>
            <a:r>
              <a:rPr lang="en-US" sz="2800" dirty="0" err="1" smtClean="0"/>
              <a:t>Codecamp</a:t>
            </a:r>
            <a:endParaRPr lang="en-US" sz="2800" dirty="0"/>
          </a:p>
        </p:txBody>
      </p:sp>
      <p:pic>
        <p:nvPicPr>
          <p:cNvPr id="1026" name="Picture 2" descr="Santosh Har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1" y="1087966"/>
            <a:ext cx="3908424" cy="399203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026620" y="5182513"/>
            <a:ext cx="6117380" cy="954107"/>
          </a:xfrm>
          <a:prstGeom prst="rect">
            <a:avLst/>
          </a:prstGeom>
          <a:noFill/>
        </p:spPr>
        <p:txBody>
          <a:bodyPr wrap="none" rtlCol="0">
            <a:spAutoFit/>
          </a:bodyPr>
          <a:lstStyle/>
          <a:p>
            <a:r>
              <a:rPr lang="en-US" sz="2800" dirty="0" smtClean="0"/>
              <a:t>Email: </a:t>
            </a:r>
            <a:r>
              <a:rPr lang="en-US" sz="2800" dirty="0" smtClean="0">
                <a:hlinkClick r:id="rId4"/>
              </a:rPr>
              <a:t>s.hari@sanddollartechnology.com</a:t>
            </a:r>
            <a:endParaRPr lang="en-US" sz="2800" dirty="0" smtClean="0"/>
          </a:p>
          <a:p>
            <a:r>
              <a:rPr lang="en-US" sz="2800" dirty="0" smtClean="0"/>
              <a:t>Twitter: @_</a:t>
            </a:r>
            <a:r>
              <a:rPr lang="en-US" sz="2800" dirty="0" err="1" smtClean="0"/>
              <a:t>s_hari</a:t>
            </a:r>
            <a:endParaRPr lang="en-US" sz="2800" dirty="0"/>
          </a:p>
        </p:txBody>
      </p:sp>
    </p:spTree>
    <p:extLst>
      <p:ext uri="{BB962C8B-B14F-4D97-AF65-F5344CB8AC3E}">
        <p14:creationId xmlns:p14="http://schemas.microsoft.com/office/powerpoint/2010/main" val="34841523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Functions (Visual Studio)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277833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a:t>
            </a:r>
          </a:p>
        </p:txBody>
      </p:sp>
      <p:grpSp>
        <p:nvGrpSpPr>
          <p:cNvPr id="28" name="Group 27"/>
          <p:cNvGrpSpPr/>
          <p:nvPr/>
        </p:nvGrpSpPr>
        <p:grpSpPr>
          <a:xfrm>
            <a:off x="5816564" y="1690688"/>
            <a:ext cx="2190059" cy="4100878"/>
            <a:chOff x="7483600" y="1380375"/>
            <a:chExt cx="2920079" cy="4100878"/>
          </a:xfrm>
        </p:grpSpPr>
        <p:sp>
          <p:nvSpPr>
            <p:cNvPr id="29" name="Rectangle 28"/>
            <p:cNvSpPr/>
            <p:nvPr/>
          </p:nvSpPr>
          <p:spPr>
            <a:xfrm>
              <a:off x="8070436" y="1380375"/>
              <a:ext cx="1746409" cy="957532"/>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Your App or Service</a:t>
              </a:r>
            </a:p>
          </p:txBody>
        </p:sp>
        <p:pic>
          <p:nvPicPr>
            <p:cNvPr id="30" name="Picture 29"/>
            <p:cNvPicPr>
              <a:picLocks noChangeAspect="1"/>
            </p:cNvPicPr>
            <p:nvPr/>
          </p:nvPicPr>
          <p:blipFill>
            <a:blip r:embed="rId3"/>
            <a:stretch>
              <a:fillRect/>
            </a:stretch>
          </p:blipFill>
          <p:spPr>
            <a:xfrm>
              <a:off x="8332373" y="2589877"/>
              <a:ext cx="1222534" cy="1222534"/>
            </a:xfrm>
            <a:prstGeom prst="rect">
              <a:avLst/>
            </a:prstGeom>
          </p:spPr>
        </p:pic>
        <p:grpSp>
          <p:nvGrpSpPr>
            <p:cNvPr id="31" name="Group 30"/>
            <p:cNvGrpSpPr/>
            <p:nvPr/>
          </p:nvGrpSpPr>
          <p:grpSpPr>
            <a:xfrm>
              <a:off x="7483600" y="4056467"/>
              <a:ext cx="2920079" cy="1424786"/>
              <a:chOff x="7483600" y="4037417"/>
              <a:chExt cx="2920079" cy="1424786"/>
            </a:xfrm>
          </p:grpSpPr>
          <p:sp>
            <p:nvSpPr>
              <p:cNvPr id="34" name="Rectangle 33"/>
              <p:cNvSpPr/>
              <p:nvPr/>
            </p:nvSpPr>
            <p:spPr>
              <a:xfrm>
                <a:off x="7483600"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Office 365</a:t>
                </a:r>
              </a:p>
            </p:txBody>
          </p:sp>
          <p:sp>
            <p:nvSpPr>
              <p:cNvPr id="35" name="Rectangle 34"/>
              <p:cNvSpPr/>
              <p:nvPr/>
            </p:nvSpPr>
            <p:spPr>
              <a:xfrm>
                <a:off x="8459912"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Office Graph</a:t>
                </a:r>
              </a:p>
            </p:txBody>
          </p:sp>
          <p:sp>
            <p:nvSpPr>
              <p:cNvPr id="36" name="Rectangle 35"/>
              <p:cNvSpPr/>
              <p:nvPr/>
            </p:nvSpPr>
            <p:spPr>
              <a:xfrm>
                <a:off x="9427367" y="4037417"/>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Azure Storage</a:t>
                </a:r>
              </a:p>
            </p:txBody>
          </p:sp>
          <p:sp>
            <p:nvSpPr>
              <p:cNvPr id="37" name="Rectangle 36"/>
              <p:cNvSpPr/>
              <p:nvPr/>
            </p:nvSpPr>
            <p:spPr>
              <a:xfrm>
                <a:off x="9426699" y="4753588"/>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Other Functions</a:t>
                </a:r>
              </a:p>
            </p:txBody>
          </p:sp>
          <p:sp>
            <p:nvSpPr>
              <p:cNvPr id="38" name="Rectangle 37"/>
              <p:cNvSpPr/>
              <p:nvPr/>
            </p:nvSpPr>
            <p:spPr>
              <a:xfrm>
                <a:off x="7492457" y="4746032"/>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Legacy Systems</a:t>
                </a:r>
              </a:p>
            </p:txBody>
          </p:sp>
          <p:sp>
            <p:nvSpPr>
              <p:cNvPr id="39" name="Rectangle 38"/>
              <p:cNvSpPr/>
              <p:nvPr/>
            </p:nvSpPr>
            <p:spPr>
              <a:xfrm>
                <a:off x="8451055" y="4746032"/>
                <a:ext cx="976312" cy="708615"/>
              </a:xfrm>
              <a:prstGeom prst="rect">
                <a:avLst/>
              </a:prstGeom>
              <a:solidFill>
                <a:srgbClr val="0882D5"/>
              </a:solidFill>
              <a:ln w="6350">
                <a:solidFill>
                  <a:srgbClr val="59595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Web Services</a:t>
                </a:r>
              </a:p>
            </p:txBody>
          </p:sp>
        </p:grpSp>
        <p:cxnSp>
          <p:nvCxnSpPr>
            <p:cNvPr id="32" name="Straight Arrow Connector 31"/>
            <p:cNvCxnSpPr>
              <a:stCxn id="29" idx="2"/>
              <a:endCxn id="30" idx="0"/>
            </p:cNvCxnSpPr>
            <p:nvPr/>
          </p:nvCxnSpPr>
          <p:spPr>
            <a:xfrm flipH="1">
              <a:off x="8943640" y="2337907"/>
              <a:ext cx="1" cy="251970"/>
            </a:xfrm>
            <a:prstGeom prst="straightConnector1">
              <a:avLst/>
            </a:prstGeom>
            <a:ln w="6350" cmpd="sng">
              <a:solidFill>
                <a:srgbClr val="595959"/>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30" idx="2"/>
              <a:endCxn id="35" idx="0"/>
            </p:cNvCxnSpPr>
            <p:nvPr/>
          </p:nvCxnSpPr>
          <p:spPr>
            <a:xfrm>
              <a:off x="8943640" y="3812411"/>
              <a:ext cx="4428" cy="244056"/>
            </a:xfrm>
            <a:prstGeom prst="straightConnector1">
              <a:avLst/>
            </a:prstGeom>
            <a:ln w="6350" cmpd="sng">
              <a:solidFill>
                <a:srgbClr val="595959"/>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40" name="Content Placeholder 2"/>
          <p:cNvSpPr>
            <a:spLocks noGrp="1"/>
          </p:cNvSpPr>
          <p:nvPr>
            <p:ph idx="1"/>
          </p:nvPr>
        </p:nvSpPr>
        <p:spPr>
          <a:xfrm>
            <a:off x="228600" y="1371600"/>
            <a:ext cx="5486399" cy="4803775"/>
          </a:xfrm>
        </p:spPr>
        <p:txBody>
          <a:bodyPr>
            <a:normAutofit fontScale="92500"/>
          </a:bodyPr>
          <a:lstStyle/>
          <a:p>
            <a:pPr marL="685800" indent="-346075"/>
            <a:r>
              <a:rPr lang="en-US" dirty="0"/>
              <a:t>Timer-based processing</a:t>
            </a:r>
          </a:p>
          <a:p>
            <a:pPr marL="685800" indent="-346075"/>
            <a:r>
              <a:rPr lang="en-US" dirty="0"/>
              <a:t>Azure service event processing</a:t>
            </a:r>
          </a:p>
          <a:p>
            <a:pPr marL="685800" indent="-346075"/>
            <a:r>
              <a:rPr lang="en-US" dirty="0"/>
              <a:t>SaaS event processing </a:t>
            </a:r>
          </a:p>
          <a:p>
            <a:pPr marL="685800" indent="-346075"/>
            <a:r>
              <a:rPr lang="en-US" dirty="0"/>
              <a:t>Serverless web application architectures</a:t>
            </a:r>
          </a:p>
          <a:p>
            <a:pPr marL="685800" indent="-346075"/>
            <a:r>
              <a:rPr lang="en-US" dirty="0"/>
              <a:t>Serverless mobile </a:t>
            </a:r>
            <a:r>
              <a:rPr lang="en-US" dirty="0" err="1"/>
              <a:t>backends</a:t>
            </a:r>
            <a:endParaRPr lang="en-US" dirty="0"/>
          </a:p>
          <a:p>
            <a:pPr marL="685800" indent="-346075"/>
            <a:r>
              <a:rPr lang="en-US" dirty="0"/>
              <a:t>Real-time stream processing</a:t>
            </a:r>
          </a:p>
          <a:p>
            <a:pPr marL="685800" indent="-346075"/>
            <a:r>
              <a:rPr lang="en-US" dirty="0"/>
              <a:t>Real-time bot messaging</a:t>
            </a:r>
          </a:p>
        </p:txBody>
      </p:sp>
    </p:spTree>
    <p:extLst>
      <p:ext uri="{BB962C8B-B14F-4D97-AF65-F5344CB8AC3E}">
        <p14:creationId xmlns:p14="http://schemas.microsoft.com/office/powerpoint/2010/main" val="18123450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41259" y="1825624"/>
            <a:ext cx="2625213" cy="35887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code</a:t>
            </a:r>
          </a:p>
        </p:txBody>
      </p:sp>
      <p:sp>
        <p:nvSpPr>
          <p:cNvPr id="2" name="Title 1"/>
          <p:cNvSpPr>
            <a:spLocks noGrp="1"/>
          </p:cNvSpPr>
          <p:nvPr>
            <p:ph type="title"/>
          </p:nvPr>
        </p:nvSpPr>
        <p:spPr/>
        <p:txBody>
          <a:bodyPr/>
          <a:lstStyle/>
          <a:p>
            <a:r>
              <a:rPr lang="en-US" dirty="0"/>
              <a:t>Anatomy of a Function</a:t>
            </a:r>
          </a:p>
        </p:txBody>
      </p:sp>
      <p:sp>
        <p:nvSpPr>
          <p:cNvPr id="3" name="Content Placeholder 2"/>
          <p:cNvSpPr>
            <a:spLocks noGrp="1"/>
          </p:cNvSpPr>
          <p:nvPr>
            <p:ph idx="1"/>
          </p:nvPr>
        </p:nvSpPr>
        <p:spPr>
          <a:xfrm>
            <a:off x="228600" y="1825625"/>
            <a:ext cx="5257801" cy="4408027"/>
          </a:xfrm>
        </p:spPr>
        <p:txBody>
          <a:bodyPr>
            <a:normAutofit fontScale="92500" lnSpcReduction="20000"/>
          </a:bodyPr>
          <a:lstStyle/>
          <a:p>
            <a:pPr marL="687388" indent="-342900"/>
            <a:r>
              <a:rPr lang="en-US" dirty="0"/>
              <a:t>A “Run” file that containing the function code</a:t>
            </a:r>
          </a:p>
          <a:p>
            <a:pPr marL="687388" indent="-342900"/>
            <a:r>
              <a:rPr lang="en-US" dirty="0"/>
              <a:t>A “Function” file containing all service and trigger bindings and parameters</a:t>
            </a:r>
          </a:p>
          <a:p>
            <a:pPr marL="687388" indent="-342900"/>
            <a:r>
              <a:rPr lang="en-US" dirty="0"/>
              <a:t>A “Project” file containing project assembly and NuGet package references</a:t>
            </a:r>
          </a:p>
          <a:p>
            <a:pPr marL="687388" indent="-342900"/>
            <a:r>
              <a:rPr lang="en-US" dirty="0"/>
              <a:t>App Service settings, such as connection strings and API keys</a:t>
            </a:r>
          </a:p>
          <a:p>
            <a:pPr marL="0" indent="0">
              <a:buNone/>
            </a:pPr>
            <a:endParaRPr lang="en-US" dirty="0"/>
          </a:p>
        </p:txBody>
      </p:sp>
      <p:sp>
        <p:nvSpPr>
          <p:cNvPr id="4" name="Rectangle 3"/>
          <p:cNvSpPr/>
          <p:nvPr/>
        </p:nvSpPr>
        <p:spPr>
          <a:xfrm>
            <a:off x="5995984" y="4174902"/>
            <a:ext cx="1769042" cy="85083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.NET Core and Project references</a:t>
            </a:r>
          </a:p>
        </p:txBody>
      </p:sp>
      <p:sp>
        <p:nvSpPr>
          <p:cNvPr id="5" name="Rectangle 4"/>
          <p:cNvSpPr/>
          <p:nvPr/>
        </p:nvSpPr>
        <p:spPr>
          <a:xfrm>
            <a:off x="5995984" y="3030772"/>
            <a:ext cx="1769042" cy="850836"/>
          </a:xfrm>
          <a:prstGeom prst="rect">
            <a:avLst/>
          </a:prstGeom>
          <a:solidFill>
            <a:srgbClr val="4D9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Function configuration</a:t>
            </a:r>
          </a:p>
        </p:txBody>
      </p:sp>
      <p:sp>
        <p:nvSpPr>
          <p:cNvPr id="6" name="Rectangle 5"/>
          <p:cNvSpPr/>
          <p:nvPr/>
        </p:nvSpPr>
        <p:spPr>
          <a:xfrm>
            <a:off x="5995984" y="2289844"/>
            <a:ext cx="1769042"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Executable code</a:t>
            </a:r>
          </a:p>
        </p:txBody>
      </p:sp>
    </p:spTree>
    <p:extLst>
      <p:ext uri="{BB962C8B-B14F-4D97-AF65-F5344CB8AC3E}">
        <p14:creationId xmlns:p14="http://schemas.microsoft.com/office/powerpoint/2010/main" val="14795399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 scaling</a:t>
            </a:r>
            <a:endParaRPr lang="en-US" dirty="0"/>
          </a:p>
        </p:txBody>
      </p:sp>
      <p:pic>
        <p:nvPicPr>
          <p:cNvPr id="3074" name="Picture 2" descr="https://docs.microsoft.com/en-us/azure/azure-functions/media/functions-scale/central-listen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271" y="1676400"/>
            <a:ext cx="8444561"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5479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Function Cost - Consumption	</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791" y="1752600"/>
            <a:ext cx="8395754"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83896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best practices</a:t>
            </a:r>
            <a:endParaRPr lang="en-US" dirty="0"/>
          </a:p>
        </p:txBody>
      </p:sp>
      <p:sp>
        <p:nvSpPr>
          <p:cNvPr id="3" name="Content Placeholder 2"/>
          <p:cNvSpPr>
            <a:spLocks noGrp="1"/>
          </p:cNvSpPr>
          <p:nvPr>
            <p:ph idx="1"/>
          </p:nvPr>
        </p:nvSpPr>
        <p:spPr/>
        <p:txBody>
          <a:bodyPr/>
          <a:lstStyle/>
          <a:p>
            <a:r>
              <a:rPr lang="en-US" dirty="0" smtClean="0"/>
              <a:t>Avoid long running</a:t>
            </a:r>
          </a:p>
          <a:p>
            <a:r>
              <a:rPr lang="en-US" dirty="0" smtClean="0"/>
              <a:t>Avoid direct function-to-function calls</a:t>
            </a:r>
          </a:p>
          <a:p>
            <a:r>
              <a:rPr lang="en-US" dirty="0" smtClean="0"/>
              <a:t>Stateless + Idempotent</a:t>
            </a:r>
          </a:p>
          <a:p>
            <a:r>
              <a:rPr lang="en-US" dirty="0" smtClean="0"/>
              <a:t>Code defensively</a:t>
            </a:r>
          </a:p>
          <a:p>
            <a:r>
              <a:rPr lang="en-US" dirty="0" err="1" smtClean="0"/>
              <a:t>Async</a:t>
            </a:r>
            <a:r>
              <a:rPr lang="en-US" dirty="0" smtClean="0"/>
              <a:t> ok but avoid </a:t>
            </a:r>
            <a:r>
              <a:rPr lang="en-US" dirty="0" err="1" smtClean="0"/>
              <a:t>Task.Result</a:t>
            </a:r>
            <a:endParaRPr lang="en-US" dirty="0" smtClean="0"/>
          </a:p>
          <a:p>
            <a:endParaRPr lang="en-US" dirty="0"/>
          </a:p>
        </p:txBody>
      </p:sp>
    </p:spTree>
    <p:extLst>
      <p:ext uri="{BB962C8B-B14F-4D97-AF65-F5344CB8AC3E}">
        <p14:creationId xmlns:p14="http://schemas.microsoft.com/office/powerpoint/2010/main" val="6251157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Webjobs</a:t>
            </a:r>
            <a:r>
              <a:rPr lang="en-US" dirty="0" smtClean="0"/>
              <a:t> Resources </a:t>
            </a:r>
            <a:r>
              <a:rPr lang="en-US" dirty="0" smtClean="0">
                <a:hlinkClick r:id="rId2"/>
              </a:rPr>
              <a:t>https://docs.microsoft.com/en-us/azure/app-service-web/websites-webjobs-resources</a:t>
            </a:r>
            <a:r>
              <a:rPr lang="en-US" dirty="0" smtClean="0"/>
              <a:t> </a:t>
            </a:r>
          </a:p>
          <a:p>
            <a:r>
              <a:rPr lang="en-US" dirty="0" smtClean="0"/>
              <a:t>Azure Functions Intro </a:t>
            </a:r>
            <a:r>
              <a:rPr lang="en-US" dirty="0" smtClean="0">
                <a:hlinkClick r:id="rId3"/>
              </a:rPr>
              <a:t>https://docs.microsoft.com/en-us/azure/azure-functions/functions-overview</a:t>
            </a:r>
            <a:r>
              <a:rPr lang="en-US" dirty="0" smtClean="0"/>
              <a:t> </a:t>
            </a:r>
          </a:p>
          <a:p>
            <a:r>
              <a:rPr lang="en-US" dirty="0" smtClean="0"/>
              <a:t>Compare </a:t>
            </a:r>
            <a:r>
              <a:rPr lang="en-US" dirty="0" err="1" smtClean="0"/>
              <a:t>webjobs</a:t>
            </a:r>
            <a:r>
              <a:rPr lang="en-US" dirty="0" smtClean="0"/>
              <a:t> and functions </a:t>
            </a:r>
            <a:r>
              <a:rPr lang="en-US" dirty="0" smtClean="0">
                <a:hlinkClick r:id="rId4"/>
              </a:rPr>
              <a:t>https://docs.microsoft.com/en-us/azure/azure-functions/functions-compare-logic-apps-ms-flow-webjobs</a:t>
            </a:r>
            <a:r>
              <a:rPr lang="en-US" dirty="0" smtClean="0"/>
              <a:t> </a:t>
            </a:r>
            <a:endParaRPr lang="en-US" dirty="0"/>
          </a:p>
        </p:txBody>
      </p:sp>
    </p:spTree>
    <p:extLst>
      <p:ext uri="{BB962C8B-B14F-4D97-AF65-F5344CB8AC3E}">
        <p14:creationId xmlns:p14="http://schemas.microsoft.com/office/powerpoint/2010/main" val="34001795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isplaying IMG_6539.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isplaying IMG_6539.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57200"/>
            <a:ext cx="3384550" cy="601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7" descr="Displaying FullSizeRender.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6900" y="754380"/>
            <a:ext cx="3852130" cy="487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977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Philosophies</a:t>
            </a:r>
            <a:endParaRPr lang="en-US" dirty="0"/>
          </a:p>
        </p:txBody>
      </p:sp>
      <p:sp>
        <p:nvSpPr>
          <p:cNvPr id="3" name="Content Placeholder 2"/>
          <p:cNvSpPr>
            <a:spLocks noGrp="1"/>
          </p:cNvSpPr>
          <p:nvPr>
            <p:ph idx="1"/>
          </p:nvPr>
        </p:nvSpPr>
        <p:spPr/>
        <p:txBody>
          <a:bodyPr/>
          <a:lstStyle/>
          <a:p>
            <a:r>
              <a:rPr lang="en-US" dirty="0" smtClean="0"/>
              <a:t>Automate</a:t>
            </a:r>
          </a:p>
          <a:p>
            <a:r>
              <a:rPr lang="en-US" dirty="0" smtClean="0"/>
              <a:t>Integrate</a:t>
            </a:r>
          </a:p>
          <a:p>
            <a:r>
              <a:rPr lang="en-US" dirty="0" smtClean="0"/>
              <a:t>Resilient</a:t>
            </a:r>
          </a:p>
          <a:p>
            <a:r>
              <a:rPr lang="en-US" dirty="0" smtClean="0"/>
              <a:t>Reduce code</a:t>
            </a:r>
          </a:p>
          <a:p>
            <a:r>
              <a:rPr lang="en-US" dirty="0" smtClean="0"/>
              <a:t>Know thyself</a:t>
            </a:r>
          </a:p>
          <a:p>
            <a:r>
              <a:rPr lang="en-US" dirty="0" smtClean="0"/>
              <a:t>Pareto</a:t>
            </a:r>
            <a:endParaRPr lang="en-US" dirty="0"/>
          </a:p>
        </p:txBody>
      </p:sp>
      <p:sp>
        <p:nvSpPr>
          <p:cNvPr id="4" name="AutoShape 4" descr="Image result for pareto principle time manageme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Image result for pareto principle time managemen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6" name="Picture 8" descr="Image result for pareto principle time managem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5640" y="1524000"/>
            <a:ext cx="5542629"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2535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Poll time</a:t>
            </a:r>
            <a:endParaRPr lang="en-US" dirty="0"/>
          </a:p>
        </p:txBody>
      </p:sp>
      <p:sp>
        <p:nvSpPr>
          <p:cNvPr id="3" name="Content Placeholder 2"/>
          <p:cNvSpPr>
            <a:spLocks noGrp="1"/>
          </p:cNvSpPr>
          <p:nvPr>
            <p:ph idx="1"/>
          </p:nvPr>
        </p:nvSpPr>
        <p:spPr/>
        <p:txBody>
          <a:bodyPr>
            <a:normAutofit/>
          </a:bodyPr>
          <a:lstStyle/>
          <a:p>
            <a:r>
              <a:rPr lang="en-US" dirty="0"/>
              <a:t>How </a:t>
            </a:r>
            <a:r>
              <a:rPr lang="en-US" dirty="0" smtClean="0"/>
              <a:t>many people here:</a:t>
            </a:r>
          </a:p>
          <a:p>
            <a:pPr lvl="1"/>
            <a:r>
              <a:rPr lang="en-US" dirty="0"/>
              <a:t>W</a:t>
            </a:r>
            <a:r>
              <a:rPr lang="en-US" dirty="0" smtClean="0"/>
              <a:t>rite code?</a:t>
            </a:r>
          </a:p>
          <a:p>
            <a:pPr lvl="1"/>
            <a:r>
              <a:rPr lang="en-US" dirty="0" smtClean="0"/>
              <a:t>Write scripts?</a:t>
            </a:r>
          </a:p>
          <a:p>
            <a:pPr lvl="1"/>
            <a:r>
              <a:rPr lang="en-US" dirty="0" smtClean="0"/>
              <a:t>.NET/</a:t>
            </a:r>
            <a:r>
              <a:rPr lang="en-US" dirty="0" err="1" smtClean="0"/>
              <a:t>NodeJS</a:t>
            </a:r>
            <a:r>
              <a:rPr lang="en-US" dirty="0" smtClean="0"/>
              <a:t>/</a:t>
            </a:r>
            <a:r>
              <a:rPr lang="en-US" dirty="0" err="1" smtClean="0"/>
              <a:t>Powershell</a:t>
            </a:r>
            <a:r>
              <a:rPr lang="en-US" dirty="0" smtClean="0"/>
              <a:t>?</a:t>
            </a:r>
          </a:p>
          <a:p>
            <a:pPr lvl="1"/>
            <a:r>
              <a:rPr lang="en-US" dirty="0" smtClean="0"/>
              <a:t>Worked with Azure?</a:t>
            </a:r>
          </a:p>
          <a:p>
            <a:pPr lvl="1"/>
            <a:r>
              <a:rPr lang="en-US" dirty="0" smtClean="0"/>
              <a:t>Written Console Applications?</a:t>
            </a:r>
          </a:p>
          <a:p>
            <a:pPr lvl="1"/>
            <a:r>
              <a:rPr lang="en-US" dirty="0" smtClean="0"/>
              <a:t>Hosted a website on Azure?</a:t>
            </a:r>
          </a:p>
        </p:txBody>
      </p:sp>
    </p:spTree>
    <p:extLst>
      <p:ext uri="{BB962C8B-B14F-4D97-AF65-F5344CB8AC3E}">
        <p14:creationId xmlns:p14="http://schemas.microsoft.com/office/powerpoint/2010/main" val="701158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Nebulous Cloudy terms</a:t>
            </a:r>
            <a:endParaRPr lang="en-US" dirty="0"/>
          </a:p>
        </p:txBody>
      </p:sp>
      <p:pic>
        <p:nvPicPr>
          <p:cNvPr id="1026" name="Picture 2" descr="https://pbs.twimg.com/media/C5_B_UTWUAARJ8H.jpg:lar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371600"/>
            <a:ext cx="8763000" cy="42531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657600" y="5715000"/>
            <a:ext cx="2057400" cy="276999"/>
          </a:xfrm>
          <a:prstGeom prst="rect">
            <a:avLst/>
          </a:prstGeom>
          <a:noFill/>
        </p:spPr>
        <p:txBody>
          <a:bodyPr wrap="square" rtlCol="0">
            <a:spAutoFit/>
          </a:bodyPr>
          <a:lstStyle/>
          <a:p>
            <a:r>
              <a:rPr lang="en-US" sz="1200" b="1" dirty="0" smtClean="0"/>
              <a:t>*Image stolen from Twitter</a:t>
            </a:r>
            <a:endParaRPr lang="en-US" sz="1200" b="1" dirty="0"/>
          </a:p>
        </p:txBody>
      </p:sp>
    </p:spTree>
    <p:extLst>
      <p:ext uri="{BB962C8B-B14F-4D97-AF65-F5344CB8AC3E}">
        <p14:creationId xmlns:p14="http://schemas.microsoft.com/office/powerpoint/2010/main" val="2182404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Jobs</a:t>
            </a:r>
            <a:endParaRPr lang="en-US" dirty="0"/>
          </a:p>
        </p:txBody>
      </p:sp>
      <p:sp>
        <p:nvSpPr>
          <p:cNvPr id="3" name="Content Placeholder 2"/>
          <p:cNvSpPr>
            <a:spLocks noGrp="1"/>
          </p:cNvSpPr>
          <p:nvPr>
            <p:ph idx="1"/>
          </p:nvPr>
        </p:nvSpPr>
        <p:spPr/>
        <p:txBody>
          <a:bodyPr/>
          <a:lstStyle/>
          <a:p>
            <a:r>
              <a:rPr lang="en-US" dirty="0" smtClean="0"/>
              <a:t>Program, script or any compute task</a:t>
            </a:r>
          </a:p>
          <a:p>
            <a:r>
              <a:rPr lang="en-US" dirty="0" smtClean="0"/>
              <a:t>Job Execution – regular and batch jobs in the background</a:t>
            </a:r>
          </a:p>
          <a:p>
            <a:pPr lvl="1"/>
            <a:r>
              <a:rPr lang="en-US" dirty="0" smtClean="0"/>
              <a:t>Manual</a:t>
            </a:r>
          </a:p>
          <a:p>
            <a:pPr lvl="1"/>
            <a:r>
              <a:rPr lang="en-US" dirty="0" smtClean="0"/>
              <a:t>Automatic</a:t>
            </a:r>
          </a:p>
          <a:p>
            <a:pPr lvl="2"/>
            <a:r>
              <a:rPr lang="en-US" dirty="0" smtClean="0"/>
              <a:t>Scheduled</a:t>
            </a:r>
          </a:p>
          <a:p>
            <a:pPr lvl="2"/>
            <a:r>
              <a:rPr lang="en-US" dirty="0" smtClean="0"/>
              <a:t>Triggered by events</a:t>
            </a:r>
          </a:p>
        </p:txBody>
      </p:sp>
    </p:spTree>
    <p:extLst>
      <p:ext uri="{BB962C8B-B14F-4D97-AF65-F5344CB8AC3E}">
        <p14:creationId xmlns:p14="http://schemas.microsoft.com/office/powerpoint/2010/main" val="1698875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automation?</a:t>
            </a:r>
            <a:endParaRPr lang="en-US" dirty="0"/>
          </a:p>
        </p:txBody>
      </p:sp>
      <p:sp>
        <p:nvSpPr>
          <p:cNvPr id="3" name="Content Placeholder 2"/>
          <p:cNvSpPr>
            <a:spLocks noGrp="1"/>
          </p:cNvSpPr>
          <p:nvPr>
            <p:ph idx="1"/>
          </p:nvPr>
        </p:nvSpPr>
        <p:spPr/>
        <p:txBody>
          <a:bodyPr/>
          <a:lstStyle/>
          <a:p>
            <a:r>
              <a:rPr lang="en-US" dirty="0" smtClean="0"/>
              <a:t>Automatic execution of regular and batch jobs in the background</a:t>
            </a:r>
            <a:endParaRPr lang="en-US" dirty="0"/>
          </a:p>
        </p:txBody>
      </p:sp>
    </p:spTree>
    <p:extLst>
      <p:ext uri="{BB962C8B-B14F-4D97-AF65-F5344CB8AC3E}">
        <p14:creationId xmlns:p14="http://schemas.microsoft.com/office/powerpoint/2010/main" val="1875771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8024" y="1143000"/>
            <a:ext cx="35052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History of Automation</a:t>
            </a:r>
            <a:endParaRPr lang="en-US" dirty="0"/>
          </a:p>
        </p:txBody>
      </p:sp>
      <p:sp>
        <p:nvSpPr>
          <p:cNvPr id="4" name="Content Placeholder 3"/>
          <p:cNvSpPr>
            <a:spLocks noGrp="1"/>
          </p:cNvSpPr>
          <p:nvPr>
            <p:ph sz="half" idx="1"/>
          </p:nvPr>
        </p:nvSpPr>
        <p:spPr>
          <a:xfrm>
            <a:off x="381000" y="1447800"/>
            <a:ext cx="2438400" cy="4525963"/>
          </a:xfrm>
        </p:spPr>
        <p:txBody>
          <a:bodyPr/>
          <a:lstStyle/>
          <a:p>
            <a:r>
              <a:rPr lang="en-US" dirty="0" smtClean="0"/>
              <a:t>Executables and Scripts</a:t>
            </a:r>
          </a:p>
          <a:p>
            <a:pPr lvl="1"/>
            <a:r>
              <a:rPr lang="en-US" dirty="0" smtClean="0"/>
              <a:t>Older: .</a:t>
            </a:r>
            <a:r>
              <a:rPr lang="en-US" dirty="0" err="1" smtClean="0"/>
              <a:t>cmd</a:t>
            </a:r>
            <a:r>
              <a:rPr lang="en-US" dirty="0" smtClean="0"/>
              <a:t>, .bat, .exe (using windows </a:t>
            </a:r>
            <a:r>
              <a:rPr lang="en-US" dirty="0" err="1" smtClean="0"/>
              <a:t>cmd</a:t>
            </a:r>
            <a:r>
              <a:rPr lang="en-US" dirty="0" smtClean="0"/>
              <a:t>)</a:t>
            </a:r>
          </a:p>
          <a:p>
            <a:pPr lvl="1"/>
            <a:r>
              <a:rPr lang="en-US" dirty="0" smtClean="0"/>
              <a:t>Newer: .ps1 (using </a:t>
            </a:r>
            <a:r>
              <a:rPr lang="en-US" dirty="0" err="1" smtClean="0"/>
              <a:t>powershell</a:t>
            </a:r>
            <a:r>
              <a:rPr lang="en-US" dirty="0" smtClean="0"/>
              <a:t>)</a:t>
            </a:r>
          </a:p>
          <a:p>
            <a:endParaRPr lang="en-US" dirty="0"/>
          </a:p>
        </p:txBody>
      </p:sp>
      <p:sp>
        <p:nvSpPr>
          <p:cNvPr id="5" name="Content Placeholder 4"/>
          <p:cNvSpPr>
            <a:spLocks noGrp="1"/>
          </p:cNvSpPr>
          <p:nvPr>
            <p:ph sz="half" idx="2"/>
          </p:nvPr>
        </p:nvSpPr>
        <p:spPr>
          <a:xfrm>
            <a:off x="6302188" y="1447800"/>
            <a:ext cx="2514600" cy="4525963"/>
          </a:xfrm>
        </p:spPr>
        <p:txBody>
          <a:bodyPr/>
          <a:lstStyle/>
          <a:p>
            <a:r>
              <a:rPr lang="en-US" dirty="0" smtClean="0"/>
              <a:t>Run mechanism</a:t>
            </a:r>
          </a:p>
          <a:p>
            <a:pPr lvl="1"/>
            <a:r>
              <a:rPr lang="en-US" dirty="0" smtClean="0"/>
              <a:t>Windows Service</a:t>
            </a:r>
          </a:p>
          <a:p>
            <a:pPr lvl="1"/>
            <a:r>
              <a:rPr lang="en-US" dirty="0" smtClean="0"/>
              <a:t>Task Scheduler</a:t>
            </a:r>
          </a:p>
          <a:p>
            <a:pPr lvl="1"/>
            <a:r>
              <a:rPr lang="en-US" dirty="0" smtClean="0"/>
              <a:t>SSIS</a:t>
            </a:r>
          </a:p>
          <a:p>
            <a:pPr lvl="1"/>
            <a:r>
              <a:rPr lang="en-US" dirty="0" err="1" smtClean="0"/>
              <a:t>Powershell</a:t>
            </a:r>
            <a:endParaRPr lang="en-US" dirty="0" smtClean="0"/>
          </a:p>
          <a:p>
            <a:pPr lvl="1"/>
            <a:r>
              <a:rPr lang="en-US" dirty="0" err="1" smtClean="0"/>
              <a:t>Cron</a:t>
            </a:r>
            <a:r>
              <a:rPr lang="en-US" dirty="0" smtClean="0"/>
              <a:t> (Unix)</a:t>
            </a:r>
          </a:p>
        </p:txBody>
      </p:sp>
      <p:sp>
        <p:nvSpPr>
          <p:cNvPr id="6" name="TextBox 5"/>
          <p:cNvSpPr txBox="1"/>
          <p:nvPr/>
        </p:nvSpPr>
        <p:spPr>
          <a:xfrm>
            <a:off x="2788024" y="4648200"/>
            <a:ext cx="3505200" cy="400110"/>
          </a:xfrm>
          <a:prstGeom prst="rect">
            <a:avLst/>
          </a:prstGeom>
          <a:noFill/>
        </p:spPr>
        <p:txBody>
          <a:bodyPr wrap="square" rtlCol="0">
            <a:spAutoFit/>
          </a:bodyPr>
          <a:lstStyle/>
          <a:p>
            <a:pPr algn="ctr"/>
            <a:r>
              <a:rPr lang="en-US" sz="2000" b="1" i="1" u="sng" dirty="0" smtClean="0"/>
              <a:t>Physical or Virtual Machine</a:t>
            </a:r>
            <a:endParaRPr lang="en-US" sz="2000" b="1" i="1" u="sng" dirty="0"/>
          </a:p>
        </p:txBody>
      </p:sp>
    </p:spTree>
    <p:extLst>
      <p:ext uri="{BB962C8B-B14F-4D97-AF65-F5344CB8AC3E}">
        <p14:creationId xmlns:p14="http://schemas.microsoft.com/office/powerpoint/2010/main" val="1885792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18072</TotalTime>
  <Words>1736</Words>
  <Application>Microsoft Office PowerPoint</Application>
  <PresentationFormat>On-screen Show (4:3)</PresentationFormat>
  <Paragraphs>234</Paragraphs>
  <Slides>26</Slides>
  <Notes>17</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Automate for fun &amp; profit Azure Webjobs &amp; Functions</vt:lpstr>
      <vt:lpstr>PowerPoint Presentation</vt:lpstr>
      <vt:lpstr>PowerPoint Presentation</vt:lpstr>
      <vt:lpstr>Philosophies</vt:lpstr>
      <vt:lpstr>Poll time</vt:lpstr>
      <vt:lpstr>Nebulous Cloudy terms</vt:lpstr>
      <vt:lpstr>Jobs</vt:lpstr>
      <vt:lpstr>What is automation?</vt:lpstr>
      <vt:lpstr>History of Automation</vt:lpstr>
      <vt:lpstr>Physical and Virtual Machines</vt:lpstr>
      <vt:lpstr>Cloud job hosts - Webjobs &amp; Functions</vt:lpstr>
      <vt:lpstr>Tonight’s objectives</vt:lpstr>
      <vt:lpstr>Webjobs</vt:lpstr>
      <vt:lpstr>Functions</vt:lpstr>
      <vt:lpstr>PowerPoint Presentation</vt:lpstr>
      <vt:lpstr>Coding: Recommendations</vt:lpstr>
      <vt:lpstr>Code: Webjobs (Console)</vt:lpstr>
      <vt:lpstr>Code: Webjobs (SDK)</vt:lpstr>
      <vt:lpstr>Code: Functions (browser)</vt:lpstr>
      <vt:lpstr>Code: Functions (Visual Studio)</vt:lpstr>
      <vt:lpstr>Common Scenarios</vt:lpstr>
      <vt:lpstr>Anatomy of a Function</vt:lpstr>
      <vt:lpstr>Functions - scaling</vt:lpstr>
      <vt:lpstr>Function Cost - Consumption </vt:lpstr>
      <vt:lpstr>Functions best practices</vt:lpstr>
      <vt:lpstr>Resources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 for fun &amp; profit with Azure Webjobs &amp; Functions</dc:title>
  <dc:creator>santosh</dc:creator>
  <cp:lastModifiedBy>santosh</cp:lastModifiedBy>
  <cp:revision>66</cp:revision>
  <dcterms:created xsi:type="dcterms:W3CDTF">2017-02-22T04:52:53Z</dcterms:created>
  <dcterms:modified xsi:type="dcterms:W3CDTF">2017-04-03T02:30:43Z</dcterms:modified>
</cp:coreProperties>
</file>