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61" r:id="rId5"/>
    <p:sldId id="262" r:id="rId6"/>
    <p:sldId id="263" r:id="rId7"/>
    <p:sldId id="264" r:id="rId8"/>
  </p:sldIdLst>
  <p:sldSz cx="9144000" cy="5143500" type="screen16x9"/>
  <p:notesSz cx="6858000" cy="9144000"/>
  <p:embeddedFontLst>
    <p:embeddedFont>
      <p:font typeface="Proxima Nova"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887042-157C-473D-827B-9355154C7EDA}">
  <a:tblStyle styleId="{BD887042-157C-473D-827B-9355154C7E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5efbcf4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5efbcf4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41eeb6a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41eeb6a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a41eeb6a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a41eeb6a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a41eeb6a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a41eeb6a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a41eeb6a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a41eeb6a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5c9eff5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5c9eff5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419" dirty="0"/>
              <a:t>Evaluación Sumativa II</a:t>
            </a:r>
            <a:endParaRPr dirty="0"/>
          </a:p>
        </p:txBody>
      </p:sp>
      <p:sp>
        <p:nvSpPr>
          <p:cNvPr id="60" name="Google Shape;60;p13"/>
          <p:cNvSpPr txBox="1">
            <a:spLocks noGrp="1"/>
          </p:cNvSpPr>
          <p:nvPr>
            <p:ph type="subTitle" idx="1"/>
          </p:nvPr>
        </p:nvSpPr>
        <p:spPr>
          <a:xfrm>
            <a:off x="441571" y="3182350"/>
            <a:ext cx="6409706" cy="171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 Daniel Soto Correa.</a:t>
            </a:r>
          </a:p>
          <a:p>
            <a:pPr marL="0" lvl="0" indent="0" algn="l" rtl="0">
              <a:spcBef>
                <a:spcPts val="0"/>
              </a:spcBef>
              <a:spcAft>
                <a:spcPts val="0"/>
              </a:spcAft>
              <a:buNone/>
            </a:pPr>
            <a:endParaRPr lang="es-419" u="sng" dirty="0"/>
          </a:p>
          <a:p>
            <a:pPr marL="0" lvl="0" indent="0" algn="l" rtl="0">
              <a:spcBef>
                <a:spcPts val="0"/>
              </a:spcBef>
              <a:spcAft>
                <a:spcPts val="0"/>
              </a:spcAft>
              <a:buNone/>
            </a:pPr>
            <a:endParaRPr lang="es-419" dirty="0"/>
          </a:p>
          <a:p>
            <a:pPr marL="0" lvl="0" indent="0" algn="l" rtl="0">
              <a:spcBef>
                <a:spcPts val="0"/>
              </a:spcBef>
              <a:spcAft>
                <a:spcPts val="0"/>
              </a:spcAft>
              <a:buNone/>
            </a:pPr>
            <a:r>
              <a:rPr lang="es-419" dirty="0"/>
              <a:t>https://github.com/DanSotoC/Evalucion2</a:t>
            </a:r>
          </a:p>
          <a:p>
            <a:pPr marL="0" lvl="0" indent="0" algn="l" rtl="0">
              <a:spcBef>
                <a:spcPts val="0"/>
              </a:spcBef>
              <a:spcAft>
                <a:spcPts val="0"/>
              </a:spcAft>
              <a:buNone/>
            </a:pPr>
            <a:endParaRPr lang="es-419" dirty="0"/>
          </a:p>
          <a:p>
            <a:pPr marL="0" lvl="0" indent="0" algn="l" rtl="0">
              <a:spcBef>
                <a:spcPts val="0"/>
              </a:spcBef>
              <a:spcAft>
                <a:spcPts val="0"/>
              </a:spcAft>
              <a:buNone/>
            </a:pPr>
            <a:endParaRPr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Historias de usuario</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Se necesita la creación de un formulario de registro de usuarios y productos con validaciones para ser agregados al sistema.</a:t>
            </a:r>
          </a:p>
          <a:p>
            <a:r>
              <a:rPr lang="es-ES" dirty="0"/>
              <a:t>Se necesita la visualización de los registro de usuarios y productos almacenados en el sistema.</a:t>
            </a:r>
          </a:p>
          <a:p>
            <a:r>
              <a:rPr lang="es-ES" dirty="0"/>
              <a:t>Se necesita la creación de una vista que contenga todos los productos a comprar por el usuario</a:t>
            </a:r>
          </a:p>
          <a:p>
            <a:r>
              <a:rPr lang="es-ES" dirty="0"/>
              <a:t>Se necesita la implementación de un </a:t>
            </a:r>
            <a:r>
              <a:rPr lang="es-ES" dirty="0" err="1"/>
              <a:t>login</a:t>
            </a:r>
            <a:r>
              <a:rPr lang="es-ES" dirty="0"/>
              <a:t> de usuario.</a:t>
            </a:r>
          </a:p>
          <a:p>
            <a:pPr marL="457200" lvl="0" indent="-342900" algn="l" rtl="0">
              <a:spcBef>
                <a:spcPts val="0"/>
              </a:spcBef>
              <a:spcAft>
                <a:spcPts val="0"/>
              </a:spcAft>
              <a:buSzPts val="1800"/>
              <a:buChar char="●"/>
            </a:pPr>
            <a:endParaRPr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Requerimientos solicitados: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lnSpc>
                <a:spcPct val="115000"/>
              </a:lnSpc>
              <a:spcBef>
                <a:spcPts val="0"/>
              </a:spcBef>
              <a:spcAft>
                <a:spcPts val="0"/>
              </a:spcAft>
              <a:buSzPts val="1800"/>
              <a:buChar char="●"/>
            </a:pPr>
            <a:r>
              <a:rPr lang="es-419" dirty="0"/>
              <a:t>Utilizar MVC y Bootstrap para el diseño.</a:t>
            </a:r>
            <a:endParaRPr dirty="0"/>
          </a:p>
          <a:p>
            <a:pPr marL="457200" lvl="0" indent="-342900" algn="l" rtl="0">
              <a:lnSpc>
                <a:spcPct val="115000"/>
              </a:lnSpc>
              <a:spcBef>
                <a:spcPts val="0"/>
              </a:spcBef>
              <a:spcAft>
                <a:spcPts val="0"/>
              </a:spcAft>
              <a:buSzPts val="1800"/>
              <a:buChar char="●"/>
            </a:pPr>
            <a:r>
              <a:rPr lang="es-419" dirty="0"/>
              <a:t>Dentro del formulario usuario se deben considerar los siguientes campos al registrar al usuario:</a:t>
            </a:r>
            <a:endParaRPr dirty="0"/>
          </a:p>
          <a:p>
            <a:pPr marL="914400" lvl="0" indent="-323850" algn="l" rtl="0">
              <a:lnSpc>
                <a:spcPct val="115000"/>
              </a:lnSpc>
              <a:spcBef>
                <a:spcPts val="0"/>
              </a:spcBef>
              <a:spcAft>
                <a:spcPts val="0"/>
              </a:spcAft>
              <a:buSzPts val="1500"/>
              <a:buChar char="●"/>
            </a:pPr>
            <a:r>
              <a:rPr lang="es-419" sz="1500" dirty="0"/>
              <a:t>Nombre</a:t>
            </a:r>
            <a:endParaRPr sz="1500" dirty="0"/>
          </a:p>
          <a:p>
            <a:pPr marL="914400" lvl="0" indent="-323850" algn="l" rtl="0">
              <a:lnSpc>
                <a:spcPct val="115000"/>
              </a:lnSpc>
              <a:spcBef>
                <a:spcPts val="0"/>
              </a:spcBef>
              <a:spcAft>
                <a:spcPts val="0"/>
              </a:spcAft>
              <a:buSzPts val="1500"/>
              <a:buChar char="●"/>
            </a:pPr>
            <a:r>
              <a:rPr lang="es-419" sz="1500" dirty="0"/>
              <a:t>Apellido</a:t>
            </a:r>
            <a:endParaRPr sz="1500" dirty="0"/>
          </a:p>
          <a:p>
            <a:pPr marL="914400" lvl="0" indent="-323850" algn="l" rtl="0">
              <a:lnSpc>
                <a:spcPct val="115000"/>
              </a:lnSpc>
              <a:spcBef>
                <a:spcPts val="0"/>
              </a:spcBef>
              <a:spcAft>
                <a:spcPts val="0"/>
              </a:spcAft>
              <a:buSzPts val="1500"/>
              <a:buChar char="●"/>
            </a:pPr>
            <a:r>
              <a:rPr lang="es-419" sz="1500" dirty="0"/>
              <a:t>Rut</a:t>
            </a:r>
            <a:endParaRPr sz="1500" dirty="0"/>
          </a:p>
          <a:p>
            <a:pPr marL="914400" lvl="0" indent="-323850" algn="l" rtl="0">
              <a:lnSpc>
                <a:spcPct val="115000"/>
              </a:lnSpc>
              <a:spcBef>
                <a:spcPts val="0"/>
              </a:spcBef>
              <a:spcAft>
                <a:spcPts val="0"/>
              </a:spcAft>
              <a:buSzPts val="1500"/>
              <a:buChar char="●"/>
            </a:pPr>
            <a:r>
              <a:rPr lang="es-CL" sz="1500" dirty="0"/>
              <a:t>Email</a:t>
            </a:r>
          </a:p>
          <a:p>
            <a:pPr marL="914400" lvl="0" indent="-323850" algn="l" rtl="0">
              <a:lnSpc>
                <a:spcPct val="115000"/>
              </a:lnSpc>
              <a:spcBef>
                <a:spcPts val="0"/>
              </a:spcBef>
              <a:spcAft>
                <a:spcPts val="0"/>
              </a:spcAft>
              <a:buSzPts val="1500"/>
              <a:buChar char="●"/>
            </a:pPr>
            <a:r>
              <a:rPr lang="es-CL" sz="1500" dirty="0"/>
              <a:t>Contraseña</a:t>
            </a:r>
          </a:p>
          <a:p>
            <a:pPr marL="457200" lvl="0" indent="-342900" algn="l" rtl="0">
              <a:lnSpc>
                <a:spcPct val="115000"/>
              </a:lnSpc>
              <a:spcBef>
                <a:spcPts val="0"/>
              </a:spcBef>
              <a:spcAft>
                <a:spcPts val="0"/>
              </a:spcAft>
              <a:buSzPts val="1800"/>
              <a:buChar char="●"/>
            </a:pPr>
            <a:r>
              <a:rPr lang="es-ES" sz="1600" dirty="0"/>
              <a:t>Dentro del formulario producto se deben considerar los siguientes campos al registrar al usuario:</a:t>
            </a:r>
          </a:p>
          <a:p>
            <a:pPr marL="914400" lvl="0" indent="-323850" algn="l" rtl="0">
              <a:lnSpc>
                <a:spcPct val="115000"/>
              </a:lnSpc>
              <a:spcBef>
                <a:spcPts val="0"/>
              </a:spcBef>
              <a:spcAft>
                <a:spcPts val="0"/>
              </a:spcAft>
              <a:buSzPts val="1500"/>
              <a:buChar char="●"/>
            </a:pPr>
            <a:r>
              <a:rPr lang="es-ES" sz="1400" dirty="0"/>
              <a:t>Nombre</a:t>
            </a:r>
          </a:p>
          <a:p>
            <a:pPr marL="914400" lvl="0" indent="-323850" algn="l" rtl="0">
              <a:lnSpc>
                <a:spcPct val="115000"/>
              </a:lnSpc>
              <a:spcBef>
                <a:spcPts val="0"/>
              </a:spcBef>
              <a:spcAft>
                <a:spcPts val="0"/>
              </a:spcAft>
              <a:buSzPts val="1500"/>
              <a:buChar char="●"/>
            </a:pPr>
            <a:r>
              <a:rPr lang="es-ES" sz="1400" dirty="0"/>
              <a:t>Descripción</a:t>
            </a:r>
          </a:p>
          <a:p>
            <a:pPr marL="914400" lvl="0" indent="-323850" algn="l" rtl="0">
              <a:lnSpc>
                <a:spcPct val="115000"/>
              </a:lnSpc>
              <a:spcBef>
                <a:spcPts val="0"/>
              </a:spcBef>
              <a:spcAft>
                <a:spcPts val="0"/>
              </a:spcAft>
              <a:buSzPts val="1500"/>
              <a:buChar char="●"/>
            </a:pPr>
            <a:r>
              <a:rPr lang="es-ES" sz="1400" dirty="0"/>
              <a:t>Precio</a:t>
            </a:r>
            <a:endParaRPr sz="1500"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Backlog inicial</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dirty="0"/>
              <a:t>Se divide el proyecto de la siguiente manera, según los requisitos:</a:t>
            </a:r>
            <a:endParaRPr dirty="0"/>
          </a:p>
          <a:p>
            <a:pPr marL="939800" lvl="1" indent="-342900" algn="l" rtl="0">
              <a:lnSpc>
                <a:spcPct val="115000"/>
              </a:lnSpc>
              <a:spcBef>
                <a:spcPts val="0"/>
              </a:spcBef>
              <a:spcAft>
                <a:spcPts val="0"/>
              </a:spcAft>
              <a:buClr>
                <a:schemeClr val="accent3"/>
              </a:buClr>
              <a:buSzPts val="1400"/>
              <a:buFont typeface="+mj-lt"/>
              <a:buAutoNum type="arabicPeriod"/>
            </a:pPr>
            <a:r>
              <a:rPr lang="es-ES" dirty="0">
                <a:solidFill>
                  <a:schemeClr val="accent3"/>
                </a:solidFill>
                <a:latin typeface="Proxima Nova"/>
                <a:ea typeface="Proxima Nova"/>
                <a:cs typeface="Proxima Nova"/>
                <a:sym typeface="Proxima Nova"/>
              </a:rPr>
              <a:t>Crear formulario de registro de usuario y producto</a:t>
            </a:r>
          </a:p>
          <a:p>
            <a:pPr marL="939800" lvl="1" indent="-342900" algn="l" rtl="0">
              <a:lnSpc>
                <a:spcPct val="115000"/>
              </a:lnSpc>
              <a:spcBef>
                <a:spcPts val="0"/>
              </a:spcBef>
              <a:spcAft>
                <a:spcPts val="0"/>
              </a:spcAft>
              <a:buClr>
                <a:schemeClr val="accent3"/>
              </a:buClr>
              <a:buSzPts val="1400"/>
              <a:buFont typeface="+mj-lt"/>
              <a:buAutoNum type="arabicPeriod"/>
            </a:pPr>
            <a:r>
              <a:rPr lang="es-ES" dirty="0">
                <a:solidFill>
                  <a:schemeClr val="accent3"/>
                </a:solidFill>
                <a:latin typeface="Proxima Nova"/>
                <a:ea typeface="Proxima Nova"/>
                <a:cs typeface="Proxima Nova"/>
                <a:sym typeface="Proxima Nova"/>
              </a:rPr>
              <a:t>Agregar diseño con Bootstrap</a:t>
            </a:r>
          </a:p>
          <a:p>
            <a:pPr marL="939800" lvl="1" indent="-342900" algn="l" rtl="0">
              <a:lnSpc>
                <a:spcPct val="115000"/>
              </a:lnSpc>
              <a:spcBef>
                <a:spcPts val="0"/>
              </a:spcBef>
              <a:spcAft>
                <a:spcPts val="0"/>
              </a:spcAft>
              <a:buClr>
                <a:schemeClr val="accent3"/>
              </a:buClr>
              <a:buSzPts val="1400"/>
              <a:buFont typeface="+mj-lt"/>
              <a:buAutoNum type="arabicPeriod"/>
            </a:pPr>
            <a:r>
              <a:rPr lang="es-ES" dirty="0">
                <a:solidFill>
                  <a:schemeClr val="accent3"/>
                </a:solidFill>
                <a:latin typeface="Proxima Nova"/>
                <a:ea typeface="Proxima Nova"/>
                <a:cs typeface="Proxima Nova"/>
                <a:sym typeface="Proxima Nova"/>
              </a:rPr>
              <a:t>Crear los Modelos, Vistas, Controladores, Servicios y Repositorios acordes a la problemática.</a:t>
            </a:r>
          </a:p>
          <a:p>
            <a:pPr marL="939800" lvl="1" indent="-342900" algn="l" rtl="0">
              <a:lnSpc>
                <a:spcPct val="115000"/>
              </a:lnSpc>
              <a:spcBef>
                <a:spcPts val="0"/>
              </a:spcBef>
              <a:spcAft>
                <a:spcPts val="0"/>
              </a:spcAft>
              <a:buClr>
                <a:schemeClr val="accent3"/>
              </a:buClr>
              <a:buSzPts val="1400"/>
              <a:buFont typeface="+mj-lt"/>
              <a:buAutoNum type="arabicPeriod"/>
            </a:pPr>
            <a:r>
              <a:rPr lang="es-ES" dirty="0">
                <a:solidFill>
                  <a:schemeClr val="accent3"/>
                </a:solidFill>
                <a:latin typeface="Proxima Nova"/>
                <a:ea typeface="Proxima Nova"/>
                <a:cs typeface="Proxima Nova"/>
                <a:sym typeface="Proxima Nova"/>
              </a:rPr>
              <a:t>Realizar validaciones para cada dato recibido en </a:t>
            </a:r>
            <a:r>
              <a:rPr lang="es-ES" dirty="0" err="1">
                <a:solidFill>
                  <a:schemeClr val="accent3"/>
                </a:solidFill>
                <a:latin typeface="Proxima Nova"/>
                <a:ea typeface="Proxima Nova"/>
                <a:cs typeface="Proxima Nova"/>
                <a:sym typeface="Proxima Nova"/>
              </a:rPr>
              <a:t>UsuarioController</a:t>
            </a:r>
            <a:r>
              <a:rPr lang="es-ES" dirty="0">
                <a:solidFill>
                  <a:schemeClr val="accent3"/>
                </a:solidFill>
                <a:latin typeface="Proxima Nova"/>
                <a:ea typeface="Proxima Nova"/>
                <a:cs typeface="Proxima Nova"/>
                <a:sym typeface="Proxima Nova"/>
              </a:rPr>
              <a:t>() y </a:t>
            </a:r>
            <a:r>
              <a:rPr lang="es-ES" dirty="0" err="1">
                <a:solidFill>
                  <a:schemeClr val="accent3"/>
                </a:solidFill>
                <a:latin typeface="Proxima Nova"/>
                <a:ea typeface="Proxima Nova"/>
                <a:cs typeface="Proxima Nova"/>
                <a:sym typeface="Proxima Nova"/>
              </a:rPr>
              <a:t>ProductoController</a:t>
            </a:r>
            <a:r>
              <a:rPr lang="es-ES" dirty="0">
                <a:solidFill>
                  <a:schemeClr val="accent3"/>
                </a:solidFill>
                <a:latin typeface="Proxima Nova"/>
                <a:ea typeface="Proxima Nova"/>
                <a:cs typeface="Proxima Nova"/>
                <a:sym typeface="Proxima Nova"/>
              </a:rPr>
              <a:t>()</a:t>
            </a:r>
          </a:p>
          <a:p>
            <a:pPr marL="939800" lvl="1" indent="-342900" algn="l" rtl="0">
              <a:lnSpc>
                <a:spcPct val="115000"/>
              </a:lnSpc>
              <a:spcBef>
                <a:spcPts val="0"/>
              </a:spcBef>
              <a:spcAft>
                <a:spcPts val="0"/>
              </a:spcAft>
              <a:buClr>
                <a:schemeClr val="accent3"/>
              </a:buClr>
              <a:buSzPts val="1400"/>
              <a:buFont typeface="+mj-lt"/>
              <a:buAutoNum type="arabicPeriod"/>
            </a:pPr>
            <a:r>
              <a:rPr lang="es-ES" dirty="0"/>
              <a:t>Implementación vista de compra</a:t>
            </a:r>
          </a:p>
          <a:p>
            <a:pPr marL="939800" lvl="1" indent="-342900" algn="l" rtl="0">
              <a:lnSpc>
                <a:spcPct val="115000"/>
              </a:lnSpc>
              <a:spcBef>
                <a:spcPts val="0"/>
              </a:spcBef>
              <a:spcAft>
                <a:spcPts val="0"/>
              </a:spcAft>
              <a:buClr>
                <a:schemeClr val="accent3"/>
              </a:buClr>
              <a:buSzPts val="1400"/>
              <a:buFont typeface="+mj-lt"/>
              <a:buAutoNum type="arabicPeriod"/>
            </a:pPr>
            <a:r>
              <a:rPr lang="es-ES" dirty="0">
                <a:solidFill>
                  <a:schemeClr val="accent3"/>
                </a:solidFill>
                <a:latin typeface="Proxima Nova"/>
                <a:ea typeface="Proxima Nova"/>
                <a:cs typeface="Proxima Nova"/>
                <a:sym typeface="Proxima Nova"/>
              </a:rPr>
              <a:t>Realización del </a:t>
            </a:r>
            <a:r>
              <a:rPr lang="es-ES" dirty="0" err="1">
                <a:solidFill>
                  <a:schemeClr val="accent3"/>
                </a:solidFill>
                <a:latin typeface="Proxima Nova"/>
                <a:ea typeface="Proxima Nova"/>
                <a:cs typeface="Proxima Nova"/>
                <a:sym typeface="Proxima Nova"/>
              </a:rPr>
              <a:t>Login</a:t>
            </a:r>
            <a:endParaRPr lang="es-ES" dirty="0">
              <a:solidFill>
                <a:schemeClr val="accent3"/>
              </a:solidFill>
              <a:latin typeface="Proxima Nova"/>
              <a:ea typeface="Proxima Nova"/>
              <a:cs typeface="Proxima Nova"/>
              <a:sym typeface="Proxima Nova"/>
            </a:endParaRPr>
          </a:p>
          <a:p>
            <a:pPr marL="114300" lvl="0" indent="0" algn="l" rtl="0">
              <a:spcBef>
                <a:spcPts val="0"/>
              </a:spcBef>
              <a:spcAft>
                <a:spcPts val="0"/>
              </a:spcAft>
              <a:buSzPts val="1800"/>
              <a:buNone/>
            </a:pPr>
            <a:r>
              <a:rPr lang="es-419" dirty="0"/>
              <a:t>Estimación del Backlog Inicial </a:t>
            </a:r>
          </a:p>
          <a:p>
            <a:pPr marL="939800" lvl="1" indent="-342900">
              <a:lnSpc>
                <a:spcPct val="125000"/>
              </a:lnSpc>
              <a:buFont typeface="+mj-lt"/>
              <a:buAutoNum type="arabicPeriod"/>
            </a:pPr>
            <a:r>
              <a:rPr lang="es-419" dirty="0"/>
              <a:t>60 min por formulario – Realizada dentro del tiempo </a:t>
            </a:r>
          </a:p>
          <a:p>
            <a:pPr marL="939800" lvl="1" indent="-342900">
              <a:lnSpc>
                <a:spcPct val="125000"/>
              </a:lnSpc>
              <a:buFont typeface="+mj-lt"/>
              <a:buAutoNum type="arabicPeriod"/>
            </a:pPr>
            <a:r>
              <a:rPr lang="es-ES" dirty="0"/>
              <a:t>10 min – Realizada dentro del tiempo</a:t>
            </a:r>
          </a:p>
          <a:p>
            <a:pPr marL="939800" lvl="1" indent="-342900">
              <a:lnSpc>
                <a:spcPct val="125000"/>
              </a:lnSpc>
              <a:buFont typeface="+mj-lt"/>
              <a:buAutoNum type="arabicPeriod"/>
            </a:pPr>
            <a:r>
              <a:rPr lang="es-ES" dirty="0"/>
              <a:t>30 min – Realizada dentro del tiempo</a:t>
            </a:r>
          </a:p>
          <a:p>
            <a:pPr marL="939800" lvl="1" indent="-342900">
              <a:lnSpc>
                <a:spcPct val="125000"/>
              </a:lnSpc>
              <a:buFont typeface="+mj-lt"/>
              <a:buAutoNum type="arabicPeriod"/>
            </a:pPr>
            <a:r>
              <a:rPr lang="es-ES" dirty="0"/>
              <a:t>25 min – Realizada dentro del tiempo</a:t>
            </a:r>
          </a:p>
          <a:p>
            <a:pPr marL="939800" lvl="1" indent="-342900">
              <a:lnSpc>
                <a:spcPct val="125000"/>
              </a:lnSpc>
              <a:buFont typeface="+mj-lt"/>
              <a:buAutoNum type="arabicPeriod"/>
            </a:pPr>
            <a:r>
              <a:rPr lang="es-ES" dirty="0"/>
              <a:t>60 min – Tarea incompleta</a:t>
            </a:r>
          </a:p>
          <a:p>
            <a:pPr marL="596900" lvl="1" indent="0" algn="l" rtl="0">
              <a:lnSpc>
                <a:spcPct val="115000"/>
              </a:lnSpc>
              <a:spcBef>
                <a:spcPts val="0"/>
              </a:spcBef>
              <a:spcAft>
                <a:spcPts val="0"/>
              </a:spcAft>
              <a:buClr>
                <a:schemeClr val="accent3"/>
              </a:buClr>
              <a:buSzPts val="1400"/>
              <a:buNone/>
            </a:pPr>
            <a:endParaRPr lang="es-ES" u="sng" dirty="0"/>
          </a:p>
          <a:p>
            <a:pPr marL="596900" lvl="1" indent="0" algn="l" rtl="0">
              <a:lnSpc>
                <a:spcPct val="115000"/>
              </a:lnSpc>
              <a:spcBef>
                <a:spcPts val="0"/>
              </a:spcBef>
              <a:spcAft>
                <a:spcPts val="0"/>
              </a:spcAft>
              <a:buClr>
                <a:schemeClr val="accent3"/>
              </a:buClr>
              <a:buSzPts val="1400"/>
              <a:buNone/>
            </a:pPr>
            <a:endParaRPr u="sng" dirty="0"/>
          </a:p>
          <a:p>
            <a:pPr marL="0" lvl="0" indent="0" algn="l" rtl="0">
              <a:spcBef>
                <a:spcPts val="1200"/>
              </a:spcBef>
              <a:spcAft>
                <a:spcPts val="0"/>
              </a:spcAft>
              <a:buNone/>
            </a:pPr>
            <a:endParaRPr dirty="0"/>
          </a:p>
          <a:p>
            <a:pPr marL="0" lvl="0" indent="0" algn="l" rtl="0">
              <a:spcBef>
                <a:spcPts val="1200"/>
              </a:spcBef>
              <a:spcAft>
                <a:spcPts val="1200"/>
              </a:spcAft>
              <a:buNone/>
            </a:pPr>
            <a:endParaRPr sz="1400"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Sprint Planning - Sprint 1</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El equipo de desarrollo se encargo de priorizar las tareas propuestas en el backlog, el objetivo principal es lograr recibir los datos en el controlador de usuario/producto y realizar las validaciones necesarias para cumplir con la entrega en la fecha estimada.</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Desarrollo del Sprint - Daily Meeting.</a:t>
            </a:r>
            <a:endParaRPr/>
          </a:p>
        </p:txBody>
      </p:sp>
      <p:sp>
        <p:nvSpPr>
          <p:cNvPr id="103" name="Google Shape;103;p20"/>
          <p:cNvSpPr txBox="1">
            <a:spLocks noGrp="1"/>
          </p:cNvSpPr>
          <p:nvPr>
            <p:ph type="body" idx="1"/>
          </p:nvPr>
        </p:nvSpPr>
        <p:spPr>
          <a:xfrm>
            <a:off x="311700" y="11171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Status general del equipo </a:t>
            </a:r>
            <a:endParaRPr dirty="0"/>
          </a:p>
          <a:p>
            <a:pPr marL="457200" lvl="0" indent="-342900" algn="l" rtl="0">
              <a:spcBef>
                <a:spcPts val="0"/>
              </a:spcBef>
              <a:spcAft>
                <a:spcPts val="0"/>
              </a:spcAft>
              <a:buSzPts val="1800"/>
              <a:buChar char="-"/>
            </a:pPr>
            <a:r>
              <a:rPr lang="es-419" dirty="0"/>
              <a:t>Revisión de actividades para el día de hoy</a:t>
            </a:r>
            <a:endParaRPr dirty="0"/>
          </a:p>
          <a:p>
            <a:pPr marL="457200" lvl="0" indent="-342900" algn="l" rtl="0">
              <a:spcBef>
                <a:spcPts val="0"/>
              </a:spcBef>
              <a:spcAft>
                <a:spcPts val="0"/>
              </a:spcAft>
              <a:buSzPts val="1800"/>
              <a:buChar char="-"/>
            </a:pPr>
            <a:r>
              <a:rPr lang="es-419" dirty="0"/>
              <a:t>Discusión sobre Bloqueos</a:t>
            </a:r>
            <a:endParaRPr dirty="0"/>
          </a:p>
          <a:p>
            <a:pPr marL="457200" lvl="0" indent="-342900" algn="l" rtl="0">
              <a:spcBef>
                <a:spcPts val="0"/>
              </a:spcBef>
              <a:spcAft>
                <a:spcPts val="0"/>
              </a:spcAft>
              <a:buSzPts val="1800"/>
              <a:buChar char="-"/>
            </a:pPr>
            <a:r>
              <a:rPr lang="es-419" dirty="0"/>
              <a:t>Plan de trabajo para el día</a:t>
            </a:r>
          </a:p>
          <a:p>
            <a:pPr marL="457200" lvl="0" indent="-342900" algn="l" rtl="0">
              <a:spcBef>
                <a:spcPts val="0"/>
              </a:spcBef>
              <a:spcAft>
                <a:spcPts val="0"/>
              </a:spcAft>
              <a:buSzPts val="1800"/>
              <a:buChar char="-"/>
            </a:pPr>
            <a:r>
              <a:rPr lang="es-419" dirty="0"/>
              <a:t>Resolución de Conflictos o Problemas</a:t>
            </a:r>
            <a:endParaRPr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Desarrollo del Sprint - </a:t>
            </a:r>
            <a:r>
              <a:rPr lang="es-419" dirty="0" err="1"/>
              <a:t>Retrospective</a:t>
            </a:r>
            <a:r>
              <a:rPr lang="es-419" dirty="0"/>
              <a:t>.</a:t>
            </a:r>
            <a:endParaRPr dirty="0"/>
          </a:p>
        </p:txBody>
      </p:sp>
      <p:sp>
        <p:nvSpPr>
          <p:cNvPr id="109" name="Google Shape;109;p21"/>
          <p:cNvSpPr txBox="1">
            <a:spLocks noGrp="1"/>
          </p:cNvSpPr>
          <p:nvPr>
            <p:ph type="body" idx="1"/>
          </p:nvPr>
        </p:nvSpPr>
        <p:spPr>
          <a:xfrm>
            <a:off x="235324" y="1152475"/>
            <a:ext cx="8596976" cy="346659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419" dirty="0"/>
              <a:t>  ¿Que estuvo bien?</a:t>
            </a:r>
            <a:endParaRPr dirty="0"/>
          </a:p>
          <a:p>
            <a:pPr lvl="0" algn="l" rtl="0">
              <a:spcBef>
                <a:spcPts val="1200"/>
              </a:spcBef>
              <a:spcAft>
                <a:spcPts val="0"/>
              </a:spcAft>
              <a:buSzPts val="1800"/>
              <a:buFont typeface="Arial" panose="020B0604020202020204" pitchFamily="34" charset="0"/>
              <a:buChar char="•"/>
            </a:pPr>
            <a:r>
              <a:rPr lang="es-CL" dirty="0"/>
              <a:t>Trabajo Modularizado / Cumplimiento Formularios Usuarios y Productos</a:t>
            </a:r>
            <a:endParaRPr dirty="0"/>
          </a:p>
          <a:p>
            <a:pPr marL="114300" lvl="0" indent="0" algn="l" rtl="0">
              <a:spcBef>
                <a:spcPts val="0"/>
              </a:spcBef>
              <a:spcAft>
                <a:spcPts val="0"/>
              </a:spcAft>
              <a:buSzPts val="1800"/>
              <a:buNone/>
            </a:pPr>
            <a:endParaRPr lang="es-419" u="sng" dirty="0"/>
          </a:p>
          <a:p>
            <a:pPr marL="114300" lvl="0" indent="0" algn="l" rtl="0">
              <a:spcBef>
                <a:spcPts val="0"/>
              </a:spcBef>
              <a:spcAft>
                <a:spcPts val="0"/>
              </a:spcAft>
              <a:buSzPts val="1800"/>
              <a:buNone/>
            </a:pPr>
            <a:r>
              <a:rPr lang="es-419" dirty="0"/>
              <a:t>¿Qué estuvo mal?</a:t>
            </a:r>
            <a:endParaRPr dirty="0"/>
          </a:p>
          <a:p>
            <a:pPr>
              <a:spcBef>
                <a:spcPts val="1200"/>
              </a:spcBef>
              <a:buFont typeface="Arial" panose="020B0604020202020204" pitchFamily="34" charset="0"/>
              <a:buChar char="•"/>
            </a:pPr>
            <a:r>
              <a:rPr lang="es-419" dirty="0"/>
              <a:t>Faltas en la implementación de la visualización final del carro de compra.</a:t>
            </a:r>
          </a:p>
          <a:p>
            <a:pPr>
              <a:spcBef>
                <a:spcPts val="1200"/>
              </a:spcBef>
              <a:buFont typeface="Arial" panose="020B0604020202020204" pitchFamily="34" charset="0"/>
              <a:buChar char="•"/>
            </a:pPr>
            <a:r>
              <a:rPr lang="es-ES" dirty="0"/>
              <a:t>Por consiguiente en reuniones con el </a:t>
            </a:r>
            <a:r>
              <a:rPr lang="es-ES" dirty="0" err="1"/>
              <a:t>Product</a:t>
            </a:r>
            <a:r>
              <a:rPr lang="es-ES" dirty="0"/>
              <a:t> </a:t>
            </a:r>
            <a:r>
              <a:rPr lang="es-ES" dirty="0" err="1"/>
              <a:t>Owner</a:t>
            </a:r>
            <a:r>
              <a:rPr lang="es-ES" dirty="0"/>
              <a:t> se conversara la factibilidad de extender los plazos de entrega del primer Sprint, abarcando una mayor cantidad de requerimientos acordados, al mismo tiempo se dejo un pequeño avance del modulo resultante en el repositorio con el objetivo de consultar con el experto en el Framework sobre las relaciones que fallaron.</a:t>
            </a: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transition spd="med">
    <p:fade/>
  </p:transition>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416</Words>
  <Application>Microsoft Office PowerPoint</Application>
  <PresentationFormat>Presentación en pantalla (16:9)</PresentationFormat>
  <Paragraphs>53</Paragraphs>
  <Slides>7</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Proxima Nova</vt:lpstr>
      <vt:lpstr>Arial</vt:lpstr>
      <vt:lpstr>Spearmint</vt:lpstr>
      <vt:lpstr>Evaluación Sumativa II</vt:lpstr>
      <vt:lpstr>Historias de usuario</vt:lpstr>
      <vt:lpstr>Requerimientos solicitados:</vt:lpstr>
      <vt:lpstr>Backlog inicial</vt:lpstr>
      <vt:lpstr>Sprint Planning - Sprint 1</vt:lpstr>
      <vt:lpstr>Desarrollo del Sprint - Daily Meeting.</vt:lpstr>
      <vt:lpstr>Desarrollo del Sprint -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Sumativa I</dc:title>
  <cp:lastModifiedBy>SOTO CORREA, DANIEL O.</cp:lastModifiedBy>
  <cp:revision>9</cp:revision>
  <dcterms:modified xsi:type="dcterms:W3CDTF">2021-05-07T10:18:35Z</dcterms:modified>
</cp:coreProperties>
</file>