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xPyTV2TYeE3nbH9Avu+SYtV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72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a de título">
  <p:cSld name="1_Diapositiva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 Solo el título">
  <p:cSld name="1_ Solo el títu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lo el título">
  <p:cSld name="2_Solo el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0" y="5245130"/>
            <a:ext cx="12192000" cy="161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581194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298472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5"/>
          </p:nvPr>
        </p:nvSpPr>
        <p:spPr>
          <a:xfrm>
            <a:off x="6298471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6"/>
          </p:nvPr>
        </p:nvSpPr>
        <p:spPr>
          <a:xfrm>
            <a:off x="3444517" y="2988377"/>
            <a:ext cx="249283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84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7"/>
          </p:nvPr>
        </p:nvSpPr>
        <p:spPr>
          <a:xfrm>
            <a:off x="3444519" y="3584516"/>
            <a:ext cx="2492828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8"/>
          </p:nvPr>
        </p:nvSpPr>
        <p:spPr>
          <a:xfrm>
            <a:off x="9138807" y="2988377"/>
            <a:ext cx="249283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9"/>
          </p:nvPr>
        </p:nvSpPr>
        <p:spPr>
          <a:xfrm>
            <a:off x="9138806" y="3584516"/>
            <a:ext cx="2492830" cy="16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0"/>
            <a:ext cx="423227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900928" y="1632857"/>
            <a:ext cx="6650991" cy="42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lt1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lt1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lt1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lt1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8"/>
          <p:cNvSpPr/>
          <p:nvPr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>
            <a:spLocks noGrp="1"/>
          </p:cNvSpPr>
          <p:nvPr>
            <p:ph type="pic" idx="2"/>
          </p:nvPr>
        </p:nvSpPr>
        <p:spPr>
          <a:xfrm>
            <a:off x="8622917" y="3322281"/>
            <a:ext cx="3367862" cy="33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768350" y="2312987"/>
            <a:ext cx="7315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cera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581194" y="3580809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416039" y="2905649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6416037" y="3580809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ólo el título">
  <p:cSld name="3_Sólo el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5940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4653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75940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3"/>
          </p:nvPr>
        </p:nvSpPr>
        <p:spPr>
          <a:xfrm>
            <a:off x="3642897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"/>
          </p:nvPr>
        </p:nvSpPr>
        <p:spPr>
          <a:xfrm>
            <a:off x="3642900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5"/>
          </p:nvPr>
        </p:nvSpPr>
        <p:spPr>
          <a:xfrm>
            <a:off x="6526392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6"/>
          </p:nvPr>
        </p:nvSpPr>
        <p:spPr>
          <a:xfrm>
            <a:off x="6526395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7"/>
          </p:nvPr>
        </p:nvSpPr>
        <p:spPr>
          <a:xfrm>
            <a:off x="9409888" y="5330449"/>
            <a:ext cx="1938528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8"/>
          </p:nvPr>
        </p:nvSpPr>
        <p:spPr>
          <a:xfrm>
            <a:off x="9409891" y="5958718"/>
            <a:ext cx="1938528" cy="63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920"/>
              <a:buNone/>
              <a:defRPr sz="1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 descr="grupo de empleados que colabora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-18030" y="4816370"/>
            <a:ext cx="12191993" cy="1758958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C60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"/>
          <p:cNvSpPr txBox="1"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dirty="0">
                <a:solidFill>
                  <a:schemeClr val="dk1"/>
                </a:solidFill>
              </a:rPr>
              <a:t>METODOLOGÍA AGILE SCRUM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dirty="0">
                <a:solidFill>
                  <a:schemeClr val="dk1"/>
                </a:solidFill>
              </a:rPr>
              <a:t>GRUPO 4: Nicolás Araya – Sebastián Herrera – Alex Martínez – Juan Parada – Daniel Soto  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409741" y="5276876"/>
            <a:ext cx="10993549" cy="4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s-ES" dirty="0"/>
              <a:t>EVALUACIÓN FORMATIVA 3.1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Eventos del proyecto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858818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s-ES" sz="13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BackLog</a:t>
            </a:r>
            <a:r>
              <a:rPr lang="es-ES" sz="13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ES" sz="1200" b="1" dirty="0">
                <a:latin typeface="Arial Black" panose="020B0A04020102020204" pitchFamily="34" charset="0"/>
              </a:rPr>
              <a:t>El PO se reunirá con el cliente para recolectar y confirmar los requerimientos que debe atender el proyecto. En una primera instancia se estima que serán las siguientes:</a:t>
            </a:r>
            <a:endParaRPr sz="1200" b="1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CL" sz="1200" b="1" dirty="0">
                <a:latin typeface="Arial Black" panose="020B0A04020102020204" pitchFamily="34" charset="0"/>
              </a:rPr>
              <a:t>Visualizar la información de estudiantes, profesores y administrativos.</a:t>
            </a:r>
            <a:endParaRPr sz="1200" b="1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b="1" dirty="0">
                <a:latin typeface="Arial Black" panose="020B0A04020102020204" pitchFamily="34" charset="0"/>
              </a:rPr>
              <a:t>Insertar, actualizar y eliminar los datos.</a:t>
            </a: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CL" sz="1200" b="1" dirty="0">
                <a:latin typeface="Arial Black" panose="020B0A04020102020204" pitchFamily="34" charset="0"/>
              </a:rPr>
              <a:t>Filtrar estudiantes con promedio aprobado y </a:t>
            </a:r>
            <a:r>
              <a:rPr lang="es-CL" sz="1200" b="1">
                <a:latin typeface="Arial Black" panose="020B0A04020102020204" pitchFamily="34" charset="0"/>
              </a:rPr>
              <a:t>reprobado.</a:t>
            </a:r>
          </a:p>
          <a:p>
            <a:pPr marL="329588" lvl="1" indent="0" algn="l" rtl="0">
              <a:spcBef>
                <a:spcPts val="880"/>
              </a:spcBef>
              <a:spcAft>
                <a:spcPts val="0"/>
              </a:spcAft>
              <a:buSzPts val="1200"/>
              <a:buNone/>
            </a:pPr>
            <a:endParaRPr sz="1200" b="1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s-ES" sz="13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Sprint </a:t>
            </a:r>
            <a:r>
              <a:rPr lang="es-ES" sz="1300" b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planning</a:t>
            </a:r>
            <a:r>
              <a:rPr lang="es-ES" sz="1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s-E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(una por cada </a:t>
            </a:r>
            <a:r>
              <a:rPr lang="es-ES" sz="1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epic</a:t>
            </a:r>
            <a:r>
              <a:rPr lang="es-E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)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Definición de la duración aproximada para lograr el </a:t>
            </a:r>
            <a:r>
              <a:rPr lang="es-ES" sz="1200" dirty="0" err="1">
                <a:latin typeface="Arial Black" panose="020B0A04020102020204" pitchFamily="34" charset="0"/>
              </a:rPr>
              <a:t>epic</a:t>
            </a:r>
            <a:r>
              <a:rPr lang="es-ES" sz="1200" dirty="0">
                <a:latin typeface="Arial Black" panose="020B0A04020102020204" pitchFamily="34" charset="0"/>
              </a:rPr>
              <a:t> en curso.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División del trabajo de la </a:t>
            </a:r>
            <a:r>
              <a:rPr lang="es-ES" sz="1200" dirty="0" err="1">
                <a:latin typeface="Arial Black" panose="020B0A04020102020204" pitchFamily="34" charset="0"/>
              </a:rPr>
              <a:t>epic</a:t>
            </a:r>
            <a:r>
              <a:rPr lang="es-ES" sz="1200" dirty="0">
                <a:latin typeface="Arial Black" panose="020B0A04020102020204" pitchFamily="34" charset="0"/>
              </a:rPr>
              <a:t> en tareas y subtareas.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Scrum </a:t>
            </a:r>
            <a:r>
              <a:rPr lang="es-ES" sz="1200" dirty="0" err="1">
                <a:latin typeface="Arial Black" panose="020B0A04020102020204" pitchFamily="34" charset="0"/>
              </a:rPr>
              <a:t>poker</a:t>
            </a:r>
            <a:r>
              <a:rPr lang="es-ES" sz="1200" dirty="0">
                <a:latin typeface="Arial Black" panose="020B0A04020102020204" pitchFamily="34" charset="0"/>
              </a:rPr>
              <a:t> para estimación del tiempo para realizar cada subtarea y por consiguiente cada tarea.</a:t>
            </a:r>
            <a:endParaRPr sz="1200" dirty="0">
              <a:latin typeface="Arial Black" panose="020B0A04020102020204" pitchFamily="34" charset="0"/>
            </a:endParaRPr>
          </a:p>
          <a:p>
            <a:pPr marL="630000" lvl="1" indent="-300412" algn="l" rtl="0">
              <a:spcBef>
                <a:spcPts val="880"/>
              </a:spcBef>
              <a:spcAft>
                <a:spcPts val="0"/>
              </a:spcAft>
              <a:buSzPts val="1200"/>
              <a:buChar char="◼"/>
            </a:pPr>
            <a:r>
              <a:rPr lang="es-ES" sz="1200" dirty="0">
                <a:latin typeface="Arial Black" panose="020B0A04020102020204" pitchFamily="34" charset="0"/>
              </a:rPr>
              <a:t>Revisión de objetivos, requerimientos y criterios de aceptación de cada tarea.</a:t>
            </a:r>
            <a:endParaRPr sz="1200" dirty="0">
              <a:latin typeface="Arial Black" panose="020B0A04020102020204" pitchFamily="34" charset="0"/>
            </a:endParaRPr>
          </a:p>
          <a:p>
            <a:pPr marL="899999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body" idx="1"/>
          </p:nvPr>
        </p:nvSpPr>
        <p:spPr>
          <a:xfrm>
            <a:off x="4180900" y="584900"/>
            <a:ext cx="7926300" cy="6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270948" algn="l" rtl="0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Épicas: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1. Implementación del sistema. “Yo como usuario quiero poder acceder al sistema”.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Ver tabla de datos.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Crear y actualizar campos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Formulario de creación.</a:t>
            </a: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Interfaz usuario.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2. Sistema para usuarios. “Yo como usuario quiero poder ver si los datos ingresados son correctos”. – Sprint 1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Validación de Datos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91999"/>
              <a:buFont typeface="+mj-lt"/>
              <a:buAutoNum type="alphaLcParenR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Visualización de Errores.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Google Shape;224;p3"/>
          <p:cNvSpPr txBox="1">
            <a:spLocks noGrp="1"/>
          </p:cNvSpPr>
          <p:nvPr>
            <p:ph type="title"/>
          </p:nvPr>
        </p:nvSpPr>
        <p:spPr>
          <a:xfrm>
            <a:off x="1487275" y="1669050"/>
            <a:ext cx="24126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Épicas de usuarios y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desglose del </a:t>
            </a:r>
            <a:r>
              <a:rPr lang="es-ES" dirty="0" err="1">
                <a:solidFill>
                  <a:schemeClr val="lt1"/>
                </a:solidFill>
              </a:rPr>
              <a:t>epic</a:t>
            </a:r>
            <a:r>
              <a:rPr lang="es-ES" dirty="0">
                <a:solidFill>
                  <a:schemeClr val="lt1"/>
                </a:solidFill>
              </a:rPr>
              <a:t> ágil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ill Sans"/>
              <a:buNone/>
            </a:pPr>
            <a:endParaRPr dirty="0"/>
          </a:p>
        </p:txBody>
      </p:sp>
      <p:grpSp>
        <p:nvGrpSpPr>
          <p:cNvPr id="225" name="Google Shape;225;p3" descr="icono de binocular"/>
          <p:cNvGrpSpPr/>
          <p:nvPr/>
        </p:nvGrpSpPr>
        <p:grpSpPr>
          <a:xfrm>
            <a:off x="9949343" y="4657869"/>
            <a:ext cx="1988536" cy="1839511"/>
            <a:chOff x="3438" y="454"/>
            <a:chExt cx="427" cy="395"/>
          </a:xfrm>
        </p:grpSpPr>
        <p:sp>
          <p:nvSpPr>
            <p:cNvPr id="226" name="Google Shape;22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5" name="Google Shape;235;p3" descr="icono de binocular"/>
          <p:cNvGrpSpPr/>
          <p:nvPr/>
        </p:nvGrpSpPr>
        <p:grpSpPr>
          <a:xfrm>
            <a:off x="868680" y="2433209"/>
            <a:ext cx="530860" cy="491076"/>
            <a:chOff x="3438" y="454"/>
            <a:chExt cx="427" cy="395"/>
          </a:xfrm>
        </p:grpSpPr>
        <p:sp>
          <p:nvSpPr>
            <p:cNvPr id="236" name="Google Shape;236;p3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78200" y="551025"/>
            <a:ext cx="1942500" cy="5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Backlog</a:t>
            </a:r>
            <a:endParaRPr dirty="0"/>
          </a:p>
        </p:txBody>
      </p:sp>
      <p:grpSp>
        <p:nvGrpSpPr>
          <p:cNvPr id="182" name="Google Shape;182;p2" descr="icono de marca de verificación con lápiz"/>
          <p:cNvGrpSpPr/>
          <p:nvPr/>
        </p:nvGrpSpPr>
        <p:grpSpPr>
          <a:xfrm>
            <a:off x="2404112" y="4197672"/>
            <a:ext cx="589100" cy="589100"/>
            <a:chOff x="6539" y="440"/>
            <a:chExt cx="426" cy="426"/>
          </a:xfrm>
        </p:grpSpPr>
        <p:sp>
          <p:nvSpPr>
            <p:cNvPr id="183" name="Google Shape;183;p2"/>
            <p:cNvSpPr/>
            <p:nvPr/>
          </p:nvSpPr>
          <p:spPr>
            <a:xfrm>
              <a:off x="6752" y="653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71" y="692"/>
              <a:ext cx="57" cy="57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0" y="786"/>
              <a:ext cx="64" cy="62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90" y="618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90" y="689"/>
              <a:ext cx="89" cy="17"/>
            </a:xfrm>
            <a:custGeom>
              <a:avLst/>
              <a:gdLst/>
              <a:ahLst/>
              <a:cxnLst/>
              <a:rect l="l" t="t" r="r" b="b"/>
              <a:pathLst>
                <a:path w="60" h="12" extrusionOk="0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3" y="582"/>
              <a:ext cx="90" cy="62"/>
            </a:xfrm>
            <a:custGeom>
              <a:avLst/>
              <a:gdLst/>
              <a:ahLst/>
              <a:cxnLst/>
              <a:rect l="l" t="t" r="r" b="b"/>
              <a:pathLst>
                <a:path w="61" h="42" extrusionOk="0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593" y="653"/>
              <a:ext cx="90" cy="64"/>
            </a:xfrm>
            <a:custGeom>
              <a:avLst/>
              <a:gdLst/>
              <a:ahLst/>
              <a:cxnLst/>
              <a:rect l="l" t="t" r="r" b="b"/>
              <a:pathLst>
                <a:path w="61" h="43" extrusionOk="0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9" y="440"/>
              <a:ext cx="302" cy="391"/>
            </a:xfrm>
            <a:custGeom>
              <a:avLst/>
              <a:gdLst/>
              <a:ahLst/>
              <a:cxnLst/>
              <a:rect l="l" t="t" r="r" b="b"/>
              <a:pathLst>
                <a:path w="204" h="264" extrusionOk="0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734" y="440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2" name="Google Shape;192;p2" descr="binocular "/>
          <p:cNvGrpSpPr/>
          <p:nvPr/>
        </p:nvGrpSpPr>
        <p:grpSpPr>
          <a:xfrm>
            <a:off x="2433229" y="910189"/>
            <a:ext cx="530860" cy="491076"/>
            <a:chOff x="3438" y="454"/>
            <a:chExt cx="427" cy="395"/>
          </a:xfrm>
        </p:grpSpPr>
        <p:sp>
          <p:nvSpPr>
            <p:cNvPr id="193" name="Google Shape;193;p2"/>
            <p:cNvSpPr/>
            <p:nvPr/>
          </p:nvSpPr>
          <p:spPr>
            <a:xfrm>
              <a:off x="3438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455" y="457"/>
              <a:ext cx="179" cy="250"/>
            </a:xfrm>
            <a:custGeom>
              <a:avLst/>
              <a:gdLst/>
              <a:ahLst/>
              <a:cxnLst/>
              <a:rect l="l" t="t" r="r" b="b"/>
              <a:pathLst>
                <a:path w="121" h="169" extrusionOk="0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69" y="65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69" y="454"/>
              <a:ext cx="179" cy="253"/>
            </a:xfrm>
            <a:custGeom>
              <a:avLst/>
              <a:gdLst/>
              <a:ahLst/>
              <a:cxnLst/>
              <a:rect l="l" t="t" r="r" b="b"/>
              <a:pathLst>
                <a:path w="121" h="171" extrusionOk="0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72" y="574"/>
              <a:ext cx="159" cy="53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16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69" y="575"/>
              <a:ext cx="18" cy="185"/>
            </a:xfrm>
            <a:custGeom>
              <a:avLst/>
              <a:gdLst/>
              <a:ahLst/>
              <a:cxnLst/>
              <a:rect l="l" t="t" r="r" b="b"/>
              <a:pathLst>
                <a:path w="12" h="125" extrusionOk="0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74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5" y="689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2" name="Google Shape;202;p2" descr="icono de gráfico de tendencia ascendente"/>
          <p:cNvGrpSpPr/>
          <p:nvPr/>
        </p:nvGrpSpPr>
        <p:grpSpPr>
          <a:xfrm>
            <a:off x="2401177" y="2483274"/>
            <a:ext cx="594983" cy="581018"/>
            <a:chOff x="6726" y="600"/>
            <a:chExt cx="426" cy="416"/>
          </a:xfrm>
        </p:grpSpPr>
        <p:sp>
          <p:nvSpPr>
            <p:cNvPr id="203" name="Google Shape;203;p2"/>
            <p:cNvSpPr/>
            <p:nvPr/>
          </p:nvSpPr>
          <p:spPr>
            <a:xfrm>
              <a:off x="6726" y="999"/>
              <a:ext cx="426" cy="17"/>
            </a:xfrm>
            <a:custGeom>
              <a:avLst/>
              <a:gdLst/>
              <a:ahLst/>
              <a:cxnLst/>
              <a:rect l="l" t="t" r="r" b="b"/>
              <a:pathLst>
                <a:path w="288" h="12" extrusionOk="0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744" y="912"/>
              <a:ext cx="71" cy="104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850" y="826"/>
              <a:ext cx="71" cy="190"/>
            </a:xfrm>
            <a:custGeom>
              <a:avLst/>
              <a:gdLst/>
              <a:ahLst/>
              <a:cxnLst/>
              <a:rect l="l" t="t" r="r" b="b"/>
              <a:pathLst>
                <a:path w="48" h="132" extrusionOk="0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957" y="860"/>
              <a:ext cx="71" cy="156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63" y="739"/>
              <a:ext cx="71" cy="277"/>
            </a:xfrm>
            <a:custGeom>
              <a:avLst/>
              <a:gdLst/>
              <a:ahLst/>
              <a:cxnLst/>
              <a:rect l="l" t="t" r="r" b="b"/>
              <a:pathLst>
                <a:path w="48" h="192" extrusionOk="0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753" y="774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859" y="687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66" y="722"/>
              <a:ext cx="53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72" y="600"/>
              <a:ext cx="54" cy="52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782" y="714"/>
              <a:ext cx="99" cy="84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892" y="708"/>
              <a:ext cx="93" cy="44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94" y="630"/>
              <a:ext cx="103" cy="113"/>
            </a:xfrm>
            <a:custGeom>
              <a:avLst/>
              <a:gdLst/>
              <a:ahLst/>
              <a:cxnLst/>
              <a:rect l="l" t="t" r="r" b="b"/>
              <a:pathLst>
                <a:path w="70" h="78" extrusionOk="0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8912"/>
            <a:ext cx="266700" cy="6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00" y="124422"/>
            <a:ext cx="589100" cy="6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xfrm>
            <a:off x="3455850" y="0"/>
            <a:ext cx="8475000" cy="6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lang="es-CL" sz="13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 sz="1200" dirty="0">
              <a:latin typeface="Arial Black" panose="020B0A04020102020204" pitchFamily="34" charset="0"/>
            </a:endParaRPr>
          </a:p>
          <a:p>
            <a:pPr marL="899999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 sz="1200" b="1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FB8E46C-1F8B-4391-AB65-DE90ACEF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0973"/>
              </p:ext>
            </p:extLst>
          </p:nvPr>
        </p:nvGraphicFramePr>
        <p:xfrm>
          <a:off x="3524488" y="315289"/>
          <a:ext cx="7885474" cy="600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943">
                  <a:extLst>
                    <a:ext uri="{9D8B030D-6E8A-4147-A177-3AD203B41FA5}">
                      <a16:colId xmlns:a16="http://schemas.microsoft.com/office/drawing/2014/main" val="1485649760"/>
                    </a:ext>
                  </a:extLst>
                </a:gridCol>
                <a:gridCol w="2093195">
                  <a:extLst>
                    <a:ext uri="{9D8B030D-6E8A-4147-A177-3AD203B41FA5}">
                      <a16:colId xmlns:a16="http://schemas.microsoft.com/office/drawing/2014/main" val="2429145964"/>
                    </a:ext>
                  </a:extLst>
                </a:gridCol>
                <a:gridCol w="1451336">
                  <a:extLst>
                    <a:ext uri="{9D8B030D-6E8A-4147-A177-3AD203B41FA5}">
                      <a16:colId xmlns:a16="http://schemas.microsoft.com/office/drawing/2014/main" val="3311942895"/>
                    </a:ext>
                  </a:extLst>
                </a:gridCol>
              </a:tblGrid>
              <a:tr h="647403">
                <a:tc>
                  <a:txBody>
                    <a:bodyPr/>
                    <a:lstStyle/>
                    <a:p>
                      <a:r>
                        <a:rPr lang="es-CL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Encargado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Tiempo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84432"/>
                  </a:ext>
                </a:extLst>
              </a:tr>
              <a:tr h="647403">
                <a:tc>
                  <a:txBody>
                    <a:bodyPr/>
                    <a:lstStyle/>
                    <a:p>
                      <a:r>
                        <a:rPr lang="es-CL" dirty="0"/>
                        <a:t>Iniciar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Daniel-Alex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42140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Configurar rutas e inicio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/>
                        <a:t>Juan Agustín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74443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Desarrollo de </a:t>
                      </a:r>
                      <a:r>
                        <a:rPr lang="es-CL" dirty="0" err="1"/>
                        <a:t>navbar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1985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Estilos de navegación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17414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Listar, insertar y eliminar estudiantes en tabla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/>
                        <a:t>Daniel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7343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Filtrar por promedio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1894"/>
                  </a:ext>
                </a:extLst>
              </a:tr>
              <a:tr h="532112">
                <a:tc>
                  <a:txBody>
                    <a:bodyPr/>
                    <a:lstStyle/>
                    <a:p>
                      <a:r>
                        <a:rPr lang="es-CL" dirty="0"/>
                        <a:t>Validar formulario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5339"/>
                  </a:ext>
                </a:extLst>
              </a:tr>
              <a:tr h="426174">
                <a:tc>
                  <a:txBody>
                    <a:bodyPr/>
                    <a:lstStyle/>
                    <a:p>
                      <a:r>
                        <a:rPr lang="es-CL" dirty="0"/>
                        <a:t>Listar, insertar y eliminar profesores en tabla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dirty="0"/>
                        <a:t>Sebastián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32329"/>
                  </a:ext>
                </a:extLst>
              </a:tr>
              <a:tr h="426174">
                <a:tc>
                  <a:txBody>
                    <a:bodyPr/>
                    <a:lstStyle/>
                    <a:p>
                      <a:r>
                        <a:rPr lang="es-CL" dirty="0"/>
                        <a:t>Validar formulario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338"/>
                  </a:ext>
                </a:extLst>
              </a:tr>
              <a:tr h="332304">
                <a:tc>
                  <a:txBody>
                    <a:bodyPr/>
                    <a:lstStyle/>
                    <a:p>
                      <a:r>
                        <a:rPr lang="es-CL" dirty="0"/>
                        <a:t>Listar, insertar y eliminar administrativos en tabla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dirty="0"/>
                        <a:t>Alex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10216"/>
                  </a:ext>
                </a:extLst>
              </a:tr>
              <a:tr h="332304">
                <a:tc>
                  <a:txBody>
                    <a:bodyPr/>
                    <a:lstStyle/>
                    <a:p>
                      <a:r>
                        <a:rPr lang="es-CL" dirty="0"/>
                        <a:t>Validar formulario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455502" y="550171"/>
            <a:ext cx="11029616" cy="57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Sprint del proyecto</a:t>
            </a:r>
            <a:endParaRPr dirty="0"/>
          </a:p>
        </p:txBody>
      </p:sp>
      <p:grpSp>
        <p:nvGrpSpPr>
          <p:cNvPr id="251" name="Google Shape;251;p4" descr="icono de apretón de manos"/>
          <p:cNvGrpSpPr/>
          <p:nvPr/>
        </p:nvGrpSpPr>
        <p:grpSpPr>
          <a:xfrm>
            <a:off x="10887976" y="610416"/>
            <a:ext cx="848522" cy="551898"/>
            <a:chOff x="3600" y="3229"/>
            <a:chExt cx="472" cy="307"/>
          </a:xfrm>
        </p:grpSpPr>
        <p:sp>
          <p:nvSpPr>
            <p:cNvPr id="252" name="Google Shape;252;p4"/>
            <p:cNvSpPr/>
            <p:nvPr/>
          </p:nvSpPr>
          <p:spPr>
            <a:xfrm>
              <a:off x="3600" y="3229"/>
              <a:ext cx="472" cy="307"/>
            </a:xfrm>
            <a:custGeom>
              <a:avLst/>
              <a:gdLst/>
              <a:ahLst/>
              <a:cxnLst/>
              <a:rect l="l" t="t" r="r" b="b"/>
              <a:pathLst>
                <a:path w="309" h="206" extrusionOk="0">
                  <a:moveTo>
                    <a:pt x="221" y="175"/>
                  </a:moveTo>
                  <a:cubicBezTo>
                    <a:pt x="225" y="171"/>
                    <a:pt x="227" y="166"/>
                    <a:pt x="227" y="162"/>
                  </a:cubicBezTo>
                  <a:cubicBezTo>
                    <a:pt x="231" y="162"/>
                    <a:pt x="236" y="160"/>
                    <a:pt x="239" y="157"/>
                  </a:cubicBezTo>
                  <a:cubicBezTo>
                    <a:pt x="245" y="150"/>
                    <a:pt x="246" y="141"/>
                    <a:pt x="241" y="134"/>
                  </a:cubicBezTo>
                  <a:cubicBezTo>
                    <a:pt x="241" y="134"/>
                    <a:pt x="241" y="133"/>
                    <a:pt x="240" y="133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74" y="105"/>
                    <a:pt x="274" y="105"/>
                    <a:pt x="274" y="105"/>
                  </a:cubicBezTo>
                  <a:cubicBezTo>
                    <a:pt x="276" y="106"/>
                    <a:pt x="279" y="106"/>
                    <a:pt x="281" y="105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9" y="77"/>
                    <a:pt x="309" y="73"/>
                    <a:pt x="307" y="71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38" y="3"/>
                    <a:pt x="235" y="3"/>
                    <a:pt x="233" y="5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5" y="33"/>
                    <a:pt x="205" y="36"/>
                    <a:pt x="207" y="38"/>
                  </a:cubicBezTo>
                  <a:cubicBezTo>
                    <a:pt x="216" y="46"/>
                    <a:pt x="216" y="46"/>
                    <a:pt x="216" y="46"/>
                  </a:cubicBezTo>
                  <a:cubicBezTo>
                    <a:pt x="213" y="48"/>
                    <a:pt x="210" y="49"/>
                    <a:pt x="206" y="49"/>
                  </a:cubicBezTo>
                  <a:cubicBezTo>
                    <a:pt x="202" y="49"/>
                    <a:pt x="198" y="46"/>
                    <a:pt x="195" y="44"/>
                  </a:cubicBezTo>
                  <a:cubicBezTo>
                    <a:pt x="189" y="40"/>
                    <a:pt x="183" y="36"/>
                    <a:pt x="176" y="36"/>
                  </a:cubicBezTo>
                  <a:cubicBezTo>
                    <a:pt x="169" y="36"/>
                    <a:pt x="160" y="37"/>
                    <a:pt x="151" y="41"/>
                  </a:cubicBezTo>
                  <a:cubicBezTo>
                    <a:pt x="148" y="39"/>
                    <a:pt x="140" y="33"/>
                    <a:pt x="130" y="35"/>
                  </a:cubicBezTo>
                  <a:cubicBezTo>
                    <a:pt x="124" y="36"/>
                    <a:pt x="120" y="39"/>
                    <a:pt x="116" y="41"/>
                  </a:cubicBezTo>
                  <a:cubicBezTo>
                    <a:pt x="111" y="44"/>
                    <a:pt x="108" y="46"/>
                    <a:pt x="104" y="46"/>
                  </a:cubicBezTo>
                  <a:cubicBezTo>
                    <a:pt x="100" y="45"/>
                    <a:pt x="97" y="44"/>
                    <a:pt x="94" y="4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4" y="33"/>
                    <a:pt x="104" y="30"/>
                    <a:pt x="102" y="28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0"/>
                    <a:pt x="71" y="0"/>
                    <a:pt x="69" y="2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0" y="70"/>
                    <a:pt x="0" y="74"/>
                    <a:pt x="2" y="76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0" y="103"/>
                    <a:pt x="33" y="103"/>
                    <a:pt x="35" y="10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43" y="123"/>
                    <a:pt x="43" y="135"/>
                    <a:pt x="50" y="142"/>
                  </a:cubicBezTo>
                  <a:cubicBezTo>
                    <a:pt x="53" y="145"/>
                    <a:pt x="57" y="147"/>
                    <a:pt x="61" y="148"/>
                  </a:cubicBezTo>
                  <a:cubicBezTo>
                    <a:pt x="60" y="154"/>
                    <a:pt x="61" y="160"/>
                    <a:pt x="66" y="165"/>
                  </a:cubicBezTo>
                  <a:cubicBezTo>
                    <a:pt x="71" y="170"/>
                    <a:pt x="77" y="171"/>
                    <a:pt x="83" y="170"/>
                  </a:cubicBezTo>
                  <a:cubicBezTo>
                    <a:pt x="84" y="174"/>
                    <a:pt x="85" y="178"/>
                    <a:pt x="89" y="181"/>
                  </a:cubicBezTo>
                  <a:cubicBezTo>
                    <a:pt x="94" y="186"/>
                    <a:pt x="101" y="188"/>
                    <a:pt x="107" y="186"/>
                  </a:cubicBezTo>
                  <a:cubicBezTo>
                    <a:pt x="108" y="189"/>
                    <a:pt x="110" y="193"/>
                    <a:pt x="113" y="195"/>
                  </a:cubicBezTo>
                  <a:cubicBezTo>
                    <a:pt x="120" y="202"/>
                    <a:pt x="130" y="202"/>
                    <a:pt x="137" y="194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60" y="206"/>
                    <a:pt x="168" y="205"/>
                    <a:pt x="175" y="199"/>
                  </a:cubicBezTo>
                  <a:cubicBezTo>
                    <a:pt x="177" y="197"/>
                    <a:pt x="178" y="195"/>
                    <a:pt x="179" y="192"/>
                  </a:cubicBezTo>
                  <a:cubicBezTo>
                    <a:pt x="186" y="197"/>
                    <a:pt x="195" y="196"/>
                    <a:pt x="201" y="190"/>
                  </a:cubicBezTo>
                  <a:cubicBezTo>
                    <a:pt x="204" y="187"/>
                    <a:pt x="205" y="183"/>
                    <a:pt x="206" y="180"/>
                  </a:cubicBezTo>
                  <a:cubicBezTo>
                    <a:pt x="211" y="180"/>
                    <a:pt x="217" y="179"/>
                    <a:pt x="221" y="175"/>
                  </a:cubicBezTo>
                  <a:close/>
                  <a:moveTo>
                    <a:pt x="237" y="16"/>
                  </a:moveTo>
                  <a:cubicBezTo>
                    <a:pt x="296" y="75"/>
                    <a:pt x="296" y="75"/>
                    <a:pt x="296" y="75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18" y="34"/>
                    <a:pt x="218" y="34"/>
                    <a:pt x="218" y="34"/>
                  </a:cubicBezTo>
                  <a:lnTo>
                    <a:pt x="237" y="16"/>
                  </a:lnTo>
                  <a:close/>
                  <a:moveTo>
                    <a:pt x="176" y="46"/>
                  </a:moveTo>
                  <a:cubicBezTo>
                    <a:pt x="180" y="46"/>
                    <a:pt x="184" y="49"/>
                    <a:pt x="189" y="52"/>
                  </a:cubicBezTo>
                  <a:cubicBezTo>
                    <a:pt x="194" y="55"/>
                    <a:pt x="199" y="59"/>
                    <a:pt x="205" y="59"/>
                  </a:cubicBezTo>
                  <a:cubicBezTo>
                    <a:pt x="213" y="60"/>
                    <a:pt x="220" y="56"/>
                    <a:pt x="223" y="53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5" y="68"/>
                    <a:pt x="174" y="68"/>
                  </a:cubicBezTo>
                  <a:cubicBezTo>
                    <a:pt x="173" y="68"/>
                    <a:pt x="160" y="68"/>
                    <a:pt x="149" y="76"/>
                  </a:cubicBezTo>
                  <a:cubicBezTo>
                    <a:pt x="144" y="77"/>
                    <a:pt x="140" y="74"/>
                    <a:pt x="138" y="71"/>
                  </a:cubicBezTo>
                  <a:cubicBezTo>
                    <a:pt x="136" y="69"/>
                    <a:pt x="135" y="65"/>
                    <a:pt x="140" y="60"/>
                  </a:cubicBezTo>
                  <a:cubicBezTo>
                    <a:pt x="151" y="48"/>
                    <a:pt x="166" y="46"/>
                    <a:pt x="176" y="46"/>
                  </a:cubicBezTo>
                  <a:close/>
                  <a:moveTo>
                    <a:pt x="32" y="91"/>
                  </a:moveTo>
                  <a:cubicBezTo>
                    <a:pt x="13" y="72"/>
                    <a:pt x="13" y="72"/>
                    <a:pt x="13" y="7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91" y="31"/>
                    <a:pt x="91" y="31"/>
                    <a:pt x="91" y="31"/>
                  </a:cubicBezTo>
                  <a:lnTo>
                    <a:pt x="32" y="91"/>
                  </a:lnTo>
                  <a:close/>
                  <a:moveTo>
                    <a:pt x="57" y="135"/>
                  </a:moveTo>
                  <a:cubicBezTo>
                    <a:pt x="54" y="132"/>
                    <a:pt x="54" y="127"/>
                    <a:pt x="57" y="124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8" y="104"/>
                    <a:pt x="82" y="104"/>
                    <a:pt x="85" y="107"/>
                  </a:cubicBezTo>
                  <a:cubicBezTo>
                    <a:pt x="88" y="110"/>
                    <a:pt x="89" y="115"/>
                    <a:pt x="86" y="118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6" y="139"/>
                    <a:pt x="60" y="139"/>
                    <a:pt x="57" y="135"/>
                  </a:cubicBezTo>
                  <a:close/>
                  <a:moveTo>
                    <a:pt x="73" y="158"/>
                  </a:moveTo>
                  <a:cubicBezTo>
                    <a:pt x="70" y="155"/>
                    <a:pt x="70" y="149"/>
                    <a:pt x="73" y="14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7" y="123"/>
                    <a:pt x="101" y="123"/>
                    <a:pt x="104" y="126"/>
                  </a:cubicBezTo>
                  <a:cubicBezTo>
                    <a:pt x="107" y="129"/>
                    <a:pt x="108" y="134"/>
                    <a:pt x="106" y="137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2" y="161"/>
                    <a:pt x="76" y="161"/>
                    <a:pt x="73" y="158"/>
                  </a:cubicBezTo>
                  <a:close/>
                  <a:moveTo>
                    <a:pt x="96" y="174"/>
                  </a:moveTo>
                  <a:cubicBezTo>
                    <a:pt x="92" y="170"/>
                    <a:pt x="92" y="165"/>
                    <a:pt x="95" y="162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3" y="145"/>
                    <a:pt x="118" y="146"/>
                    <a:pt x="121" y="149"/>
                  </a:cubicBezTo>
                  <a:cubicBezTo>
                    <a:pt x="124" y="152"/>
                    <a:pt x="124" y="156"/>
                    <a:pt x="122" y="159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4" y="177"/>
                    <a:pt x="99" y="177"/>
                    <a:pt x="96" y="174"/>
                  </a:cubicBezTo>
                  <a:close/>
                  <a:moveTo>
                    <a:pt x="120" y="188"/>
                  </a:moveTo>
                  <a:cubicBezTo>
                    <a:pt x="116" y="185"/>
                    <a:pt x="116" y="180"/>
                    <a:pt x="119" y="176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3" y="164"/>
                    <a:pt x="137" y="165"/>
                    <a:pt x="140" y="168"/>
                  </a:cubicBezTo>
                  <a:cubicBezTo>
                    <a:pt x="143" y="171"/>
                    <a:pt x="142" y="175"/>
                    <a:pt x="140" y="17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28" y="190"/>
                    <a:pt x="123" y="192"/>
                    <a:pt x="120" y="188"/>
                  </a:cubicBezTo>
                  <a:close/>
                  <a:moveTo>
                    <a:pt x="184" y="184"/>
                  </a:moveTo>
                  <a:cubicBezTo>
                    <a:pt x="171" y="170"/>
                    <a:pt x="171" y="170"/>
                    <a:pt x="171" y="170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1" y="160"/>
                    <a:pt x="158" y="160"/>
                    <a:pt x="156" y="162"/>
                  </a:cubicBezTo>
                  <a:cubicBezTo>
                    <a:pt x="154" y="164"/>
                    <a:pt x="154" y="167"/>
                    <a:pt x="156" y="169"/>
                  </a:cubicBezTo>
                  <a:cubicBezTo>
                    <a:pt x="168" y="182"/>
                    <a:pt x="168" y="182"/>
                    <a:pt x="168" y="182"/>
                  </a:cubicBezTo>
                  <a:cubicBezTo>
                    <a:pt x="170" y="185"/>
                    <a:pt x="170" y="189"/>
                    <a:pt x="167" y="192"/>
                  </a:cubicBezTo>
                  <a:cubicBezTo>
                    <a:pt x="165" y="194"/>
                    <a:pt x="163" y="195"/>
                    <a:pt x="160" y="193"/>
                  </a:cubicBezTo>
                  <a:cubicBezTo>
                    <a:pt x="149" y="182"/>
                    <a:pt x="149" y="182"/>
                    <a:pt x="149" y="182"/>
                  </a:cubicBezTo>
                  <a:cubicBezTo>
                    <a:pt x="154" y="175"/>
                    <a:pt x="153" y="167"/>
                    <a:pt x="147" y="161"/>
                  </a:cubicBezTo>
                  <a:cubicBezTo>
                    <a:pt x="143" y="157"/>
                    <a:pt x="138" y="155"/>
                    <a:pt x="133" y="155"/>
                  </a:cubicBezTo>
                  <a:cubicBezTo>
                    <a:pt x="134" y="150"/>
                    <a:pt x="132" y="145"/>
                    <a:pt x="128" y="141"/>
                  </a:cubicBezTo>
                  <a:cubicBezTo>
                    <a:pt x="125" y="138"/>
                    <a:pt x="121" y="137"/>
                    <a:pt x="117" y="136"/>
                  </a:cubicBezTo>
                  <a:cubicBezTo>
                    <a:pt x="118" y="130"/>
                    <a:pt x="116" y="124"/>
                    <a:pt x="112" y="119"/>
                  </a:cubicBezTo>
                  <a:cubicBezTo>
                    <a:pt x="108" y="116"/>
                    <a:pt x="103" y="114"/>
                    <a:pt x="98" y="114"/>
                  </a:cubicBezTo>
                  <a:cubicBezTo>
                    <a:pt x="98" y="109"/>
                    <a:pt x="96" y="104"/>
                    <a:pt x="92" y="100"/>
                  </a:cubicBezTo>
                  <a:cubicBezTo>
                    <a:pt x="86" y="93"/>
                    <a:pt x="75" y="93"/>
                    <a:pt x="68" y="98"/>
                  </a:cubicBezTo>
                  <a:cubicBezTo>
                    <a:pt x="68" y="98"/>
                    <a:pt x="68" y="99"/>
                    <a:pt x="68" y="99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90" y="52"/>
                    <a:pt x="96" y="55"/>
                    <a:pt x="103" y="56"/>
                  </a:cubicBezTo>
                  <a:cubicBezTo>
                    <a:pt x="110" y="57"/>
                    <a:pt x="116" y="53"/>
                    <a:pt x="121" y="50"/>
                  </a:cubicBezTo>
                  <a:cubicBezTo>
                    <a:pt x="125" y="48"/>
                    <a:pt x="128" y="46"/>
                    <a:pt x="131" y="45"/>
                  </a:cubicBezTo>
                  <a:cubicBezTo>
                    <a:pt x="135" y="44"/>
                    <a:pt x="138" y="45"/>
                    <a:pt x="140" y="46"/>
                  </a:cubicBezTo>
                  <a:cubicBezTo>
                    <a:pt x="138" y="48"/>
                    <a:pt x="135" y="50"/>
                    <a:pt x="133" y="53"/>
                  </a:cubicBezTo>
                  <a:cubicBezTo>
                    <a:pt x="124" y="61"/>
                    <a:pt x="125" y="71"/>
                    <a:pt x="129" y="77"/>
                  </a:cubicBezTo>
                  <a:cubicBezTo>
                    <a:pt x="130" y="78"/>
                    <a:pt x="131" y="79"/>
                    <a:pt x="132" y="80"/>
                  </a:cubicBezTo>
                  <a:cubicBezTo>
                    <a:pt x="137" y="85"/>
                    <a:pt x="145" y="87"/>
                    <a:pt x="152" y="85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52" y="85"/>
                    <a:pt x="152" y="85"/>
                    <a:pt x="153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4"/>
                    <a:pt x="153" y="84"/>
                    <a:pt x="154" y="84"/>
                  </a:cubicBezTo>
                  <a:cubicBezTo>
                    <a:pt x="154" y="84"/>
                    <a:pt x="154" y="84"/>
                    <a:pt x="154" y="84"/>
                  </a:cubicBezTo>
                  <a:cubicBezTo>
                    <a:pt x="160" y="79"/>
                    <a:pt x="168" y="78"/>
                    <a:pt x="171" y="78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33" y="140"/>
                    <a:pt x="233" y="140"/>
                    <a:pt x="233" y="140"/>
                  </a:cubicBezTo>
                  <a:cubicBezTo>
                    <a:pt x="235" y="143"/>
                    <a:pt x="235" y="147"/>
                    <a:pt x="232" y="150"/>
                  </a:cubicBezTo>
                  <a:cubicBezTo>
                    <a:pt x="229" y="152"/>
                    <a:pt x="225" y="153"/>
                    <a:pt x="223" y="151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91" y="120"/>
                    <a:pt x="191" y="120"/>
                    <a:pt x="191" y="120"/>
                  </a:cubicBezTo>
                  <a:cubicBezTo>
                    <a:pt x="189" y="118"/>
                    <a:pt x="186" y="118"/>
                    <a:pt x="184" y="120"/>
                  </a:cubicBezTo>
                  <a:cubicBezTo>
                    <a:pt x="182" y="122"/>
                    <a:pt x="182" y="125"/>
                    <a:pt x="184" y="127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7" y="161"/>
                    <a:pt x="217" y="165"/>
                    <a:pt x="214" y="167"/>
                  </a:cubicBezTo>
                  <a:cubicBezTo>
                    <a:pt x="212" y="170"/>
                    <a:pt x="208" y="170"/>
                    <a:pt x="205" y="168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4" y="138"/>
                    <a:pt x="171" y="138"/>
                    <a:pt x="169" y="140"/>
                  </a:cubicBezTo>
                  <a:cubicBezTo>
                    <a:pt x="167" y="142"/>
                    <a:pt x="167" y="146"/>
                    <a:pt x="169" y="147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7" y="176"/>
                    <a:pt x="196" y="180"/>
                    <a:pt x="194" y="183"/>
                  </a:cubicBezTo>
                  <a:cubicBezTo>
                    <a:pt x="191" y="185"/>
                    <a:pt x="187" y="186"/>
                    <a:pt x="184" y="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699" y="3268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3" y="10"/>
                  </a:moveTo>
                  <a:cubicBezTo>
                    <a:pt x="5" y="12"/>
                    <a:pt x="8" y="12"/>
                    <a:pt x="11" y="10"/>
                  </a:cubicBezTo>
                  <a:cubicBezTo>
                    <a:pt x="13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952" y="3269"/>
              <a:ext cx="18" cy="19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0" y="3"/>
                  </a:move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2" y="8"/>
                    <a:pt x="12" y="5"/>
                    <a:pt x="1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327175" y="1506527"/>
            <a:ext cx="10909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a. Sprint </a:t>
            </a:r>
            <a:r>
              <a:rPr lang="es-ES" sz="1800" dirty="0" err="1"/>
              <a:t>planning</a:t>
            </a:r>
            <a:r>
              <a:rPr lang="es-ES" sz="1800" dirty="0"/>
              <a:t> - “</a:t>
            </a:r>
            <a:r>
              <a:rPr lang="es-ES" sz="1800" dirty="0">
                <a:solidFill>
                  <a:schemeClr val="dk1"/>
                </a:solidFill>
              </a:rPr>
              <a:t>Desarrollar sitio de Colegio” → Creación de Formularios (Listo)</a:t>
            </a:r>
            <a:endParaRPr sz="1800" dirty="0">
              <a:solidFill>
                <a:srgbClr val="FF0000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b. </a:t>
            </a:r>
            <a:r>
              <a:rPr lang="es-ES" sz="1800" dirty="0" err="1"/>
              <a:t>Daily</a:t>
            </a:r>
            <a:r>
              <a:rPr lang="es-ES" sz="1800" dirty="0"/>
              <a:t> meeting - </a:t>
            </a:r>
            <a:r>
              <a:rPr lang="es-ES" sz="1800" dirty="0">
                <a:solidFill>
                  <a:schemeClr val="tx1"/>
                </a:solidFill>
              </a:rPr>
              <a:t>Revisión de avances de las tareas asignadas con el objetivo de asignar recursos y personal a una tarea que presente atraso.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c.- Trabajo de Desarrollo - </a:t>
            </a:r>
            <a:r>
              <a:rPr lang="es-ES" sz="1800" dirty="0">
                <a:solidFill>
                  <a:schemeClr val="tx1"/>
                </a:solidFill>
              </a:rPr>
              <a:t>Se desarrollan los tareas previamente determinadas y asignadas, posteriormente se realizan las pruebas de testeo necesarias para generar un entregable.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d. Sprint </a:t>
            </a:r>
            <a:r>
              <a:rPr lang="es-ES" sz="1800" dirty="0" err="1"/>
              <a:t>review</a:t>
            </a:r>
            <a:r>
              <a:rPr lang="es-ES" sz="1800" dirty="0"/>
              <a:t> - </a:t>
            </a:r>
            <a:r>
              <a:rPr lang="es-ES" sz="1800" dirty="0">
                <a:solidFill>
                  <a:schemeClr val="tx1"/>
                </a:solidFill>
              </a:rPr>
              <a:t>Se presenta demo funcional al cliente, junto con los módulos de estudiantes, profesores, administrativos con el objetivo de obtener una retroalimentación y revisar los requerimientos.</a:t>
            </a:r>
            <a:endParaRPr sz="1800"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7420-5F16-4383-825C-FAB7EB53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07" y="612559"/>
            <a:ext cx="11029616" cy="617159"/>
          </a:xfrm>
        </p:spPr>
        <p:txBody>
          <a:bodyPr/>
          <a:lstStyle/>
          <a:p>
            <a:r>
              <a:rPr lang="es-CL" dirty="0"/>
              <a:t>Sprint I </a:t>
            </a:r>
            <a:r>
              <a:rPr lang="es-CL" dirty="0" err="1"/>
              <a:t>Retrospective</a:t>
            </a:r>
            <a:endParaRPr lang="es-CL" dirty="0"/>
          </a:p>
        </p:txBody>
      </p:sp>
      <p:sp>
        <p:nvSpPr>
          <p:cNvPr id="3" name="Google Shape;255;p4">
            <a:extLst>
              <a:ext uri="{FF2B5EF4-FFF2-40B4-BE49-F238E27FC236}">
                <a16:creationId xmlns:a16="http://schemas.microsoft.com/office/drawing/2014/main" id="{94F06B2C-1D61-44A0-99A3-9E1F51DE487C}"/>
              </a:ext>
            </a:extLst>
          </p:cNvPr>
          <p:cNvSpPr txBox="1"/>
          <p:nvPr/>
        </p:nvSpPr>
        <p:spPr>
          <a:xfrm>
            <a:off x="344931" y="1229718"/>
            <a:ext cx="10909200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1800" dirty="0"/>
              <a:t>Se completaron las tareas asociadas a las épicas como fue planificado. Además se cumplieron la totalidad de requerimientos que fue recibida, la cual contiene aspectos visuales como funcionales.</a:t>
            </a:r>
            <a:endParaRPr sz="1800" dirty="0">
              <a:solidFill>
                <a:srgbClr val="FF0000"/>
              </a:solidFill>
            </a:endParaRP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Con respecto a la épica 1, se avanzó en las tareas en cuanto a las tablas y validaciones. </a:t>
            </a: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1800" dirty="0"/>
              <a:t>Para el segundo Sprint, se requiere mayor información con respecto a los perfiles asociados al sistema, información sobre la infraestructura en la cual se almacenaran los datos e información.</a:t>
            </a:r>
          </a:p>
          <a:p>
            <a:pPr marL="0" marR="0" lvl="0" indent="0" algn="just" rtl="0">
              <a:spcBef>
                <a:spcPts val="2400"/>
              </a:spcBef>
              <a:spcAft>
                <a:spcPts val="0"/>
              </a:spcAft>
              <a:buNone/>
            </a:pPr>
            <a:b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36303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481</Words>
  <Application>Microsoft Office PowerPoint</Application>
  <PresentationFormat>Panorámica</PresentationFormat>
  <Paragraphs>80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Gill Sans</vt:lpstr>
      <vt:lpstr>Arial</vt:lpstr>
      <vt:lpstr>Noto Sans Symbols</vt:lpstr>
      <vt:lpstr>Calibri</vt:lpstr>
      <vt:lpstr>Arial Black</vt:lpstr>
      <vt:lpstr>DividendVTI</vt:lpstr>
      <vt:lpstr>EVALUACIÓN FORMATIVA 3.1</vt:lpstr>
      <vt:lpstr>Eventos del proyecto</vt:lpstr>
      <vt:lpstr>Épicas de usuarios y desglose del epic ágil  </vt:lpstr>
      <vt:lpstr>Backlog</vt:lpstr>
      <vt:lpstr>Sprint del proyecto</vt:lpstr>
      <vt:lpstr>Sprint I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1I</dc:title>
  <dc:creator>SOTO CORREA, DANIEL O.</dc:creator>
  <cp:lastModifiedBy>Nicolas Araya Quintar</cp:lastModifiedBy>
  <cp:revision>24</cp:revision>
  <dcterms:created xsi:type="dcterms:W3CDTF">2021-04-12T19:37:14Z</dcterms:created>
  <dcterms:modified xsi:type="dcterms:W3CDTF">2021-04-23T21:19:37Z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