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Arial Black" panose="020B0A04020102020204" pitchFamily="34" charset="0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ill Sans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h6xPyTV2TYeE3nbH9Avu+SYtVu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Diapositiva de título">
  <p:cSld name="1_Diapositiva de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Google Shape;20;p7"/>
          <p:cNvSpPr/>
          <p:nvPr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7"/>
          <p:cNvSpPr/>
          <p:nvPr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 Solo el título">
  <p:cSld name="1_ Solo el título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99" name="Google Shape;99;p17"/>
          <p:cNvSpPr>
            <a:spLocks noGrp="1"/>
          </p:cNvSpPr>
          <p:nvPr>
            <p:ph type="pic" idx="2"/>
          </p:nvPr>
        </p:nvSpPr>
        <p:spPr>
          <a:xfrm>
            <a:off x="0" y="5245130"/>
            <a:ext cx="12192000" cy="161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B1B1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olo el título">
  <p:cSld name="2_Solo el títul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9" name="Google Shape;109;p18"/>
          <p:cNvSpPr>
            <a:spLocks noGrp="1"/>
          </p:cNvSpPr>
          <p:nvPr>
            <p:ph type="pic" idx="2"/>
          </p:nvPr>
        </p:nvSpPr>
        <p:spPr>
          <a:xfrm>
            <a:off x="0" y="5245130"/>
            <a:ext cx="12192000" cy="161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840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3"/>
          </p:nvPr>
        </p:nvSpPr>
        <p:spPr>
          <a:xfrm>
            <a:off x="581194" y="3584516"/>
            <a:ext cx="2492828" cy="165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4"/>
          </p:nvPr>
        </p:nvSpPr>
        <p:spPr>
          <a:xfrm>
            <a:off x="6298472" y="2988377"/>
            <a:ext cx="249283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5"/>
          </p:nvPr>
        </p:nvSpPr>
        <p:spPr>
          <a:xfrm>
            <a:off x="6298471" y="3584516"/>
            <a:ext cx="2492830" cy="165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6"/>
          </p:nvPr>
        </p:nvSpPr>
        <p:spPr>
          <a:xfrm>
            <a:off x="3444517" y="2988377"/>
            <a:ext cx="2492830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840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7"/>
          </p:nvPr>
        </p:nvSpPr>
        <p:spPr>
          <a:xfrm>
            <a:off x="3444519" y="3584516"/>
            <a:ext cx="2492828" cy="165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8"/>
          </p:nvPr>
        </p:nvSpPr>
        <p:spPr>
          <a:xfrm>
            <a:off x="9138807" y="2988377"/>
            <a:ext cx="249283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9"/>
          </p:nvPr>
        </p:nvSpPr>
        <p:spPr>
          <a:xfrm>
            <a:off x="9138806" y="3584516"/>
            <a:ext cx="2492830" cy="165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B1B1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ido con título">
  <p:cSld name="2_Contenido con título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>
            <a:spLocks noGrp="1"/>
          </p:cNvSpPr>
          <p:nvPr>
            <p:ph type="pic" idx="2"/>
          </p:nvPr>
        </p:nvSpPr>
        <p:spPr>
          <a:xfrm>
            <a:off x="0" y="0"/>
            <a:ext cx="4232275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4900928" y="1632857"/>
            <a:ext cx="6650991" cy="420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leyenda" type="picTx">
  <p:cSld name="PICTURE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Gill Sans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ido con título">
  <p:cSld name="3_Contenido con títul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lt1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lt1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lt1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lt1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lt1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1" name="Google Shape;31;p8"/>
          <p:cNvSpPr/>
          <p:nvPr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ido con título">
  <p:cSld name="1_Contenido con título">
    <p:bg>
      <p:bgPr>
        <a:solidFill>
          <a:schemeClr val="lt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>
            <a:spLocks noGrp="1"/>
          </p:cNvSpPr>
          <p:nvPr>
            <p:ph type="pic" idx="2"/>
          </p:nvPr>
        </p:nvSpPr>
        <p:spPr>
          <a:xfrm>
            <a:off x="8622917" y="3322281"/>
            <a:ext cx="3367862" cy="336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>
            <a:spLocks noGrp="1"/>
          </p:cNvSpPr>
          <p:nvPr>
            <p:ph type="pic" idx="3"/>
          </p:nvPr>
        </p:nvSpPr>
        <p:spPr>
          <a:xfrm>
            <a:off x="768350" y="2312987"/>
            <a:ext cx="73152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ontenido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cera de sección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08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2"/>
          </p:nvPr>
        </p:nvSpPr>
        <p:spPr>
          <a:xfrm>
            <a:off x="581194" y="3580809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6416039" y="2905649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4"/>
          </p:nvPr>
        </p:nvSpPr>
        <p:spPr>
          <a:xfrm>
            <a:off x="6416037" y="3580809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ólo el título">
  <p:cSld name="3_Sólo el título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759402" y="5330449"/>
            <a:ext cx="1938528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3680"/>
              <a:buNone/>
              <a:defRPr sz="4000" b="1">
                <a:solidFill>
                  <a:srgbClr val="4653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759405" y="5958718"/>
            <a:ext cx="1938528" cy="63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3"/>
          </p:nvPr>
        </p:nvSpPr>
        <p:spPr>
          <a:xfrm>
            <a:off x="3642897" y="5330449"/>
            <a:ext cx="1938528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3680"/>
              <a:buNone/>
              <a:defRPr sz="4000" b="1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4"/>
          </p:nvPr>
        </p:nvSpPr>
        <p:spPr>
          <a:xfrm>
            <a:off x="3642900" y="5958718"/>
            <a:ext cx="1938528" cy="63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5"/>
          </p:nvPr>
        </p:nvSpPr>
        <p:spPr>
          <a:xfrm>
            <a:off x="6526392" y="5330449"/>
            <a:ext cx="1938528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3680"/>
              <a:buNone/>
              <a:defRPr sz="40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6"/>
          </p:nvPr>
        </p:nvSpPr>
        <p:spPr>
          <a:xfrm>
            <a:off x="6526395" y="5958718"/>
            <a:ext cx="1938528" cy="63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7"/>
          </p:nvPr>
        </p:nvSpPr>
        <p:spPr>
          <a:xfrm>
            <a:off x="9409888" y="5330449"/>
            <a:ext cx="1938528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3680"/>
              <a:buNone/>
              <a:defRPr sz="40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8"/>
          </p:nvPr>
        </p:nvSpPr>
        <p:spPr>
          <a:xfrm>
            <a:off x="9409891" y="5958718"/>
            <a:ext cx="1938528" cy="63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5" name="Google Shape;15;p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mail@mail.co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" descr="grupo de empleados que colaboran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" y="0"/>
            <a:ext cx="1219199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"/>
          <p:cNvSpPr/>
          <p:nvPr/>
        </p:nvSpPr>
        <p:spPr>
          <a:xfrm>
            <a:off x="0" y="4991163"/>
            <a:ext cx="12191993" cy="1295007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AC60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p1"/>
          <p:cNvSpPr txBox="1"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s-ES">
                <a:solidFill>
                  <a:schemeClr val="dk1"/>
                </a:solidFill>
              </a:rPr>
              <a:t>METODOLOGÍA AGILE SCRUM</a:t>
            </a:r>
            <a:endParaRPr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/>
          </a:p>
        </p:txBody>
      </p:sp>
      <p:sp>
        <p:nvSpPr>
          <p:cNvPr id="175" name="Google Shape;175;p1"/>
          <p:cNvSpPr txBox="1">
            <a:spLocks noGrp="1"/>
          </p:cNvSpPr>
          <p:nvPr>
            <p:ph type="ctrTitle"/>
          </p:nvPr>
        </p:nvSpPr>
        <p:spPr>
          <a:xfrm>
            <a:off x="409741" y="5276876"/>
            <a:ext cx="10993549" cy="41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s-ES"/>
              <a:t>EVALUACIÓN SUMATIVA 1I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>
            <a:spLocks noGrp="1"/>
          </p:cNvSpPr>
          <p:nvPr>
            <p:ph type="title"/>
          </p:nvPr>
        </p:nvSpPr>
        <p:spPr>
          <a:xfrm>
            <a:off x="378200" y="551025"/>
            <a:ext cx="1942500" cy="57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Eventos del proyecto</a:t>
            </a:r>
            <a:endParaRPr dirty="0"/>
          </a:p>
        </p:txBody>
      </p:sp>
      <p:grpSp>
        <p:nvGrpSpPr>
          <p:cNvPr id="182" name="Google Shape;182;p2" descr="icono de marca de verificación con lápiz"/>
          <p:cNvGrpSpPr/>
          <p:nvPr/>
        </p:nvGrpSpPr>
        <p:grpSpPr>
          <a:xfrm>
            <a:off x="2404112" y="4197672"/>
            <a:ext cx="589100" cy="589100"/>
            <a:chOff x="6539" y="440"/>
            <a:chExt cx="426" cy="426"/>
          </a:xfrm>
        </p:grpSpPr>
        <p:sp>
          <p:nvSpPr>
            <p:cNvPr id="183" name="Google Shape;183;p2"/>
            <p:cNvSpPr/>
            <p:nvPr/>
          </p:nvSpPr>
          <p:spPr>
            <a:xfrm>
              <a:off x="6752" y="653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871" y="692"/>
              <a:ext cx="57" cy="57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770" y="786"/>
              <a:ext cx="64" cy="62"/>
            </a:xfrm>
            <a:custGeom>
              <a:avLst/>
              <a:gdLst/>
              <a:ahLst/>
              <a:cxnLst/>
              <a:rect l="l" t="t" r="r" b="b"/>
              <a:pathLst>
                <a:path w="43" h="42" extrusionOk="0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690" y="618"/>
              <a:ext cx="89" cy="17"/>
            </a:xfrm>
            <a:custGeom>
              <a:avLst/>
              <a:gdLst/>
              <a:ahLst/>
              <a:cxnLst/>
              <a:rect l="l" t="t" r="r" b="b"/>
              <a:pathLst>
                <a:path w="60" h="12" extrusionOk="0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690" y="689"/>
              <a:ext cx="89" cy="17"/>
            </a:xfrm>
            <a:custGeom>
              <a:avLst/>
              <a:gdLst/>
              <a:ahLst/>
              <a:cxnLst/>
              <a:rect l="l" t="t" r="r" b="b"/>
              <a:pathLst>
                <a:path w="60" h="12" extrusionOk="0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593" y="582"/>
              <a:ext cx="90" cy="62"/>
            </a:xfrm>
            <a:custGeom>
              <a:avLst/>
              <a:gdLst/>
              <a:ahLst/>
              <a:cxnLst/>
              <a:rect l="l" t="t" r="r" b="b"/>
              <a:pathLst>
                <a:path w="61" h="42" extrusionOk="0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593" y="653"/>
              <a:ext cx="90" cy="64"/>
            </a:xfrm>
            <a:custGeom>
              <a:avLst/>
              <a:gdLst/>
              <a:ahLst/>
              <a:cxnLst/>
              <a:rect l="l" t="t" r="r" b="b"/>
              <a:pathLst>
                <a:path w="61" h="43" extrusionOk="0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539" y="440"/>
              <a:ext cx="302" cy="391"/>
            </a:xfrm>
            <a:custGeom>
              <a:avLst/>
              <a:gdLst/>
              <a:ahLst/>
              <a:cxnLst/>
              <a:rect l="l" t="t" r="r" b="b"/>
              <a:pathLst>
                <a:path w="204" h="264" extrusionOk="0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734" y="440"/>
              <a:ext cx="107" cy="107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92" name="Google Shape;192;p2" descr="binocular "/>
          <p:cNvGrpSpPr/>
          <p:nvPr/>
        </p:nvGrpSpPr>
        <p:grpSpPr>
          <a:xfrm>
            <a:off x="2433229" y="858818"/>
            <a:ext cx="530860" cy="491076"/>
            <a:chOff x="3438" y="454"/>
            <a:chExt cx="427" cy="395"/>
          </a:xfrm>
        </p:grpSpPr>
        <p:sp>
          <p:nvSpPr>
            <p:cNvPr id="193" name="Google Shape;193;p2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02" name="Google Shape;202;p2" descr="icono de gráfico de tendencia ascendente"/>
          <p:cNvGrpSpPr/>
          <p:nvPr/>
        </p:nvGrpSpPr>
        <p:grpSpPr>
          <a:xfrm>
            <a:off x="2401177" y="2483274"/>
            <a:ext cx="594983" cy="581018"/>
            <a:chOff x="6726" y="600"/>
            <a:chExt cx="426" cy="416"/>
          </a:xfrm>
        </p:grpSpPr>
        <p:sp>
          <p:nvSpPr>
            <p:cNvPr id="203" name="Google Shape;203;p2"/>
            <p:cNvSpPr/>
            <p:nvPr/>
          </p:nvSpPr>
          <p:spPr>
            <a:xfrm>
              <a:off x="6726" y="999"/>
              <a:ext cx="426" cy="17"/>
            </a:xfrm>
            <a:custGeom>
              <a:avLst/>
              <a:gdLst/>
              <a:ahLst/>
              <a:cxnLst/>
              <a:rect l="l" t="t" r="r" b="b"/>
              <a:pathLst>
                <a:path w="288" h="12" extrusionOk="0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744" y="912"/>
              <a:ext cx="71" cy="104"/>
            </a:xfrm>
            <a:custGeom>
              <a:avLst/>
              <a:gdLst/>
              <a:ahLst/>
              <a:cxnLst/>
              <a:rect l="l" t="t" r="r" b="b"/>
              <a:pathLst>
                <a:path w="48" h="72" extrusionOk="0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850" y="826"/>
              <a:ext cx="71" cy="190"/>
            </a:xfrm>
            <a:custGeom>
              <a:avLst/>
              <a:gdLst/>
              <a:ahLst/>
              <a:cxnLst/>
              <a:rect l="l" t="t" r="r" b="b"/>
              <a:pathLst>
                <a:path w="48" h="132" extrusionOk="0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957" y="860"/>
              <a:ext cx="71" cy="156"/>
            </a:xfrm>
            <a:custGeom>
              <a:avLst/>
              <a:gdLst/>
              <a:ahLst/>
              <a:cxnLst/>
              <a:rect l="l" t="t" r="r" b="b"/>
              <a:pathLst>
                <a:path w="48" h="108" extrusionOk="0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063" y="739"/>
              <a:ext cx="71" cy="277"/>
            </a:xfrm>
            <a:custGeom>
              <a:avLst/>
              <a:gdLst/>
              <a:ahLst/>
              <a:cxnLst/>
              <a:rect l="l" t="t" r="r" b="b"/>
              <a:pathLst>
                <a:path w="48" h="192" extrusionOk="0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753" y="774"/>
              <a:ext cx="53" cy="5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859" y="687"/>
              <a:ext cx="53" cy="5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966" y="722"/>
              <a:ext cx="53" cy="5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072" y="600"/>
              <a:ext cx="54" cy="5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782" y="714"/>
              <a:ext cx="99" cy="84"/>
            </a:xfrm>
            <a:custGeom>
              <a:avLst/>
              <a:gdLst/>
              <a:ahLst/>
              <a:cxnLst/>
              <a:rect l="l" t="t" r="r" b="b"/>
              <a:pathLst>
                <a:path w="67" h="58" extrusionOk="0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892" y="708"/>
              <a:ext cx="93" cy="44"/>
            </a:xfrm>
            <a:custGeom>
              <a:avLst/>
              <a:gdLst/>
              <a:ahLst/>
              <a:cxnLst/>
              <a:rect l="l" t="t" r="r" b="b"/>
              <a:pathLst>
                <a:path w="63" h="30" extrusionOk="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994" y="630"/>
              <a:ext cx="103" cy="113"/>
            </a:xfrm>
            <a:custGeom>
              <a:avLst/>
              <a:gdLst/>
              <a:ahLst/>
              <a:cxnLst/>
              <a:rect l="l" t="t" r="r" b="b"/>
              <a:pathLst>
                <a:path w="70" h="78" extrusionOk="0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215" name="Google Shape;2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8912"/>
            <a:ext cx="266700" cy="65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400" y="124422"/>
            <a:ext cx="589100" cy="66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 txBox="1">
            <a:spLocks noGrp="1"/>
          </p:cNvSpPr>
          <p:nvPr>
            <p:ph type="body" idx="1"/>
          </p:nvPr>
        </p:nvSpPr>
        <p:spPr>
          <a:xfrm>
            <a:off x="3455850" y="0"/>
            <a:ext cx="8475000" cy="6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s-ES" sz="1300" b="1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BackLog</a:t>
            </a:r>
            <a:r>
              <a:rPr lang="es-ES" sz="13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s-ES" sz="1200" b="1" dirty="0">
                <a:latin typeface="Arial Black" panose="020B0A04020102020204" pitchFamily="34" charset="0"/>
              </a:rPr>
              <a:t>El PO se reunirá con el cliente para recolectar y confirmar los requerimientos que debe atender el proyecto. En una primera instancia se estima que serán las siguientes:</a:t>
            </a:r>
            <a:endParaRPr sz="1200" b="1" dirty="0">
              <a:latin typeface="Arial Black" panose="020B0A04020102020204" pitchFamily="34" charset="0"/>
            </a:endParaRPr>
          </a:p>
          <a:p>
            <a:pPr marL="630000" lvl="1" indent="-300412" algn="l" rtl="0">
              <a:spcBef>
                <a:spcPts val="880"/>
              </a:spcBef>
              <a:spcAft>
                <a:spcPts val="0"/>
              </a:spcAft>
              <a:buSzPts val="1200"/>
              <a:buChar char="◼"/>
            </a:pPr>
            <a:r>
              <a:rPr lang="es-ES" sz="1200" b="1" dirty="0">
                <a:latin typeface="Arial Black" panose="020B0A04020102020204" pitchFamily="34" charset="0"/>
              </a:rPr>
              <a:t>Diseño de Login y seguridad en la autenticación.</a:t>
            </a:r>
            <a:endParaRPr sz="1200" b="1" dirty="0">
              <a:latin typeface="Arial Black" panose="020B0A04020102020204" pitchFamily="34" charset="0"/>
            </a:endParaRPr>
          </a:p>
          <a:p>
            <a:pPr marL="630000" lvl="1" indent="-300412" algn="l" rtl="0">
              <a:spcBef>
                <a:spcPts val="880"/>
              </a:spcBef>
              <a:spcAft>
                <a:spcPts val="0"/>
              </a:spcAft>
              <a:buSzPts val="1200"/>
              <a:buChar char="◼"/>
            </a:pPr>
            <a:r>
              <a:rPr lang="es-ES" sz="1200" b="1" dirty="0">
                <a:latin typeface="Arial Black" panose="020B0A04020102020204" pitchFamily="34" charset="0"/>
              </a:rPr>
              <a:t>Desarrollo del módulo de reservas.</a:t>
            </a:r>
          </a:p>
          <a:p>
            <a:pPr marL="630000" lvl="1" indent="-300412" algn="l" rtl="0">
              <a:spcBef>
                <a:spcPts val="880"/>
              </a:spcBef>
              <a:spcAft>
                <a:spcPts val="0"/>
              </a:spcAft>
              <a:buSzPts val="1200"/>
              <a:buChar char="◼"/>
            </a:pPr>
            <a:r>
              <a:rPr lang="es-ES" sz="1200" b="1" dirty="0">
                <a:latin typeface="Arial Black" panose="020B0A04020102020204" pitchFamily="34" charset="0"/>
              </a:rPr>
              <a:t>Desarrollo del módulo de registro de clientes y sus vehículos.</a:t>
            </a:r>
            <a:endParaRPr sz="1200" b="1"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None/>
            </a:pPr>
            <a:r>
              <a:rPr lang="es-ES" sz="13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Sprint </a:t>
            </a:r>
            <a:r>
              <a:rPr lang="es-ES" sz="1300" b="1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planning</a:t>
            </a:r>
            <a:r>
              <a:rPr lang="es-ES" sz="12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s-ES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(una por cada </a:t>
            </a:r>
            <a:r>
              <a:rPr lang="es-ES" sz="1200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epic</a:t>
            </a:r>
            <a:r>
              <a:rPr lang="es-ES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)</a:t>
            </a:r>
            <a:endParaRPr sz="1200" dirty="0">
              <a:latin typeface="Arial Black" panose="020B0A04020102020204" pitchFamily="34" charset="0"/>
            </a:endParaRPr>
          </a:p>
          <a:p>
            <a:pPr marL="630000" lvl="1" indent="-300412" algn="l" rtl="0">
              <a:spcBef>
                <a:spcPts val="880"/>
              </a:spcBef>
              <a:spcAft>
                <a:spcPts val="0"/>
              </a:spcAft>
              <a:buSzPts val="1200"/>
              <a:buChar char="◼"/>
            </a:pPr>
            <a:r>
              <a:rPr lang="es-ES" sz="1200" dirty="0">
                <a:latin typeface="Arial Black" panose="020B0A04020102020204" pitchFamily="34" charset="0"/>
              </a:rPr>
              <a:t>Definición de la duración aproximada para lograr el </a:t>
            </a:r>
            <a:r>
              <a:rPr lang="es-ES" sz="1200" dirty="0" err="1">
                <a:latin typeface="Arial Black" panose="020B0A04020102020204" pitchFamily="34" charset="0"/>
              </a:rPr>
              <a:t>epic</a:t>
            </a:r>
            <a:r>
              <a:rPr lang="es-ES" sz="1200" dirty="0">
                <a:latin typeface="Arial Black" panose="020B0A04020102020204" pitchFamily="34" charset="0"/>
              </a:rPr>
              <a:t> en curso.</a:t>
            </a:r>
            <a:endParaRPr sz="1200" dirty="0">
              <a:latin typeface="Arial Black" panose="020B0A04020102020204" pitchFamily="34" charset="0"/>
            </a:endParaRPr>
          </a:p>
          <a:p>
            <a:pPr marL="630000" lvl="1" indent="-300412" algn="l" rtl="0">
              <a:spcBef>
                <a:spcPts val="880"/>
              </a:spcBef>
              <a:spcAft>
                <a:spcPts val="0"/>
              </a:spcAft>
              <a:buSzPts val="1200"/>
              <a:buChar char="◼"/>
            </a:pPr>
            <a:r>
              <a:rPr lang="es-ES" sz="1200" dirty="0">
                <a:latin typeface="Arial Black" panose="020B0A04020102020204" pitchFamily="34" charset="0"/>
              </a:rPr>
              <a:t>División del trabajo de la </a:t>
            </a:r>
            <a:r>
              <a:rPr lang="es-ES" sz="1200" dirty="0" err="1">
                <a:latin typeface="Arial Black" panose="020B0A04020102020204" pitchFamily="34" charset="0"/>
              </a:rPr>
              <a:t>epic</a:t>
            </a:r>
            <a:r>
              <a:rPr lang="es-ES" sz="1200" dirty="0">
                <a:latin typeface="Arial Black" panose="020B0A04020102020204" pitchFamily="34" charset="0"/>
              </a:rPr>
              <a:t> en tareas y subtareas.</a:t>
            </a:r>
            <a:endParaRPr sz="1200" dirty="0">
              <a:latin typeface="Arial Black" panose="020B0A04020102020204" pitchFamily="34" charset="0"/>
            </a:endParaRPr>
          </a:p>
          <a:p>
            <a:pPr marL="630000" lvl="1" indent="-300412" algn="l" rtl="0">
              <a:spcBef>
                <a:spcPts val="880"/>
              </a:spcBef>
              <a:spcAft>
                <a:spcPts val="0"/>
              </a:spcAft>
              <a:buSzPts val="1200"/>
              <a:buChar char="◼"/>
            </a:pPr>
            <a:r>
              <a:rPr lang="es-ES" sz="1200" dirty="0">
                <a:latin typeface="Arial Black" panose="020B0A04020102020204" pitchFamily="34" charset="0"/>
              </a:rPr>
              <a:t>Scrum </a:t>
            </a:r>
            <a:r>
              <a:rPr lang="es-ES" sz="1200" dirty="0" err="1">
                <a:latin typeface="Arial Black" panose="020B0A04020102020204" pitchFamily="34" charset="0"/>
              </a:rPr>
              <a:t>poker</a:t>
            </a:r>
            <a:r>
              <a:rPr lang="es-ES" sz="1200" dirty="0">
                <a:latin typeface="Arial Black" panose="020B0A04020102020204" pitchFamily="34" charset="0"/>
              </a:rPr>
              <a:t> para estimación del tiempo para realizar cada subtarea y por consiguiente cada tarea.</a:t>
            </a:r>
            <a:endParaRPr sz="1200" dirty="0">
              <a:latin typeface="Arial Black" panose="020B0A04020102020204" pitchFamily="34" charset="0"/>
            </a:endParaRPr>
          </a:p>
          <a:p>
            <a:pPr marL="630000" lvl="1" indent="-300412" algn="l" rtl="0">
              <a:spcBef>
                <a:spcPts val="880"/>
              </a:spcBef>
              <a:spcAft>
                <a:spcPts val="0"/>
              </a:spcAft>
              <a:buSzPts val="1200"/>
              <a:buChar char="◼"/>
            </a:pPr>
            <a:r>
              <a:rPr lang="es-ES" sz="1200" dirty="0">
                <a:latin typeface="Arial Black" panose="020B0A04020102020204" pitchFamily="34" charset="0"/>
              </a:rPr>
              <a:t>Revisión de objetivos, requerimientos y criterios de aceptación de cada tarea.</a:t>
            </a:r>
            <a:endParaRPr sz="1200" dirty="0">
              <a:latin typeface="Arial Black" panose="020B0A04020102020204" pitchFamily="34" charset="0"/>
            </a:endParaRPr>
          </a:p>
          <a:p>
            <a:pPr marL="899999" lvl="0" indent="0" algn="l" rtl="0">
              <a:spcBef>
                <a:spcPts val="880"/>
              </a:spcBef>
              <a:spcAft>
                <a:spcPts val="0"/>
              </a:spcAft>
              <a:buNone/>
            </a:pPr>
            <a:endParaRPr sz="1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>
            <a:spLocks noGrp="1"/>
          </p:cNvSpPr>
          <p:nvPr>
            <p:ph type="body" idx="1"/>
          </p:nvPr>
        </p:nvSpPr>
        <p:spPr>
          <a:xfrm>
            <a:off x="4180900" y="584900"/>
            <a:ext cx="7926300" cy="60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270948" algn="l" rtl="0"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Épicas: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91999"/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1. Login del Sistema. “Yo como usuario quiero poder acceder al sistema”.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91999"/>
              <a:buFont typeface="+mj-lt"/>
              <a:buAutoNum type="alphaLcParenR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Configuración base de datos. 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91999"/>
              <a:buFont typeface="+mj-lt"/>
              <a:buAutoNum type="alphaLcParenR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Desarrollo login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91999"/>
              <a:buFont typeface="+mj-lt"/>
              <a:buAutoNum type="alphaLcParenR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Formulario de creación</a:t>
            </a:r>
            <a:endParaRPr lang="es-C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91999"/>
              <a:buFont typeface="+mj-lt"/>
              <a:buAutoNum type="alphaLcParenR"/>
            </a:pPr>
            <a:r>
              <a:rPr lang="es-CL" sz="1600" dirty="0">
                <a:latin typeface="Arial" panose="020B0604020202020204" pitchFamily="34" charset="0"/>
                <a:cs typeface="Arial" panose="020B0604020202020204" pitchFamily="34" charset="0"/>
              </a:rPr>
              <a:t>Interfaz usuario.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91999"/>
              <a:buNone/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91999"/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2. Sistema para usuarios. “Yo como usuario quiero poder registrar al cliente y su vehículo”. – Sprint 1 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91999"/>
              <a:buFont typeface="+mj-lt"/>
              <a:buAutoNum type="alphaLcParenR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Validación de Datos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91999"/>
              <a:buFont typeface="+mj-lt"/>
              <a:buAutoNum type="alphaLcParenR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Visualización de Errores.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91999"/>
              <a:buNone/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000"/>
              </a:spcBef>
              <a:buSzPct val="91999"/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3. Sistema para seleccionar tipo de servicio y precio. “Yo como usuario quiero seleccionar el servicio y la fecha a utilizar con el costo asociado.”. – Sprint 1 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91999"/>
              <a:buFont typeface="+mj-lt"/>
              <a:buAutoNum type="alphaLcParenR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Mensaje con el total del pago.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91999"/>
              <a:buFont typeface="+mj-lt"/>
              <a:buAutoNum type="alphaLcParenR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Interfaz de reserva.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Google Shape;224;p3"/>
          <p:cNvSpPr txBox="1">
            <a:spLocks noGrp="1"/>
          </p:cNvSpPr>
          <p:nvPr>
            <p:ph type="title"/>
          </p:nvPr>
        </p:nvSpPr>
        <p:spPr>
          <a:xfrm>
            <a:off x="1487275" y="1669050"/>
            <a:ext cx="2412600" cy="3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Épicas de usuarios y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desglose del </a:t>
            </a:r>
            <a:r>
              <a:rPr lang="es-ES" dirty="0" err="1">
                <a:solidFill>
                  <a:schemeClr val="lt1"/>
                </a:solidFill>
              </a:rPr>
              <a:t>epic</a:t>
            </a:r>
            <a:r>
              <a:rPr lang="es-ES" dirty="0">
                <a:solidFill>
                  <a:schemeClr val="lt1"/>
                </a:solidFill>
              </a:rPr>
              <a:t> ágil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ill Sans"/>
              <a:buNone/>
            </a:pPr>
            <a:endParaRPr dirty="0"/>
          </a:p>
        </p:txBody>
      </p:sp>
      <p:grpSp>
        <p:nvGrpSpPr>
          <p:cNvPr id="225" name="Google Shape;225;p3" descr="icono de binocular"/>
          <p:cNvGrpSpPr/>
          <p:nvPr/>
        </p:nvGrpSpPr>
        <p:grpSpPr>
          <a:xfrm>
            <a:off x="9949343" y="4657869"/>
            <a:ext cx="1988536" cy="1839511"/>
            <a:chOff x="3438" y="454"/>
            <a:chExt cx="427" cy="395"/>
          </a:xfrm>
        </p:grpSpPr>
        <p:sp>
          <p:nvSpPr>
            <p:cNvPr id="226" name="Google Shape;22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35" name="Google Shape;235;p3" descr="icono de binocular"/>
          <p:cNvGrpSpPr/>
          <p:nvPr/>
        </p:nvGrpSpPr>
        <p:grpSpPr>
          <a:xfrm>
            <a:off x="868680" y="2433209"/>
            <a:ext cx="530860" cy="491076"/>
            <a:chOff x="3438" y="454"/>
            <a:chExt cx="427" cy="395"/>
          </a:xfrm>
        </p:grpSpPr>
        <p:sp>
          <p:nvSpPr>
            <p:cNvPr id="236" name="Google Shape;23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"/>
          <p:cNvSpPr txBox="1">
            <a:spLocks noGrp="1"/>
          </p:cNvSpPr>
          <p:nvPr>
            <p:ph type="title"/>
          </p:nvPr>
        </p:nvSpPr>
        <p:spPr>
          <a:xfrm>
            <a:off x="455502" y="550171"/>
            <a:ext cx="11029616" cy="57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Sprint del proyecto</a:t>
            </a:r>
            <a:endParaRPr dirty="0"/>
          </a:p>
        </p:txBody>
      </p:sp>
      <p:grpSp>
        <p:nvGrpSpPr>
          <p:cNvPr id="251" name="Google Shape;251;p4" descr="icono de apretón de manos"/>
          <p:cNvGrpSpPr/>
          <p:nvPr/>
        </p:nvGrpSpPr>
        <p:grpSpPr>
          <a:xfrm>
            <a:off x="10887976" y="610416"/>
            <a:ext cx="848522" cy="551898"/>
            <a:chOff x="3600" y="3229"/>
            <a:chExt cx="472" cy="307"/>
          </a:xfrm>
        </p:grpSpPr>
        <p:sp>
          <p:nvSpPr>
            <p:cNvPr id="252" name="Google Shape;252;p4"/>
            <p:cNvSpPr/>
            <p:nvPr/>
          </p:nvSpPr>
          <p:spPr>
            <a:xfrm>
              <a:off x="3600" y="3229"/>
              <a:ext cx="472" cy="307"/>
            </a:xfrm>
            <a:custGeom>
              <a:avLst/>
              <a:gdLst/>
              <a:ahLst/>
              <a:cxnLst/>
              <a:rect l="l" t="t" r="r" b="b"/>
              <a:pathLst>
                <a:path w="309" h="206" extrusionOk="0">
                  <a:moveTo>
                    <a:pt x="221" y="175"/>
                  </a:moveTo>
                  <a:cubicBezTo>
                    <a:pt x="225" y="171"/>
                    <a:pt x="227" y="166"/>
                    <a:pt x="227" y="162"/>
                  </a:cubicBezTo>
                  <a:cubicBezTo>
                    <a:pt x="231" y="162"/>
                    <a:pt x="236" y="160"/>
                    <a:pt x="239" y="157"/>
                  </a:cubicBezTo>
                  <a:cubicBezTo>
                    <a:pt x="245" y="150"/>
                    <a:pt x="246" y="141"/>
                    <a:pt x="241" y="134"/>
                  </a:cubicBezTo>
                  <a:cubicBezTo>
                    <a:pt x="241" y="134"/>
                    <a:pt x="241" y="133"/>
                    <a:pt x="240" y="133"/>
                  </a:cubicBezTo>
                  <a:cubicBezTo>
                    <a:pt x="236" y="129"/>
                    <a:pt x="236" y="129"/>
                    <a:pt x="236" y="129"/>
                  </a:cubicBezTo>
                  <a:cubicBezTo>
                    <a:pt x="266" y="97"/>
                    <a:pt x="266" y="97"/>
                    <a:pt x="266" y="97"/>
                  </a:cubicBezTo>
                  <a:cubicBezTo>
                    <a:pt x="274" y="105"/>
                    <a:pt x="274" y="105"/>
                    <a:pt x="274" y="105"/>
                  </a:cubicBezTo>
                  <a:cubicBezTo>
                    <a:pt x="276" y="106"/>
                    <a:pt x="279" y="106"/>
                    <a:pt x="281" y="105"/>
                  </a:cubicBezTo>
                  <a:cubicBezTo>
                    <a:pt x="307" y="79"/>
                    <a:pt x="307" y="79"/>
                    <a:pt x="307" y="79"/>
                  </a:cubicBezTo>
                  <a:cubicBezTo>
                    <a:pt x="309" y="77"/>
                    <a:pt x="309" y="73"/>
                    <a:pt x="307" y="71"/>
                  </a:cubicBezTo>
                  <a:cubicBezTo>
                    <a:pt x="240" y="5"/>
                    <a:pt x="240" y="5"/>
                    <a:pt x="240" y="5"/>
                  </a:cubicBezTo>
                  <a:cubicBezTo>
                    <a:pt x="238" y="3"/>
                    <a:pt x="235" y="3"/>
                    <a:pt x="233" y="5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5" y="33"/>
                    <a:pt x="205" y="36"/>
                    <a:pt x="207" y="38"/>
                  </a:cubicBezTo>
                  <a:cubicBezTo>
                    <a:pt x="216" y="46"/>
                    <a:pt x="216" y="46"/>
                    <a:pt x="216" y="46"/>
                  </a:cubicBezTo>
                  <a:cubicBezTo>
                    <a:pt x="213" y="48"/>
                    <a:pt x="210" y="49"/>
                    <a:pt x="206" y="49"/>
                  </a:cubicBezTo>
                  <a:cubicBezTo>
                    <a:pt x="202" y="49"/>
                    <a:pt x="198" y="46"/>
                    <a:pt x="195" y="44"/>
                  </a:cubicBezTo>
                  <a:cubicBezTo>
                    <a:pt x="189" y="40"/>
                    <a:pt x="183" y="36"/>
                    <a:pt x="176" y="36"/>
                  </a:cubicBezTo>
                  <a:cubicBezTo>
                    <a:pt x="169" y="36"/>
                    <a:pt x="160" y="37"/>
                    <a:pt x="151" y="41"/>
                  </a:cubicBezTo>
                  <a:cubicBezTo>
                    <a:pt x="148" y="39"/>
                    <a:pt x="140" y="33"/>
                    <a:pt x="130" y="35"/>
                  </a:cubicBezTo>
                  <a:cubicBezTo>
                    <a:pt x="124" y="36"/>
                    <a:pt x="120" y="39"/>
                    <a:pt x="116" y="41"/>
                  </a:cubicBezTo>
                  <a:cubicBezTo>
                    <a:pt x="111" y="44"/>
                    <a:pt x="108" y="46"/>
                    <a:pt x="104" y="46"/>
                  </a:cubicBezTo>
                  <a:cubicBezTo>
                    <a:pt x="100" y="45"/>
                    <a:pt x="97" y="44"/>
                    <a:pt x="94" y="43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4" y="33"/>
                    <a:pt x="104" y="30"/>
                    <a:pt x="102" y="28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0"/>
                    <a:pt x="71" y="0"/>
                    <a:pt x="69" y="2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0" y="70"/>
                    <a:pt x="0" y="74"/>
                    <a:pt x="2" y="76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30" y="103"/>
                    <a:pt x="33" y="103"/>
                    <a:pt x="35" y="101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43" y="123"/>
                    <a:pt x="43" y="135"/>
                    <a:pt x="50" y="142"/>
                  </a:cubicBezTo>
                  <a:cubicBezTo>
                    <a:pt x="53" y="145"/>
                    <a:pt x="57" y="147"/>
                    <a:pt x="61" y="148"/>
                  </a:cubicBezTo>
                  <a:cubicBezTo>
                    <a:pt x="60" y="154"/>
                    <a:pt x="61" y="160"/>
                    <a:pt x="66" y="165"/>
                  </a:cubicBezTo>
                  <a:cubicBezTo>
                    <a:pt x="71" y="170"/>
                    <a:pt x="77" y="171"/>
                    <a:pt x="83" y="170"/>
                  </a:cubicBezTo>
                  <a:cubicBezTo>
                    <a:pt x="84" y="174"/>
                    <a:pt x="85" y="178"/>
                    <a:pt x="89" y="181"/>
                  </a:cubicBezTo>
                  <a:cubicBezTo>
                    <a:pt x="94" y="186"/>
                    <a:pt x="101" y="188"/>
                    <a:pt x="107" y="186"/>
                  </a:cubicBezTo>
                  <a:cubicBezTo>
                    <a:pt x="108" y="189"/>
                    <a:pt x="110" y="193"/>
                    <a:pt x="113" y="195"/>
                  </a:cubicBezTo>
                  <a:cubicBezTo>
                    <a:pt x="120" y="202"/>
                    <a:pt x="130" y="202"/>
                    <a:pt x="137" y="194"/>
                  </a:cubicBezTo>
                  <a:cubicBezTo>
                    <a:pt x="137" y="194"/>
                    <a:pt x="137" y="194"/>
                    <a:pt x="137" y="194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52" y="199"/>
                    <a:pt x="152" y="199"/>
                    <a:pt x="152" y="199"/>
                  </a:cubicBezTo>
                  <a:cubicBezTo>
                    <a:pt x="153" y="200"/>
                    <a:pt x="153" y="200"/>
                    <a:pt x="153" y="200"/>
                  </a:cubicBezTo>
                  <a:cubicBezTo>
                    <a:pt x="153" y="200"/>
                    <a:pt x="153" y="200"/>
                    <a:pt x="153" y="200"/>
                  </a:cubicBezTo>
                  <a:cubicBezTo>
                    <a:pt x="160" y="206"/>
                    <a:pt x="168" y="205"/>
                    <a:pt x="175" y="199"/>
                  </a:cubicBezTo>
                  <a:cubicBezTo>
                    <a:pt x="177" y="197"/>
                    <a:pt x="178" y="195"/>
                    <a:pt x="179" y="192"/>
                  </a:cubicBezTo>
                  <a:cubicBezTo>
                    <a:pt x="186" y="197"/>
                    <a:pt x="195" y="196"/>
                    <a:pt x="201" y="190"/>
                  </a:cubicBezTo>
                  <a:cubicBezTo>
                    <a:pt x="204" y="187"/>
                    <a:pt x="205" y="183"/>
                    <a:pt x="206" y="180"/>
                  </a:cubicBezTo>
                  <a:cubicBezTo>
                    <a:pt x="211" y="180"/>
                    <a:pt x="217" y="179"/>
                    <a:pt x="221" y="175"/>
                  </a:cubicBezTo>
                  <a:close/>
                  <a:moveTo>
                    <a:pt x="237" y="16"/>
                  </a:moveTo>
                  <a:cubicBezTo>
                    <a:pt x="296" y="75"/>
                    <a:pt x="296" y="75"/>
                    <a:pt x="296" y="75"/>
                  </a:cubicBezTo>
                  <a:cubicBezTo>
                    <a:pt x="277" y="94"/>
                    <a:pt x="277" y="94"/>
                    <a:pt x="277" y="94"/>
                  </a:cubicBezTo>
                  <a:cubicBezTo>
                    <a:pt x="218" y="34"/>
                    <a:pt x="218" y="34"/>
                    <a:pt x="218" y="34"/>
                  </a:cubicBezTo>
                  <a:lnTo>
                    <a:pt x="237" y="16"/>
                  </a:lnTo>
                  <a:close/>
                  <a:moveTo>
                    <a:pt x="176" y="46"/>
                  </a:moveTo>
                  <a:cubicBezTo>
                    <a:pt x="180" y="46"/>
                    <a:pt x="184" y="49"/>
                    <a:pt x="189" y="52"/>
                  </a:cubicBezTo>
                  <a:cubicBezTo>
                    <a:pt x="194" y="55"/>
                    <a:pt x="199" y="59"/>
                    <a:pt x="205" y="59"/>
                  </a:cubicBezTo>
                  <a:cubicBezTo>
                    <a:pt x="213" y="60"/>
                    <a:pt x="220" y="56"/>
                    <a:pt x="223" y="53"/>
                  </a:cubicBezTo>
                  <a:cubicBezTo>
                    <a:pt x="259" y="90"/>
                    <a:pt x="259" y="90"/>
                    <a:pt x="259" y="90"/>
                  </a:cubicBezTo>
                  <a:cubicBezTo>
                    <a:pt x="229" y="122"/>
                    <a:pt x="229" y="122"/>
                    <a:pt x="229" y="122"/>
                  </a:cubicBezTo>
                  <a:cubicBezTo>
                    <a:pt x="224" y="117"/>
                    <a:pt x="224" y="117"/>
                    <a:pt x="224" y="117"/>
                  </a:cubicBezTo>
                  <a:cubicBezTo>
                    <a:pt x="177" y="70"/>
                    <a:pt x="177" y="70"/>
                    <a:pt x="177" y="70"/>
                  </a:cubicBezTo>
                  <a:cubicBezTo>
                    <a:pt x="176" y="69"/>
                    <a:pt x="175" y="68"/>
                    <a:pt x="174" y="68"/>
                  </a:cubicBezTo>
                  <a:cubicBezTo>
                    <a:pt x="173" y="68"/>
                    <a:pt x="160" y="68"/>
                    <a:pt x="149" y="76"/>
                  </a:cubicBezTo>
                  <a:cubicBezTo>
                    <a:pt x="144" y="77"/>
                    <a:pt x="140" y="74"/>
                    <a:pt x="138" y="71"/>
                  </a:cubicBezTo>
                  <a:cubicBezTo>
                    <a:pt x="136" y="69"/>
                    <a:pt x="135" y="65"/>
                    <a:pt x="140" y="60"/>
                  </a:cubicBezTo>
                  <a:cubicBezTo>
                    <a:pt x="151" y="48"/>
                    <a:pt x="166" y="46"/>
                    <a:pt x="176" y="46"/>
                  </a:cubicBezTo>
                  <a:close/>
                  <a:moveTo>
                    <a:pt x="32" y="91"/>
                  </a:moveTo>
                  <a:cubicBezTo>
                    <a:pt x="13" y="72"/>
                    <a:pt x="13" y="72"/>
                    <a:pt x="13" y="72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91" y="31"/>
                    <a:pt x="91" y="31"/>
                    <a:pt x="91" y="31"/>
                  </a:cubicBezTo>
                  <a:lnTo>
                    <a:pt x="32" y="91"/>
                  </a:lnTo>
                  <a:close/>
                  <a:moveTo>
                    <a:pt x="57" y="135"/>
                  </a:moveTo>
                  <a:cubicBezTo>
                    <a:pt x="54" y="132"/>
                    <a:pt x="54" y="127"/>
                    <a:pt x="57" y="124"/>
                  </a:cubicBezTo>
                  <a:cubicBezTo>
                    <a:pt x="74" y="106"/>
                    <a:pt x="74" y="106"/>
                    <a:pt x="74" y="106"/>
                  </a:cubicBezTo>
                  <a:cubicBezTo>
                    <a:pt x="78" y="104"/>
                    <a:pt x="82" y="104"/>
                    <a:pt x="85" y="107"/>
                  </a:cubicBezTo>
                  <a:cubicBezTo>
                    <a:pt x="88" y="110"/>
                    <a:pt x="89" y="115"/>
                    <a:pt x="86" y="118"/>
                  </a:cubicBezTo>
                  <a:cubicBezTo>
                    <a:pt x="69" y="136"/>
                    <a:pt x="69" y="136"/>
                    <a:pt x="69" y="136"/>
                  </a:cubicBezTo>
                  <a:cubicBezTo>
                    <a:pt x="66" y="139"/>
                    <a:pt x="60" y="139"/>
                    <a:pt x="57" y="135"/>
                  </a:cubicBezTo>
                  <a:close/>
                  <a:moveTo>
                    <a:pt x="73" y="158"/>
                  </a:moveTo>
                  <a:cubicBezTo>
                    <a:pt x="70" y="155"/>
                    <a:pt x="70" y="149"/>
                    <a:pt x="73" y="14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97" y="123"/>
                    <a:pt x="101" y="123"/>
                    <a:pt x="104" y="126"/>
                  </a:cubicBezTo>
                  <a:cubicBezTo>
                    <a:pt x="107" y="129"/>
                    <a:pt x="108" y="134"/>
                    <a:pt x="106" y="137"/>
                  </a:cubicBezTo>
                  <a:cubicBezTo>
                    <a:pt x="85" y="158"/>
                    <a:pt x="85" y="158"/>
                    <a:pt x="85" y="158"/>
                  </a:cubicBezTo>
                  <a:cubicBezTo>
                    <a:pt x="82" y="161"/>
                    <a:pt x="76" y="161"/>
                    <a:pt x="73" y="158"/>
                  </a:cubicBezTo>
                  <a:close/>
                  <a:moveTo>
                    <a:pt x="96" y="174"/>
                  </a:moveTo>
                  <a:cubicBezTo>
                    <a:pt x="92" y="170"/>
                    <a:pt x="92" y="165"/>
                    <a:pt x="95" y="162"/>
                  </a:cubicBezTo>
                  <a:cubicBezTo>
                    <a:pt x="110" y="148"/>
                    <a:pt x="110" y="148"/>
                    <a:pt x="110" y="148"/>
                  </a:cubicBezTo>
                  <a:cubicBezTo>
                    <a:pt x="113" y="145"/>
                    <a:pt x="118" y="146"/>
                    <a:pt x="121" y="149"/>
                  </a:cubicBezTo>
                  <a:cubicBezTo>
                    <a:pt x="124" y="152"/>
                    <a:pt x="124" y="156"/>
                    <a:pt x="122" y="159"/>
                  </a:cubicBezTo>
                  <a:cubicBezTo>
                    <a:pt x="107" y="174"/>
                    <a:pt x="107" y="174"/>
                    <a:pt x="107" y="174"/>
                  </a:cubicBezTo>
                  <a:cubicBezTo>
                    <a:pt x="104" y="177"/>
                    <a:pt x="99" y="177"/>
                    <a:pt x="96" y="174"/>
                  </a:cubicBezTo>
                  <a:close/>
                  <a:moveTo>
                    <a:pt x="120" y="188"/>
                  </a:moveTo>
                  <a:cubicBezTo>
                    <a:pt x="116" y="185"/>
                    <a:pt x="116" y="180"/>
                    <a:pt x="119" y="176"/>
                  </a:cubicBezTo>
                  <a:cubicBezTo>
                    <a:pt x="129" y="167"/>
                    <a:pt x="129" y="167"/>
                    <a:pt x="129" y="167"/>
                  </a:cubicBezTo>
                  <a:cubicBezTo>
                    <a:pt x="133" y="164"/>
                    <a:pt x="137" y="165"/>
                    <a:pt x="140" y="168"/>
                  </a:cubicBezTo>
                  <a:cubicBezTo>
                    <a:pt x="143" y="171"/>
                    <a:pt x="142" y="175"/>
                    <a:pt x="140" y="17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28" y="190"/>
                    <a:pt x="123" y="192"/>
                    <a:pt x="120" y="188"/>
                  </a:cubicBezTo>
                  <a:close/>
                  <a:moveTo>
                    <a:pt x="184" y="184"/>
                  </a:moveTo>
                  <a:cubicBezTo>
                    <a:pt x="171" y="170"/>
                    <a:pt x="171" y="170"/>
                    <a:pt x="171" y="170"/>
                  </a:cubicBezTo>
                  <a:cubicBezTo>
                    <a:pt x="170" y="170"/>
                    <a:pt x="170" y="170"/>
                    <a:pt x="170" y="170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1" y="160"/>
                    <a:pt x="158" y="160"/>
                    <a:pt x="156" y="162"/>
                  </a:cubicBezTo>
                  <a:cubicBezTo>
                    <a:pt x="154" y="164"/>
                    <a:pt x="154" y="167"/>
                    <a:pt x="156" y="169"/>
                  </a:cubicBezTo>
                  <a:cubicBezTo>
                    <a:pt x="168" y="182"/>
                    <a:pt x="168" y="182"/>
                    <a:pt x="168" y="182"/>
                  </a:cubicBezTo>
                  <a:cubicBezTo>
                    <a:pt x="170" y="185"/>
                    <a:pt x="170" y="189"/>
                    <a:pt x="167" y="192"/>
                  </a:cubicBezTo>
                  <a:cubicBezTo>
                    <a:pt x="165" y="194"/>
                    <a:pt x="163" y="195"/>
                    <a:pt x="160" y="193"/>
                  </a:cubicBezTo>
                  <a:cubicBezTo>
                    <a:pt x="149" y="182"/>
                    <a:pt x="149" y="182"/>
                    <a:pt x="149" y="182"/>
                  </a:cubicBezTo>
                  <a:cubicBezTo>
                    <a:pt x="154" y="175"/>
                    <a:pt x="153" y="167"/>
                    <a:pt x="147" y="161"/>
                  </a:cubicBezTo>
                  <a:cubicBezTo>
                    <a:pt x="143" y="157"/>
                    <a:pt x="138" y="155"/>
                    <a:pt x="133" y="155"/>
                  </a:cubicBezTo>
                  <a:cubicBezTo>
                    <a:pt x="134" y="150"/>
                    <a:pt x="132" y="145"/>
                    <a:pt x="128" y="141"/>
                  </a:cubicBezTo>
                  <a:cubicBezTo>
                    <a:pt x="125" y="138"/>
                    <a:pt x="121" y="137"/>
                    <a:pt x="117" y="136"/>
                  </a:cubicBezTo>
                  <a:cubicBezTo>
                    <a:pt x="118" y="130"/>
                    <a:pt x="116" y="124"/>
                    <a:pt x="112" y="119"/>
                  </a:cubicBezTo>
                  <a:cubicBezTo>
                    <a:pt x="108" y="116"/>
                    <a:pt x="103" y="114"/>
                    <a:pt x="98" y="114"/>
                  </a:cubicBezTo>
                  <a:cubicBezTo>
                    <a:pt x="98" y="109"/>
                    <a:pt x="96" y="104"/>
                    <a:pt x="92" y="100"/>
                  </a:cubicBezTo>
                  <a:cubicBezTo>
                    <a:pt x="86" y="93"/>
                    <a:pt x="75" y="93"/>
                    <a:pt x="68" y="98"/>
                  </a:cubicBezTo>
                  <a:cubicBezTo>
                    <a:pt x="68" y="98"/>
                    <a:pt x="68" y="99"/>
                    <a:pt x="68" y="99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90" y="52"/>
                    <a:pt x="96" y="55"/>
                    <a:pt x="103" y="56"/>
                  </a:cubicBezTo>
                  <a:cubicBezTo>
                    <a:pt x="110" y="57"/>
                    <a:pt x="116" y="53"/>
                    <a:pt x="121" y="50"/>
                  </a:cubicBezTo>
                  <a:cubicBezTo>
                    <a:pt x="125" y="48"/>
                    <a:pt x="128" y="46"/>
                    <a:pt x="131" y="45"/>
                  </a:cubicBezTo>
                  <a:cubicBezTo>
                    <a:pt x="135" y="44"/>
                    <a:pt x="138" y="45"/>
                    <a:pt x="140" y="46"/>
                  </a:cubicBezTo>
                  <a:cubicBezTo>
                    <a:pt x="138" y="48"/>
                    <a:pt x="135" y="50"/>
                    <a:pt x="133" y="53"/>
                  </a:cubicBezTo>
                  <a:cubicBezTo>
                    <a:pt x="124" y="61"/>
                    <a:pt x="125" y="71"/>
                    <a:pt x="129" y="77"/>
                  </a:cubicBezTo>
                  <a:cubicBezTo>
                    <a:pt x="130" y="78"/>
                    <a:pt x="131" y="79"/>
                    <a:pt x="132" y="80"/>
                  </a:cubicBezTo>
                  <a:cubicBezTo>
                    <a:pt x="137" y="85"/>
                    <a:pt x="145" y="87"/>
                    <a:pt x="152" y="85"/>
                  </a:cubicBezTo>
                  <a:cubicBezTo>
                    <a:pt x="152" y="85"/>
                    <a:pt x="152" y="85"/>
                    <a:pt x="152" y="85"/>
                  </a:cubicBezTo>
                  <a:cubicBezTo>
                    <a:pt x="152" y="85"/>
                    <a:pt x="152" y="85"/>
                    <a:pt x="153" y="85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4"/>
                    <a:pt x="153" y="84"/>
                    <a:pt x="154" y="84"/>
                  </a:cubicBezTo>
                  <a:cubicBezTo>
                    <a:pt x="154" y="84"/>
                    <a:pt x="154" y="84"/>
                    <a:pt x="154" y="84"/>
                  </a:cubicBezTo>
                  <a:cubicBezTo>
                    <a:pt x="160" y="79"/>
                    <a:pt x="168" y="78"/>
                    <a:pt x="171" y="78"/>
                  </a:cubicBezTo>
                  <a:cubicBezTo>
                    <a:pt x="217" y="124"/>
                    <a:pt x="217" y="124"/>
                    <a:pt x="217" y="124"/>
                  </a:cubicBezTo>
                  <a:cubicBezTo>
                    <a:pt x="233" y="140"/>
                    <a:pt x="233" y="140"/>
                    <a:pt x="233" y="140"/>
                  </a:cubicBezTo>
                  <a:cubicBezTo>
                    <a:pt x="235" y="143"/>
                    <a:pt x="235" y="147"/>
                    <a:pt x="232" y="150"/>
                  </a:cubicBezTo>
                  <a:cubicBezTo>
                    <a:pt x="229" y="152"/>
                    <a:pt x="225" y="153"/>
                    <a:pt x="223" y="151"/>
                  </a:cubicBezTo>
                  <a:cubicBezTo>
                    <a:pt x="206" y="135"/>
                    <a:pt x="206" y="135"/>
                    <a:pt x="206" y="135"/>
                  </a:cubicBezTo>
                  <a:cubicBezTo>
                    <a:pt x="206" y="134"/>
                    <a:pt x="206" y="134"/>
                    <a:pt x="206" y="134"/>
                  </a:cubicBezTo>
                  <a:cubicBezTo>
                    <a:pt x="191" y="120"/>
                    <a:pt x="191" y="120"/>
                    <a:pt x="191" y="120"/>
                  </a:cubicBezTo>
                  <a:cubicBezTo>
                    <a:pt x="191" y="120"/>
                    <a:pt x="191" y="120"/>
                    <a:pt x="191" y="120"/>
                  </a:cubicBezTo>
                  <a:cubicBezTo>
                    <a:pt x="189" y="118"/>
                    <a:pt x="186" y="118"/>
                    <a:pt x="184" y="120"/>
                  </a:cubicBezTo>
                  <a:cubicBezTo>
                    <a:pt x="182" y="122"/>
                    <a:pt x="182" y="125"/>
                    <a:pt x="184" y="127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7" y="161"/>
                    <a:pt x="217" y="165"/>
                    <a:pt x="214" y="167"/>
                  </a:cubicBezTo>
                  <a:cubicBezTo>
                    <a:pt x="212" y="170"/>
                    <a:pt x="208" y="170"/>
                    <a:pt x="205" y="168"/>
                  </a:cubicBezTo>
                  <a:cubicBezTo>
                    <a:pt x="176" y="140"/>
                    <a:pt x="176" y="140"/>
                    <a:pt x="176" y="140"/>
                  </a:cubicBezTo>
                  <a:cubicBezTo>
                    <a:pt x="174" y="138"/>
                    <a:pt x="171" y="138"/>
                    <a:pt x="169" y="140"/>
                  </a:cubicBezTo>
                  <a:cubicBezTo>
                    <a:pt x="167" y="142"/>
                    <a:pt x="167" y="146"/>
                    <a:pt x="169" y="147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95" y="173"/>
                    <a:pt x="195" y="173"/>
                    <a:pt x="195" y="173"/>
                  </a:cubicBezTo>
                  <a:cubicBezTo>
                    <a:pt x="197" y="176"/>
                    <a:pt x="196" y="180"/>
                    <a:pt x="194" y="183"/>
                  </a:cubicBezTo>
                  <a:cubicBezTo>
                    <a:pt x="191" y="185"/>
                    <a:pt x="187" y="186"/>
                    <a:pt x="184" y="1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3699" y="3268"/>
              <a:ext cx="20" cy="17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3" y="10"/>
                  </a:moveTo>
                  <a:cubicBezTo>
                    <a:pt x="5" y="12"/>
                    <a:pt x="8" y="12"/>
                    <a:pt x="11" y="10"/>
                  </a:cubicBezTo>
                  <a:cubicBezTo>
                    <a:pt x="13" y="8"/>
                    <a:pt x="13" y="4"/>
                    <a:pt x="11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0" y="4"/>
                    <a:pt x="0" y="8"/>
                    <a:pt x="3" y="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3952" y="3269"/>
              <a:ext cx="18" cy="19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0" y="3"/>
                  </a:move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8"/>
                    <a:pt x="2" y="10"/>
                  </a:cubicBezTo>
                  <a:cubicBezTo>
                    <a:pt x="4" y="13"/>
                    <a:pt x="8" y="13"/>
                    <a:pt x="10" y="10"/>
                  </a:cubicBezTo>
                  <a:cubicBezTo>
                    <a:pt x="12" y="8"/>
                    <a:pt x="12" y="5"/>
                    <a:pt x="10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55" name="Google Shape;255;p4"/>
          <p:cNvSpPr txBox="1"/>
          <p:nvPr/>
        </p:nvSpPr>
        <p:spPr>
          <a:xfrm>
            <a:off x="327175" y="1506527"/>
            <a:ext cx="1090920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s-ES" sz="1800" dirty="0"/>
              <a:t>a. Sprint </a:t>
            </a:r>
            <a:r>
              <a:rPr lang="es-ES" sz="1800" dirty="0" err="1"/>
              <a:t>planning</a:t>
            </a:r>
            <a:r>
              <a:rPr lang="es-ES" sz="1800" dirty="0"/>
              <a:t> - “</a:t>
            </a:r>
            <a:r>
              <a:rPr lang="es-ES" sz="1800" dirty="0">
                <a:solidFill>
                  <a:schemeClr val="dk1"/>
                </a:solidFill>
              </a:rPr>
              <a:t>Desarrollar modulo de Reservas” → Creación de Formularios (Listo)</a:t>
            </a:r>
            <a:endParaRPr sz="1800" dirty="0">
              <a:solidFill>
                <a:srgbClr val="FF0000"/>
              </a:solidFill>
            </a:endParaRPr>
          </a:p>
          <a:p>
            <a:pPr marL="0" marR="0" lvl="0" indent="0" algn="just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s-ES" sz="1800" dirty="0"/>
              <a:t>b. </a:t>
            </a:r>
            <a:r>
              <a:rPr lang="es-ES" sz="1800" dirty="0" err="1"/>
              <a:t>Daily</a:t>
            </a:r>
            <a:r>
              <a:rPr lang="es-ES" sz="1800" dirty="0"/>
              <a:t> meeting - </a:t>
            </a:r>
            <a:r>
              <a:rPr lang="es-ES" sz="1800" dirty="0">
                <a:solidFill>
                  <a:schemeClr val="tx1"/>
                </a:solidFill>
              </a:rPr>
              <a:t>Revisión de avances de las tareas asignadas con el objetivo de asignar recursos y personal a una tarea que presente atraso</a:t>
            </a:r>
            <a:endParaRPr sz="1800" dirty="0">
              <a:solidFill>
                <a:schemeClr val="tx1"/>
              </a:solidFill>
            </a:endParaRPr>
          </a:p>
          <a:p>
            <a:pPr marL="0" marR="0" lvl="0" indent="0" algn="just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s-ES" sz="1800" dirty="0"/>
              <a:t>c.- Trabajo de Desarrollo - </a:t>
            </a:r>
            <a:r>
              <a:rPr lang="es-ES" sz="1800" dirty="0">
                <a:solidFill>
                  <a:schemeClr val="tx1"/>
                </a:solidFill>
              </a:rPr>
              <a:t>Se desarrollan los paquetes de trabajo previamente determinados y asignados, posteriormente se realizan las pruebas de testeo necesarias para generar un entregable.</a:t>
            </a:r>
            <a:endParaRPr sz="1800" dirty="0">
              <a:solidFill>
                <a:schemeClr val="tx1"/>
              </a:solidFill>
            </a:endParaRPr>
          </a:p>
          <a:p>
            <a:pPr marL="0" marR="0" lvl="0" indent="0" algn="just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s-ES" sz="1800" dirty="0"/>
              <a:t>d. Sprint </a:t>
            </a:r>
            <a:r>
              <a:rPr lang="es-ES" sz="1800" dirty="0" err="1"/>
              <a:t>review</a:t>
            </a:r>
            <a:r>
              <a:rPr lang="es-ES" sz="1800" dirty="0"/>
              <a:t> - </a:t>
            </a:r>
            <a:r>
              <a:rPr lang="es-ES" sz="1800" dirty="0">
                <a:solidFill>
                  <a:schemeClr val="tx1"/>
                </a:solidFill>
              </a:rPr>
              <a:t>Se presenta demo funcional del login al cliente, junto con los módulos de reserva y obtención de datos del usuario con el objetivo de obtener una retroalimentación y revisar los requerimientos.</a:t>
            </a:r>
            <a:endParaRPr sz="1800" dirty="0"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-ES" sz="18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27420-5F16-4383-825C-FAB7EB53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07" y="612559"/>
            <a:ext cx="11029616" cy="617159"/>
          </a:xfrm>
        </p:spPr>
        <p:txBody>
          <a:bodyPr/>
          <a:lstStyle/>
          <a:p>
            <a:r>
              <a:rPr lang="es-CL" dirty="0"/>
              <a:t>Sprint I </a:t>
            </a:r>
            <a:r>
              <a:rPr lang="es-CL" dirty="0" err="1"/>
              <a:t>Retrospective</a:t>
            </a:r>
            <a:endParaRPr lang="es-CL" dirty="0"/>
          </a:p>
        </p:txBody>
      </p:sp>
      <p:sp>
        <p:nvSpPr>
          <p:cNvPr id="3" name="Google Shape;255;p4">
            <a:extLst>
              <a:ext uri="{FF2B5EF4-FFF2-40B4-BE49-F238E27FC236}">
                <a16:creationId xmlns:a16="http://schemas.microsoft.com/office/drawing/2014/main" id="{94F06B2C-1D61-44A0-99A3-9E1F51DE487C}"/>
              </a:ext>
            </a:extLst>
          </p:cNvPr>
          <p:cNvSpPr txBox="1"/>
          <p:nvPr/>
        </p:nvSpPr>
        <p:spPr>
          <a:xfrm>
            <a:off x="344931" y="1229718"/>
            <a:ext cx="10909200" cy="538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s-CL" sz="1800" dirty="0"/>
              <a:t>Se completaron las tareas asociadas a las épicas 2 y 3 como fue planificado. (Diapositiva 3). Además se cumplieron la totalidad de requerimientos que fue recibida, la cual contiene aspectos visuales como funcionales.</a:t>
            </a:r>
            <a:endParaRPr sz="1800" dirty="0">
              <a:solidFill>
                <a:srgbClr val="FF0000"/>
              </a:solidFill>
            </a:endParaRPr>
          </a:p>
          <a:p>
            <a:pPr marL="0" marR="0" lvl="0" indent="0" algn="just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s-ES" sz="1800" dirty="0"/>
              <a:t>Con respecto a la épica 1, se avanzo en la tarea b, debido a falta de requerimientos e información de nuestra contraparte se decidió dejar en proceso de espera hasta obtener una retroalimentación con el cliente.</a:t>
            </a:r>
          </a:p>
          <a:p>
            <a:pPr marL="0" marR="0" lvl="0" indent="0" algn="just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s-ES" sz="1800" dirty="0"/>
              <a:t>Para el segundo Sprint, se requiere mayor información con respecto a los perfiles asociados al sistema, información sobre la infraestructura en la cual se almacenaran los datos e información.</a:t>
            </a:r>
          </a:p>
          <a:p>
            <a:pPr marL="0" marR="0" lvl="0" indent="0" algn="just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s-ES" sz="1800" dirty="0"/>
              <a:t> </a:t>
            </a:r>
            <a:endParaRPr sz="1800" dirty="0"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Para acceder al portal desde el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login</a:t>
            </a:r>
            <a:r>
              <a:rPr lang="es-E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generado se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creo un perfil de prueba con las </a:t>
            </a:r>
            <a:r>
              <a:rPr lang="es-E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siguientes credenciales:</a:t>
            </a:r>
            <a:endParaRPr lang="es-ES" sz="18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  <a:hlinkClick r:id="rId2"/>
              </a:rPr>
              <a:t>Email: mail@mail.com</a:t>
            </a:r>
            <a:endParaRPr lang="es-ES" sz="18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Password</a:t>
            </a:r>
            <a:r>
              <a:rPr lang="es-E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 prueba123</a:t>
            </a:r>
            <a:br>
              <a:rPr lang="es-ES" sz="18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836303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500</Words>
  <Application>Microsoft Office PowerPoint</Application>
  <PresentationFormat>Panorámica</PresentationFormat>
  <Paragraphs>47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Gill Sans</vt:lpstr>
      <vt:lpstr>Arial</vt:lpstr>
      <vt:lpstr>Arial Black</vt:lpstr>
      <vt:lpstr>Calibri</vt:lpstr>
      <vt:lpstr>Noto Sans Symbols</vt:lpstr>
      <vt:lpstr>DividendVTI</vt:lpstr>
      <vt:lpstr>EVALUACIÓN SUMATIVA 1I</vt:lpstr>
      <vt:lpstr>Eventos del proyecto</vt:lpstr>
      <vt:lpstr>Épicas de usuarios y desglose del epic ágil  </vt:lpstr>
      <vt:lpstr>Sprint del proyecto</vt:lpstr>
      <vt:lpstr>Sprint I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SUMATIVA 1I</dc:title>
  <dc:creator>SOTO CORREA, DANIEL O.</dc:creator>
  <cp:lastModifiedBy>SOTO CORREA, DANIEL O.</cp:lastModifiedBy>
  <cp:revision>7</cp:revision>
  <dcterms:created xsi:type="dcterms:W3CDTF">2021-04-12T19:37:14Z</dcterms:created>
  <dcterms:modified xsi:type="dcterms:W3CDTF">2021-04-20T16:51:08Z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