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 id="2147483650" r:id="rId8"/>
    <p:sldMasterId id="2147483664" r:id="rId9"/>
    <p:sldMasterId id="2147483668" r:id="rId10"/>
  </p:sldMasterIdLst>
  <p:notesMasterIdLst>
    <p:notesMasterId r:id="rId34"/>
  </p:notesMasterIdLst>
  <p:sldIdLst>
    <p:sldId id="267"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69" r:id="rId3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39" autoAdjust="0"/>
  </p:normalViewPr>
  <p:slideViewPr>
    <p:cSldViewPr>
      <p:cViewPr varScale="1">
        <p:scale>
          <a:sx n="142" d="100"/>
          <a:sy n="142" d="100"/>
        </p:scale>
        <p:origin x="312"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notesMaster" Target="notesMasters/notesMaster1.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4.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 Id="rId8" Type="http://schemas.openxmlformats.org/officeDocument/2006/relationships/slideMaster" Target="slideMasters/slideMaster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E3350-1C87-4C79-8714-32EE1B66DDDB}" type="datetimeFigureOut">
              <a:rPr lang="ru-RU" smtClean="0"/>
              <a:t>11.09.2020</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5A149-EDBC-4CEC-B017-DCD2EEFB1E84}" type="slidenum">
              <a:rPr lang="ru-RU" smtClean="0"/>
              <a:t>‹#›</a:t>
            </a:fld>
            <a:endParaRPr lang="ru-RU"/>
          </a:p>
        </p:txBody>
      </p:sp>
    </p:spTree>
    <p:extLst>
      <p:ext uri="{BB962C8B-B14F-4D97-AF65-F5344CB8AC3E}">
        <p14:creationId xmlns:p14="http://schemas.microsoft.com/office/powerpoint/2010/main" val="365841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3"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extLst>
      <p:ext uri="{BB962C8B-B14F-4D97-AF65-F5344CB8AC3E}">
        <p14:creationId xmlns:p14="http://schemas.microsoft.com/office/powerpoint/2010/main" val="321604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977684"/>
            <a:ext cx="5328840" cy="25922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6012160" y="1275607"/>
            <a:ext cx="2736553" cy="3294365"/>
          </a:xfrm>
          <a:prstGeom prst="rect">
            <a:avLst/>
          </a:prstGeom>
        </p:spPr>
        <p:txBody>
          <a:bodyPr/>
          <a:lstStyle>
            <a:lvl1pPr marL="54900" indent="0">
              <a:buNone/>
              <a:defRPr/>
            </a:lvl1pPr>
          </a:lstStyle>
          <a:p>
            <a:pPr lvl="0"/>
            <a:endParaRPr lang="ru-RU" dirty="0"/>
          </a:p>
        </p:txBody>
      </p:sp>
      <p:sp>
        <p:nvSpPr>
          <p:cNvPr id="5" name="Text Placeholder 4"/>
          <p:cNvSpPr>
            <a:spLocks noGrp="1"/>
          </p:cNvSpPr>
          <p:nvPr>
            <p:ph type="body" sz="quarter" idx="18" hasCustomPrompt="1"/>
          </p:nvPr>
        </p:nvSpPr>
        <p:spPr>
          <a:xfrm>
            <a:off x="395289" y="1275606"/>
            <a:ext cx="5329237" cy="485775"/>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339784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059928" y="1869672"/>
            <a:ext cx="5688784" cy="27003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5" name="Text Placeholder 4"/>
          <p:cNvSpPr>
            <a:spLocks noGrp="1"/>
          </p:cNvSpPr>
          <p:nvPr>
            <p:ph type="body" sz="quarter" idx="18" hasCustomPrompt="1"/>
          </p:nvPr>
        </p:nvSpPr>
        <p:spPr>
          <a:xfrm>
            <a:off x="395288" y="1275606"/>
            <a:ext cx="8353176" cy="378042"/>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6" name="Text Placeholder 5"/>
          <p:cNvSpPr>
            <a:spLocks noGrp="1"/>
          </p:cNvSpPr>
          <p:nvPr>
            <p:ph type="body" sz="quarter" idx="19"/>
          </p:nvPr>
        </p:nvSpPr>
        <p:spPr>
          <a:xfrm>
            <a:off x="395288" y="1869672"/>
            <a:ext cx="2376512" cy="27003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149765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5"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218617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bg1"/>
                </a:solidFill>
              </a:rPr>
              <a:pPr/>
              <a:t>‹#›</a:t>
            </a:fld>
            <a:endParaRPr lang="ru-RU" dirty="0">
              <a:solidFill>
                <a:schemeClr val="bg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solidFill>
                  <a:schemeClr val="bg1"/>
                </a:solidFill>
              </a:defRPr>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bg1"/>
                </a:solidFill>
                <a:effectLst/>
                <a:latin typeface="+mn-lt"/>
                <a:ea typeface="+mn-ea"/>
                <a:cs typeface="+mn-cs"/>
              </a:rPr>
              <a:t>© LLC GDC Services</a:t>
            </a:r>
            <a:r>
              <a:rPr lang="ru-RU" sz="1200" kern="1200" baseline="0" dirty="0">
                <a:solidFill>
                  <a:schemeClr val="bg1"/>
                </a:solidFill>
                <a:effectLst/>
                <a:latin typeface="+mn-lt"/>
                <a:ea typeface="+mn-ea"/>
                <a:cs typeface="+mn-cs"/>
              </a:rPr>
              <a:t>2020</a:t>
            </a:r>
            <a:endParaRPr lang="en-US" dirty="0">
              <a:solidFill>
                <a:schemeClr val="bg1"/>
              </a:solidFill>
            </a:endParaRPr>
          </a:p>
        </p:txBody>
      </p:sp>
    </p:spTree>
    <p:extLst>
      <p:ext uri="{BB962C8B-B14F-4D97-AF65-F5344CB8AC3E}">
        <p14:creationId xmlns:p14="http://schemas.microsoft.com/office/powerpoint/2010/main" val="311925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tx1"/>
                </a:solidFill>
              </a:rPr>
              <a:pPr/>
              <a:t>‹#›</a:t>
            </a:fld>
            <a:endParaRPr lang="ru-RU" dirty="0">
              <a:solidFill>
                <a:schemeClr val="tx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292907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8"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318060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72908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12848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70B-1F50-498D-9283-257C1814A04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ru-RU"/>
          </a:p>
        </p:txBody>
      </p:sp>
    </p:spTree>
    <p:extLst>
      <p:ext uri="{BB962C8B-B14F-4D97-AF65-F5344CB8AC3E}">
        <p14:creationId xmlns:p14="http://schemas.microsoft.com/office/powerpoint/2010/main" val="66681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12"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23728" y="249492"/>
            <a:ext cx="655272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1"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820814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31838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381642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6" name="Content Placeholder 5"/>
          <p:cNvSpPr>
            <a:spLocks noGrp="1"/>
          </p:cNvSpPr>
          <p:nvPr>
            <p:ph sz="quarter" idx="11"/>
          </p:nvPr>
        </p:nvSpPr>
        <p:spPr>
          <a:xfrm>
            <a:off x="4860033" y="1221600"/>
            <a:ext cx="3816424" cy="3456384"/>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40143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Content Placeholder 3"/>
          <p:cNvSpPr>
            <a:spLocks noGrp="1"/>
          </p:cNvSpPr>
          <p:nvPr>
            <p:ph sz="quarter" idx="11"/>
          </p:nvPr>
        </p:nvSpPr>
        <p:spPr>
          <a:xfrm>
            <a:off x="468314" y="1275607"/>
            <a:ext cx="8207375" cy="3294365"/>
          </a:xfrm>
          <a:prstGeom prst="rect">
            <a:avLst/>
          </a:prstGeom>
        </p:spPr>
        <p:txBody>
          <a:bodyPr/>
          <a:lstStyle>
            <a:lvl1pPr marL="54900" indent="0">
              <a:buNone/>
              <a:defRPr/>
            </a:lvl1pPr>
          </a:lstStyle>
          <a:p>
            <a:pPr lvl="0"/>
            <a:endParaRPr lang="ru-RU" dirty="0"/>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414707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448970"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3266403"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Рисунок 18"/>
          <p:cNvSpPr>
            <a:spLocks noGrp="1"/>
          </p:cNvSpPr>
          <p:nvPr>
            <p:ph type="pic" sz="quarter" idx="14"/>
          </p:nvPr>
        </p:nvSpPr>
        <p:spPr>
          <a:xfrm>
            <a:off x="6084168" y="1165269"/>
            <a:ext cx="2611200" cy="1028440"/>
          </a:xfrm>
          <a:prstGeom prst="rect">
            <a:avLst/>
          </a:prstGeom>
        </p:spPr>
        <p:txBody>
          <a:bodyPr/>
          <a:lstStyle>
            <a:lvl1pPr marL="0" indent="0">
              <a:buNone/>
              <a:defRPr/>
            </a:lvl1pPr>
          </a:lstStyle>
          <a:p>
            <a:endParaRPr lang="ru-RU" dirty="0"/>
          </a:p>
        </p:txBody>
      </p:sp>
      <p:sp>
        <p:nvSpPr>
          <p:cNvPr id="15" name="Рисунок 18"/>
          <p:cNvSpPr>
            <a:spLocks noGrp="1"/>
          </p:cNvSpPr>
          <p:nvPr>
            <p:ph type="pic" sz="quarter" idx="15"/>
          </p:nvPr>
        </p:nvSpPr>
        <p:spPr>
          <a:xfrm>
            <a:off x="6084168" y="2409732"/>
            <a:ext cx="2611200" cy="1028440"/>
          </a:xfrm>
          <a:prstGeom prst="rect">
            <a:avLst/>
          </a:prstGeom>
        </p:spPr>
        <p:txBody>
          <a:bodyPr/>
          <a:lstStyle>
            <a:lvl1pPr marL="0" indent="0">
              <a:buNone/>
              <a:defRPr/>
            </a:lvl1pPr>
          </a:lstStyle>
          <a:p>
            <a:endParaRPr lang="ru-RU" dirty="0"/>
          </a:p>
        </p:txBody>
      </p:sp>
      <p:sp>
        <p:nvSpPr>
          <p:cNvPr id="16" name="Рисунок 18"/>
          <p:cNvSpPr>
            <a:spLocks noGrp="1"/>
          </p:cNvSpPr>
          <p:nvPr>
            <p:ph type="pic" sz="quarter" idx="16"/>
          </p:nvPr>
        </p:nvSpPr>
        <p:spPr>
          <a:xfrm>
            <a:off x="6084168" y="3657318"/>
            <a:ext cx="2611200" cy="1028440"/>
          </a:xfrm>
          <a:prstGeom prst="rect">
            <a:avLst/>
          </a:prstGeom>
        </p:spPr>
        <p:txBody>
          <a:bodyPr/>
          <a:lstStyle>
            <a:lvl1pPr marL="0" indent="0">
              <a:buNone/>
              <a:defRPr/>
            </a:lvl1pPr>
          </a:lstStyle>
          <a:p>
            <a:endParaRPr lang="ru-RU" dirty="0"/>
          </a:p>
        </p:txBody>
      </p:sp>
      <p:sp>
        <p:nvSpPr>
          <p:cNvPr id="17"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22432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395536" y="3651870"/>
            <a:ext cx="4032448"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4716016" y="3651870"/>
            <a:ext cx="3960440"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4"/>
          </p:nvPr>
        </p:nvSpPr>
        <p:spPr>
          <a:xfrm>
            <a:off x="395288" y="1168004"/>
            <a:ext cx="8280400" cy="2267843"/>
          </a:xfrm>
          <a:prstGeom prst="rect">
            <a:avLst/>
          </a:prstGeom>
        </p:spPr>
        <p:txBody>
          <a:bodyPr/>
          <a:lstStyle>
            <a:lvl1pPr marL="54900" indent="0">
              <a:buNone/>
              <a:defRPr/>
            </a:lvl1pPr>
          </a:lstStyle>
          <a:p>
            <a:pPr lvl="0"/>
            <a:endParaRPr lang="ru-RU" dirty="0"/>
          </a:p>
        </p:txBody>
      </p:sp>
      <p:sp>
        <p:nvSpPr>
          <p:cNvPr id="14"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41097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4" name="Text Placeholder 3"/>
          <p:cNvSpPr>
            <a:spLocks noGrp="1"/>
          </p:cNvSpPr>
          <p:nvPr>
            <p:ph type="body" sz="quarter" idx="16"/>
          </p:nvPr>
        </p:nvSpPr>
        <p:spPr>
          <a:xfrm>
            <a:off x="4716016"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375328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Text Placeholder 3"/>
          <p:cNvSpPr>
            <a:spLocks noGrp="1"/>
          </p:cNvSpPr>
          <p:nvPr>
            <p:ph type="body" sz="quarter" idx="16"/>
          </p:nvPr>
        </p:nvSpPr>
        <p:spPr>
          <a:xfrm>
            <a:off x="4716016" y="3327834"/>
            <a:ext cx="4032250" cy="1242138"/>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4716463" y="1275607"/>
            <a:ext cx="4032250" cy="1836203"/>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2020</a:t>
            </a:r>
            <a:endParaRPr lang="en-US" dirty="0">
              <a:solidFill>
                <a:schemeClr val="tx1"/>
              </a:solidFill>
            </a:endParaRPr>
          </a:p>
        </p:txBody>
      </p:sp>
    </p:spTree>
    <p:extLst>
      <p:ext uri="{BB962C8B-B14F-4D97-AF65-F5344CB8AC3E}">
        <p14:creationId xmlns:p14="http://schemas.microsoft.com/office/powerpoint/2010/main" val="4157179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4.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704865"/>
      </p:ext>
    </p:extLst>
  </p:cSld>
  <p:clrMap bg1="lt1" tx1="dk1" bg2="lt2" tx2="dk2" accent1="accent1" accent2="accent2" accent3="accent3" accent4="accent4" accent5="accent5" accent6="accent6" hlink="hlink" folHlink="folHlink"/>
  <p:sldLayoutIdLst>
    <p:sldLayoutId id="2147483651" r:id="rId1"/>
    <p:sldLayoutId id="2147483672" r:id="rId2"/>
    <p:sldLayoutId id="2147483674" r:id="rId3"/>
    <p:sldLayoutId id="2147483676" r:id="rId4"/>
    <p:sldLayoutId id="2147483678" r:id="rId5"/>
    <p:sldLayoutId id="2147483680" r:id="rId6"/>
    <p:sldLayoutId id="2147483682" r:id="rId7"/>
    <p:sldLayoutId id="2147483684" r:id="rId8"/>
    <p:sldLayoutId id="2147483686" r:id="rId9"/>
  </p:sldLayoutIdLst>
  <p:txStyles>
    <p:titleStyle>
      <a:lvl1pPr algn="l" defTabSz="914400" rtl="0" eaLnBrk="1" latinLnBrk="0" hangingPunct="1">
        <a:spcBef>
          <a:spcPct val="0"/>
        </a:spcBef>
        <a:buNone/>
        <a:defRPr sz="2500" b="1" kern="1200">
          <a:solidFill>
            <a:schemeClr val="tx1"/>
          </a:solidFill>
          <a:latin typeface="+mj-lt"/>
          <a:ea typeface="+mj-ea"/>
          <a:cs typeface="+mj-cs"/>
        </a:defRPr>
      </a:lvl1pPr>
    </p:titleStyle>
    <p:bodyStyle>
      <a:lvl1pPr marL="342900" indent="-288000" algn="l" defTabSz="914400" rtl="0" eaLnBrk="1" latinLnBrk="0" hangingPunct="1">
        <a:spcBef>
          <a:spcPct val="20000"/>
        </a:spcBef>
        <a:buClr>
          <a:srgbClr val="FF0000"/>
        </a:buClr>
        <a:buFont typeface="Symbol" panose="05050102010706020507" pitchFamily="18" charset="2"/>
        <a:buChar char=""/>
        <a:defRPr sz="2000" kern="1200">
          <a:solidFill>
            <a:schemeClr val="tx1"/>
          </a:solidFill>
          <a:latin typeface="+mn-lt"/>
          <a:ea typeface="+mn-ea"/>
          <a:cs typeface="+mn-cs"/>
        </a:defRPr>
      </a:lvl1pPr>
      <a:lvl2pPr marL="7200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2pPr>
      <a:lvl3pPr marL="1143000" indent="-252000" algn="l" defTabSz="914400" rtl="0" eaLnBrk="1" latinLnBrk="0" hangingPunct="1">
        <a:spcBef>
          <a:spcPct val="20000"/>
        </a:spcBef>
        <a:buClr>
          <a:srgbClr val="FF0000"/>
        </a:buClr>
        <a:buFont typeface="Arial" panose="020B0604020202020204" pitchFamily="34" charset="0"/>
        <a:buChar char="•"/>
        <a:defRPr sz="2000" kern="1200">
          <a:solidFill>
            <a:schemeClr val="tx1"/>
          </a:solidFill>
          <a:latin typeface="+mn-lt"/>
          <a:ea typeface="+mn-ea"/>
          <a:cs typeface="+mn-cs"/>
        </a:defRPr>
      </a:lvl3pPr>
      <a:lvl4pPr marL="16002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4pPr>
      <a:lvl5pPr marL="2057400" indent="-252000" algn="l" defTabSz="914400" rtl="0" eaLnBrk="1" latinLnBrk="0" hangingPunct="1">
        <a:spcBef>
          <a:spcPct val="20000"/>
        </a:spcBef>
        <a:buClr>
          <a:srgbClr val="FF0000"/>
        </a:buClr>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47899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67194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87"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www.ukrqa.org.ua/index.php/knowledge-base-practice/category/%D1%87%D0%B5%D0%BA-%D1%87%D0%B8%D1%82-%D0%BB%D0%B8%D1%81%D1%82%D1%8B-qa-patterns" TargetMode="External"/><Relationship Id="rId3" Type="http://schemas.openxmlformats.org/officeDocument/2006/relationships/hyperlink" Target="http://testobsessed.com/wp-content/uploads/2011/04/testheuristicscheatsheetv1.pdf" TargetMode="External"/><Relationship Id="rId7" Type="http://schemas.openxmlformats.org/officeDocument/2006/relationships/hyperlink" Target="http://pentestmonkey.net/cheat-sheet/sql-injection/mysql-sql-injection-cheat-sheet" TargetMode="External"/><Relationship Id="rId2" Type="http://schemas.openxmlformats.org/officeDocument/2006/relationships/hyperlink" Target="http://www.satisfice.com/articles/et-dynamics.pdf" TargetMode="External"/><Relationship Id="rId1" Type="http://schemas.openxmlformats.org/officeDocument/2006/relationships/slideLayout" Target="../slideLayouts/slideLayout3.xml"/><Relationship Id="rId6" Type="http://schemas.openxmlformats.org/officeDocument/2006/relationships/hyperlink" Target="http://ap-test-team.blogspot.com/2011/05/gui.html" TargetMode="External"/><Relationship Id="rId5" Type="http://schemas.openxmlformats.org/officeDocument/2006/relationships/hyperlink" Target="http://wiki.software-testing.ru/%D0%A7%D0%B8%D1%82-%D0%BB%D0%B8%D1%81%D1%82_%D1%80%D0%B5%D0%B3%D0%B8%D1%81%D1%82%D1%80%D0%B0%D1%86%D0%B8%D0%B8_%D0%BE%D1%82_%D0%90._%D0%9B%D1%83%D0%BF%D0%B0%D0%BD%D0%B0" TargetMode="External"/><Relationship Id="rId4" Type="http://schemas.openxmlformats.org/officeDocument/2006/relationships/hyperlink" Target="http://wiki.software-testing.ru/%D0%A7%D0%B8%D1%82-%D0%BB%D0%B8%D1%81%D1%82_%D0%BF%D0%BE_Web_UI_%D0%BA%D0%BE%D0%BD%D1%82%D1%80%D0%BE%D0%BB%D0%B0%D0%BC_%D0%BE%D1%82_%D0%98._%D0%9B%D1%8E%D0%B1%D0%B8%D0%BD%D0%B0" TargetMode="External"/><Relationship Id="rId9" Type="http://schemas.openxmlformats.org/officeDocument/2006/relationships/hyperlink" Target="https://www.owasp.org/index.php/XSS_Filter_Evasion_Cheat_She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Тестовые сценарии</a:t>
            </a:r>
          </a:p>
        </p:txBody>
      </p:sp>
      <p:sp>
        <p:nvSpPr>
          <p:cNvPr id="3" name="Text Placeholder 2"/>
          <p:cNvSpPr>
            <a:spLocks noGrp="1"/>
          </p:cNvSpPr>
          <p:nvPr>
            <p:ph type="body" sz="quarter" idx="10"/>
          </p:nvPr>
        </p:nvSpPr>
        <p:spPr/>
        <p:txBody>
          <a:bodyPr/>
          <a:lstStyle/>
          <a:p>
            <a:endParaRPr lang="ru-RU" dirty="0"/>
          </a:p>
          <a:p>
            <a:endParaRPr lang="ru-RU" dirty="0"/>
          </a:p>
        </p:txBody>
      </p:sp>
    </p:spTree>
    <p:extLst>
      <p:ext uri="{BB962C8B-B14F-4D97-AF65-F5344CB8AC3E}">
        <p14:creationId xmlns:p14="http://schemas.microsoft.com/office/powerpoint/2010/main" val="338048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Example</a:t>
            </a:r>
            <a:endParaRPr lang="ru-RU" dirty="0"/>
          </a:p>
        </p:txBody>
      </p:sp>
      <p:sp>
        <p:nvSpPr>
          <p:cNvPr id="3" name="Text Placeholder 2"/>
          <p:cNvSpPr>
            <a:spLocks noGrp="1"/>
          </p:cNvSpPr>
          <p:nvPr>
            <p:ph type="body" sz="quarter" idx="10"/>
          </p:nvPr>
        </p:nvSpPr>
        <p:spPr/>
        <p:txBody>
          <a:bodyPr/>
          <a:lstStyle/>
          <a:p>
            <a:pPr indent="-342900">
              <a:buFont typeface="+mj-lt"/>
              <a:buAutoNum type="arabicPeriod"/>
            </a:pPr>
            <a:r>
              <a:rPr lang="ru-RU" dirty="0" err="1"/>
              <a:t>do</a:t>
            </a:r>
            <a:r>
              <a:rPr lang="ru-RU" dirty="0"/>
              <a:t> A1, </a:t>
            </a:r>
            <a:r>
              <a:rPr lang="ru-RU" dirty="0" err="1"/>
              <a:t>verify</a:t>
            </a:r>
            <a:r>
              <a:rPr lang="ru-RU" dirty="0"/>
              <a:t> B1</a:t>
            </a:r>
          </a:p>
          <a:p>
            <a:pPr indent="-342900">
              <a:buFont typeface="+mj-lt"/>
              <a:buAutoNum type="arabicPeriod"/>
            </a:pPr>
            <a:r>
              <a:rPr lang="ru-RU" dirty="0" err="1"/>
              <a:t>do</a:t>
            </a:r>
            <a:r>
              <a:rPr lang="ru-RU" dirty="0"/>
              <a:t> A2, </a:t>
            </a:r>
            <a:r>
              <a:rPr lang="ru-RU" dirty="0" err="1"/>
              <a:t>verify</a:t>
            </a:r>
            <a:r>
              <a:rPr lang="ru-RU" dirty="0"/>
              <a:t> B2</a:t>
            </a:r>
          </a:p>
          <a:p>
            <a:pPr indent="-342900">
              <a:buFont typeface="+mj-lt"/>
              <a:buAutoNum type="arabicPeriod"/>
            </a:pPr>
            <a:r>
              <a:rPr lang="ru-RU" dirty="0" err="1"/>
              <a:t>do</a:t>
            </a:r>
            <a:r>
              <a:rPr lang="ru-RU" dirty="0"/>
              <a:t> A3, </a:t>
            </a:r>
            <a:r>
              <a:rPr lang="ru-RU" dirty="0" err="1"/>
              <a:t>verify</a:t>
            </a:r>
            <a:r>
              <a:rPr lang="ru-RU" dirty="0"/>
              <a:t> B3</a:t>
            </a:r>
          </a:p>
          <a:p>
            <a:pPr marL="54900" indent="0">
              <a:buNone/>
            </a:pPr>
            <a:endParaRPr lang="ru-RU" dirty="0"/>
          </a:p>
        </p:txBody>
      </p:sp>
      <p:pic>
        <p:nvPicPr>
          <p:cNvPr id="5" name="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3203848" y="1203598"/>
            <a:ext cx="5158328" cy="3142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165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Example</a:t>
            </a:r>
            <a:endParaRPr lang="ru-RU" dirty="0"/>
          </a:p>
        </p:txBody>
      </p:sp>
      <p:sp>
        <p:nvSpPr>
          <p:cNvPr id="3" name="Text Placeholder 2"/>
          <p:cNvSpPr>
            <a:spLocks noGrp="1"/>
          </p:cNvSpPr>
          <p:nvPr>
            <p:ph type="body" sz="quarter" idx="10"/>
          </p:nvPr>
        </p:nvSpPr>
        <p:spPr/>
        <p:txBody>
          <a:bodyPr/>
          <a:lstStyle/>
          <a:p>
            <a:pPr indent="-342900">
              <a:buFont typeface="+mj-lt"/>
              <a:buAutoNum type="arabicPeriod"/>
            </a:pPr>
            <a:r>
              <a:rPr lang="ru-RU" dirty="0" err="1"/>
              <a:t>do</a:t>
            </a:r>
            <a:r>
              <a:rPr lang="ru-RU" dirty="0"/>
              <a:t> A1, </a:t>
            </a:r>
            <a:r>
              <a:rPr lang="ru-RU" dirty="0" err="1"/>
              <a:t>verify</a:t>
            </a:r>
            <a:r>
              <a:rPr lang="ru-RU" dirty="0"/>
              <a:t> B1</a:t>
            </a:r>
          </a:p>
          <a:p>
            <a:pPr indent="-342900">
              <a:buFont typeface="+mj-lt"/>
              <a:buAutoNum type="arabicPeriod"/>
            </a:pPr>
            <a:r>
              <a:rPr lang="ru-RU" dirty="0" err="1"/>
              <a:t>do</a:t>
            </a:r>
            <a:r>
              <a:rPr lang="ru-RU" dirty="0"/>
              <a:t> A2, </a:t>
            </a:r>
            <a:r>
              <a:rPr lang="ru-RU" dirty="0" err="1"/>
              <a:t>verify</a:t>
            </a:r>
            <a:r>
              <a:rPr lang="ru-RU" dirty="0"/>
              <a:t> B2</a:t>
            </a:r>
          </a:p>
          <a:p>
            <a:pPr indent="-342900">
              <a:buFont typeface="+mj-lt"/>
              <a:buAutoNum type="arabicPeriod"/>
            </a:pPr>
            <a:r>
              <a:rPr lang="ru-RU" dirty="0" err="1"/>
              <a:t>do</a:t>
            </a:r>
            <a:r>
              <a:rPr lang="ru-RU" dirty="0"/>
              <a:t> A3, </a:t>
            </a:r>
            <a:r>
              <a:rPr lang="ru-RU" dirty="0" err="1"/>
              <a:t>verify</a:t>
            </a:r>
            <a:r>
              <a:rPr lang="ru-RU" dirty="0"/>
              <a:t> B3</a:t>
            </a:r>
          </a:p>
          <a:p>
            <a:pPr marL="54900" indent="0">
              <a:buNone/>
            </a:pPr>
            <a:endParaRPr lang="ru-R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041" y="1131590"/>
            <a:ext cx="5390504" cy="3276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602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endParaRPr lang="ru-RU" dirty="0"/>
          </a:p>
        </p:txBody>
      </p:sp>
      <p:sp>
        <p:nvSpPr>
          <p:cNvPr id="3" name="Text Placeholder 2"/>
          <p:cNvSpPr>
            <a:spLocks noGrp="1"/>
          </p:cNvSpPr>
          <p:nvPr>
            <p:ph type="body" sz="quarter" idx="10"/>
          </p:nvPr>
        </p:nvSpPr>
        <p:spPr>
          <a:xfrm>
            <a:off x="467544" y="2067694"/>
            <a:ext cx="8208144" cy="2610273"/>
          </a:xfrm>
        </p:spPr>
        <p:txBody>
          <a:bodyPr/>
          <a:lstStyle/>
          <a:p>
            <a:r>
              <a:rPr lang="ru-RU" b="1" dirty="0"/>
              <a:t>Уровень детализации тест кейсов</a:t>
            </a:r>
            <a:r>
              <a:rPr lang="ru-RU" dirty="0"/>
              <a:t> должен быть таков, чтобы обеспечивать разумное соотношение времени прохождения к тестовому покрытию</a:t>
            </a:r>
          </a:p>
          <a:p>
            <a:endParaRPr lang="ru-RU" dirty="0"/>
          </a:p>
        </p:txBody>
      </p:sp>
    </p:spTree>
    <p:extLst>
      <p:ext uri="{BB962C8B-B14F-4D97-AF65-F5344CB8AC3E}">
        <p14:creationId xmlns:p14="http://schemas.microsoft.com/office/powerpoint/2010/main" val="347414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endParaRPr lang="ru-RU" dirty="0"/>
          </a:p>
        </p:txBody>
      </p:sp>
      <p:sp>
        <p:nvSpPr>
          <p:cNvPr id="3" name="Text Placeholder 2"/>
          <p:cNvSpPr>
            <a:spLocks noGrp="1"/>
          </p:cNvSpPr>
          <p:nvPr>
            <p:ph type="body" sz="quarter" idx="10"/>
          </p:nvPr>
        </p:nvSpPr>
        <p:spPr/>
        <p:txBody>
          <a:bodyPr/>
          <a:lstStyle/>
          <a:p>
            <a:r>
              <a:rPr lang="ru-RU" b="1" dirty="0"/>
              <a:t>Пример тест кейса 1:</a:t>
            </a:r>
            <a:endParaRPr lang="ru-RU" dirty="0"/>
          </a:p>
          <a:p>
            <a:endParaRPr lang="ru-RU" dirty="0"/>
          </a:p>
        </p:txBody>
      </p:sp>
      <p:pic>
        <p:nvPicPr>
          <p:cNvPr id="5" name="Picture 2"/>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r="18408"/>
          <a:stretch/>
        </p:blipFill>
        <p:spPr bwMode="auto">
          <a:xfrm>
            <a:off x="1835695" y="1851670"/>
            <a:ext cx="6452677"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28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endParaRPr lang="ru-RU" dirty="0"/>
          </a:p>
        </p:txBody>
      </p:sp>
      <p:sp>
        <p:nvSpPr>
          <p:cNvPr id="3" name="Text Placeholder 2"/>
          <p:cNvSpPr>
            <a:spLocks noGrp="1"/>
          </p:cNvSpPr>
          <p:nvPr>
            <p:ph type="body" sz="quarter" idx="10"/>
          </p:nvPr>
        </p:nvSpPr>
        <p:spPr/>
        <p:txBody>
          <a:bodyPr/>
          <a:lstStyle/>
          <a:p>
            <a:pPr marL="54900" indent="0">
              <a:buNone/>
            </a:pPr>
            <a:r>
              <a:rPr lang="ru-RU" b="1" dirty="0"/>
              <a:t>Пример тест кейса 2</a:t>
            </a:r>
            <a:r>
              <a:rPr lang="ru-RU" dirty="0"/>
              <a:t>: </a:t>
            </a:r>
          </a:p>
          <a:p>
            <a:endParaRPr lang="ru-RU" dirty="0"/>
          </a:p>
          <a:p>
            <a:pPr indent="-342900">
              <a:buFont typeface="Wingdings" panose="05000000000000000000" pitchFamily="2" charset="2"/>
              <a:buChar char="§"/>
            </a:pPr>
            <a:r>
              <a:rPr lang="ru-RU" dirty="0"/>
              <a:t>Название: Проверка отображения страницы</a:t>
            </a:r>
          </a:p>
          <a:p>
            <a:pPr indent="-342900">
              <a:buFont typeface="Wingdings" panose="05000000000000000000" pitchFamily="2" charset="2"/>
              <a:buChar char="§"/>
            </a:pPr>
            <a:r>
              <a:rPr lang="ru-RU" dirty="0"/>
              <a:t>Действие: Открыть страницу "Вход в систему«</a:t>
            </a:r>
          </a:p>
          <a:p>
            <a:pPr indent="-342900">
              <a:buFont typeface="Wingdings" panose="05000000000000000000" pitchFamily="2" charset="2"/>
              <a:buChar char="§"/>
            </a:pPr>
            <a:r>
              <a:rPr lang="ru-RU" dirty="0"/>
              <a:t>Проверка: Проверьте, что отображаемая страница соответствует странице на картинке 1 (и прилагаем изображение страницы "Вход в систему")</a:t>
            </a:r>
          </a:p>
          <a:p>
            <a:pPr marL="54900" indent="0">
              <a:buNone/>
            </a:pPr>
            <a:endParaRPr lang="ru-RU" dirty="0"/>
          </a:p>
        </p:txBody>
      </p:sp>
    </p:spTree>
    <p:extLst>
      <p:ext uri="{BB962C8B-B14F-4D97-AF65-F5344CB8AC3E}">
        <p14:creationId xmlns:p14="http://schemas.microsoft.com/office/powerpoint/2010/main" val="61770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 - What</a:t>
            </a:r>
            <a:endParaRPr lang="ru-RU" dirty="0"/>
          </a:p>
        </p:txBody>
      </p:sp>
      <p:sp>
        <p:nvSpPr>
          <p:cNvPr id="3" name="Text Placeholder 2"/>
          <p:cNvSpPr>
            <a:spLocks noGrp="1"/>
          </p:cNvSpPr>
          <p:nvPr>
            <p:ph type="body" sz="quarter" idx="10"/>
          </p:nvPr>
        </p:nvSpPr>
        <p:spPr/>
        <p:txBody>
          <a:bodyPr/>
          <a:lstStyle/>
          <a:p>
            <a:r>
              <a:rPr lang="ru-RU" b="1" dirty="0"/>
              <a:t>Чек-лист (</a:t>
            </a:r>
            <a:r>
              <a:rPr lang="ru-RU" b="1" dirty="0" err="1"/>
              <a:t>check</a:t>
            </a:r>
            <a:r>
              <a:rPr lang="ru-RU" b="1" dirty="0"/>
              <a:t> </a:t>
            </a:r>
            <a:r>
              <a:rPr lang="ru-RU" b="1" dirty="0" err="1"/>
              <a:t>list</a:t>
            </a:r>
            <a:r>
              <a:rPr lang="ru-RU" b="1" dirty="0"/>
              <a:t>) </a:t>
            </a:r>
            <a:r>
              <a:rPr lang="ru-RU" dirty="0"/>
              <a:t>— это документ, описывающий что должно быть протестировано. При этом чек-лист может быть абсолютно разного уровня детализации. На сколько детальным будет чек-лист зависит от требований к отчетности, уровня знания продукта сотрудниками и сложности продукта</a:t>
            </a:r>
          </a:p>
        </p:txBody>
      </p:sp>
    </p:spTree>
    <p:extLst>
      <p:ext uri="{BB962C8B-B14F-4D97-AF65-F5344CB8AC3E}">
        <p14:creationId xmlns:p14="http://schemas.microsoft.com/office/powerpoint/2010/main" val="1289841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 - What</a:t>
            </a:r>
            <a:endParaRPr lang="ru-RU" dirty="0"/>
          </a:p>
        </p:txBody>
      </p:sp>
      <p:sp>
        <p:nvSpPr>
          <p:cNvPr id="3" name="Text Placeholder 2"/>
          <p:cNvSpPr>
            <a:spLocks noGrp="1"/>
          </p:cNvSpPr>
          <p:nvPr>
            <p:ph type="body" sz="quarter" idx="10"/>
          </p:nvPr>
        </p:nvSpPr>
        <p:spPr/>
        <p:txBody>
          <a:bodyPr/>
          <a:lstStyle/>
          <a:p>
            <a:r>
              <a:rPr lang="ru-RU" dirty="0"/>
              <a:t>Как правило, чек-лист содержит только действия (шаги), без ожидаемого результата. Чек-лист менее формализован чем тестовый сценарий. Его уместно использовать тогда, когда тестовые сценарии будут избыточны. Также чек-лист ассоциируются с гибкими подходами в тестировании.</a:t>
            </a:r>
          </a:p>
        </p:txBody>
      </p:sp>
    </p:spTree>
    <p:extLst>
      <p:ext uri="{BB962C8B-B14F-4D97-AF65-F5344CB8AC3E}">
        <p14:creationId xmlns:p14="http://schemas.microsoft.com/office/powerpoint/2010/main" val="506267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 - Why</a:t>
            </a:r>
            <a:endParaRPr lang="ru-RU" dirty="0"/>
          </a:p>
        </p:txBody>
      </p:sp>
      <p:sp>
        <p:nvSpPr>
          <p:cNvPr id="3" name="Text Placeholder 2"/>
          <p:cNvSpPr>
            <a:spLocks noGrp="1"/>
          </p:cNvSpPr>
          <p:nvPr>
            <p:ph type="body" sz="quarter" idx="10"/>
          </p:nvPr>
        </p:nvSpPr>
        <p:spPr/>
        <p:txBody>
          <a:bodyPr/>
          <a:lstStyle/>
          <a:p>
            <a:pPr indent="-342900">
              <a:buFont typeface="Wingdings" panose="05000000000000000000" pitchFamily="2" charset="2"/>
              <a:buChar char="Ø"/>
            </a:pPr>
            <a:r>
              <a:rPr lang="ru-RU" dirty="0"/>
              <a:t>Не забыть что-то протестировать.</a:t>
            </a:r>
          </a:p>
          <a:p>
            <a:pPr indent="-342900">
              <a:buFont typeface="Wingdings" panose="05000000000000000000" pitchFamily="2" charset="2"/>
              <a:buChar char="Ø"/>
            </a:pPr>
            <a:endParaRPr lang="ru-RU" dirty="0"/>
          </a:p>
          <a:p>
            <a:pPr>
              <a:buFont typeface="Wingdings" panose="05000000000000000000" pitchFamily="2" charset="2"/>
              <a:buChar char="Ø"/>
            </a:pPr>
            <a:endParaRPr lang="ru-RU" dirty="0"/>
          </a:p>
          <a:p>
            <a:pPr indent="-342900">
              <a:buFont typeface="Wingdings" panose="05000000000000000000" pitchFamily="2" charset="2"/>
              <a:buChar char="Ø"/>
            </a:pPr>
            <a:r>
              <a:rPr lang="ru-RU" dirty="0"/>
              <a:t>Помогает осуществлять контроль за тестированием.</a:t>
            </a:r>
          </a:p>
          <a:p>
            <a:endParaRPr lang="ru-RU" dirty="0"/>
          </a:p>
        </p:txBody>
      </p:sp>
    </p:spTree>
    <p:extLst>
      <p:ext uri="{BB962C8B-B14F-4D97-AF65-F5344CB8AC3E}">
        <p14:creationId xmlns:p14="http://schemas.microsoft.com/office/powerpoint/2010/main" val="30700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 - How</a:t>
            </a:r>
            <a:endParaRPr lang="ru-RU" dirty="0"/>
          </a:p>
        </p:txBody>
      </p:sp>
      <p:sp>
        <p:nvSpPr>
          <p:cNvPr id="3" name="Text Placeholder 2"/>
          <p:cNvSpPr>
            <a:spLocks noGrp="1"/>
          </p:cNvSpPr>
          <p:nvPr>
            <p:ph type="body" sz="quarter" idx="10"/>
          </p:nvPr>
        </p:nvSpPr>
        <p:spPr/>
        <p:txBody>
          <a:bodyPr/>
          <a:lstStyle/>
          <a:p>
            <a:pPr marL="54900" indent="0">
              <a:buClr>
                <a:schemeClr val="accent1"/>
              </a:buClr>
              <a:buNone/>
            </a:pPr>
            <a:r>
              <a:rPr lang="ru-RU" dirty="0"/>
              <a:t>В чек-лист заносят перечень проверок для верификации какой-то области, свойства, характеристики приложения и т.д. с требуемой степенью детализации.</a:t>
            </a:r>
          </a:p>
        </p:txBody>
      </p:sp>
    </p:spTree>
    <p:extLst>
      <p:ext uri="{BB962C8B-B14F-4D97-AF65-F5344CB8AC3E}">
        <p14:creationId xmlns:p14="http://schemas.microsoft.com/office/powerpoint/2010/main" val="183196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 - Example</a:t>
            </a:r>
            <a:endParaRPr lang="ru-RU" dirty="0"/>
          </a:p>
        </p:txBody>
      </p:sp>
      <p:pic>
        <p:nvPicPr>
          <p:cNvPr id="4" name="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699792" y="987574"/>
            <a:ext cx="4209598" cy="330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20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ru-RU" dirty="0"/>
          </a:p>
        </p:txBody>
      </p:sp>
      <p:sp>
        <p:nvSpPr>
          <p:cNvPr id="3" name="Text Placeholder 2"/>
          <p:cNvSpPr>
            <a:spLocks noGrp="1"/>
          </p:cNvSpPr>
          <p:nvPr>
            <p:ph type="body" sz="quarter" idx="10"/>
          </p:nvPr>
        </p:nvSpPr>
        <p:spPr/>
        <p:txBody>
          <a:bodyPr/>
          <a:lstStyle/>
          <a:p>
            <a:r>
              <a:rPr lang="en-US" dirty="0"/>
              <a:t>Test Case Definition</a:t>
            </a:r>
          </a:p>
          <a:p>
            <a:r>
              <a:rPr lang="en-US" dirty="0"/>
              <a:t>Test Case Types</a:t>
            </a:r>
          </a:p>
          <a:p>
            <a:r>
              <a:rPr lang="en-US" dirty="0"/>
              <a:t>Test Case’s Structure</a:t>
            </a:r>
          </a:p>
          <a:p>
            <a:r>
              <a:rPr lang="en-US" dirty="0"/>
              <a:t>Example</a:t>
            </a:r>
          </a:p>
          <a:p>
            <a:r>
              <a:rPr lang="en-US" dirty="0"/>
              <a:t>Details</a:t>
            </a:r>
          </a:p>
          <a:p>
            <a:r>
              <a:rPr lang="en-US" dirty="0"/>
              <a:t>Check List</a:t>
            </a:r>
          </a:p>
          <a:p>
            <a:r>
              <a:rPr lang="en-US" dirty="0"/>
              <a:t>Cheat List</a:t>
            </a:r>
          </a:p>
          <a:p>
            <a:r>
              <a:rPr lang="en-US" dirty="0"/>
              <a:t>Task</a:t>
            </a:r>
            <a:endParaRPr lang="ru-RU" dirty="0"/>
          </a:p>
        </p:txBody>
      </p:sp>
    </p:spTree>
    <p:extLst>
      <p:ext uri="{BB962C8B-B14F-4D97-AF65-F5344CB8AC3E}">
        <p14:creationId xmlns:p14="http://schemas.microsoft.com/office/powerpoint/2010/main" val="393770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List - What</a:t>
            </a:r>
            <a:endParaRPr lang="ru-RU" dirty="0"/>
          </a:p>
        </p:txBody>
      </p:sp>
      <p:sp>
        <p:nvSpPr>
          <p:cNvPr id="3" name="Text Placeholder 2"/>
          <p:cNvSpPr>
            <a:spLocks noGrp="1"/>
          </p:cNvSpPr>
          <p:nvPr>
            <p:ph type="body" sz="quarter" idx="10"/>
          </p:nvPr>
        </p:nvSpPr>
        <p:spPr/>
        <p:txBody>
          <a:bodyPr/>
          <a:lstStyle/>
          <a:p>
            <a:r>
              <a:rPr lang="ru-RU" b="1" dirty="0"/>
              <a:t>Чит-лист (</a:t>
            </a:r>
            <a:r>
              <a:rPr lang="ru-RU" b="1" dirty="0" err="1"/>
              <a:t>сheat</a:t>
            </a:r>
            <a:r>
              <a:rPr lang="ru-RU" b="1" dirty="0"/>
              <a:t> </a:t>
            </a:r>
            <a:r>
              <a:rPr lang="ru-RU" b="1" dirty="0" err="1"/>
              <a:t>sheets</a:t>
            </a:r>
            <a:r>
              <a:rPr lang="ru-RU" b="1" dirty="0"/>
              <a:t>)</a:t>
            </a:r>
            <a:r>
              <a:rPr lang="ru-RU" dirty="0"/>
              <a:t> — список проверок, которые можно использоваться в разных условиях. Другими словами — набор стандартных проверок, который пригодится на все (или почти все) случаи жизни.</a:t>
            </a:r>
          </a:p>
          <a:p>
            <a:endParaRPr lang="ru-RU" dirty="0"/>
          </a:p>
        </p:txBody>
      </p:sp>
    </p:spTree>
    <p:extLst>
      <p:ext uri="{BB962C8B-B14F-4D97-AF65-F5344CB8AC3E}">
        <p14:creationId xmlns:p14="http://schemas.microsoft.com/office/powerpoint/2010/main" val="389679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List - Why</a:t>
            </a:r>
            <a:endParaRPr lang="ru-RU" dirty="0"/>
          </a:p>
        </p:txBody>
      </p:sp>
      <p:sp>
        <p:nvSpPr>
          <p:cNvPr id="3" name="Text Placeholder 2"/>
          <p:cNvSpPr>
            <a:spLocks noGrp="1"/>
          </p:cNvSpPr>
          <p:nvPr>
            <p:ph type="body" sz="quarter" idx="10"/>
          </p:nvPr>
        </p:nvSpPr>
        <p:spPr/>
        <p:txBody>
          <a:bodyPr/>
          <a:lstStyle/>
          <a:p>
            <a:pPr indent="-342900">
              <a:buFont typeface="Arial" panose="020B0604020202020204" pitchFamily="34" charset="0"/>
              <a:buChar char="•"/>
            </a:pPr>
            <a:r>
              <a:rPr lang="ru-RU" dirty="0"/>
              <a:t>В каком то роде стандартизация тестирования.</a:t>
            </a:r>
          </a:p>
          <a:p>
            <a:pPr>
              <a:buFont typeface="Arial" panose="020B0604020202020204" pitchFamily="34" charset="0"/>
              <a:buChar char="•"/>
            </a:pPr>
            <a:endParaRPr lang="ru-RU" dirty="0"/>
          </a:p>
          <a:p>
            <a:pPr indent="-342900">
              <a:buFont typeface="Arial" panose="020B0604020202020204" pitchFamily="34" charset="0"/>
              <a:buChar char="•"/>
            </a:pPr>
            <a:r>
              <a:rPr lang="ru-RU" dirty="0"/>
              <a:t>«Не </a:t>
            </a:r>
            <a:r>
              <a:rPr lang="ru-RU" dirty="0" err="1"/>
              <a:t>забывалка</a:t>
            </a:r>
            <a:r>
              <a:rPr lang="ru-RU" dirty="0"/>
              <a:t>» важных тестов.</a:t>
            </a:r>
          </a:p>
          <a:p>
            <a:pPr>
              <a:buFont typeface="Arial" panose="020B0604020202020204" pitchFamily="34" charset="0"/>
              <a:buChar char="•"/>
            </a:pPr>
            <a:endParaRPr lang="ru-RU" dirty="0"/>
          </a:p>
          <a:p>
            <a:pPr indent="-342900">
              <a:buFont typeface="Arial" panose="020B0604020202020204" pitchFamily="34" charset="0"/>
              <a:buChar char="•"/>
            </a:pPr>
            <a:r>
              <a:rPr lang="ru-RU" dirty="0"/>
              <a:t>Идеи для тестов.</a:t>
            </a:r>
          </a:p>
          <a:p>
            <a:pPr>
              <a:buFont typeface="Arial" panose="020B0604020202020204" pitchFamily="34" charset="0"/>
              <a:buChar char="•"/>
            </a:pPr>
            <a:endParaRPr lang="ru-RU" dirty="0"/>
          </a:p>
          <a:p>
            <a:pPr indent="-342900">
              <a:buFont typeface="Arial" panose="020B0604020202020204" pitchFamily="34" charset="0"/>
              <a:buChar char="•"/>
            </a:pPr>
            <a:r>
              <a:rPr lang="ru-RU" dirty="0"/>
              <a:t>Отличный инструмент обучения и обмена опытом.</a:t>
            </a:r>
          </a:p>
          <a:p>
            <a:endParaRPr lang="ru-RU" dirty="0"/>
          </a:p>
        </p:txBody>
      </p:sp>
    </p:spTree>
    <p:extLst>
      <p:ext uri="{BB962C8B-B14F-4D97-AF65-F5344CB8AC3E}">
        <p14:creationId xmlns:p14="http://schemas.microsoft.com/office/powerpoint/2010/main" val="2443029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List - Examples</a:t>
            </a:r>
            <a:endParaRPr lang="ru-RU" dirty="0"/>
          </a:p>
        </p:txBody>
      </p:sp>
      <p:sp>
        <p:nvSpPr>
          <p:cNvPr id="3" name="Text Placeholder 2"/>
          <p:cNvSpPr>
            <a:spLocks noGrp="1"/>
          </p:cNvSpPr>
          <p:nvPr>
            <p:ph type="body" sz="quarter" idx="10"/>
          </p:nvPr>
        </p:nvSpPr>
        <p:spPr/>
        <p:txBody>
          <a:bodyPr/>
          <a:lstStyle/>
          <a:p>
            <a:r>
              <a:rPr lang="ru-RU" dirty="0">
                <a:hlinkClick r:id="rId2" tooltip="Exploratory Testing Dynamics"/>
              </a:rPr>
              <a:t>Чит-листы от Бахов</a:t>
            </a:r>
            <a:endParaRPr lang="ru-RU" dirty="0"/>
          </a:p>
          <a:p>
            <a:r>
              <a:rPr lang="ru-RU" dirty="0">
                <a:hlinkClick r:id="rId3" tooltip="Test Heuristics Cheat Sheet"/>
              </a:rPr>
              <a:t>Чит-листы от Элизабет </a:t>
            </a:r>
            <a:r>
              <a:rPr lang="ru-RU" dirty="0" err="1">
                <a:hlinkClick r:id="rId3" tooltip="Test Heuristics Cheat Sheet"/>
              </a:rPr>
              <a:t>Хендриксон</a:t>
            </a:r>
            <a:r>
              <a:rPr lang="ru-RU" dirty="0"/>
              <a:t> </a:t>
            </a:r>
          </a:p>
          <a:p>
            <a:r>
              <a:rPr lang="ru-RU" dirty="0">
                <a:hlinkClick r:id="rId4" tooltip="Чит-лист по Web UI контролам от Игоря Любина"/>
              </a:rPr>
              <a:t>Чит-лист по </a:t>
            </a:r>
            <a:r>
              <a:rPr lang="ru-RU" dirty="0" err="1">
                <a:hlinkClick r:id="rId4" tooltip="Чит-лист по Web UI контролам от Игоря Любина"/>
              </a:rPr>
              <a:t>Web</a:t>
            </a:r>
            <a:r>
              <a:rPr lang="ru-RU" dirty="0">
                <a:hlinkClick r:id="rId4" tooltip="Чит-лист по Web UI контролам от Игоря Любина"/>
              </a:rPr>
              <a:t> UI </a:t>
            </a:r>
            <a:r>
              <a:rPr lang="ru-RU" dirty="0" err="1">
                <a:hlinkClick r:id="rId4" tooltip="Чит-лист по Web UI контролам от Игоря Любина"/>
              </a:rPr>
              <a:t>контролам</a:t>
            </a:r>
            <a:r>
              <a:rPr lang="ru-RU" dirty="0">
                <a:hlinkClick r:id="rId4" tooltip="Чит-лист по Web UI контролам от Игоря Любина"/>
              </a:rPr>
              <a:t> от Игоря Любина</a:t>
            </a:r>
            <a:endParaRPr lang="ru-RU" dirty="0"/>
          </a:p>
          <a:p>
            <a:r>
              <a:rPr lang="ru-RU" dirty="0">
                <a:hlinkClick r:id="rId5" tooltip="Чит-лист регистрации от Алексея Лупана"/>
              </a:rPr>
              <a:t>Чит-лист регистрации от Алексея Лупана</a:t>
            </a:r>
            <a:endParaRPr lang="ru-RU" dirty="0"/>
          </a:p>
          <a:p>
            <a:r>
              <a:rPr lang="ru-RU" dirty="0">
                <a:hlinkClick r:id="rId6" tooltip="Чит-лист: GUI тестирование окон и экранов "/>
              </a:rPr>
              <a:t>Чит-лист: GUI тестирование окон и экранов от Игоря Любина</a:t>
            </a:r>
            <a:endParaRPr lang="ru-RU" dirty="0"/>
          </a:p>
          <a:p>
            <a:r>
              <a:rPr lang="ru-RU" dirty="0" err="1">
                <a:hlinkClick r:id="rId7" tooltip=" MySQL SQL Injection Cheat Sheet"/>
              </a:rPr>
              <a:t>MySQL</a:t>
            </a:r>
            <a:r>
              <a:rPr lang="ru-RU" dirty="0">
                <a:hlinkClick r:id="rId7" tooltip=" MySQL SQL Injection Cheat Sheet"/>
              </a:rPr>
              <a:t> SQL </a:t>
            </a:r>
            <a:r>
              <a:rPr lang="ru-RU" dirty="0" err="1">
                <a:hlinkClick r:id="rId7" tooltip=" MySQL SQL Injection Cheat Sheet"/>
              </a:rPr>
              <a:t>Injection</a:t>
            </a:r>
            <a:r>
              <a:rPr lang="ru-RU" dirty="0">
                <a:hlinkClick r:id="rId7" tooltip=" MySQL SQL Injection Cheat Sheet"/>
              </a:rPr>
              <a:t> </a:t>
            </a:r>
            <a:r>
              <a:rPr lang="ru-RU" dirty="0" err="1">
                <a:hlinkClick r:id="rId7" tooltip=" MySQL SQL Injection Cheat Sheet"/>
              </a:rPr>
              <a:t>Cheat</a:t>
            </a:r>
            <a:r>
              <a:rPr lang="ru-RU" dirty="0">
                <a:hlinkClick r:id="rId7" tooltip=" MySQL SQL Injection Cheat Sheet"/>
              </a:rPr>
              <a:t> </a:t>
            </a:r>
            <a:r>
              <a:rPr lang="ru-RU" dirty="0" err="1">
                <a:hlinkClick r:id="rId7" tooltip=" MySQL SQL Injection Cheat Sheet"/>
              </a:rPr>
              <a:t>Sheet</a:t>
            </a:r>
            <a:endParaRPr lang="ru-RU" dirty="0"/>
          </a:p>
          <a:p>
            <a:r>
              <a:rPr lang="ru-RU" dirty="0">
                <a:hlinkClick r:id="rId8" tooltip="Сборник чек и чит-листов для помощи в тестировании"/>
              </a:rPr>
              <a:t>Сборник чек и чит-листов для помощи в тестировании</a:t>
            </a:r>
            <a:endParaRPr lang="ru-RU" dirty="0"/>
          </a:p>
          <a:p>
            <a:r>
              <a:rPr lang="ru-RU" dirty="0">
                <a:hlinkClick r:id="rId9" tooltip="XSS Filter Evasion Cheat Sheet"/>
              </a:rPr>
              <a:t>XSS </a:t>
            </a:r>
            <a:r>
              <a:rPr lang="ru-RU" dirty="0" err="1">
                <a:hlinkClick r:id="rId9" tooltip="XSS Filter Evasion Cheat Sheet"/>
              </a:rPr>
              <a:t>Filter</a:t>
            </a:r>
            <a:r>
              <a:rPr lang="ru-RU" dirty="0">
                <a:hlinkClick r:id="rId9" tooltip="XSS Filter Evasion Cheat Sheet"/>
              </a:rPr>
              <a:t> </a:t>
            </a:r>
            <a:r>
              <a:rPr lang="ru-RU" dirty="0" err="1">
                <a:hlinkClick r:id="rId9" tooltip="XSS Filter Evasion Cheat Sheet"/>
              </a:rPr>
              <a:t>Evasion</a:t>
            </a:r>
            <a:r>
              <a:rPr lang="ru-RU" dirty="0">
                <a:hlinkClick r:id="rId9" tooltip="XSS Filter Evasion Cheat Sheet"/>
              </a:rPr>
              <a:t> </a:t>
            </a:r>
            <a:r>
              <a:rPr lang="ru-RU" dirty="0" err="1">
                <a:hlinkClick r:id="rId9" tooltip="XSS Filter Evasion Cheat Sheet"/>
              </a:rPr>
              <a:t>Cheat</a:t>
            </a:r>
            <a:r>
              <a:rPr lang="ru-RU" dirty="0">
                <a:hlinkClick r:id="rId9" tooltip="XSS Filter Evasion Cheat Sheet"/>
              </a:rPr>
              <a:t> </a:t>
            </a:r>
            <a:r>
              <a:rPr lang="ru-RU" dirty="0" err="1">
                <a:hlinkClick r:id="rId9" tooltip="XSS Filter Evasion Cheat Sheet"/>
              </a:rPr>
              <a:t>Sheet</a:t>
            </a:r>
            <a:endParaRPr lang="ru-RU" dirty="0"/>
          </a:p>
          <a:p>
            <a:endParaRPr lang="ru-RU" dirty="0"/>
          </a:p>
        </p:txBody>
      </p:sp>
    </p:spTree>
    <p:extLst>
      <p:ext uri="{BB962C8B-B14F-4D97-AF65-F5344CB8AC3E}">
        <p14:creationId xmlns:p14="http://schemas.microsoft.com/office/powerpoint/2010/main" val="4112524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ru-RU" dirty="0"/>
          </a:p>
        </p:txBody>
      </p:sp>
    </p:spTree>
    <p:extLst>
      <p:ext uri="{BB962C8B-B14F-4D97-AF65-F5344CB8AC3E}">
        <p14:creationId xmlns:p14="http://schemas.microsoft.com/office/powerpoint/2010/main" val="103316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Definition</a:t>
            </a:r>
            <a:endParaRPr lang="ru-RU" dirty="0"/>
          </a:p>
        </p:txBody>
      </p:sp>
      <p:sp>
        <p:nvSpPr>
          <p:cNvPr id="3" name="Text Placeholder 2"/>
          <p:cNvSpPr>
            <a:spLocks noGrp="1"/>
          </p:cNvSpPr>
          <p:nvPr>
            <p:ph type="body" sz="quarter" idx="12"/>
          </p:nvPr>
        </p:nvSpPr>
        <p:spPr/>
        <p:txBody>
          <a:bodyPr/>
          <a:lstStyle/>
          <a:p>
            <a:r>
              <a:rPr lang="ru-RU" b="1" dirty="0"/>
              <a:t>Тестовый случай</a:t>
            </a:r>
            <a:r>
              <a:rPr lang="ru-RU" dirty="0"/>
              <a:t> (</a:t>
            </a:r>
            <a:r>
              <a:rPr lang="ru-RU" b="1" dirty="0" err="1"/>
              <a:t>Test</a:t>
            </a:r>
            <a:r>
              <a:rPr lang="ru-RU" b="1" dirty="0"/>
              <a:t> </a:t>
            </a:r>
            <a:r>
              <a:rPr lang="ru-RU" b="1" dirty="0" err="1"/>
              <a:t>Case</a:t>
            </a:r>
            <a:r>
              <a:rPr lang="ru-RU" dirty="0"/>
              <a:t>) - это артефакт, описывающий совокупность шагов, конкретных условий и параметров, необходимых для проверки реализации тестируемой функции или её части.</a:t>
            </a:r>
          </a:p>
          <a:p>
            <a:endParaRPr lang="ru-RU" dirty="0"/>
          </a:p>
        </p:txBody>
      </p:sp>
      <p:sp>
        <p:nvSpPr>
          <p:cNvPr id="4" name="Text Placeholder 3"/>
          <p:cNvSpPr>
            <a:spLocks noGrp="1"/>
          </p:cNvSpPr>
          <p:nvPr>
            <p:ph type="body" sz="quarter" idx="13"/>
          </p:nvPr>
        </p:nvSpPr>
        <p:spPr/>
        <p:txBody>
          <a:bodyPr/>
          <a:lstStyle/>
          <a:p>
            <a:r>
              <a:rPr lang="ru-RU" dirty="0"/>
              <a:t>Под тест кейсом понимается структура вида:</a:t>
            </a:r>
          </a:p>
          <a:p>
            <a:r>
              <a:rPr lang="ru-RU" b="1" dirty="0" err="1"/>
              <a:t>Action</a:t>
            </a:r>
            <a:r>
              <a:rPr lang="ru-RU" dirty="0"/>
              <a:t> &gt; </a:t>
            </a:r>
            <a:r>
              <a:rPr lang="ru-RU" b="1" dirty="0" err="1"/>
              <a:t>Expected</a:t>
            </a:r>
            <a:r>
              <a:rPr lang="ru-RU" b="1" dirty="0"/>
              <a:t> </a:t>
            </a:r>
            <a:r>
              <a:rPr lang="ru-RU" b="1" dirty="0" err="1"/>
              <a:t>Result</a:t>
            </a:r>
            <a:r>
              <a:rPr lang="ru-RU" dirty="0"/>
              <a:t> &gt; </a:t>
            </a:r>
            <a:r>
              <a:rPr lang="ru-RU" b="1" dirty="0" err="1"/>
              <a:t>Test</a:t>
            </a:r>
            <a:r>
              <a:rPr lang="ru-RU" b="1" dirty="0"/>
              <a:t> </a:t>
            </a:r>
            <a:r>
              <a:rPr lang="ru-RU" b="1" dirty="0" err="1"/>
              <a:t>Result</a:t>
            </a:r>
            <a:r>
              <a:rPr lang="ru-RU" dirty="0"/>
              <a:t> </a:t>
            </a:r>
          </a:p>
          <a:p>
            <a:pPr marL="54900" indent="0">
              <a:buNone/>
            </a:pPr>
            <a:endParaRPr lang="ru-RU" dirty="0"/>
          </a:p>
        </p:txBody>
      </p:sp>
      <p:pic>
        <p:nvPicPr>
          <p:cNvPr id="6"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187624" y="1419622"/>
            <a:ext cx="6567015" cy="1512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45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Types</a:t>
            </a:r>
            <a:endParaRPr lang="ru-RU" dirty="0"/>
          </a:p>
        </p:txBody>
      </p:sp>
      <p:sp>
        <p:nvSpPr>
          <p:cNvPr id="3" name="Text Placeholder 2"/>
          <p:cNvSpPr>
            <a:spLocks noGrp="1"/>
          </p:cNvSpPr>
          <p:nvPr>
            <p:ph type="body" sz="quarter" idx="10"/>
          </p:nvPr>
        </p:nvSpPr>
        <p:spPr/>
        <p:txBody>
          <a:bodyPr/>
          <a:lstStyle/>
          <a:p>
            <a:pPr marL="54900" indent="0">
              <a:buNone/>
            </a:pPr>
            <a:r>
              <a:rPr lang="ru-RU" dirty="0"/>
              <a:t>Тест кейсы разделяются по ожидаемому результату на </a:t>
            </a:r>
            <a:r>
              <a:rPr lang="ru-RU" b="1" dirty="0"/>
              <a:t>позитивные</a:t>
            </a:r>
            <a:r>
              <a:rPr lang="ru-RU" dirty="0"/>
              <a:t> и </a:t>
            </a:r>
            <a:r>
              <a:rPr lang="ru-RU" b="1" dirty="0"/>
              <a:t>негативные</a:t>
            </a:r>
            <a:r>
              <a:rPr lang="ru-RU" dirty="0"/>
              <a:t>:</a:t>
            </a:r>
          </a:p>
          <a:p>
            <a:endParaRPr lang="ru-RU" dirty="0"/>
          </a:p>
          <a:p>
            <a:r>
              <a:rPr lang="ru-RU" b="1" dirty="0"/>
              <a:t>Позитивный тест кейс</a:t>
            </a:r>
            <a:r>
              <a:rPr lang="ru-RU" dirty="0"/>
              <a:t> использует только корректные данные и проверяет, что приложение правильно выполнило вызываемую функцию.</a:t>
            </a:r>
          </a:p>
          <a:p>
            <a:endParaRPr lang="ru-RU" dirty="0"/>
          </a:p>
        </p:txBody>
      </p:sp>
    </p:spTree>
    <p:extLst>
      <p:ext uri="{BB962C8B-B14F-4D97-AF65-F5344CB8AC3E}">
        <p14:creationId xmlns:p14="http://schemas.microsoft.com/office/powerpoint/2010/main" val="280770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Types</a:t>
            </a:r>
            <a:endParaRPr lang="ru-RU" dirty="0"/>
          </a:p>
        </p:txBody>
      </p:sp>
      <p:sp>
        <p:nvSpPr>
          <p:cNvPr id="3" name="Text Placeholder 2"/>
          <p:cNvSpPr>
            <a:spLocks noGrp="1"/>
          </p:cNvSpPr>
          <p:nvPr>
            <p:ph type="body" sz="quarter" idx="10"/>
          </p:nvPr>
        </p:nvSpPr>
        <p:spPr/>
        <p:txBody>
          <a:bodyPr/>
          <a:lstStyle/>
          <a:p>
            <a:pPr marL="54900" indent="0">
              <a:buNone/>
            </a:pPr>
            <a:r>
              <a:rPr lang="ru-RU" dirty="0"/>
              <a:t>Тест кейсы разделяются по ожидаемому результату на </a:t>
            </a:r>
            <a:r>
              <a:rPr lang="ru-RU" b="1" dirty="0"/>
              <a:t>позитивные</a:t>
            </a:r>
            <a:r>
              <a:rPr lang="ru-RU" dirty="0"/>
              <a:t> и </a:t>
            </a:r>
            <a:r>
              <a:rPr lang="ru-RU" b="1" dirty="0"/>
              <a:t>негативные</a:t>
            </a:r>
            <a:r>
              <a:rPr lang="ru-RU" dirty="0"/>
              <a:t>:</a:t>
            </a:r>
          </a:p>
          <a:p>
            <a:endParaRPr lang="ru-RU" dirty="0"/>
          </a:p>
          <a:p>
            <a:pPr indent="-342900"/>
            <a:r>
              <a:rPr lang="ru-RU" b="1" dirty="0"/>
              <a:t>Негативный тест кейс</a:t>
            </a:r>
            <a:r>
              <a:rPr lang="ru-RU" dirty="0"/>
              <a:t> оперирует как корректными так и некорректными данными (минимум 1 некорректный параметр) и ставит целью проверку исключительных ситуаций (срабатывание </a:t>
            </a:r>
            <a:r>
              <a:rPr lang="ru-RU" dirty="0" err="1"/>
              <a:t>валидаторов</a:t>
            </a:r>
            <a:r>
              <a:rPr lang="ru-RU" dirty="0"/>
              <a:t>), а также проверяет, что вызываемая приложением функция не выполняется при срабатывании </a:t>
            </a:r>
            <a:r>
              <a:rPr lang="ru-RU" dirty="0" err="1"/>
              <a:t>валидатора</a:t>
            </a:r>
            <a:r>
              <a:rPr lang="ru-RU" dirty="0"/>
              <a:t>. </a:t>
            </a:r>
          </a:p>
          <a:p>
            <a:endParaRPr lang="ru-RU" dirty="0"/>
          </a:p>
        </p:txBody>
      </p:sp>
    </p:spTree>
    <p:extLst>
      <p:ext uri="{BB962C8B-B14F-4D97-AF65-F5344CB8AC3E}">
        <p14:creationId xmlns:p14="http://schemas.microsoft.com/office/powerpoint/2010/main" val="280629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Structure</a:t>
            </a:r>
            <a:endParaRPr lang="ru-RU" dirty="0"/>
          </a:p>
        </p:txBody>
      </p:sp>
      <p:sp>
        <p:nvSpPr>
          <p:cNvPr id="3" name="Text Placeholder 2"/>
          <p:cNvSpPr>
            <a:spLocks noGrp="1"/>
          </p:cNvSpPr>
          <p:nvPr>
            <p:ph type="body" sz="quarter" idx="10"/>
          </p:nvPr>
        </p:nvSpPr>
        <p:spPr/>
        <p:txBody>
          <a:bodyPr/>
          <a:lstStyle/>
          <a:p>
            <a:pPr marL="54900" indent="0">
              <a:buNone/>
            </a:pPr>
            <a:r>
              <a:rPr lang="ru-RU" dirty="0"/>
              <a:t>Каждый тест кейс должен иметь 3 части: </a:t>
            </a:r>
          </a:p>
          <a:p>
            <a:pPr marL="54900" indent="0">
              <a:buNone/>
            </a:pPr>
            <a:endParaRPr lang="en-US" b="1" dirty="0"/>
          </a:p>
          <a:p>
            <a:pPr marL="54900" indent="0" algn="ctr">
              <a:buNone/>
            </a:pPr>
            <a:r>
              <a:rPr lang="ru-RU" b="1" dirty="0"/>
              <a:t>1. </a:t>
            </a:r>
            <a:r>
              <a:rPr lang="en-US" b="1" dirty="0" err="1"/>
              <a:t>PreConditions</a:t>
            </a:r>
            <a:endParaRPr lang="en-US" dirty="0"/>
          </a:p>
          <a:p>
            <a:endParaRPr lang="en-US" dirty="0"/>
          </a:p>
          <a:p>
            <a:r>
              <a:rPr lang="ru-RU" dirty="0"/>
              <a:t>Список действий, которые приводят систему к состоянию пригодному для проведения основной проверки. Либо список условий, выполнение которых говорит о том, что система находится в пригодном для проведения основного теста состояния.</a:t>
            </a:r>
          </a:p>
          <a:p>
            <a:endParaRPr lang="ru-RU" dirty="0"/>
          </a:p>
        </p:txBody>
      </p:sp>
    </p:spTree>
    <p:extLst>
      <p:ext uri="{BB962C8B-B14F-4D97-AF65-F5344CB8AC3E}">
        <p14:creationId xmlns:p14="http://schemas.microsoft.com/office/powerpoint/2010/main" val="175332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Structure</a:t>
            </a:r>
            <a:endParaRPr lang="ru-RU" dirty="0"/>
          </a:p>
        </p:txBody>
      </p:sp>
      <p:sp>
        <p:nvSpPr>
          <p:cNvPr id="3" name="Text Placeholder 2"/>
          <p:cNvSpPr>
            <a:spLocks noGrp="1"/>
          </p:cNvSpPr>
          <p:nvPr>
            <p:ph type="body" sz="quarter" idx="10"/>
          </p:nvPr>
        </p:nvSpPr>
        <p:spPr/>
        <p:txBody>
          <a:bodyPr/>
          <a:lstStyle/>
          <a:p>
            <a:pPr marL="54900" indent="0">
              <a:buNone/>
            </a:pPr>
            <a:r>
              <a:rPr lang="ru-RU" dirty="0"/>
              <a:t>Каждый тест кейс должен иметь 3 части: </a:t>
            </a:r>
          </a:p>
          <a:p>
            <a:pPr marL="54900" indent="0">
              <a:buNone/>
            </a:pPr>
            <a:endParaRPr lang="en-US" b="1" dirty="0"/>
          </a:p>
          <a:p>
            <a:pPr marL="54900" indent="0" algn="ctr">
              <a:buNone/>
            </a:pPr>
            <a:r>
              <a:rPr lang="ru-RU" b="1" dirty="0"/>
              <a:t>2. </a:t>
            </a:r>
            <a:r>
              <a:rPr lang="en-US" b="1" dirty="0"/>
              <a:t>Test Case Description</a:t>
            </a:r>
            <a:endParaRPr lang="ru-RU" dirty="0"/>
          </a:p>
          <a:p>
            <a:endParaRPr lang="en-US" dirty="0"/>
          </a:p>
          <a:p>
            <a:r>
              <a:rPr lang="ru-RU" dirty="0"/>
              <a:t>Список действий, переводящих систему из одного состояния в другое, для получения результата, на основании которого можно сделать вывод о удовлетворении реализации, поставленным требованиям.</a:t>
            </a:r>
          </a:p>
          <a:p>
            <a:endParaRPr lang="ru-RU" dirty="0"/>
          </a:p>
        </p:txBody>
      </p:sp>
    </p:spTree>
    <p:extLst>
      <p:ext uri="{BB962C8B-B14F-4D97-AF65-F5344CB8AC3E}">
        <p14:creationId xmlns:p14="http://schemas.microsoft.com/office/powerpoint/2010/main" val="406143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Structure</a:t>
            </a:r>
            <a:endParaRPr lang="ru-RU" dirty="0"/>
          </a:p>
        </p:txBody>
      </p:sp>
      <p:sp>
        <p:nvSpPr>
          <p:cNvPr id="3" name="Text Placeholder 2"/>
          <p:cNvSpPr>
            <a:spLocks noGrp="1"/>
          </p:cNvSpPr>
          <p:nvPr>
            <p:ph type="body" sz="quarter" idx="10"/>
          </p:nvPr>
        </p:nvSpPr>
        <p:spPr/>
        <p:txBody>
          <a:bodyPr/>
          <a:lstStyle/>
          <a:p>
            <a:pPr marL="54900" indent="0">
              <a:buNone/>
            </a:pPr>
            <a:r>
              <a:rPr lang="ru-RU" dirty="0"/>
              <a:t>Каждый тест кейс должен иметь 3 части: </a:t>
            </a:r>
          </a:p>
          <a:p>
            <a:pPr marL="54900" indent="0">
              <a:buNone/>
            </a:pPr>
            <a:endParaRPr lang="en-US" b="1" dirty="0"/>
          </a:p>
          <a:p>
            <a:pPr marL="54900" indent="0" algn="ctr">
              <a:buNone/>
            </a:pPr>
            <a:r>
              <a:rPr lang="ru-RU" b="1" dirty="0"/>
              <a:t>3. </a:t>
            </a:r>
            <a:r>
              <a:rPr lang="en-US" b="1" dirty="0" err="1"/>
              <a:t>PostConditions</a:t>
            </a:r>
            <a:endParaRPr lang="ru-RU" dirty="0"/>
          </a:p>
          <a:p>
            <a:r>
              <a:rPr lang="ru-RU" dirty="0"/>
              <a:t>Список действий, переводящих систему в первоначальное состояние (состояние до проведения теста - </a:t>
            </a:r>
            <a:r>
              <a:rPr lang="ru-RU" dirty="0" err="1"/>
              <a:t>initial</a:t>
            </a:r>
            <a:r>
              <a:rPr lang="ru-RU" dirty="0"/>
              <a:t> </a:t>
            </a:r>
            <a:r>
              <a:rPr lang="ru-RU" dirty="0" err="1"/>
              <a:t>state</a:t>
            </a:r>
            <a:r>
              <a:rPr lang="ru-RU" dirty="0"/>
              <a:t>).</a:t>
            </a:r>
            <a:endParaRPr lang="en-US" dirty="0"/>
          </a:p>
          <a:p>
            <a:r>
              <a:rPr lang="ru-RU" sz="1800" b="1" dirty="0"/>
              <a:t>Примечание</a:t>
            </a:r>
            <a:r>
              <a:rPr lang="ru-RU" sz="1800" dirty="0"/>
              <a:t>: </a:t>
            </a:r>
            <a:r>
              <a:rPr lang="ru-RU" sz="1800" b="1" dirty="0" err="1"/>
              <a:t>Post</a:t>
            </a:r>
            <a:r>
              <a:rPr lang="ru-RU" sz="1800" b="1" dirty="0"/>
              <a:t> </a:t>
            </a:r>
            <a:r>
              <a:rPr lang="ru-RU" sz="1800" b="1" dirty="0" err="1"/>
              <a:t>Conditions</a:t>
            </a:r>
            <a:r>
              <a:rPr lang="ru-RU" sz="1800" dirty="0"/>
              <a:t> не является обязательной частью. Это скорее всего - правило хорошего тона: "намусорил - убери за собой". Это особенно актуально при автоматизированном тестировании, когда за один прогон можно наполнить базу данных сотней или даже тысячей некорректных документов.</a:t>
            </a:r>
          </a:p>
          <a:p>
            <a:endParaRPr lang="ru-RU" dirty="0"/>
          </a:p>
          <a:p>
            <a:pPr marL="285750" indent="-285750">
              <a:buClr>
                <a:schemeClr val="accent1"/>
              </a:buClr>
              <a:buFont typeface="Wingdings" panose="05000000000000000000" pitchFamily="2" charset="2"/>
              <a:buChar char="q"/>
            </a:pPr>
            <a:endParaRPr lang="ru-RU" dirty="0"/>
          </a:p>
          <a:p>
            <a:endParaRPr lang="ru-RU" dirty="0"/>
          </a:p>
        </p:txBody>
      </p:sp>
    </p:spTree>
    <p:extLst>
      <p:ext uri="{BB962C8B-B14F-4D97-AF65-F5344CB8AC3E}">
        <p14:creationId xmlns:p14="http://schemas.microsoft.com/office/powerpoint/2010/main" val="330287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Example</a:t>
            </a:r>
            <a:endParaRPr lang="ru-RU" dirty="0"/>
          </a:p>
        </p:txBody>
      </p:sp>
      <p:sp>
        <p:nvSpPr>
          <p:cNvPr id="3" name="Text Placeholder 2"/>
          <p:cNvSpPr>
            <a:spLocks noGrp="1"/>
          </p:cNvSpPr>
          <p:nvPr>
            <p:ph type="body" sz="quarter" idx="10"/>
          </p:nvPr>
        </p:nvSpPr>
        <p:spPr/>
        <p:txBody>
          <a:bodyPr/>
          <a:lstStyle/>
          <a:p>
            <a:pPr indent="-342900">
              <a:buFont typeface="+mj-lt"/>
              <a:buAutoNum type="arabicPeriod"/>
            </a:pPr>
            <a:r>
              <a:rPr lang="ru-RU" dirty="0" err="1"/>
              <a:t>do</a:t>
            </a:r>
            <a:r>
              <a:rPr lang="ru-RU" dirty="0"/>
              <a:t> A1, </a:t>
            </a:r>
            <a:r>
              <a:rPr lang="ru-RU" dirty="0" err="1"/>
              <a:t>verify</a:t>
            </a:r>
            <a:r>
              <a:rPr lang="ru-RU" dirty="0"/>
              <a:t> B1</a:t>
            </a:r>
          </a:p>
          <a:p>
            <a:pPr indent="-342900">
              <a:buFont typeface="+mj-lt"/>
              <a:buAutoNum type="arabicPeriod"/>
            </a:pPr>
            <a:r>
              <a:rPr lang="ru-RU" dirty="0" err="1"/>
              <a:t>do</a:t>
            </a:r>
            <a:r>
              <a:rPr lang="ru-RU" dirty="0"/>
              <a:t> A2, </a:t>
            </a:r>
            <a:r>
              <a:rPr lang="ru-RU" dirty="0" err="1"/>
              <a:t>verify</a:t>
            </a:r>
            <a:r>
              <a:rPr lang="ru-RU" dirty="0"/>
              <a:t> B2</a:t>
            </a:r>
          </a:p>
          <a:p>
            <a:pPr indent="-342900">
              <a:buFont typeface="+mj-lt"/>
              <a:buAutoNum type="arabicPeriod"/>
            </a:pPr>
            <a:r>
              <a:rPr lang="ru-RU" dirty="0" err="1"/>
              <a:t>do</a:t>
            </a:r>
            <a:r>
              <a:rPr lang="ru-RU" dirty="0"/>
              <a:t> A3, </a:t>
            </a:r>
            <a:r>
              <a:rPr lang="ru-RU" dirty="0" err="1"/>
              <a:t>verify</a:t>
            </a:r>
            <a:r>
              <a:rPr lang="ru-RU" dirty="0"/>
              <a:t> B3</a:t>
            </a:r>
          </a:p>
          <a:p>
            <a:endParaRPr lang="ru-RU" dirty="0"/>
          </a:p>
          <a:p>
            <a:endParaRPr lang="ru-RU" dirty="0"/>
          </a:p>
          <a:p>
            <a:r>
              <a:rPr lang="ru-RU" dirty="0"/>
              <a:t>В приведенном примере конечная проверка - В3. Это значит, что именно она является ключевой. Значит, A1 и А2 - это действия приводящие систему в </a:t>
            </a:r>
            <a:r>
              <a:rPr lang="ru-RU" dirty="0" err="1"/>
              <a:t>тестопригодное</a:t>
            </a:r>
            <a:r>
              <a:rPr lang="ru-RU" dirty="0"/>
              <a:t> состояние. А В1 и В2 - условия того, что система находится в состоянии пригодном для тестирования</a:t>
            </a:r>
          </a:p>
          <a:p>
            <a:pPr>
              <a:buClr>
                <a:schemeClr val="accent1"/>
              </a:buClr>
            </a:pPr>
            <a:endParaRPr lang="ru-RU" dirty="0"/>
          </a:p>
          <a:p>
            <a:pPr marL="54900" indent="0">
              <a:buNone/>
            </a:pPr>
            <a:endParaRPr lang="ru-RU" dirty="0"/>
          </a:p>
        </p:txBody>
      </p:sp>
    </p:spTree>
    <p:extLst>
      <p:ext uri="{BB962C8B-B14F-4D97-AF65-F5344CB8AC3E}">
        <p14:creationId xmlns:p14="http://schemas.microsoft.com/office/powerpoint/2010/main" val="11205737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52c7a93-205b-4981-837a-5501b4898422">VCM5ME4UWCWT-246-20112</_dlc_DocId>
    <_dlc_DocIdUrl xmlns="c52c7a93-205b-4981-837a-5501b4898422">
      <Url>http://gdc/Divisions/Sales/_layouts/DocIdRedir.aspx?ID=VCM5ME4UWCWT-246-20112</Url>
      <Description>VCM5ME4UWCWT-246-20112</Description>
    </_dlc_DocIdUrl>
    <Summary xmlns="543a9f71-0cea-4550-8aaa-c9311c25ee9b">Template Presentation GDC</Summary>
    <Next_x0020_review_x0020_period xmlns="543a9f71-0cea-4550-8aaa-c9311c25ee9b">12 months</Next_x0020_review_x0020_period>
    <Next_x0020_Review_x0020_Date xmlns="543a9f71-0cea-4550-8aaa-c9311c25ee9b">2015-11-12T06:14:26+00:00</Next_x0020_Review_x0020_Date>
    <Effective_x0020_From xmlns="543a9f71-0cea-4550-8aaa-c9311c25ee9b">2014-11-12T06:14:26+00:00</Effective_x0020_From>
    <Revision_x0020_Comments xmlns="543a9f71-0cea-4550-8aaa-c9311c25ee9b" xsi:nil="true"/>
    <Published_x0020_Version_x0020_ID xmlns="543a9f71-0cea-4550-8aaa-c9311c25ee9b">512</Published_x0020_Version_x0020_ID>
    <SCPI_x0020_comments xmlns="543a9f71-0cea-4550-8aaa-c9311c25ee9b" xsi:nil="true"/>
    <Classification xmlns="543a9f71-0cea-4550-8aaa-c9311c25ee9b">Internal use only</Classification>
    <Reference xmlns="543a9f71-0cea-4550-8aaa-c9311c25ee9b">PRD-MS-15</Reference>
    <Document_x0020_Status xmlns="543a9f71-0cea-4550-8aaa-c9311c25ee9b">Draft</Document_x0020_Status>
    <Authorized_x0020_by xmlns="543a9f71-0cea-4550-8aaa-c9311c25ee9b">
      <UserInfo>
        <DisplayName/>
        <AccountId xsi:nil="true"/>
        <AccountType/>
      </UserInfo>
    </Authorized_x0020_by>
    <SCPI_x0020_Status xmlns="543a9f71-0cea-4550-8aaa-c9311c25ee9b" xsi:nil="true"/>
    <Process_x0020_Status xmlns="543a9f71-0cea-4550-8aaa-c9311c25ee9b">Operational</Process_x0020_Status>
    <Published_x0020_Version_x0020_Link xmlns="543a9f71-0cea-4550-8aaa-c9311c25ee9b">
      <Url>http://gdc/BMS/_vti_history/512/Process%20Related%20Documents/Presentation_big_GDC.pptx</Url>
      <Description>Presentation_big_GDC</Description>
    </Published_x0020_Version_x0020_Link>
    <Last_x0020_Revision xmlns="543a9f71-0cea-4550-8aaa-c9311c25ee9b">2014-11-12T06:14:26+00:00</Last_x0020_Revision>
    <Date_x0020_Expired xmlns="543a9f71-0cea-4550-8aaa-c9311c25ee9b" xsi:nil="true"/>
    <Document_x0020_type xmlns="543a9f71-0cea-4550-8aaa-c9311c25ee9b">Template</Document_x0020_type>
    <Document_x0020_Author xmlns="543a9f71-0cea-4550-8aaa-c9311c25ee9b">
      <UserInfo>
        <DisplayName>Albina Valeeva</DisplayName>
        <AccountId>1379</AccountId>
        <AccountType/>
      </UserInfo>
    </Document_x0020_Author>
    <ReportOwner xmlns="http://schemas.microsoft.com/sharepoint/v3">
      <UserInfo>
        <DisplayName>Liliya Aleeva</DisplayName>
        <AccountId>1249</AccountId>
        <AccountType/>
      </UserInfo>
    </ReportOwner>
    <Process xmlns="543a9f71-0cea-4550-8aaa-c9311c25ee9b">472</Process>
    <DLCPolicyLabelClientValue xmlns="c39f6dc7-fdf8-4683-ab75-00669013f1ea">{_UIVersionString}</DLCPolicyLabelClientValue>
    <Area xmlns="543a9f71-0cea-4550-8aaa-c9311c25ee9b">Market and Sell Services</Area>
    <DLCPolicyLabelLock xmlns="c39f6dc7-fdf8-4683-ab75-00669013f1ea" xsi:nil="true"/>
    <DLCPolicyLabelValue xmlns="c39f6dc7-fdf8-4683-ab75-00669013f1ea">1.1</DLCPolicyLabelVal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635568308768521932</Data>
    <Filter/>
  </Receiver>
</spe:Receivers>
</file>

<file path=customXml/item3.xml><?xml version="1.0" encoding="utf-8"?>
<?mso-contentType ?>
<customXsn xmlns="http://schemas.microsoft.com/office/2006/metadata/customXsn">
  <xsnLocation>http://gdc/BMS/Process Related Documents/Forms/PAL Procedure/d041678c4f3278d1customXsn.xsn</xsnLocation>
  <cached>False</cached>
  <openByDefault>False</openByDefault>
  <xsnScope>http://gdc/BMS/Process Related Documents</xsnScope>
</customXsn>
</file>

<file path=customXml/item4.xml><?xml version="1.0" encoding="utf-8"?>
<ct:contentTypeSchema xmlns:ct="http://schemas.microsoft.com/office/2006/metadata/contentType" xmlns:ma="http://schemas.microsoft.com/office/2006/metadata/properties/metaAttributes" ct:_="" ma:_="" ma:contentTypeName="PAL Procedure" ma:contentTypeID="0x010100BAB13A3A5FE85D44ACAA1FDDEF0EA64B02010032D87ABC721F9643959B016376994440" ma:contentTypeVersion="78" ma:contentTypeDescription="Создать из шаблона на Русском языке" ma:contentTypeScope="" ma:versionID="21445239c8a83e13ae23ed668c445a19">
  <xsd:schema xmlns:xsd="http://www.w3.org/2001/XMLSchema" xmlns:xs="http://www.w3.org/2001/XMLSchema" xmlns:p="http://schemas.microsoft.com/office/2006/metadata/properties" xmlns:ns1="543a9f71-0cea-4550-8aaa-c9311c25ee9b" xmlns:ns2="http://schemas.microsoft.com/sharepoint/v3" xmlns:ns3="c52c7a93-205b-4981-837a-5501b4898422" xmlns:ns4="c39f6dc7-fdf8-4683-ab75-00669013f1ea" targetNamespace="http://schemas.microsoft.com/office/2006/metadata/properties" ma:root="true" ma:fieldsID="ceb44778617d239c1ab0f9f07aca2b5e" ns1:_="" ns2:_="" ns3:_="" ns4:_="">
    <xsd:import namespace="543a9f71-0cea-4550-8aaa-c9311c25ee9b"/>
    <xsd:import namespace="http://schemas.microsoft.com/sharepoint/v3"/>
    <xsd:import namespace="c52c7a93-205b-4981-837a-5501b4898422"/>
    <xsd:import namespace="c39f6dc7-fdf8-4683-ab75-00669013f1ea"/>
    <xsd:element name="properties">
      <xsd:complexType>
        <xsd:sequence>
          <xsd:element name="documentManagement">
            <xsd:complexType>
              <xsd:all>
                <xsd:element ref="ns1:Reference"/>
                <xsd:element ref="ns1:Summary"/>
                <xsd:element ref="ns1:Document_x0020_Author"/>
                <xsd:element ref="ns1:Document_x0020_Status"/>
                <xsd:element ref="ns1:Authorized_x0020_by" minOccurs="0"/>
                <xsd:element ref="ns1:Last_x0020_Revision" minOccurs="0"/>
                <xsd:element ref="ns1:Next_x0020_review_x0020_period"/>
                <xsd:element ref="ns1:Next_x0020_Review_x0020_Date" minOccurs="0"/>
                <xsd:element ref="ns1:Classification"/>
                <xsd:element ref="ns2:ReportOwner" minOccurs="0"/>
                <xsd:element ref="ns1:Effective_x0020_From" minOccurs="0"/>
                <xsd:element ref="ns1:Area"/>
                <xsd:element ref="ns1:Revision_x0020_Comments" minOccurs="0"/>
                <xsd:element ref="ns1:SCPI_x0020_Status" minOccurs="0"/>
                <xsd:element ref="ns1:SCPI_x0020_comments" minOccurs="0"/>
                <xsd:element ref="ns1:Date_x0020_Expired" minOccurs="0"/>
                <xsd:element ref="ns1:Process" minOccurs="0"/>
                <xsd:element ref="ns3:_dlc_DocIdPersistId" minOccurs="0"/>
                <xsd:element ref="ns3:_dlc_DocIdUrl" minOccurs="0"/>
                <xsd:element ref="ns3:_dlc_DocId" minOccurs="0"/>
                <xsd:element ref="ns2:_dlc_Exempt" minOccurs="0"/>
                <xsd:element ref="ns4:DLCPolicyLabelValue" minOccurs="0"/>
                <xsd:element ref="ns4:DLCPolicyLabelClientValue" minOccurs="0"/>
                <xsd:element ref="ns4:DLCPolicyLabelLock" minOccurs="0"/>
                <xsd:element ref="ns1:Document_x0020_type" minOccurs="0"/>
                <xsd:element ref="ns1:Process_x0020_Status"/>
                <xsd:element ref="ns1:Published_x0020_Version_x0020_ID" minOccurs="0"/>
                <xsd:element ref="ns1:Published_x0020_Version_x0020_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a9f71-0cea-4550-8aaa-c9311c25ee9b" elementFormDefault="qualified">
    <xsd:import namespace="http://schemas.microsoft.com/office/2006/documentManagement/types"/>
    <xsd:import namespace="http://schemas.microsoft.com/office/infopath/2007/PartnerControls"/>
    <xsd:element name="Reference" ma:index="0" ma:displayName="Reference" ma:internalName="Reference">
      <xsd:simpleType>
        <xsd:restriction base="dms:Text">
          <xsd:maxLength value="255"/>
        </xsd:restriction>
      </xsd:simpleType>
    </xsd:element>
    <xsd:element name="Summary" ma:index="3" ma:displayName="Summary" ma:description="Аннотация документа на русском языке" ma:internalName="Summary" ma:readOnly="false">
      <xsd:simpleType>
        <xsd:restriction base="dms:Note"/>
      </xsd:simpleType>
    </xsd:element>
    <xsd:element name="Document_x0020_Author" ma:index="4" ma:displayName="Document Author" ma:description="" ma:list="UserInfo" ma:SharePointGroup="0" ma:internalName="Document_x0020_Author"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5" ma:displayName="Document Status" ma:default="Draft" ma:description="Статус документа" ma:format="Dropdown" ma:internalName="Document_x0020_Status">
      <xsd:simpleType>
        <xsd:restriction base="dms:Choice">
          <xsd:enumeration value="Draft"/>
          <xsd:enumeration value="Approved"/>
          <xsd:enumeration value="Expired"/>
        </xsd:restriction>
      </xsd:simpleType>
    </xsd:element>
    <xsd:element name="Authorized_x0020_by" ma:index="6" nillable="true" ma:displayName="Authorized by" ma:list="UserInfo" ma:SharePointGroup="0" ma:internalName="Authoriz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_x0020_Revision" ma:index="7" nillable="true" ma:displayName="Last Revision" ma:format="DateOnly" ma:internalName="Last_x0020_Revision">
      <xsd:simpleType>
        <xsd:restriction base="dms:DateTime"/>
      </xsd:simpleType>
    </xsd:element>
    <xsd:element name="Next_x0020_review_x0020_period" ma:index="8" ma:displayName="Review Period" ma:default="12 months" ma:format="Dropdown" ma:internalName="Next_x0020_review_x0020_period">
      <xsd:simpleType>
        <xsd:restriction base="dms:Choice">
          <xsd:enumeration value="6 months"/>
          <xsd:enumeration value="12 months"/>
          <xsd:enumeration value="24 months"/>
        </xsd:restriction>
      </xsd:simpleType>
    </xsd:element>
    <xsd:element name="Next_x0020_Review_x0020_Date" ma:index="9" nillable="true" ma:displayName="Next Review Date" ma:format="DateOnly" ma:internalName="Next_x0020_Review_x0020_Date">
      <xsd:simpleType>
        <xsd:restriction base="dms:DateTime"/>
      </xsd:simpleType>
    </xsd:element>
    <xsd:element name="Classification" ma:index="10" ma:displayName="Classification" ma:default="Unclassified" ma:format="Dropdown" ma:internalName="Classification" ma:readOnly="false">
      <xsd:simpleType>
        <xsd:restriction base="dms:Choice">
          <xsd:enumeration value="Internal use only"/>
          <xsd:enumeration value="Unclassified"/>
          <xsd:enumeration value="Company Secret"/>
          <xsd:enumeration value="Company Confidential"/>
          <xsd:enumeration value="Public"/>
          <xsd:enumeration value="ICL Group Restricted"/>
          <xsd:enumeration value="Fujitsu Restricted"/>
          <xsd:enumeration value="Общедоступная информация"/>
          <xsd:enumeration value="Только для Группы компаний ICL"/>
          <xsd:enumeration value="Для внутреннего использования"/>
          <xsd:enumeration value="Только для Группы компаний FUJITSU"/>
          <xsd:enumeration value="Конфиденциально"/>
          <xsd:enumeration value="Секретно"/>
        </xsd:restriction>
      </xsd:simpleType>
    </xsd:element>
    <xsd:element name="Effective_x0020_From" ma:index="12" nillable="true" ma:displayName="Effective From" ma:format="DateOnly" ma:internalName="Effective_x0020_From">
      <xsd:simpleType>
        <xsd:restriction base="dms:DateTime"/>
      </xsd:simpleType>
    </xsd:element>
    <xsd:element name="Area" ma:index="13" ma:displayName="Area" ma:description="" ma:format="Dropdown" ma:internalName="Area">
      <xsd:simpleType>
        <xsd:restriction base="dms:Choice">
          <xsd:enumeration value="Manage Continuous Improvement"/>
          <xsd:enumeration value="Deliver Services"/>
          <xsd:enumeration value="Develop Vision and Strategy"/>
          <xsd:enumeration value="Manage Information Security"/>
          <xsd:enumeration value="Manage Facilities and Administrative Services"/>
          <xsd:enumeration value="Manage Corporate Change"/>
          <xsd:enumeration value="Manage Finances"/>
          <xsd:enumeration value="Manage Human Capital"/>
          <xsd:enumeration value="Manage Information Technology"/>
          <xsd:enumeration value="Manage Services"/>
          <xsd:enumeration value="Market and Sell Services"/>
        </xsd:restriction>
      </xsd:simpleType>
    </xsd:element>
    <xsd:element name="Revision_x0020_Comments" ma:index="14" nillable="true" ma:displayName="Revision Comments" ma:internalName="Revision_x0020_Comments">
      <xsd:simpleType>
        <xsd:restriction base="dms:Note">
          <xsd:maxLength value="255"/>
        </xsd:restriction>
      </xsd:simpleType>
    </xsd:element>
    <xsd:element name="SCPI_x0020_Status" ma:index="15" nillable="true" ma:displayName="SCPI Status" ma:format="Dropdown" ma:internalName="SCPI_x0020_Status">
      <xsd:simpleType>
        <xsd:restriction base="dms:Choice">
          <xsd:enumeration value="BA peer review"/>
          <xsd:enumeration value="На доработке у автора"/>
          <xsd:enumeration value="SCPI review"/>
          <xsd:enumeration value="На утверждении"/>
          <xsd:enumeration value="Согласование завершено"/>
        </xsd:restriction>
      </xsd:simpleType>
    </xsd:element>
    <xsd:element name="SCPI_x0020_comments" ma:index="16" nillable="true" ma:displayName="SCPI Comments" ma:internalName="SCPI_x0020_comments">
      <xsd:simpleType>
        <xsd:restriction base="dms:Note">
          <xsd:maxLength value="255"/>
        </xsd:restriction>
      </xsd:simpleType>
    </xsd:element>
    <xsd:element name="Date_x0020_Expired" ma:index="17" nillable="true" ma:displayName="Date Expired" ma:format="DateOnly" ma:internalName="Date_x0020_Expired">
      <xsd:simpleType>
        <xsd:restriction base="dms:DateTime"/>
      </xsd:simpleType>
    </xsd:element>
    <xsd:element name="Process" ma:index="18" nillable="true" ma:displayName="Process" ma:description="" ma:list="{a6782272-6658-458f-bc3b-c634a41cb3cd}" ma:internalName="Process" ma:showField="Title" ma:web="{543A9F71-0CEA-4550-8AAA-C9311C25EE9B}">
      <xsd:simpleType>
        <xsd:restriction base="dms:Lookup"/>
      </xsd:simpleType>
    </xsd:element>
    <xsd:element name="Document_x0020_type" ma:index="32" nillable="true" ma:displayName="Document Type" ma:default="Procedure" ma:format="Dropdown" ma:internalName="Document_x0020_type">
      <xsd:simpleType>
        <xsd:restriction base="dms:Choice">
          <xsd:enumeration value="Procedure"/>
          <xsd:enumeration value="Template"/>
          <xsd:enumeration value="Example"/>
          <xsd:enumeration value="Checklist"/>
          <xsd:enumeration value="Catalogue"/>
          <xsd:enumeration value="Standard/Methodology"/>
          <xsd:enumeration value="Framework"/>
          <xsd:enumeration value="Tailoring guidelines"/>
          <xsd:enumeration value="Other"/>
        </xsd:restriction>
      </xsd:simpleType>
    </xsd:element>
    <xsd:element name="Process_x0020_Status" ma:index="33" ma:displayName="Process Status" ma:default="Operational" ma:format="Dropdown" ma:internalName="Process_x0020_Status">
      <xsd:simpleType>
        <xsd:restriction base="dms:Choice">
          <xsd:enumeration value="Operational"/>
          <xsd:enumeration value="Pilot"/>
          <xsd:enumeration value="Retired"/>
        </xsd:restriction>
      </xsd:simpleType>
    </xsd:element>
    <xsd:element name="Published_x0020_Version_x0020_ID" ma:index="34" nillable="true" ma:displayName="Published Version ID" ma:decimals="0" ma:hidden="true" ma:internalName="Published_x0020_Version_x0020_ID" ma:readOnly="false">
      <xsd:simpleType>
        <xsd:restriction base="dms:Number"/>
      </xsd:simpleType>
    </xsd:element>
    <xsd:element name="Published_x0020_Version_x0020_Link" ma:index="35" nillable="true" ma:displayName="Published Version Link" ma:format="Hyperlink" ma:hidden="true" ma:internalName="Published_x0020_Version_x0020_Link"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Owner" ma:index="11" nillable="true" ma:displayName="Owner" ma:description="Owner of this document" ma:list="UserInfo" ma:internalName="Report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27"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2c7a93-205b-4981-837a-5501b4898422" elementFormDefault="qualified">
    <xsd:import namespace="http://schemas.microsoft.com/office/2006/documentManagement/types"/>
    <xsd:import namespace="http://schemas.microsoft.com/office/infopath/2007/PartnerControls"/>
    <xsd:element name="_dlc_DocIdPersistId" ma:index="23" nillable="true" ma:displayName="Persist ID" ma:description="Keep ID on add." ma:hidden="true" ma:internalName="_dlc_DocIdPersistId" ma:readOnly="true">
      <xsd:simpleType>
        <xsd:restriction base="dms:Boolean"/>
      </xsd:simple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9f6dc7-fdf8-4683-ab75-00669013f1ea" elementFormDefault="qualified">
    <xsd:import namespace="http://schemas.microsoft.com/office/2006/documentManagement/types"/>
    <xsd:import namespace="http://schemas.microsoft.com/office/infopath/2007/PartnerControls"/>
    <xsd:element name="DLCPolicyLabelValue" ma:index="28"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9"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30" nillable="true" ma:displayName="Label Locked" ma:description="Indicates whether the label should be updated when item properties are modified."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p:Policy xmlns:p="office.server.policy" id="" local="true">
  <p:Name>PAL Procedure</p:Name>
  <p:Description/>
  <p:Statement/>
  <p:PolicyItems>
    <p:PolicyItem featureId="Microsoft.Office.RecordsManagement.PolicyFeatures.PolicyLabel" staticId="0x010100BAB13A3A5FE85D44ACAA1FDDEF0EA64B02010032D87ABC721F9643959B016376994440|801092262" UniqueId="34520e7f-32a2-4ab8-af72-9a084abf0133">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1A2475-A7A9-4924-8021-4F1767301250}">
  <ds:schemaRef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
    <ds:schemaRef ds:uri="http://purl.org/dc/terms/"/>
    <ds:schemaRef ds:uri="c39f6dc7-fdf8-4683-ab75-00669013f1ea"/>
    <ds:schemaRef ds:uri="http://schemas.microsoft.com/office/2006/metadata/properties"/>
    <ds:schemaRef ds:uri="http://www.w3.org/XML/1998/namespace"/>
    <ds:schemaRef ds:uri="c52c7a93-205b-4981-837a-5501b4898422"/>
    <ds:schemaRef ds:uri="543a9f71-0cea-4550-8aaa-c9311c25ee9b"/>
    <ds:schemaRef ds:uri="http://purl.org/dc/dcmitype/"/>
  </ds:schemaRefs>
</ds:datastoreItem>
</file>

<file path=customXml/itemProps2.xml><?xml version="1.0" encoding="utf-8"?>
<ds:datastoreItem xmlns:ds="http://schemas.openxmlformats.org/officeDocument/2006/customXml" ds:itemID="{5BE6F58B-315F-4DE0-BE55-A957C1283D2D}">
  <ds:schemaRefs>
    <ds:schemaRef ds:uri="http://schemas.microsoft.com/sharepoint/events"/>
  </ds:schemaRefs>
</ds:datastoreItem>
</file>

<file path=customXml/itemProps3.xml><?xml version="1.0" encoding="utf-8"?>
<ds:datastoreItem xmlns:ds="http://schemas.openxmlformats.org/officeDocument/2006/customXml" ds:itemID="{A5F65F22-6AC5-4104-B7DD-8921AF9C249E}">
  <ds:schemaRefs>
    <ds:schemaRef ds:uri="http://schemas.microsoft.com/office/2006/metadata/customXsn"/>
  </ds:schemaRefs>
</ds:datastoreItem>
</file>

<file path=customXml/itemProps4.xml><?xml version="1.0" encoding="utf-8"?>
<ds:datastoreItem xmlns:ds="http://schemas.openxmlformats.org/officeDocument/2006/customXml" ds:itemID="{00A5FA3C-74E9-4A5A-8F57-2130966373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3a9f71-0cea-4550-8aaa-c9311c25ee9b"/>
    <ds:schemaRef ds:uri="http://schemas.microsoft.com/sharepoint/v3"/>
    <ds:schemaRef ds:uri="c52c7a93-205b-4981-837a-5501b4898422"/>
    <ds:schemaRef ds:uri="c39f6dc7-fdf8-4683-ab75-00669013f1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B6C79312-673E-475F-978C-B94D3107D574}">
  <ds:schemaRefs>
    <ds:schemaRef ds:uri="office.server.policy"/>
  </ds:schemaRefs>
</ds:datastoreItem>
</file>

<file path=customXml/itemProps6.xml><?xml version="1.0" encoding="utf-8"?>
<ds:datastoreItem xmlns:ds="http://schemas.openxmlformats.org/officeDocument/2006/customXml" ds:itemID="{5F266965-C9A0-47A6-AF75-21AB3FCD0F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299</TotalTime>
  <Words>746</Words>
  <Application>Microsoft Office PowerPoint</Application>
  <PresentationFormat>On-screen Show (16:9)</PresentationFormat>
  <Paragraphs>97</Paragraphs>
  <Slides>23</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23</vt:i4>
      </vt:variant>
    </vt:vector>
  </HeadingPairs>
  <TitlesOfParts>
    <vt:vector size="32" baseType="lpstr">
      <vt:lpstr>Arial</vt:lpstr>
      <vt:lpstr>Calibri</vt:lpstr>
      <vt:lpstr>Courier New</vt:lpstr>
      <vt:lpstr>Symbol</vt:lpstr>
      <vt:lpstr>Wingdings</vt:lpstr>
      <vt:lpstr>Тема Office</vt:lpstr>
      <vt:lpstr>Custom Design</vt:lpstr>
      <vt:lpstr>1_Custom Design</vt:lpstr>
      <vt:lpstr>2_Custom Design</vt:lpstr>
      <vt:lpstr>Тестовые сценарии</vt:lpstr>
      <vt:lpstr>Agenda</vt:lpstr>
      <vt:lpstr>Test Case Definition</vt:lpstr>
      <vt:lpstr>Test Case Types</vt:lpstr>
      <vt:lpstr>Test Case Types</vt:lpstr>
      <vt:lpstr>Test Case’s Structure</vt:lpstr>
      <vt:lpstr>Test Case’s Structure</vt:lpstr>
      <vt:lpstr>Test Case’s Structure</vt:lpstr>
      <vt:lpstr>Test Case Example</vt:lpstr>
      <vt:lpstr>Test Case Example</vt:lpstr>
      <vt:lpstr>Test Case Example</vt:lpstr>
      <vt:lpstr>Details</vt:lpstr>
      <vt:lpstr>Details</vt:lpstr>
      <vt:lpstr>Details</vt:lpstr>
      <vt:lpstr>Check List - What</vt:lpstr>
      <vt:lpstr>Check List - What</vt:lpstr>
      <vt:lpstr>Check List - Why</vt:lpstr>
      <vt:lpstr>Check List - How</vt:lpstr>
      <vt:lpstr>Check List - Example</vt:lpstr>
      <vt:lpstr>Cheat List - What</vt:lpstr>
      <vt:lpstr>Cheat List - Why</vt:lpstr>
      <vt:lpstr>Cheat List -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Alisa Krasnova</dc:creator>
  <cp:lastModifiedBy>Ekaterina Malkina</cp:lastModifiedBy>
  <cp:revision>31</cp:revision>
  <dcterms:created xsi:type="dcterms:W3CDTF">2014-09-05T09:57:06Z</dcterms:created>
  <dcterms:modified xsi:type="dcterms:W3CDTF">2020-09-11T10:55:40Z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ed2a73f4-8c45-425f-bc79-4dca9c92c2d5</vt:lpwstr>
  </property>
  <property fmtid="{D5CDD505-2E9C-101B-9397-08002B2CF9AE}" pid="3" name="ContentTypeId">
    <vt:lpwstr>0x010100BAB13A3A5FE85D44ACAA1FDDEF0EA64B02010032D87ABC721F9643959B016376994440</vt:lpwstr>
  </property>
</Properties>
</file>