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78" r:id="rId3"/>
    <p:sldMasterId id="2147483688" r:id="rId4"/>
  </p:sldMasterIdLst>
  <p:sldIdLst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309" r:id="rId29"/>
    <p:sldId id="310" r:id="rId30"/>
    <p:sldId id="311" r:id="rId31"/>
    <p:sldId id="312" r:id="rId32"/>
    <p:sldId id="286" r:id="rId33"/>
    <p:sldId id="313" r:id="rId34"/>
    <p:sldId id="287" r:id="rId35"/>
    <p:sldId id="289" r:id="rId36"/>
    <p:sldId id="291" r:id="rId37"/>
    <p:sldId id="292" r:id="rId38"/>
    <p:sldId id="295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4660"/>
  </p:normalViewPr>
  <p:slideViewPr>
    <p:cSldViewPr>
      <p:cViewPr varScale="1">
        <p:scale>
          <a:sx n="108" d="100"/>
          <a:sy n="108" d="100"/>
        </p:scale>
        <p:origin x="132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png\ICL_SERVICES_Presentation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"/>
            <a:ext cx="9144000" cy="685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647700" y="3548608"/>
            <a:ext cx="5364492" cy="204068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500" b="1">
                <a:solidFill>
                  <a:srgbClr val="CC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1" y="1628760"/>
            <a:ext cx="6084589" cy="1800659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ts val="4100"/>
              </a:lnSpc>
              <a:spcBef>
                <a:spcPts val="0"/>
              </a:spcBef>
              <a:buNone/>
              <a:defRPr sz="4500" b="1">
                <a:solidFill>
                  <a:srgbClr val="FF0000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42447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фо слайд1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2"/>
          </p:nvPr>
        </p:nvSpPr>
        <p:spPr>
          <a:xfrm>
            <a:off x="327608" y="986339"/>
            <a:ext cx="2610863" cy="53112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13" name="Текст 10"/>
          <p:cNvSpPr>
            <a:spLocks noGrp="1"/>
          </p:cNvSpPr>
          <p:nvPr>
            <p:ph type="body" sz="quarter" idx="13"/>
          </p:nvPr>
        </p:nvSpPr>
        <p:spPr>
          <a:xfrm>
            <a:off x="3266408" y="986339"/>
            <a:ext cx="2610863" cy="53112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19" name="Рисунок 18"/>
          <p:cNvSpPr>
            <a:spLocks noGrp="1"/>
          </p:cNvSpPr>
          <p:nvPr>
            <p:ph type="pic" sz="quarter" idx="14"/>
          </p:nvPr>
        </p:nvSpPr>
        <p:spPr>
          <a:xfrm>
            <a:off x="6205200" y="976581"/>
            <a:ext cx="2611200" cy="16634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0" name="Рисунок 18"/>
          <p:cNvSpPr>
            <a:spLocks noGrp="1"/>
          </p:cNvSpPr>
          <p:nvPr>
            <p:ph type="pic" sz="quarter" idx="15"/>
          </p:nvPr>
        </p:nvSpPr>
        <p:spPr>
          <a:xfrm>
            <a:off x="6205200" y="2819499"/>
            <a:ext cx="2611200" cy="16634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1" name="Рисунок 18"/>
          <p:cNvSpPr>
            <a:spLocks noGrp="1"/>
          </p:cNvSpPr>
          <p:nvPr>
            <p:ph type="pic" sz="quarter" idx="16"/>
          </p:nvPr>
        </p:nvSpPr>
        <p:spPr>
          <a:xfrm>
            <a:off x="6205200" y="4653152"/>
            <a:ext cx="2611200" cy="16634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37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фо слайд1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6"/>
          </p:nvPr>
        </p:nvSpPr>
        <p:spPr>
          <a:xfrm>
            <a:off x="327033" y="4824416"/>
            <a:ext cx="4081463" cy="14843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7"/>
          </p:nvPr>
        </p:nvSpPr>
        <p:spPr>
          <a:xfrm>
            <a:off x="4735931" y="4821060"/>
            <a:ext cx="4081463" cy="14843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14" name="Объект 13"/>
          <p:cNvSpPr>
            <a:spLocks noGrp="1"/>
          </p:cNvSpPr>
          <p:nvPr>
            <p:ph sz="quarter" idx="18"/>
          </p:nvPr>
        </p:nvSpPr>
        <p:spPr>
          <a:xfrm>
            <a:off x="327600" y="981624"/>
            <a:ext cx="8489046" cy="350131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5448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фо слайд1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5" name="Текст 8"/>
          <p:cNvSpPr>
            <a:spLocks noGrp="1"/>
          </p:cNvSpPr>
          <p:nvPr>
            <p:ph type="body" sz="quarter" idx="12"/>
          </p:nvPr>
        </p:nvSpPr>
        <p:spPr>
          <a:xfrm>
            <a:off x="327600" y="981625"/>
            <a:ext cx="4080600" cy="5347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6" name="Текст 8"/>
          <p:cNvSpPr>
            <a:spLocks noGrp="1"/>
          </p:cNvSpPr>
          <p:nvPr>
            <p:ph type="body" sz="quarter" idx="13"/>
          </p:nvPr>
        </p:nvSpPr>
        <p:spPr>
          <a:xfrm>
            <a:off x="4721964" y="981625"/>
            <a:ext cx="4080600" cy="5347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8005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фо слайд1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5" name="Текст 8"/>
          <p:cNvSpPr>
            <a:spLocks noGrp="1"/>
          </p:cNvSpPr>
          <p:nvPr>
            <p:ph type="body" sz="quarter" idx="12"/>
          </p:nvPr>
        </p:nvSpPr>
        <p:spPr>
          <a:xfrm>
            <a:off x="327600" y="981625"/>
            <a:ext cx="4080600" cy="5347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sz="quarter" idx="13"/>
          </p:nvPr>
        </p:nvSpPr>
        <p:spPr>
          <a:xfrm>
            <a:off x="4735800" y="981622"/>
            <a:ext cx="4080600" cy="251012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4"/>
          </p:nvPr>
        </p:nvSpPr>
        <p:spPr>
          <a:xfrm>
            <a:off x="4735801" y="3819347"/>
            <a:ext cx="4080600" cy="2510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663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фо слайд1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8" name="Текст 10"/>
          <p:cNvSpPr>
            <a:spLocks noGrp="1"/>
          </p:cNvSpPr>
          <p:nvPr>
            <p:ph type="body" sz="quarter" idx="13"/>
          </p:nvPr>
        </p:nvSpPr>
        <p:spPr>
          <a:xfrm>
            <a:off x="327608" y="1625616"/>
            <a:ext cx="5549663" cy="4672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4" hasCustomPrompt="1"/>
          </p:nvPr>
        </p:nvSpPr>
        <p:spPr>
          <a:xfrm>
            <a:off x="327025" y="969968"/>
            <a:ext cx="5549900" cy="442811"/>
          </a:xfrm>
        </p:spPr>
        <p:txBody>
          <a:bodyPr/>
          <a:lstStyle>
            <a:lvl1pPr marL="0" indent="0">
              <a:buNone/>
              <a:defRPr sz="2500" b="1">
                <a:solidFill>
                  <a:srgbClr val="FF000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quarter" idx="15"/>
          </p:nvPr>
        </p:nvSpPr>
        <p:spPr>
          <a:xfrm>
            <a:off x="6204871" y="969963"/>
            <a:ext cx="2611537" cy="532765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184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фо слайд1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7" name="Текст 10"/>
          <p:cNvSpPr>
            <a:spLocks noGrp="1"/>
          </p:cNvSpPr>
          <p:nvPr>
            <p:ph type="body" sz="quarter" idx="13"/>
          </p:nvPr>
        </p:nvSpPr>
        <p:spPr>
          <a:xfrm>
            <a:off x="3248591" y="1625616"/>
            <a:ext cx="5549663" cy="4672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327027" y="1625613"/>
            <a:ext cx="2593975" cy="467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9" name="Текст 9"/>
          <p:cNvSpPr>
            <a:spLocks noGrp="1"/>
          </p:cNvSpPr>
          <p:nvPr>
            <p:ph type="body" sz="quarter" idx="14" hasCustomPrompt="1"/>
          </p:nvPr>
        </p:nvSpPr>
        <p:spPr>
          <a:xfrm>
            <a:off x="327030" y="969968"/>
            <a:ext cx="8471223" cy="442811"/>
          </a:xfrm>
        </p:spPr>
        <p:txBody>
          <a:bodyPr/>
          <a:lstStyle>
            <a:lvl1pPr marL="0" indent="0">
              <a:buNone/>
              <a:defRPr sz="2500" b="1">
                <a:solidFill>
                  <a:srgbClr val="FF000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5926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фо слайд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2"/>
          </p:nvPr>
        </p:nvSpPr>
        <p:spPr>
          <a:xfrm>
            <a:off x="327600" y="1318774"/>
            <a:ext cx="8492872" cy="5010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4191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фо слайд2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2"/>
          </p:nvPr>
        </p:nvSpPr>
        <p:spPr>
          <a:xfrm>
            <a:off x="327600" y="1318774"/>
            <a:ext cx="4080600" cy="5010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3"/>
          </p:nvPr>
        </p:nvSpPr>
        <p:spPr>
          <a:xfrm>
            <a:off x="4735519" y="1318774"/>
            <a:ext cx="4063863" cy="501059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96370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фо слайд2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quarter" idx="12"/>
          </p:nvPr>
        </p:nvSpPr>
        <p:spPr>
          <a:xfrm>
            <a:off x="327600" y="1318770"/>
            <a:ext cx="8488800" cy="500999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39018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фо слайд2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2"/>
          </p:nvPr>
        </p:nvSpPr>
        <p:spPr>
          <a:xfrm>
            <a:off x="327609" y="1318770"/>
            <a:ext cx="2610863" cy="4978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13" name="Текст 10"/>
          <p:cNvSpPr>
            <a:spLocks noGrp="1"/>
          </p:cNvSpPr>
          <p:nvPr>
            <p:ph type="body" sz="quarter" idx="13"/>
          </p:nvPr>
        </p:nvSpPr>
        <p:spPr>
          <a:xfrm>
            <a:off x="3266410" y="1318770"/>
            <a:ext cx="2610863" cy="4978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21" name="Рисунок 18"/>
          <p:cNvSpPr>
            <a:spLocks noGrp="1"/>
          </p:cNvSpPr>
          <p:nvPr>
            <p:ph type="pic" sz="quarter" idx="16"/>
          </p:nvPr>
        </p:nvSpPr>
        <p:spPr>
          <a:xfrm>
            <a:off x="6205200" y="4763308"/>
            <a:ext cx="2611200" cy="15532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8" name="Рисунок 18"/>
          <p:cNvSpPr>
            <a:spLocks noGrp="1"/>
          </p:cNvSpPr>
          <p:nvPr>
            <p:ph type="pic" sz="quarter" idx="17"/>
          </p:nvPr>
        </p:nvSpPr>
        <p:spPr>
          <a:xfrm>
            <a:off x="6204865" y="3040367"/>
            <a:ext cx="2611200" cy="15532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Рисунок 18"/>
          <p:cNvSpPr>
            <a:spLocks noGrp="1"/>
          </p:cNvSpPr>
          <p:nvPr>
            <p:ph type="pic" sz="quarter" idx="18"/>
          </p:nvPr>
        </p:nvSpPr>
        <p:spPr>
          <a:xfrm>
            <a:off x="6205200" y="1318773"/>
            <a:ext cx="2611200" cy="155327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58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" y="838"/>
            <a:ext cx="9143597" cy="685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Текст 5"/>
          <p:cNvSpPr>
            <a:spLocks noGrp="1"/>
          </p:cNvSpPr>
          <p:nvPr>
            <p:ph type="body" sz="quarter" idx="10"/>
          </p:nvPr>
        </p:nvSpPr>
        <p:spPr>
          <a:xfrm>
            <a:off x="647700" y="3548608"/>
            <a:ext cx="5364492" cy="204068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1" y="1628760"/>
            <a:ext cx="6084589" cy="1800659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ts val="4100"/>
              </a:lnSpc>
              <a:spcBef>
                <a:spcPts val="0"/>
              </a:spcBef>
              <a:buNone/>
              <a:defRPr sz="4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2604080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фо слайд2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6"/>
          </p:nvPr>
        </p:nvSpPr>
        <p:spPr>
          <a:xfrm>
            <a:off x="327035" y="4824417"/>
            <a:ext cx="4081463" cy="14843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11" name="Текст 9"/>
          <p:cNvSpPr>
            <a:spLocks noGrp="1"/>
          </p:cNvSpPr>
          <p:nvPr>
            <p:ph type="body" sz="quarter" idx="17"/>
          </p:nvPr>
        </p:nvSpPr>
        <p:spPr>
          <a:xfrm>
            <a:off x="4735933" y="4821060"/>
            <a:ext cx="4081463" cy="14843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14" name="Объект 13"/>
          <p:cNvSpPr>
            <a:spLocks noGrp="1"/>
          </p:cNvSpPr>
          <p:nvPr>
            <p:ph sz="quarter" idx="18"/>
          </p:nvPr>
        </p:nvSpPr>
        <p:spPr>
          <a:xfrm>
            <a:off x="327600" y="1318774"/>
            <a:ext cx="8489046" cy="31641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76317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фо слайд2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5" name="Текст 8"/>
          <p:cNvSpPr>
            <a:spLocks noGrp="1"/>
          </p:cNvSpPr>
          <p:nvPr>
            <p:ph type="body" sz="quarter" idx="12"/>
          </p:nvPr>
        </p:nvSpPr>
        <p:spPr>
          <a:xfrm>
            <a:off x="327600" y="1318774"/>
            <a:ext cx="4080600" cy="5010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6" name="Текст 8"/>
          <p:cNvSpPr>
            <a:spLocks noGrp="1"/>
          </p:cNvSpPr>
          <p:nvPr>
            <p:ph type="body" sz="quarter" idx="13"/>
          </p:nvPr>
        </p:nvSpPr>
        <p:spPr>
          <a:xfrm>
            <a:off x="4721964" y="1318774"/>
            <a:ext cx="4080600" cy="5010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39713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фо слайд2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5" name="Текст 8"/>
          <p:cNvSpPr>
            <a:spLocks noGrp="1"/>
          </p:cNvSpPr>
          <p:nvPr>
            <p:ph type="body" sz="quarter" idx="12"/>
          </p:nvPr>
        </p:nvSpPr>
        <p:spPr>
          <a:xfrm>
            <a:off x="327600" y="1318774"/>
            <a:ext cx="4080600" cy="5010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sz="quarter" idx="13"/>
          </p:nvPr>
        </p:nvSpPr>
        <p:spPr>
          <a:xfrm>
            <a:off x="4735800" y="1318770"/>
            <a:ext cx="4080600" cy="23480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4"/>
          </p:nvPr>
        </p:nvSpPr>
        <p:spPr>
          <a:xfrm>
            <a:off x="4735801" y="3994401"/>
            <a:ext cx="4080600" cy="23350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61118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фо слайд2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8" name="Текст 10"/>
          <p:cNvSpPr>
            <a:spLocks noGrp="1"/>
          </p:cNvSpPr>
          <p:nvPr>
            <p:ph type="body" sz="quarter" idx="13"/>
          </p:nvPr>
        </p:nvSpPr>
        <p:spPr>
          <a:xfrm>
            <a:off x="327610" y="2011342"/>
            <a:ext cx="5549663" cy="42862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4" hasCustomPrompt="1"/>
          </p:nvPr>
        </p:nvSpPr>
        <p:spPr>
          <a:xfrm>
            <a:off x="327025" y="1328879"/>
            <a:ext cx="5549900" cy="443938"/>
          </a:xfrm>
        </p:spPr>
        <p:txBody>
          <a:bodyPr/>
          <a:lstStyle>
            <a:lvl1pPr marL="0" indent="0">
              <a:buNone/>
              <a:defRPr sz="2500" b="1">
                <a:solidFill>
                  <a:srgbClr val="FF000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quarter" idx="15"/>
          </p:nvPr>
        </p:nvSpPr>
        <p:spPr>
          <a:xfrm>
            <a:off x="6204873" y="1328883"/>
            <a:ext cx="2611537" cy="496873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79070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фо слайд2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5" name="Текст 9"/>
          <p:cNvSpPr>
            <a:spLocks noGrp="1"/>
          </p:cNvSpPr>
          <p:nvPr>
            <p:ph type="body" sz="quarter" idx="14" hasCustomPrompt="1"/>
          </p:nvPr>
        </p:nvSpPr>
        <p:spPr>
          <a:xfrm>
            <a:off x="327025" y="1328879"/>
            <a:ext cx="8475538" cy="443938"/>
          </a:xfrm>
        </p:spPr>
        <p:txBody>
          <a:bodyPr/>
          <a:lstStyle>
            <a:lvl1pPr marL="0" indent="0">
              <a:buNone/>
              <a:defRPr sz="2500" b="1">
                <a:solidFill>
                  <a:srgbClr val="FF0000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Текст 10"/>
          <p:cNvSpPr>
            <a:spLocks noGrp="1"/>
          </p:cNvSpPr>
          <p:nvPr>
            <p:ph type="body" sz="quarter" idx="13"/>
          </p:nvPr>
        </p:nvSpPr>
        <p:spPr>
          <a:xfrm>
            <a:off x="3248593" y="2002015"/>
            <a:ext cx="5549663" cy="42956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5"/>
          </p:nvPr>
        </p:nvSpPr>
        <p:spPr>
          <a:xfrm>
            <a:off x="327027" y="2002011"/>
            <a:ext cx="2593975" cy="429560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80101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вершающий слайд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1" y="839"/>
            <a:ext cx="9143597" cy="685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971520" y="3068748"/>
            <a:ext cx="7200960" cy="72051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4100"/>
              </a:lnSpc>
              <a:spcBef>
                <a:spcPts val="0"/>
              </a:spcBef>
              <a:buNone/>
              <a:defRPr sz="4500" b="1">
                <a:solidFill>
                  <a:srgbClr val="FF0000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6459855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вершающий слайд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1" y="837"/>
            <a:ext cx="9143597" cy="685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971520" y="3068748"/>
            <a:ext cx="7200960" cy="72051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4100"/>
              </a:lnSpc>
              <a:spcBef>
                <a:spcPts val="0"/>
              </a:spcBef>
              <a:buNone/>
              <a:defRPr sz="4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7985184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вершающий слайд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1" y="837"/>
            <a:ext cx="9143596" cy="685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971520" y="3068748"/>
            <a:ext cx="7200960" cy="72051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4100"/>
              </a:lnSpc>
              <a:spcBef>
                <a:spcPts val="0"/>
              </a:spcBef>
              <a:buNone/>
              <a:defRPr sz="4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7654147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вершающий слайд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1" y="840"/>
            <a:ext cx="9143596" cy="685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971520" y="3068748"/>
            <a:ext cx="7200960" cy="72051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4100"/>
              </a:lnSpc>
              <a:spcBef>
                <a:spcPts val="0"/>
              </a:spcBef>
              <a:buNone/>
              <a:defRPr sz="4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1187638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вершающий слайд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1" y="840"/>
            <a:ext cx="9143595" cy="685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9" y="3429417"/>
            <a:ext cx="6084589" cy="3059991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ts val="4100"/>
              </a:lnSpc>
              <a:spcBef>
                <a:spcPts val="0"/>
              </a:spcBef>
              <a:buNone/>
              <a:defRPr sz="4500" b="1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85163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" y="837"/>
            <a:ext cx="9143597" cy="685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Текст 5"/>
          <p:cNvSpPr>
            <a:spLocks noGrp="1"/>
          </p:cNvSpPr>
          <p:nvPr>
            <p:ph type="body" sz="quarter" idx="10"/>
          </p:nvPr>
        </p:nvSpPr>
        <p:spPr>
          <a:xfrm>
            <a:off x="647700" y="3548608"/>
            <a:ext cx="5364492" cy="204068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1" y="1628760"/>
            <a:ext cx="6084589" cy="1800659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ts val="4100"/>
              </a:lnSpc>
              <a:spcBef>
                <a:spcPts val="0"/>
              </a:spcBef>
              <a:buNone/>
              <a:defRPr sz="4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148325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1" y="837"/>
            <a:ext cx="9143596" cy="685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Текст 5"/>
          <p:cNvSpPr>
            <a:spLocks noGrp="1"/>
          </p:cNvSpPr>
          <p:nvPr>
            <p:ph type="body" sz="quarter" idx="10"/>
          </p:nvPr>
        </p:nvSpPr>
        <p:spPr>
          <a:xfrm>
            <a:off x="647700" y="3548608"/>
            <a:ext cx="5364492" cy="204068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1" y="1628760"/>
            <a:ext cx="6084589" cy="1800659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ts val="4100"/>
              </a:lnSpc>
              <a:spcBef>
                <a:spcPts val="0"/>
              </a:spcBef>
              <a:buNone/>
              <a:defRPr sz="4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2890167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1" y="838"/>
            <a:ext cx="9143596" cy="685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Текст 5"/>
          <p:cNvSpPr>
            <a:spLocks noGrp="1"/>
          </p:cNvSpPr>
          <p:nvPr>
            <p:ph type="body" sz="quarter" idx="10"/>
          </p:nvPr>
        </p:nvSpPr>
        <p:spPr>
          <a:xfrm>
            <a:off x="647700" y="5438860"/>
            <a:ext cx="5364492" cy="114056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5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Текст 9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1" y="3519013"/>
            <a:ext cx="5076429" cy="1800659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ts val="4100"/>
              </a:lnSpc>
              <a:spcBef>
                <a:spcPts val="0"/>
              </a:spcBef>
              <a:buNone/>
              <a:defRPr sz="45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75040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2" y="-1"/>
            <a:ext cx="9141016" cy="3906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Текст 5"/>
          <p:cNvSpPr>
            <a:spLocks noGrp="1"/>
          </p:cNvSpPr>
          <p:nvPr>
            <p:ph type="body" sz="quarter" idx="11"/>
          </p:nvPr>
        </p:nvSpPr>
        <p:spPr>
          <a:xfrm>
            <a:off x="539557" y="4077074"/>
            <a:ext cx="5472641" cy="1512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500" b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Текст 9"/>
          <p:cNvSpPr>
            <a:spLocks noGrp="1"/>
          </p:cNvSpPr>
          <p:nvPr>
            <p:ph type="body" sz="quarter" idx="12" hasCustomPrompt="1"/>
          </p:nvPr>
        </p:nvSpPr>
        <p:spPr>
          <a:xfrm>
            <a:off x="539557" y="1628760"/>
            <a:ext cx="5616625" cy="208827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ts val="4100"/>
              </a:lnSpc>
              <a:spcBef>
                <a:spcPts val="0"/>
              </a:spcBef>
              <a:buNone/>
              <a:defRPr sz="4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746484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фо слайд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2"/>
          </p:nvPr>
        </p:nvSpPr>
        <p:spPr>
          <a:xfrm>
            <a:off x="327600" y="981625"/>
            <a:ext cx="8492872" cy="5347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211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фо слайд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2"/>
          </p:nvPr>
        </p:nvSpPr>
        <p:spPr>
          <a:xfrm>
            <a:off x="327600" y="981625"/>
            <a:ext cx="4080600" cy="53477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3"/>
          </p:nvPr>
        </p:nvSpPr>
        <p:spPr>
          <a:xfrm>
            <a:off x="4735519" y="981625"/>
            <a:ext cx="4063863" cy="53477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4420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нфо слайд1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2"/>
          </p:nvPr>
        </p:nvSpPr>
        <p:spPr>
          <a:xfrm>
            <a:off x="327600" y="982504"/>
            <a:ext cx="8488800" cy="534626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572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8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12.emf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20.xml"/><Relationship Id="rId15" Type="http://schemas.openxmlformats.org/officeDocument/2006/relationships/image" Target="../media/image9.png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image" Target="../media/image8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53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spcBef>
          <a:spcPct val="0"/>
        </a:spcBef>
        <a:buNone/>
        <a:defRPr lang="ru-RU" sz="2500" b="1" kern="1200" baseline="0" dirty="0">
          <a:solidFill>
            <a:schemeClr val="bg1"/>
          </a:solidFill>
          <a:latin typeface="Roboto Cn" pitchFamily="2" charset="0"/>
          <a:ea typeface="Roboto Cn" pitchFamily="2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q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:\27_06_14_icl_фирстиль-22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656366"/>
            <a:ext cx="9144001" cy="21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:\ICL_SERVICES_Presentation-07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"/>
            <a:ext cx="9144000" cy="65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424" y="0"/>
            <a:ext cx="6768848" cy="6540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1436" y="981622"/>
            <a:ext cx="8461128" cy="5347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4" name="Нижний колонтитул 4"/>
          <p:cNvSpPr txBox="1">
            <a:spLocks/>
          </p:cNvSpPr>
          <p:nvPr/>
        </p:nvSpPr>
        <p:spPr>
          <a:xfrm>
            <a:off x="4301964" y="5139228"/>
            <a:ext cx="2895600" cy="3276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Copiright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796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ru-RU" sz="2500" b="1" kern="1200" baseline="0" dirty="0">
          <a:solidFill>
            <a:schemeClr val="bg1"/>
          </a:solidFill>
          <a:latin typeface="+mj-lt"/>
          <a:ea typeface="Roboto Cn" pitchFamily="2" charset="0"/>
          <a:cs typeface="+mj-cs"/>
        </a:defRPr>
      </a:lvl1pPr>
    </p:titleStyle>
    <p:bodyStyle>
      <a:lvl1pPr marL="0" indent="-252000" algn="l" defTabSz="914400" rtl="0" eaLnBrk="1" latinLnBrk="0" hangingPunct="1">
        <a:lnSpc>
          <a:spcPct val="100000"/>
        </a:lnSpc>
        <a:spcBef>
          <a:spcPts val="300"/>
        </a:spcBef>
        <a:spcAft>
          <a:spcPts val="200"/>
        </a:spcAft>
        <a:buFontTx/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914400" rtl="0" eaLnBrk="1" latinLnBrk="0" hangingPunct="1">
        <a:lnSpc>
          <a:spcPct val="100000"/>
        </a:lnSpc>
        <a:spcBef>
          <a:spcPts val="300"/>
        </a:spcBef>
        <a:spcAft>
          <a:spcPts val="200"/>
        </a:spcAft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00000"/>
        </a:lnSpc>
        <a:spcBef>
          <a:spcPts val="300"/>
        </a:spcBef>
        <a:spcAft>
          <a:spcPts val="200"/>
        </a:spcAft>
        <a:buClr>
          <a:srgbClr val="CC0000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lnSpc>
          <a:spcPct val="100000"/>
        </a:lnSpc>
        <a:spcBef>
          <a:spcPts val="300"/>
        </a:spcBef>
        <a:spcAft>
          <a:spcPts val="200"/>
        </a:spcAft>
        <a:buClr>
          <a:srgbClr val="CC0000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252000" algn="l" defTabSz="914400" rtl="0" eaLnBrk="1" latinLnBrk="0" hangingPunct="1">
        <a:lnSpc>
          <a:spcPct val="100000"/>
        </a:lnSpc>
        <a:spcBef>
          <a:spcPts val="300"/>
        </a:spcBef>
        <a:spcAft>
          <a:spcPts val="200"/>
        </a:spcAft>
        <a:buClr>
          <a:srgbClr val="CC0000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:\27_06_14_icl_фирстиль-22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656366"/>
            <a:ext cx="9144001" cy="21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" y="0"/>
            <a:ext cx="9143999" cy="981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424" y="0"/>
            <a:ext cx="6768848" cy="981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br>
              <a:rPr lang="en-US" dirty="0"/>
            </a:br>
            <a:r>
              <a:rPr lang="ru-RU" dirty="0"/>
              <a:t>Заголовок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1436" y="1322910"/>
            <a:ext cx="8461128" cy="5005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4" name="Нижний колонтитул 4"/>
          <p:cNvSpPr txBox="1">
            <a:spLocks/>
          </p:cNvSpPr>
          <p:nvPr/>
        </p:nvSpPr>
        <p:spPr>
          <a:xfrm>
            <a:off x="4301964" y="5139228"/>
            <a:ext cx="2895600" cy="3276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Copiright</a:t>
            </a:r>
            <a:endParaRPr lang="ru-RU" dirty="0"/>
          </a:p>
        </p:txBody>
      </p:sp>
      <p:grpSp>
        <p:nvGrpSpPr>
          <p:cNvPr id="12" name="Group 11"/>
          <p:cNvGrpSpPr/>
          <p:nvPr/>
        </p:nvGrpSpPr>
        <p:grpSpPr>
          <a:xfrm>
            <a:off x="-1" y="6328766"/>
            <a:ext cx="755577" cy="546965"/>
            <a:chOff x="-1" y="5997675"/>
            <a:chExt cx="755577" cy="518351"/>
          </a:xfrm>
        </p:grpSpPr>
        <p:sp>
          <p:nvSpPr>
            <p:cNvPr id="13" name="AutoShape 1"/>
            <p:cNvSpPr>
              <a:spLocks noChangeArrowheads="1"/>
            </p:cNvSpPr>
            <p:nvPr userDrawn="1"/>
          </p:nvSpPr>
          <p:spPr bwMode="auto">
            <a:xfrm>
              <a:off x="-1" y="5997675"/>
              <a:ext cx="755577" cy="518351"/>
            </a:xfrm>
            <a:prstGeom prst="roundRect">
              <a:avLst>
                <a:gd name="adj" fmla="val 241"/>
              </a:avLst>
            </a:prstGeom>
            <a:solidFill>
              <a:srgbClr val="333333"/>
            </a:solidFill>
            <a:ln w="9525" cap="flat">
              <a:solidFill>
                <a:srgbClr val="80808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pic>
          <p:nvPicPr>
            <p:cNvPr id="15" name="Picture 2"/>
            <p:cNvPicPr>
              <a:picLocks noChangeAspect="1" noChangeArrowheads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37" y="6077544"/>
              <a:ext cx="647700" cy="417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2865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</p:sldLayoutIdLst>
  <p:hf hdr="0" dt="0"/>
  <p:txStyles>
    <p:titleStyle>
      <a:lvl1pPr algn="l" defTabSz="914400" rtl="0" eaLnBrk="1" latinLnBrk="0" hangingPunct="1">
        <a:lnSpc>
          <a:spcPts val="2800"/>
        </a:lnSpc>
        <a:spcBef>
          <a:spcPct val="0"/>
        </a:spcBef>
        <a:buNone/>
        <a:defRPr lang="ru-RU" sz="2500" b="1" kern="1200" baseline="0" dirty="0">
          <a:solidFill>
            <a:schemeClr val="bg1"/>
          </a:solidFill>
          <a:latin typeface="+mj-lt"/>
          <a:ea typeface="Roboto Cn" pitchFamily="2" charset="0"/>
          <a:cs typeface="+mj-cs"/>
        </a:defRPr>
      </a:lvl1pPr>
    </p:titleStyle>
    <p:bodyStyle>
      <a:lvl1pPr marL="0" indent="-252000" algn="l" defTabSz="914400" rtl="0" eaLnBrk="1" latinLnBrk="0" hangingPunct="1">
        <a:lnSpc>
          <a:spcPct val="100000"/>
        </a:lnSpc>
        <a:spcBef>
          <a:spcPts val="300"/>
        </a:spcBef>
        <a:spcAft>
          <a:spcPts val="200"/>
        </a:spcAft>
        <a:buFontTx/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85750" algn="l" defTabSz="914400" rtl="0" eaLnBrk="1" latinLnBrk="0" hangingPunct="1">
        <a:lnSpc>
          <a:spcPct val="100000"/>
        </a:lnSpc>
        <a:spcBef>
          <a:spcPts val="300"/>
        </a:spcBef>
        <a:spcAft>
          <a:spcPts val="200"/>
        </a:spcAft>
        <a:buFontTx/>
        <a:buBlip>
          <a:blip r:embed="rId15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56000" indent="-252000" algn="l" defTabSz="914400" rtl="0" eaLnBrk="1" latinLnBrk="0" hangingPunct="1">
        <a:lnSpc>
          <a:spcPct val="100000"/>
        </a:lnSpc>
        <a:spcBef>
          <a:spcPts val="300"/>
        </a:spcBef>
        <a:spcAft>
          <a:spcPts val="200"/>
        </a:spcAft>
        <a:buClr>
          <a:srgbClr val="CC0000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000" indent="-252000" algn="l" defTabSz="914400" rtl="0" eaLnBrk="1" latinLnBrk="0" hangingPunct="1">
        <a:lnSpc>
          <a:spcPct val="100000"/>
        </a:lnSpc>
        <a:spcBef>
          <a:spcPts val="300"/>
        </a:spcBef>
        <a:spcAft>
          <a:spcPts val="200"/>
        </a:spcAft>
        <a:buClr>
          <a:srgbClr val="CC0000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0000" indent="-252000" algn="l" defTabSz="914400" rtl="0" eaLnBrk="1" latinLnBrk="0" hangingPunct="1">
        <a:lnSpc>
          <a:spcPct val="100000"/>
        </a:lnSpc>
        <a:spcBef>
          <a:spcPts val="300"/>
        </a:spcBef>
        <a:spcAft>
          <a:spcPts val="200"/>
        </a:spcAft>
        <a:buClr>
          <a:srgbClr val="CC0000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054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lang="ru-RU" sz="2500" b="1" kern="1200" baseline="0" dirty="0">
          <a:solidFill>
            <a:schemeClr val="bg1"/>
          </a:solidFill>
          <a:latin typeface="Roboto Cn" pitchFamily="2" charset="0"/>
          <a:ea typeface="Roboto Cn" pitchFamily="2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q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647700" y="4653136"/>
            <a:ext cx="5364492" cy="936152"/>
          </a:xfrm>
        </p:spPr>
        <p:txBody>
          <a:bodyPr/>
          <a:lstStyle/>
          <a:p>
            <a:r>
              <a:rPr lang="en-US" dirty="0"/>
              <a:t>September 2021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11560" y="2636912"/>
            <a:ext cx="6084589" cy="1800659"/>
          </a:xfrm>
        </p:spPr>
        <p:txBody>
          <a:bodyPr/>
          <a:lstStyle/>
          <a:p>
            <a:r>
              <a:rPr lang="ru-RU" dirty="0"/>
              <a:t>Особенности тестирования </a:t>
            </a:r>
            <a:r>
              <a:rPr lang="ru-RU" dirty="0" err="1"/>
              <a:t>десктопных</a:t>
            </a:r>
            <a:r>
              <a:rPr lang="ru-RU" dirty="0"/>
              <a:t> приложений</a:t>
            </a:r>
          </a:p>
        </p:txBody>
      </p:sp>
    </p:spTree>
    <p:extLst>
      <p:ext uri="{BB962C8B-B14F-4D97-AF65-F5344CB8AC3E}">
        <p14:creationId xmlns:p14="http://schemas.microsoft.com/office/powerpoint/2010/main" val="2966898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Инсталляционное тестирование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ru-RU" dirty="0"/>
              <a:t>Запускается ли программа после установки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ru-RU" dirty="0"/>
              <a:t>Расположение программы в файловой системе по умолчанию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ru-RU" dirty="0"/>
              <a:t>Расположение программы в файловой системе, если путь сохранения изменен пользователем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ru-RU" dirty="0"/>
              <a:t>Наличие ярлыков на рабочем столе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ru-RU" dirty="0"/>
              <a:t>Есть ли установленный компонент в меню Пуск  &gt; Программы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ru-RU" dirty="0"/>
              <a:t>При установке обратить внимание на издателя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ru-RU" dirty="0"/>
              <a:t>Установка программы для текущего пользователя/для всех пользователей компьютера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ru-RU" dirty="0"/>
              <a:t>Установка пользователем с правами администратора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ru-RU" dirty="0"/>
              <a:t>Установка пользователем без прав администратора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04031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обновлений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indent="0" fontAlgn="base">
              <a:buNone/>
            </a:pPr>
            <a:r>
              <a:rPr lang="ru-RU" dirty="0"/>
              <a:t>Для тестирования обновлений специально устанавливают старую версию программы, чтобы ПО нашло обновления и обновилось. Выполняя </a:t>
            </a:r>
            <a:r>
              <a:rPr lang="ru-RU" b="1" dirty="0"/>
              <a:t>тестирование обновлений,</a:t>
            </a:r>
            <a:r>
              <a:rPr lang="ru-RU" dirty="0"/>
              <a:t> нужно: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ru-RU" dirty="0"/>
              <a:t>Проверить, что после установки обновлений данные пользователя не были повреждены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ru-RU" dirty="0"/>
              <a:t>Проверить, что все созданные ранее пользователем файлы остались доступными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0911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Деинсталляционное тестирование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indent="0" fontAlgn="base">
              <a:buNone/>
            </a:pPr>
            <a:r>
              <a:rPr lang="ru-RU" dirty="0"/>
              <a:t>Выполняя </a:t>
            </a:r>
            <a:r>
              <a:rPr lang="ru-RU" b="1" dirty="0"/>
              <a:t>деинсталляционное тестирование, </a:t>
            </a:r>
            <a:r>
              <a:rPr lang="ru-RU" dirty="0"/>
              <a:t>нужно проверить, что: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ru-RU" dirty="0"/>
              <a:t>Файлы удалились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ru-RU" dirty="0"/>
              <a:t>Ярлык с рабочего стола исчез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ru-RU" dirty="0"/>
              <a:t>Удалена запись из меню Пуск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843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Особенности тестирования </a:t>
            </a:r>
            <a:r>
              <a:rPr lang="en-US" dirty="0"/>
              <a:t>web-</a:t>
            </a:r>
            <a:r>
              <a:rPr lang="ru-RU" dirty="0"/>
              <a:t>приложений</a:t>
            </a:r>
          </a:p>
        </p:txBody>
      </p:sp>
    </p:spTree>
    <p:extLst>
      <p:ext uri="{BB962C8B-B14F-4D97-AF65-F5344CB8AC3E}">
        <p14:creationId xmlns:p14="http://schemas.microsoft.com/office/powerpoint/2010/main" val="3283708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Технологические отличия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fontAlgn="base"/>
            <a:r>
              <a:rPr lang="ru-RU" dirty="0"/>
              <a:t>Классическое приложение работает с использованием одной или семейства родственных технологий.</a:t>
            </a:r>
          </a:p>
          <a:p>
            <a:pPr indent="0" fontAlgn="base">
              <a:buNone/>
            </a:pPr>
            <a:endParaRPr lang="ru-RU" dirty="0"/>
          </a:p>
          <a:p>
            <a:pPr fontAlgn="base"/>
            <a:r>
              <a:rPr lang="ru-RU" dirty="0"/>
              <a:t>Web-приложение работает с использованием принципиально различных технологий.</a:t>
            </a:r>
          </a:p>
          <a:p>
            <a:pPr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7564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Структурные отличия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fontAlgn="base"/>
            <a:r>
              <a:rPr lang="ru-RU" dirty="0"/>
              <a:t>Классическое приложение “монолитное”. Состоит из одного или небольшого количества модулей. Не использует серверы БД, </a:t>
            </a:r>
            <a:r>
              <a:rPr lang="ru-RU" dirty="0" err="1"/>
              <a:t>web</a:t>
            </a:r>
            <a:r>
              <a:rPr lang="ru-RU" dirty="0"/>
              <a:t>-серверы и т.д.</a:t>
            </a:r>
          </a:p>
          <a:p>
            <a:pPr indent="0" fontAlgn="base">
              <a:buNone/>
            </a:pPr>
            <a:endParaRPr lang="ru-RU" dirty="0"/>
          </a:p>
          <a:p>
            <a:pPr fontAlgn="base"/>
            <a:r>
              <a:rPr lang="ru-RU" dirty="0"/>
              <a:t>Web-приложение — “многокомпонентное”. Состоит из большого числа модулей. Обязательно использует серверы БД, </a:t>
            </a:r>
            <a:r>
              <a:rPr lang="ru-RU" dirty="0" err="1"/>
              <a:t>web</a:t>
            </a:r>
            <a:r>
              <a:rPr lang="ru-RU" dirty="0"/>
              <a:t>-серверы, серверы приложений.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77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Отличия режимов работы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fontAlgn="base"/>
            <a:r>
              <a:rPr lang="ru-RU" dirty="0"/>
              <a:t>Классическое приложение работает </a:t>
            </a:r>
            <a:r>
              <a:rPr lang="ru-RU" i="1" dirty="0"/>
              <a:t>в режиме реального времени</a:t>
            </a:r>
            <a:r>
              <a:rPr lang="ru-RU" dirty="0"/>
              <a:t>, т.е. известно о действиях пользователя сразу же, как только оно выполнено.</a:t>
            </a:r>
          </a:p>
          <a:p>
            <a:pPr fontAlgn="base"/>
            <a:r>
              <a:rPr lang="ru-RU" dirty="0"/>
              <a:t>Web-приложение работает в режиме “запрос-ответ”, т.е. известно о некотором наборе действий только после запроса на сервер.</a:t>
            </a:r>
          </a:p>
          <a:p>
            <a:endParaRPr lang="ru-RU" dirty="0"/>
          </a:p>
        </p:txBody>
      </p:sp>
      <p:pic>
        <p:nvPicPr>
          <p:cNvPr id="1026" name="Picture 2" descr="Особенности тестирования web-приложений, режим работ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573016"/>
            <a:ext cx="246697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6682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Отличия формирования интерфейса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fontAlgn="base"/>
            <a:r>
              <a:rPr lang="ru-RU" dirty="0"/>
              <a:t>Классическое приложение использует для формирования интерфейса пользователя относительно устоявшиеся и стандартизированные технологии.</a:t>
            </a:r>
          </a:p>
          <a:p>
            <a:pPr fontAlgn="base"/>
            <a:endParaRPr lang="ru-RU" dirty="0"/>
          </a:p>
          <a:p>
            <a:pPr fontAlgn="base"/>
            <a:r>
              <a:rPr lang="ru-RU" dirty="0"/>
              <a:t>Web-приложение использует для формирования пользовательского интерфейса стремительно развивающиеся технологии, множество которых конкурирует между собой.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9088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Отличия работы с сетью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fontAlgn="base"/>
            <a:r>
              <a:rPr lang="ru-RU" dirty="0"/>
              <a:t>Классическое приложение практически не использует сетевые каналы передачи данных.</a:t>
            </a:r>
          </a:p>
          <a:p>
            <a:pPr fontAlgn="base"/>
            <a:endParaRPr lang="ru-RU" dirty="0"/>
          </a:p>
          <a:p>
            <a:pPr fontAlgn="base"/>
            <a:r>
              <a:rPr lang="ru-RU" dirty="0"/>
              <a:t>Web-приложение активно использует сетевые каналы передачи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4058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Отличия запуска и остановки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fontAlgn="base"/>
            <a:r>
              <a:rPr lang="ru-RU" dirty="0"/>
              <a:t>Классическое приложение запускается и останавливается редко.</a:t>
            </a:r>
          </a:p>
          <a:p>
            <a:pPr fontAlgn="base"/>
            <a:endParaRPr lang="ru-RU" dirty="0"/>
          </a:p>
          <a:p>
            <a:pPr fontAlgn="base"/>
            <a:r>
              <a:rPr lang="ru-RU" dirty="0"/>
              <a:t>Web-приложение запускается и останавливается по факту поступления каждого запроса, т.е. очень часто.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0267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Классификация </a:t>
            </a:r>
            <a:r>
              <a:rPr lang="en-US" dirty="0"/>
              <a:t>windows-</a:t>
            </a:r>
            <a:r>
              <a:rPr lang="ru-RU" dirty="0"/>
              <a:t>приложений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Stand-alone</a:t>
            </a:r>
          </a:p>
          <a:p>
            <a:r>
              <a:rPr lang="ru-RU" dirty="0"/>
              <a:t>Клиент-серверные</a:t>
            </a:r>
          </a:p>
        </p:txBody>
      </p:sp>
    </p:spTree>
    <p:extLst>
      <p:ext uri="{BB962C8B-B14F-4D97-AF65-F5344CB8AC3E}">
        <p14:creationId xmlns:p14="http://schemas.microsoft.com/office/powerpoint/2010/main" val="1331534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Разница в количестве пользователей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fontAlgn="base"/>
            <a:r>
              <a:rPr lang="ru-RU" dirty="0"/>
              <a:t>Классическое приложение: количество пользователей, одновременно использующих приложение, подвержено контролю, ограничено и легко прогнозируемо.</a:t>
            </a:r>
          </a:p>
          <a:p>
            <a:pPr fontAlgn="base"/>
            <a:endParaRPr lang="ru-RU" dirty="0"/>
          </a:p>
          <a:p>
            <a:pPr fontAlgn="base"/>
            <a:endParaRPr lang="ru-RU" dirty="0"/>
          </a:p>
          <a:p>
            <a:pPr fontAlgn="base"/>
            <a:r>
              <a:rPr lang="ru-RU" dirty="0"/>
              <a:t>Web-приложение: количество пользователей, одновременно использующих приложение, </a:t>
            </a:r>
            <a:r>
              <a:rPr lang="ru-RU" dirty="0" err="1"/>
              <a:t>сложнопрогнозируемо</a:t>
            </a:r>
            <a:r>
              <a:rPr lang="ru-RU" dirty="0"/>
              <a:t> и может скачкообразно меняться в широких диапазонах.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0917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Особенности сбоев и отказов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fontAlgn="base"/>
            <a:r>
              <a:rPr lang="ru-RU" dirty="0"/>
              <a:t>Классическое приложение: выход из строя тех или иных компонентов сразу становится очевидным.</a:t>
            </a:r>
          </a:p>
          <a:p>
            <a:pPr fontAlgn="base"/>
            <a:endParaRPr lang="ru-RU" dirty="0"/>
          </a:p>
          <a:p>
            <a:pPr fontAlgn="base"/>
            <a:endParaRPr lang="ru-RU" dirty="0"/>
          </a:p>
          <a:p>
            <a:pPr fontAlgn="base"/>
            <a:r>
              <a:rPr lang="ru-RU" dirty="0" err="1"/>
              <a:t>Web</a:t>
            </a:r>
            <a:r>
              <a:rPr lang="ru-RU" dirty="0"/>
              <a:t>-приложение: выход из строя некоторых компонентов оказывает непредсказуемое влияние на работоспособность приложения в целом.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3982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Отличия в инсталляции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fontAlgn="base"/>
            <a:r>
              <a:rPr lang="ru-RU" dirty="0"/>
              <a:t>Классическое приложение — процесс инсталляции стандартизирован и максимально ориентирован на широкую аудиторию пользователей. Не требует специфических знаний. Добавление компонентов приложения выполняется стандартным способом с использованием одного и того же инсталлятора.</a:t>
            </a:r>
          </a:p>
          <a:p>
            <a:pPr fontAlgn="base"/>
            <a:endParaRPr lang="ru-RU" dirty="0"/>
          </a:p>
          <a:p>
            <a:pPr fontAlgn="base"/>
            <a:r>
              <a:rPr lang="ru-RU" dirty="0" err="1"/>
              <a:t>Web</a:t>
            </a:r>
            <a:r>
              <a:rPr lang="ru-RU" dirty="0"/>
              <a:t>-приложение — процесс инсталляции часто недоступен конечному пользователю. Инсталляция требует специфических знаний. Процесс изменения компонент приложения не предусматривается или требует квалификации пользователей. инсталлятор отсутствует.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1466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Отличия в деинсталляции</a:t>
            </a:r>
            <a:endParaRPr lang="ru-R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fontAlgn="base"/>
            <a:r>
              <a:rPr lang="ru-RU" dirty="0"/>
              <a:t>Классическое приложение: процесс деинсталляции стандартизирован и выполняется автоматически или полуавтоматически.</a:t>
            </a:r>
          </a:p>
          <a:p>
            <a:pPr fontAlgn="base"/>
            <a:endParaRPr lang="ru-RU" dirty="0"/>
          </a:p>
          <a:p>
            <a:pPr fontAlgn="base"/>
            <a:endParaRPr lang="ru-RU" dirty="0"/>
          </a:p>
          <a:p>
            <a:pPr fontAlgn="base"/>
            <a:r>
              <a:rPr lang="ru-RU" dirty="0" err="1"/>
              <a:t>Web</a:t>
            </a:r>
            <a:r>
              <a:rPr lang="ru-RU" dirty="0"/>
              <a:t>-приложение: процесс деинсталляции требует специфических знаний для вмешательства администратора и часто сопряжен с изменением кода среды функционирования приложения, БД, настройки системного ОС.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6294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i="1" dirty="0"/>
              <a:t>Особенности среды функционирования</a:t>
            </a:r>
            <a:r>
              <a:rPr lang="ru-RU" dirty="0"/>
              <a:t>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fontAlgn="base"/>
            <a:r>
              <a:rPr lang="ru-RU" dirty="0"/>
              <a:t>Классическое приложение: среда функционирования стандартизирована и не сильно влияет на функционирование приложения.</a:t>
            </a:r>
          </a:p>
          <a:p>
            <a:pPr fontAlgn="base"/>
            <a:endParaRPr lang="ru-RU" dirty="0"/>
          </a:p>
          <a:p>
            <a:pPr fontAlgn="base"/>
            <a:endParaRPr lang="ru-RU" dirty="0"/>
          </a:p>
          <a:p>
            <a:pPr fontAlgn="base"/>
            <a:r>
              <a:rPr lang="ru-RU" dirty="0" err="1"/>
              <a:t>Web</a:t>
            </a:r>
            <a:r>
              <a:rPr lang="ru-RU" dirty="0"/>
              <a:t>-приложение: среда функционирования очень разнообразна и может оказать серьезное влияние на работоспособность и серверной, и клиентской части.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6122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vs Web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671744"/>
              </p:ext>
            </p:extLst>
          </p:nvPr>
        </p:nvGraphicFramePr>
        <p:xfrm>
          <a:off x="35496" y="1397000"/>
          <a:ext cx="9000999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9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0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Desktop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к сети </a:t>
                      </a:r>
                      <a:r>
                        <a:rPr lang="en-US" dirty="0"/>
                        <a:t>Internet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 требуется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Необходим. Исключение: некоторые приложения могут работать автономно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Установка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обновление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Должно быть развёрнуто или установлено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Единовременная настройка. Одна установка для всех пользователей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Интерфейс взаимодействия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Стандартные интерфейсы, стандартное взаимодействие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Разнообразный интерфейс взаимодействия.</a:t>
                      </a:r>
                    </a:p>
                    <a:p>
                      <a:pPr fontAlgn="base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Плюсы — разнообразие реализации, минусы, сложности —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кроссбраузерная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совместимость. Решается применением библиотек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внедрением стандартов.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8662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vs Web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296969"/>
              </p:ext>
            </p:extLst>
          </p:nvPr>
        </p:nvGraphicFramePr>
        <p:xfrm>
          <a:off x="35496" y="1397000"/>
          <a:ext cx="9000999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9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0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Desktop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Совместимость с устройствами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Зависимость от платформы. Исключение — кроссплатформенные приложения.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большинстве случаев —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платформонезависимое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Анимация, графика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Быстрая, быстрый отклик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Относительное медленный отклик, связанный с передачей данных по сети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Медиа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Незначительные проблемы с аудио и видео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Проблемы. Раньше всё реализовалось через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Flash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Но теперь есть стандарт HTML5, который подразумевает поддержку аудио и видео на уровне браузера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064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vs Web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496" y="1397000"/>
          <a:ext cx="9000999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9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0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Desktop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Шрифты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Присутствуют только те шрифты, которые установлены у пользователя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Любые шрифты — есть возможность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подгрузки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необходимого шрифта через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Поиск по контенту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Нет, если только не реализовано на уровне приложения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 есть. Причём можно организовать свой поиск, но и воспользоваться сторонними сервисами, к примеру запрашивать данные у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Расшаривание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только дополнительно настроить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Изначально веб-приложения(большинство) настроены на совместный доступ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368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Desktop vs Web</a:t>
            </a:r>
            <a:endParaRPr lang="ru-R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203819"/>
              </p:ext>
            </p:extLst>
          </p:nvPr>
        </p:nvGraphicFramePr>
        <p:xfrm>
          <a:off x="14567" y="1270000"/>
          <a:ext cx="9000999" cy="531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0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9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0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Desktop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Разработка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 каждую платформу есть свои инструменты, зачастую под каждую платформу приходиться писать свою версию.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Всё выполняется на сервере, пользователя не волнует как там исполняется всё на сервере. Кроссплатформенно, нужен только браузер. Инструменты, софт на сервере зачастую кроссплатформенный.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Масштабы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Повсеместно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Все растет и растет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Тестирование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Производится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QA,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группой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сути всё так же. Только открытость данного рода приложений позволяет привлечь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бОльшее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количество QA. В результате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бОльшее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покрытие тестами и быстрое обнаружение уязвимостей и некорректной работы софта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348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39557" y="1628760"/>
            <a:ext cx="5760635" cy="208827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Особенности тестирования мобильных приложений</a:t>
            </a:r>
          </a:p>
        </p:txBody>
      </p:sp>
    </p:spTree>
    <p:extLst>
      <p:ext uri="{BB962C8B-B14F-4D97-AF65-F5344CB8AC3E}">
        <p14:creationId xmlns:p14="http://schemas.microsoft.com/office/powerpoint/2010/main" val="209419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Stand-Alone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442" y="1650268"/>
            <a:ext cx="9046558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10712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учитывать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Мобильное приложение должно быть интуитивно понятным, удобным, работать бесперебойно, безопасно, круглосуточно и достаточно быстро реагировать на действия пользователя. Итак, рассмотрим основные моменты и особенности тестирования мобильных приложений, на которые стоит обратить внимание при функциональном и  GUI тестировании мобильных приложений</a:t>
            </a:r>
          </a:p>
        </p:txBody>
      </p:sp>
    </p:spTree>
    <p:extLst>
      <p:ext uri="{BB962C8B-B14F-4D97-AF65-F5344CB8AC3E}">
        <p14:creationId xmlns:p14="http://schemas.microsoft.com/office/powerpoint/2010/main" val="42514874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учитывать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мобильные устройства — это системы, которые чаще всего имеют не очень мощную начинку. Они по определению не могут работать как персональный компьютер, поскольку слабее в разы;</a:t>
            </a:r>
          </a:p>
          <a:p>
            <a:r>
              <a:rPr lang="ru-RU" dirty="0"/>
              <a:t>прогресс в сфере информационных приложений движется очень быстро, поэтому операционные системы мобильных устройств быстро устаревают. Кроме того, есть предел на обновление их ОС. К примеру, на </a:t>
            </a:r>
            <a:r>
              <a:rPr lang="ru-RU" dirty="0" err="1"/>
              <a:t>Iphone</a:t>
            </a:r>
            <a:r>
              <a:rPr lang="ru-RU" dirty="0"/>
              <a:t> </a:t>
            </a:r>
            <a:r>
              <a:rPr lang="en-US" dirty="0"/>
              <a:t>11</a:t>
            </a:r>
            <a:r>
              <a:rPr lang="ru-RU" dirty="0"/>
              <a:t> — это версия </a:t>
            </a:r>
            <a:r>
              <a:rPr lang="en-US" dirty="0"/>
              <a:t>13.7</a:t>
            </a:r>
            <a:r>
              <a:rPr lang="ru-RU" dirty="0"/>
              <a:t>.</a:t>
            </a:r>
          </a:p>
          <a:p>
            <a:pPr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37411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учитывать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fontAlgn="base"/>
            <a:r>
              <a:rPr lang="ru-RU" dirty="0"/>
              <a:t>многообразие экранов, их расширений и цветов. В отличие от монитора компьютера, экран мобильных устройств может менять ориентацию, что также необходимо учесть при разработке и тестировании мобильных приложений.</a:t>
            </a:r>
          </a:p>
          <a:p>
            <a:pPr fontAlgn="base"/>
            <a:r>
              <a:rPr lang="ru-RU" dirty="0"/>
              <a:t>существует определенный список обязательных параметров мобильных приложений, которые создаются производителями устройств. Им следовать нужно обязательно.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80310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учитывать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мобильное устройство чаще всего находится в движении, поэтому следует ожидать, что могут возникнуть какие-то случайные действия на устройстве (если оно не заблокировано, если щекой нажимаешь кнопки или кто-то тебя пинает). При разработке приложения для мобильных устройств нужно также учесть его пребывание в разных погодных условиях, при разном свете, поэтому нужно использовать контрастные цвета.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6325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учитывать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необходимо помнить, что основной задачей, к примеру телефона, по прежнему являются звонки, и приложение не должно мешать этой прямой и главной функции устройства.</a:t>
            </a:r>
          </a:p>
          <a:p>
            <a:r>
              <a:rPr lang="ru-RU" dirty="0"/>
              <a:t>разные мобильные устройства обладают разными примочками. И наполнение вашего приложения должно им соответствовать.</a:t>
            </a:r>
          </a:p>
          <a:p>
            <a:r>
              <a:rPr lang="ru-RU" dirty="0"/>
              <a:t>при тестировании мобильных приложений следует пренебречь эмуляторами, если у вас есть такая возможность. Дело в том, что в них не всегда функционал соответствует всем возможностям реального девайса.</a:t>
            </a:r>
          </a:p>
          <a:p>
            <a:pPr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44375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учитывать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на мобильных устройствах может быть представлено большое разнообразие специфических операционных систем и конфигураций комплектующих.</a:t>
            </a:r>
          </a:p>
          <a:p>
            <a:r>
              <a:rPr lang="ru-RU" dirty="0"/>
              <a:t>девайс постоянно пребывает в состоянии поиска сети. При тестировании следует проверить работу приложения на разных скоростях передачи данных.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67554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Размер экрана и </a:t>
            </a:r>
            <a:r>
              <a:rPr lang="en-US" dirty="0"/>
              <a:t>touch-</a:t>
            </a:r>
            <a:r>
              <a:rPr lang="ru-RU" dirty="0"/>
              <a:t>интерфейс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fontAlgn="base"/>
            <a:r>
              <a:rPr lang="ru-RU" dirty="0"/>
              <a:t>удобный размер кнопок, чтобы не надо было искать ее на экране и попадать с третьего раза по ней;</a:t>
            </a:r>
          </a:p>
          <a:p>
            <a:pPr fontAlgn="base"/>
            <a:r>
              <a:rPr lang="ru-RU" dirty="0"/>
              <a:t>скорость отклика элементов (высокая; нажатая клавиша должна визуально отличаться)</a:t>
            </a:r>
          </a:p>
          <a:p>
            <a:pPr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100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Утечки памяти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fontAlgn="base"/>
            <a:r>
              <a:rPr lang="ru-RU" dirty="0"/>
              <a:t>уделить внимание окнам с большим количеством информации, при длительном пребывании пользователя в приложении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76170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Проверка работы приложений на ретина экранах и различных версия 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fontAlgn="base"/>
            <a:r>
              <a:rPr lang="ru-RU" dirty="0"/>
              <a:t>корректное отображение различных элементов на экранах ретина/не ретина</a:t>
            </a:r>
          </a:p>
          <a:p>
            <a:pPr fontAlgn="base"/>
            <a:r>
              <a:rPr lang="ru-RU" dirty="0"/>
              <a:t>установка приложения на корректную версию OS</a:t>
            </a:r>
          </a:p>
          <a:p>
            <a:pPr fontAlgn="base"/>
            <a:r>
              <a:rPr lang="ru-RU" dirty="0"/>
              <a:t>проверить установку на все возможные девайсы</a:t>
            </a:r>
          </a:p>
          <a:p>
            <a:pPr fontAlgn="base"/>
            <a:r>
              <a:rPr lang="ru-RU" dirty="0"/>
              <a:t>различные функции на девайсах: отсутствие/наличие камеры (автофокуса), отсутствие/наличие GPS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29341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24" y="0"/>
            <a:ext cx="7488928" cy="654021"/>
          </a:xfrm>
        </p:spPr>
        <p:txBody>
          <a:bodyPr>
            <a:normAutofit fontScale="90000"/>
          </a:bodyPr>
          <a:lstStyle/>
          <a:p>
            <a:r>
              <a:rPr lang="ru-RU" dirty="0"/>
              <a:t>Проверка типа покупок (восстанавливаемые, не восстанавливаемые)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fontAlgn="base"/>
            <a:r>
              <a:rPr lang="ru-RU" dirty="0"/>
              <a:t>проверка соответствия фактической/заявленной стоимости приложения</a:t>
            </a:r>
          </a:p>
          <a:p>
            <a:pPr fontAlgn="base"/>
            <a:r>
              <a:rPr lang="ru-RU" dirty="0"/>
              <a:t>проверка восстановления покупки независимо от девайса, а с привязкой к учетной записи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8123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Клиент-серверные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75" y="834528"/>
            <a:ext cx="9155874" cy="840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28361" t="22210"/>
          <a:stretch/>
        </p:blipFill>
        <p:spPr bwMode="auto">
          <a:xfrm>
            <a:off x="2339752" y="1855763"/>
            <a:ext cx="5638558" cy="400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626893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Проверка работы обратной связи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fontAlgn="base"/>
            <a:r>
              <a:rPr lang="ru-RU" dirty="0"/>
              <a:t>сообщения при загрузке контента/прогресс</a:t>
            </a:r>
          </a:p>
          <a:p>
            <a:pPr fontAlgn="base"/>
            <a:r>
              <a:rPr lang="ru-RU" dirty="0"/>
              <a:t>сообщения при ошибке доступа к сети</a:t>
            </a:r>
          </a:p>
          <a:p>
            <a:pPr fontAlgn="base"/>
            <a:r>
              <a:rPr lang="ru-RU" dirty="0"/>
              <a:t>наличие сообщений при попытке удалить важную информацию</a:t>
            </a:r>
          </a:p>
          <a:p>
            <a:pPr fontAlgn="base"/>
            <a:r>
              <a:rPr lang="ru-RU" dirty="0"/>
              <a:t>наличие экрана/сообщения при окончании процесса/игры</a:t>
            </a:r>
          </a:p>
        </p:txBody>
      </p:sp>
    </p:spTree>
    <p:extLst>
      <p:ext uri="{BB962C8B-B14F-4D97-AF65-F5344CB8AC3E}">
        <p14:creationId xmlns:p14="http://schemas.microsoft.com/office/powerpoint/2010/main" val="30455050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Проверка работы обновлений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fontAlgn="base"/>
            <a:r>
              <a:rPr lang="ru-RU" dirty="0"/>
              <a:t>проверка различных путей установки обновлений (</a:t>
            </a:r>
            <a:r>
              <a:rPr lang="ru-RU" dirty="0" err="1"/>
              <a:t>wifi</a:t>
            </a:r>
            <a:r>
              <a:rPr lang="ru-RU" dirty="0"/>
              <a:t>, </a:t>
            </a:r>
            <a:r>
              <a:rPr lang="ru-RU" dirty="0" err="1"/>
              <a:t>bluetooth</a:t>
            </a:r>
            <a:r>
              <a:rPr lang="ru-RU" dirty="0"/>
              <a:t>, </a:t>
            </a:r>
            <a:r>
              <a:rPr lang="ru-RU" dirty="0" err="1"/>
              <a:t>usb</a:t>
            </a:r>
            <a:r>
              <a:rPr lang="ru-RU" dirty="0"/>
              <a:t>)</a:t>
            </a:r>
          </a:p>
          <a:p>
            <a:pPr fontAlgn="base"/>
            <a:r>
              <a:rPr lang="ru-RU" dirty="0"/>
              <a:t>проверка работы установленных изменений, мест, куда они вносились</a:t>
            </a:r>
          </a:p>
          <a:p>
            <a:pPr fontAlgn="base"/>
            <a:r>
              <a:rPr lang="ru-RU" dirty="0"/>
              <a:t>убедиться в </a:t>
            </a:r>
            <a:r>
              <a:rPr lang="ru-RU" dirty="0" err="1"/>
              <a:t>поддерживаемости</a:t>
            </a:r>
            <a:r>
              <a:rPr lang="ru-RU" dirty="0"/>
              <a:t> обновлений более старыми ОС, чтобы элементы, которые на новой системе работают хорошо, не падали на более старых версиях.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78337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Проверка реакции приложения на внешние прерывания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fontAlgn="base"/>
            <a:r>
              <a:rPr lang="ru-RU" dirty="0"/>
              <a:t>входящие/исходящие смс, звонки</a:t>
            </a:r>
          </a:p>
          <a:p>
            <a:pPr fontAlgn="base"/>
            <a:r>
              <a:rPr lang="ru-RU" dirty="0"/>
              <a:t>разряд/изъятие батареи</a:t>
            </a:r>
          </a:p>
          <a:p>
            <a:pPr fontAlgn="base"/>
            <a:r>
              <a:rPr lang="ru-RU" dirty="0"/>
              <a:t>отключение сети/</a:t>
            </a:r>
            <a:r>
              <a:rPr lang="ru-RU" dirty="0" err="1"/>
              <a:t>wifi</a:t>
            </a:r>
            <a:endParaRPr lang="ru-RU" dirty="0"/>
          </a:p>
          <a:p>
            <a:pPr fontAlgn="base"/>
            <a:r>
              <a:rPr lang="ru-RU" dirty="0"/>
              <a:t>подключение кабеля, карты, зарядки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54926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Реклама в мобильном приложении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fontAlgn="base"/>
            <a:r>
              <a:rPr lang="ru-RU" dirty="0"/>
              <a:t>реклама не должна перекрывать кнопки управления приложением</a:t>
            </a:r>
          </a:p>
          <a:p>
            <a:pPr fontAlgn="base"/>
            <a:r>
              <a:rPr lang="ru-RU" dirty="0"/>
              <a:t>реклама должна иметь доступную кнопку закрытия, потому что чаще всего пользователь ее не ищет, а просто удаляет приложение с концами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28961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Проверка локализации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fontAlgn="base"/>
            <a:r>
              <a:rPr lang="ru-RU" dirty="0"/>
              <a:t>на другом языке на экране должно хватить места для текста</a:t>
            </a:r>
          </a:p>
          <a:p>
            <a:pPr fontAlgn="base"/>
            <a:r>
              <a:rPr lang="ru-RU" dirty="0"/>
              <a:t>даты должны соответствовать формату установленного региона</a:t>
            </a:r>
          </a:p>
          <a:p>
            <a:pPr fontAlgn="base"/>
            <a:r>
              <a:rPr lang="ru-RU" dirty="0"/>
              <a:t>временные настройки должны быть соблюдены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32318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Проверка энергопотребления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необходимо проверять насколько сильно ваше мощное приложение опустошает батарею устройства. Скорее всего пользователь удалит его, если из-за него устройство придется подзаряжать слишком часто.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9493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Резюме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indent="0">
              <a:buNone/>
            </a:pPr>
            <a:r>
              <a:rPr lang="ru-RU" dirty="0"/>
              <a:t>Таковы основные моменты и особенности тестирования мобильных приложений, на которые стоит обратить внимание при тестировании мобильных приложений. Каждое устройство индивидуально ввиду установленных пользователем параметров и конфигураций. Но тем не менее следует придерживаться проверки вышеуказанных моментов на любом устройстве.</a:t>
            </a:r>
          </a:p>
        </p:txBody>
      </p:sp>
    </p:spTree>
    <p:extLst>
      <p:ext uri="{BB962C8B-B14F-4D97-AF65-F5344CB8AC3E}">
        <p14:creationId xmlns:p14="http://schemas.microsoft.com/office/powerpoint/2010/main" val="98940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Логическая структура приложений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425" y="1772816"/>
            <a:ext cx="897507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5113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Двухуровневая архитектура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889" y="1268760"/>
            <a:ext cx="8805993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94419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Трехуровневая архитектура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46506"/>
            <a:ext cx="8380040" cy="4742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1880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Трехуровневая архитектура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469" y="2060848"/>
            <a:ext cx="8869062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82235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indent="0" fontAlgn="base">
              <a:buNone/>
            </a:pPr>
            <a:r>
              <a:rPr lang="ru-RU" dirty="0"/>
              <a:t>При тестировании </a:t>
            </a:r>
            <a:r>
              <a:rPr lang="ru-RU" dirty="0" err="1"/>
              <a:t>десктопных</a:t>
            </a:r>
            <a:r>
              <a:rPr lang="ru-RU" dirty="0"/>
              <a:t> приложений необходимо учитывать особенности, перечисленные выше.</a:t>
            </a:r>
          </a:p>
          <a:p>
            <a:pPr indent="0" fontAlgn="base">
              <a:buNone/>
            </a:pPr>
            <a:r>
              <a:rPr lang="ru-RU" dirty="0"/>
              <a:t>Виды тестирования которые необходимо проводить на </a:t>
            </a:r>
            <a:r>
              <a:rPr lang="ru-RU" dirty="0" err="1"/>
              <a:t>десктопных</a:t>
            </a:r>
            <a:r>
              <a:rPr lang="ru-RU" dirty="0"/>
              <a:t> приложениях помимо основных (функционального, GUI, </a:t>
            </a:r>
            <a:r>
              <a:rPr lang="ru-RU" dirty="0" err="1"/>
              <a:t>юзабилити</a:t>
            </a:r>
            <a:r>
              <a:rPr lang="ru-RU" dirty="0"/>
              <a:t> и </a:t>
            </a:r>
            <a:r>
              <a:rPr lang="ru-RU" dirty="0" err="1"/>
              <a:t>т.д</a:t>
            </a:r>
            <a:r>
              <a:rPr lang="ru-RU" dirty="0"/>
              <a:t>) также имеют свои особенности:</a:t>
            </a:r>
          </a:p>
          <a:p>
            <a:pPr fontAlgn="base"/>
            <a:r>
              <a:rPr lang="ru-RU" dirty="0"/>
              <a:t>Инсталляционное тестирование</a:t>
            </a:r>
          </a:p>
          <a:p>
            <a:pPr fontAlgn="base"/>
            <a:r>
              <a:rPr lang="ru-RU" dirty="0"/>
              <a:t>Тестирование обновлений</a:t>
            </a:r>
          </a:p>
          <a:p>
            <a:pPr fontAlgn="base"/>
            <a:r>
              <a:rPr lang="ru-RU" dirty="0"/>
              <a:t>Деинсталляционное 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4158476086"/>
      </p:ext>
    </p:extLst>
  </p:cSld>
  <p:clrMapOvr>
    <a:masterClrMapping/>
  </p:clrMapOvr>
</p:sld>
</file>

<file path=ppt/theme/theme1.xml><?xml version="1.0" encoding="utf-8"?>
<a:theme xmlns:a="http://schemas.openxmlformats.org/drawingml/2006/main" name="15_07_14_ICL_Services_4_3">
  <a:themeElements>
    <a:clrScheme name="ICL Services">
      <a:dk1>
        <a:sysClr val="windowText" lastClr="000000"/>
      </a:dk1>
      <a:lt1>
        <a:sysClr val="window" lastClr="FFFFFF"/>
      </a:lt1>
      <a:dk2>
        <a:srgbClr val="595959"/>
      </a:dk2>
      <a:lt2>
        <a:srgbClr val="EEECE1"/>
      </a:lt2>
      <a:accent1>
        <a:srgbClr val="990000"/>
      </a:accent1>
      <a:accent2>
        <a:srgbClr val="CC0000"/>
      </a:accent2>
      <a:accent3>
        <a:srgbClr val="FF0000"/>
      </a:accent3>
      <a:accent4>
        <a:srgbClr val="FF8080"/>
      </a:accent4>
      <a:accent5>
        <a:srgbClr val="FFB7B7"/>
      </a:accent5>
      <a:accent6>
        <a:srgbClr val="FFCCCC"/>
      </a:accent6>
      <a:hlink>
        <a:srgbClr val="0000FF"/>
      </a:hlink>
      <a:folHlink>
        <a:srgbClr val="CC000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CL_4_3_Services_инфо_1">
  <a:themeElements>
    <a:clrScheme name="ICL Services">
      <a:dk1>
        <a:sysClr val="windowText" lastClr="000000"/>
      </a:dk1>
      <a:lt1>
        <a:sysClr val="window" lastClr="FFFFFF"/>
      </a:lt1>
      <a:dk2>
        <a:srgbClr val="595959"/>
      </a:dk2>
      <a:lt2>
        <a:srgbClr val="EEECE1"/>
      </a:lt2>
      <a:accent1>
        <a:srgbClr val="990000"/>
      </a:accent1>
      <a:accent2>
        <a:srgbClr val="CC0000"/>
      </a:accent2>
      <a:accent3>
        <a:srgbClr val="FF0000"/>
      </a:accent3>
      <a:accent4>
        <a:srgbClr val="FF8080"/>
      </a:accent4>
      <a:accent5>
        <a:srgbClr val="FFB7B7"/>
      </a:accent5>
      <a:accent6>
        <a:srgbClr val="FFCCCC"/>
      </a:accent6>
      <a:hlink>
        <a:srgbClr val="0000FF"/>
      </a:hlink>
      <a:folHlink>
        <a:srgbClr val="CC000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CL_4_3_Services_инфо_2">
  <a:themeElements>
    <a:clrScheme name="ICL Services">
      <a:dk1>
        <a:sysClr val="windowText" lastClr="000000"/>
      </a:dk1>
      <a:lt1>
        <a:sysClr val="window" lastClr="FFFFFF"/>
      </a:lt1>
      <a:dk2>
        <a:srgbClr val="595959"/>
      </a:dk2>
      <a:lt2>
        <a:srgbClr val="EEECE1"/>
      </a:lt2>
      <a:accent1>
        <a:srgbClr val="990000"/>
      </a:accent1>
      <a:accent2>
        <a:srgbClr val="CC0000"/>
      </a:accent2>
      <a:accent3>
        <a:srgbClr val="FF0000"/>
      </a:accent3>
      <a:accent4>
        <a:srgbClr val="FF8080"/>
      </a:accent4>
      <a:accent5>
        <a:srgbClr val="FFB7B7"/>
      </a:accent5>
      <a:accent6>
        <a:srgbClr val="FFCCCC"/>
      </a:accent6>
      <a:hlink>
        <a:srgbClr val="0000FF"/>
      </a:hlink>
      <a:folHlink>
        <a:srgbClr val="CC000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ICL_4_3_Services_последний">
  <a:themeElements>
    <a:clrScheme name="ICL Services">
      <a:dk1>
        <a:sysClr val="windowText" lastClr="000000"/>
      </a:dk1>
      <a:lt1>
        <a:sysClr val="window" lastClr="FFFFFF"/>
      </a:lt1>
      <a:dk2>
        <a:srgbClr val="595959"/>
      </a:dk2>
      <a:lt2>
        <a:srgbClr val="EEECE1"/>
      </a:lt2>
      <a:accent1>
        <a:srgbClr val="990000"/>
      </a:accent1>
      <a:accent2>
        <a:srgbClr val="CC0000"/>
      </a:accent2>
      <a:accent3>
        <a:srgbClr val="FF0000"/>
      </a:accent3>
      <a:accent4>
        <a:srgbClr val="FF8080"/>
      </a:accent4>
      <a:accent5>
        <a:srgbClr val="FFB7B7"/>
      </a:accent5>
      <a:accent6>
        <a:srgbClr val="FFCCCC"/>
      </a:accent6>
      <a:hlink>
        <a:srgbClr val="0000FF"/>
      </a:hlink>
      <a:folHlink>
        <a:srgbClr val="CC000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TestAuto&amp;Net</Template>
  <TotalTime>564</TotalTime>
  <Words>1642</Words>
  <Application>Microsoft Office PowerPoint</Application>
  <PresentationFormat>Экран (4:3)</PresentationFormat>
  <Paragraphs>194</Paragraphs>
  <Slides>46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46</vt:i4>
      </vt:variant>
    </vt:vector>
  </HeadingPairs>
  <TitlesOfParts>
    <vt:vector size="53" baseType="lpstr">
      <vt:lpstr>Arial</vt:lpstr>
      <vt:lpstr>Roboto Cn</vt:lpstr>
      <vt:lpstr>Wingdings</vt:lpstr>
      <vt:lpstr>15_07_14_ICL_Services_4_3</vt:lpstr>
      <vt:lpstr>ICL_4_3_Services_инфо_1</vt:lpstr>
      <vt:lpstr>ICL_4_3_Services_инфо_2</vt:lpstr>
      <vt:lpstr>ICL_4_3_Services_последний</vt:lpstr>
      <vt:lpstr>Презентация PowerPoint</vt:lpstr>
      <vt:lpstr>Классификация windows-приложений</vt:lpstr>
      <vt:lpstr>Stand-Alone</vt:lpstr>
      <vt:lpstr>Клиент-серверные</vt:lpstr>
      <vt:lpstr>Логическая структура приложений</vt:lpstr>
      <vt:lpstr>Двухуровневая архитектура</vt:lpstr>
      <vt:lpstr>Трехуровневая архитектура</vt:lpstr>
      <vt:lpstr>Трехуровневая архитектура</vt:lpstr>
      <vt:lpstr>Особенности</vt:lpstr>
      <vt:lpstr>Инсталляционное тестирование</vt:lpstr>
      <vt:lpstr>Тестирование обновлений</vt:lpstr>
      <vt:lpstr>Деинсталляционное тестирование</vt:lpstr>
      <vt:lpstr>Презентация PowerPoint</vt:lpstr>
      <vt:lpstr>Технологические отличия</vt:lpstr>
      <vt:lpstr>Структурные отличия</vt:lpstr>
      <vt:lpstr>Отличия режимов работы</vt:lpstr>
      <vt:lpstr>Отличия формирования интерфейса</vt:lpstr>
      <vt:lpstr>Отличия работы с сетью</vt:lpstr>
      <vt:lpstr>Отличия запуска и остановки</vt:lpstr>
      <vt:lpstr>Разница в количестве пользователей</vt:lpstr>
      <vt:lpstr>Особенности сбоев и отказов</vt:lpstr>
      <vt:lpstr>Отличия в инсталляции</vt:lpstr>
      <vt:lpstr>Отличия в деинсталляции</vt:lpstr>
      <vt:lpstr>Особенности среды функционирования.</vt:lpstr>
      <vt:lpstr>Desktop vs Web</vt:lpstr>
      <vt:lpstr>Desktop vs Web</vt:lpstr>
      <vt:lpstr>Desktop vs Web</vt:lpstr>
      <vt:lpstr>Desktop vs Web</vt:lpstr>
      <vt:lpstr>Презентация PowerPoint</vt:lpstr>
      <vt:lpstr>Что учитывать</vt:lpstr>
      <vt:lpstr>Что учитывать</vt:lpstr>
      <vt:lpstr>Что учитывать</vt:lpstr>
      <vt:lpstr>Что учитывать</vt:lpstr>
      <vt:lpstr>Что учитывать</vt:lpstr>
      <vt:lpstr>Что учитывать</vt:lpstr>
      <vt:lpstr>Размер экрана и touch-интерфейс</vt:lpstr>
      <vt:lpstr>Утечки памяти</vt:lpstr>
      <vt:lpstr>Проверка работы приложений на ретина экранах и различных версия OS</vt:lpstr>
      <vt:lpstr>Проверка типа покупок (восстанавливаемые, не восстанавливаемые)</vt:lpstr>
      <vt:lpstr>Проверка работы обратной связи</vt:lpstr>
      <vt:lpstr>Проверка работы обновлений</vt:lpstr>
      <vt:lpstr>Проверка реакции приложения на внешние прерывания</vt:lpstr>
      <vt:lpstr>Реклама в мобильном приложении</vt:lpstr>
      <vt:lpstr>Проверка локализации</vt:lpstr>
      <vt:lpstr>Проверка энергопотребления</vt:lpstr>
      <vt:lpstr>Резюме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Alsu Basyrova</dc:creator>
  <cp:lastModifiedBy>Aleksandra Ilina</cp:lastModifiedBy>
  <cp:revision>16</cp:revision>
  <dcterms:created xsi:type="dcterms:W3CDTF">2017-07-18T10:30:51Z</dcterms:created>
  <dcterms:modified xsi:type="dcterms:W3CDTF">2021-10-01T07:30:12Z</dcterms:modified>
</cp:coreProperties>
</file>