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4" r:id="rId3"/>
    <p:sldMasterId id="2147483678" r:id="rId4"/>
  </p:sldMasterIdLst>
  <p:sldIdLst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5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" y="0"/>
            <a:ext cx="9135717" cy="685800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4091061"/>
            <a:ext cx="7632848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60" y="4941170"/>
            <a:ext cx="7632848" cy="7200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604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" y="1384"/>
            <a:ext cx="9135252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13384" y="332657"/>
            <a:ext cx="6707088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95288" y="2636912"/>
            <a:ext cx="5328840" cy="3456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012165" y="1700812"/>
            <a:ext cx="2736553" cy="4392487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95294" y="1700811"/>
            <a:ext cx="5329237" cy="647700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ru-RU" dirty="0"/>
          </a:p>
        </p:txBody>
      </p:sp>
      <p:sp>
        <p:nvSpPr>
          <p:cNvPr id="13" name="Текст 15"/>
          <p:cNvSpPr txBox="1">
            <a:spLocks/>
          </p:cNvSpPr>
          <p:nvPr userDrawn="1"/>
        </p:nvSpPr>
        <p:spPr>
          <a:xfrm>
            <a:off x="5868144" y="6376436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LLC GDC Services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" y="1384"/>
            <a:ext cx="9135252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13384" y="332657"/>
            <a:ext cx="6707088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59928" y="2492896"/>
            <a:ext cx="5688784" cy="360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700808"/>
            <a:ext cx="8353176" cy="504056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95288" y="2492896"/>
            <a:ext cx="2376512" cy="3600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3" name="Текст 15"/>
          <p:cNvSpPr txBox="1">
            <a:spLocks/>
          </p:cNvSpPr>
          <p:nvPr userDrawn="1"/>
        </p:nvSpPr>
        <p:spPr>
          <a:xfrm>
            <a:off x="5868144" y="6376436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LLC GDC Services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5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" y="0"/>
            <a:ext cx="9138934" cy="6858000"/>
          </a:xfrm>
          <a:prstGeom prst="rect">
            <a:avLst/>
          </a:prstGeom>
        </p:spPr>
      </p:pic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75644" y="1412777"/>
            <a:ext cx="5076476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76271" y="2637783"/>
            <a:ext cx="5075237" cy="9352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Текст 15"/>
          <p:cNvSpPr txBox="1">
            <a:spLocks/>
          </p:cNvSpPr>
          <p:nvPr userDrawn="1"/>
        </p:nvSpPr>
        <p:spPr>
          <a:xfrm>
            <a:off x="5868144" y="6376436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LLC GDC Services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7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" y="0"/>
            <a:ext cx="9138934" cy="6858000"/>
          </a:xfrm>
          <a:prstGeom prst="rect">
            <a:avLst/>
          </a:prstGeom>
        </p:spPr>
      </p:pic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75644" y="1412777"/>
            <a:ext cx="5076476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76271" y="2637783"/>
            <a:ext cx="5075237" cy="9352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Текст 15"/>
          <p:cNvSpPr txBox="1">
            <a:spLocks/>
          </p:cNvSpPr>
          <p:nvPr userDrawn="1"/>
        </p:nvSpPr>
        <p:spPr>
          <a:xfrm>
            <a:off x="5868144" y="6376436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20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LLC GDC Services</a:t>
            </a:r>
            <a:r>
              <a:rPr lang="ru-RU" sz="120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en-US" sz="120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5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" y="0"/>
            <a:ext cx="9138934" cy="6858000"/>
          </a:xfrm>
          <a:prstGeom prst="rect">
            <a:avLst/>
          </a:prstGeom>
        </p:spPr>
      </p:pic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>
                <a:solidFill>
                  <a:schemeClr val="tx1"/>
                </a:solidFill>
              </a:rPr>
              <a:pPr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75644" y="1412777"/>
            <a:ext cx="5076476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76271" y="2637783"/>
            <a:ext cx="5075237" cy="9352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Текст 15"/>
          <p:cNvSpPr txBox="1">
            <a:spLocks/>
          </p:cNvSpPr>
          <p:nvPr userDrawn="1"/>
        </p:nvSpPr>
        <p:spPr>
          <a:xfrm>
            <a:off x="5868144" y="6376436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LLC GDC Services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75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" y="0"/>
            <a:ext cx="9135717" cy="68580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8" y="4389107"/>
            <a:ext cx="4464050" cy="86409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baseline="0"/>
            </a:lvl1pPr>
          </a:lstStyle>
          <a:p>
            <a:pPr lv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180609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" y="0"/>
            <a:ext cx="9135717" cy="6858000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8" y="4389107"/>
            <a:ext cx="4464050" cy="86409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baseline="0"/>
            </a:lvl1pPr>
          </a:lstStyle>
          <a:p>
            <a:pPr lv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72908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" y="0"/>
            <a:ext cx="9138934" cy="6858000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8" y="4389107"/>
            <a:ext cx="4464050" cy="86409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baseline="0"/>
            </a:lvl1pPr>
          </a:lstStyle>
          <a:p>
            <a:pPr lv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84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" y="0"/>
            <a:ext cx="9135717" cy="685800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4091061"/>
            <a:ext cx="7632848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60" y="4941170"/>
            <a:ext cx="7632848" cy="7200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" y="1384"/>
            <a:ext cx="9135252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23728" y="332657"/>
            <a:ext cx="6552728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6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LLC GDC Services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628780"/>
            <a:ext cx="8208144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8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" y="1384"/>
            <a:ext cx="9135252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13384" y="332657"/>
            <a:ext cx="6707088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628780"/>
            <a:ext cx="3816424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860033" y="1628800"/>
            <a:ext cx="3816424" cy="4608512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Текст 15"/>
          <p:cNvSpPr txBox="1">
            <a:spLocks/>
          </p:cNvSpPr>
          <p:nvPr userDrawn="1"/>
        </p:nvSpPr>
        <p:spPr>
          <a:xfrm>
            <a:off x="5868144" y="6376436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LLC GDC Services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" y="1384"/>
            <a:ext cx="9135252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13384" y="332657"/>
            <a:ext cx="6707088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8319" y="1700812"/>
            <a:ext cx="8207375" cy="4392487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Текст 15"/>
          <p:cNvSpPr txBox="1">
            <a:spLocks/>
          </p:cNvSpPr>
          <p:nvPr userDrawn="1"/>
        </p:nvSpPr>
        <p:spPr>
          <a:xfrm>
            <a:off x="5868144" y="6376436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LLC GDC Services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" y="1384"/>
            <a:ext cx="9135252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13384" y="332657"/>
            <a:ext cx="6707088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10"/>
          <p:cNvSpPr>
            <a:spLocks noGrp="1"/>
          </p:cNvSpPr>
          <p:nvPr>
            <p:ph type="body" sz="quarter" idx="12"/>
          </p:nvPr>
        </p:nvSpPr>
        <p:spPr>
          <a:xfrm>
            <a:off x="448975" y="1556792"/>
            <a:ext cx="2610863" cy="47525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13"/>
          </p:nvPr>
        </p:nvSpPr>
        <p:spPr>
          <a:xfrm>
            <a:off x="3266408" y="1556792"/>
            <a:ext cx="2610863" cy="47525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4" name="Рисунок 18"/>
          <p:cNvSpPr>
            <a:spLocks noGrp="1"/>
          </p:cNvSpPr>
          <p:nvPr>
            <p:ph type="pic" sz="quarter" idx="14"/>
          </p:nvPr>
        </p:nvSpPr>
        <p:spPr>
          <a:xfrm>
            <a:off x="6084168" y="1553692"/>
            <a:ext cx="2611200" cy="1371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Рисунок 18"/>
          <p:cNvSpPr>
            <a:spLocks noGrp="1"/>
          </p:cNvSpPr>
          <p:nvPr>
            <p:ph type="pic" sz="quarter" idx="15"/>
          </p:nvPr>
        </p:nvSpPr>
        <p:spPr>
          <a:xfrm>
            <a:off x="6084168" y="3212976"/>
            <a:ext cx="2611200" cy="1371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" name="Рисунок 18"/>
          <p:cNvSpPr>
            <a:spLocks noGrp="1"/>
          </p:cNvSpPr>
          <p:nvPr>
            <p:ph type="pic" sz="quarter" idx="16"/>
          </p:nvPr>
        </p:nvSpPr>
        <p:spPr>
          <a:xfrm>
            <a:off x="6084168" y="4876424"/>
            <a:ext cx="2611200" cy="1371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Текст 15"/>
          <p:cNvSpPr txBox="1">
            <a:spLocks/>
          </p:cNvSpPr>
          <p:nvPr userDrawn="1"/>
        </p:nvSpPr>
        <p:spPr>
          <a:xfrm>
            <a:off x="5868144" y="6376436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LLC GDC Services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" y="1384"/>
            <a:ext cx="9135252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13384" y="332657"/>
            <a:ext cx="6707088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10"/>
          <p:cNvSpPr>
            <a:spLocks noGrp="1"/>
          </p:cNvSpPr>
          <p:nvPr>
            <p:ph type="body" sz="quarter" idx="12"/>
          </p:nvPr>
        </p:nvSpPr>
        <p:spPr>
          <a:xfrm>
            <a:off x="395536" y="4869160"/>
            <a:ext cx="4032448" cy="14401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13"/>
          </p:nvPr>
        </p:nvSpPr>
        <p:spPr>
          <a:xfrm>
            <a:off x="4716016" y="4869160"/>
            <a:ext cx="3960440" cy="14401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95288" y="1557342"/>
            <a:ext cx="8280400" cy="3023791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Текст 15"/>
          <p:cNvSpPr txBox="1">
            <a:spLocks/>
          </p:cNvSpPr>
          <p:nvPr userDrawn="1"/>
        </p:nvSpPr>
        <p:spPr>
          <a:xfrm>
            <a:off x="5868144" y="6376436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LLC GDC Services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" y="1384"/>
            <a:ext cx="9135252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13384" y="332657"/>
            <a:ext cx="6707088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95288" y="1700808"/>
            <a:ext cx="4032250" cy="4392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16016" y="1700808"/>
            <a:ext cx="4032250" cy="4392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3" name="Текст 15"/>
          <p:cNvSpPr txBox="1">
            <a:spLocks/>
          </p:cNvSpPr>
          <p:nvPr userDrawn="1"/>
        </p:nvSpPr>
        <p:spPr>
          <a:xfrm>
            <a:off x="5868144" y="6376436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LLC GDC Services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8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" y="1384"/>
            <a:ext cx="9135252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13384" y="332657"/>
            <a:ext cx="6707088" cy="99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95288" y="1700808"/>
            <a:ext cx="4032250" cy="4392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16016" y="4437112"/>
            <a:ext cx="4032250" cy="165618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716463" y="1700813"/>
            <a:ext cx="4032250" cy="2448271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Текст 15"/>
          <p:cNvSpPr txBox="1">
            <a:spLocks/>
          </p:cNvSpPr>
          <p:nvPr userDrawn="1"/>
        </p:nvSpPr>
        <p:spPr>
          <a:xfrm>
            <a:off x="5868144" y="6376436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LLC GDC Services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7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70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8000" algn="l" defTabSz="914400" rtl="0" eaLnBrk="1" latinLnBrk="0" hangingPunct="1">
        <a:spcBef>
          <a:spcPct val="20000"/>
        </a:spcBef>
        <a:buClr>
          <a:srgbClr val="FF0000"/>
        </a:buClr>
        <a:buFont typeface="Symbol" panose="05050102010706020507" pitchFamily="18" charset="2"/>
        <a:buChar char="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520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52000" algn="l" defTabSz="914400" rtl="0" eaLnBrk="1" latinLnBrk="0" hangingPunct="1">
        <a:spcBef>
          <a:spcPct val="20000"/>
        </a:spcBef>
        <a:buClr>
          <a:srgbClr val="FF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520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52000" algn="l" defTabSz="914400" rtl="0" eaLnBrk="1" latinLnBrk="0" hangingPunct="1">
        <a:spcBef>
          <a:spcPct val="20000"/>
        </a:spcBef>
        <a:buClr>
          <a:srgbClr val="FF0000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47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веб-приложений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96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5342"/>
            <a:ext cx="7805360" cy="506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034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09650"/>
            <a:ext cx="8793494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179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00125"/>
            <a:ext cx="900475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655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ru-RU" dirty="0"/>
              <a:t>инъекция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878233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9843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Утечка информации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4604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882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Утечка информации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295400"/>
            <a:ext cx="886262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244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332656"/>
            <a:ext cx="6552728" cy="994123"/>
          </a:xfrm>
        </p:spPr>
        <p:txBody>
          <a:bodyPr/>
          <a:lstStyle/>
          <a:p>
            <a:r>
              <a:rPr lang="ru-RU" dirty="0"/>
              <a:t>Предсказуемое расположение ресурсов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6659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892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по прямым ссылкам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85858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932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Таймаут сессии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396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163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Недостаточная аутентификация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1233488"/>
            <a:ext cx="8825087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47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 доступности</a:t>
            </a:r>
          </a:p>
          <a:p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Открытые – полностью доступны для любых пользователей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 Полуоткрытые – для доступа необходимо зарегистрироваться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 Закрытые – полностью закрытые служебные сайты организаций, личные сайты частных лиц. Доступны для узкого круга людей</a:t>
            </a:r>
          </a:p>
          <a:p>
            <a:pPr marL="54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3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Недостаточная аутентификация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74909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683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паролей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74104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0274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Противодействие автоматизации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66825"/>
            <a:ext cx="8933628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824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Недостаточная проверка процесса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19225"/>
            <a:ext cx="8900832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01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</a:t>
            </a:r>
            <a:r>
              <a:rPr lang="ru-RU" dirty="0"/>
              <a:t> атака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023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438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</a:t>
            </a:r>
            <a:r>
              <a:rPr lang="ru-RU" dirty="0"/>
              <a:t> атака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79" y="1066800"/>
            <a:ext cx="899302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445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 содержимому</a:t>
            </a:r>
          </a:p>
          <a:p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Статические – все содержимое заранее подготавливается. Пользователю выдаются файлы в том виде, в котором они хранятся на сервере.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 Динамические – содержимое генерируется специальными скриптами на основе других данных из другого источника</a:t>
            </a:r>
          </a:p>
          <a:p>
            <a:pPr marL="54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03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q"/>
            </a:pPr>
            <a:r>
              <a:rPr lang="ru-RU" dirty="0"/>
              <a:t>Высокие требования к качеству приложения в условиях сильной конкуренции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ru-RU" dirty="0"/>
              <a:t>Большое количество </a:t>
            </a:r>
            <a:r>
              <a:rPr lang="en-US" dirty="0"/>
              <a:t>‘</a:t>
            </a:r>
            <a:r>
              <a:rPr lang="ru-RU" dirty="0"/>
              <a:t>неконтролируемых</a:t>
            </a:r>
            <a:r>
              <a:rPr lang="en-US" dirty="0"/>
              <a:t>’</a:t>
            </a:r>
            <a:r>
              <a:rPr lang="ru-RU" dirty="0"/>
              <a:t> пользователей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ru-RU" dirty="0"/>
              <a:t>Эксплуатация приложений неквалифицированными пользователями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ru-RU" dirty="0"/>
              <a:t>Невозможность контролировать среду использования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ru-RU" dirty="0"/>
              <a:t>Пиковые режимы эксплуатации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ru-RU" dirty="0"/>
              <a:t>Влияние сетевых ресурсов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37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332657"/>
            <a:ext cx="6552728" cy="994123"/>
          </a:xfrm>
        </p:spPr>
        <p:txBody>
          <a:bodyPr/>
          <a:lstStyle/>
          <a:p>
            <a:r>
              <a:rPr lang="ru-RU" dirty="0"/>
              <a:t>Тестовая среда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208144" cy="4320461"/>
          </a:xfrm>
        </p:spPr>
        <p:txBody>
          <a:bodyPr/>
          <a:lstStyle/>
          <a:p>
            <a:pPr marL="514350" indent="-514350">
              <a:buFont typeface="Wingdings" pitchFamily="2" charset="2"/>
              <a:buChar char="q"/>
            </a:pPr>
            <a:r>
              <a:rPr lang="ru-RU" sz="2400" dirty="0"/>
              <a:t>Тестовая платформа = аппаратное обеспечение + программное обеспечение + внешние устройства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ru-RU" sz="2400" dirty="0"/>
              <a:t>Для </a:t>
            </a:r>
            <a:r>
              <a:rPr lang="en-US" sz="2400" dirty="0"/>
              <a:t>web-</a:t>
            </a:r>
            <a:r>
              <a:rPr lang="ru-RU" sz="2400" dirty="0"/>
              <a:t>приложений обычно рассматривают комбинации </a:t>
            </a:r>
            <a:r>
              <a:rPr lang="en-US" sz="2400" dirty="0"/>
              <a:t>Operation System + Internet Browser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06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Тестовая среда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8214" y="1561207"/>
            <a:ext cx="7594225" cy="427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3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Тестовая среда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4192" y="1202733"/>
            <a:ext cx="7915614" cy="445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6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Тестовая среда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Планируя тестирование на различных типах браузеров необходимо в первую очередь выбирать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itchFamily="2" charset="2"/>
              <a:buChar char="ü"/>
            </a:pPr>
            <a:r>
              <a:rPr lang="ru-RU" dirty="0"/>
              <a:t>Тест</a:t>
            </a:r>
            <a:r>
              <a:rPr lang="en-US" dirty="0"/>
              <a:t>-</a:t>
            </a:r>
            <a:r>
              <a:rPr lang="ru-RU" dirty="0"/>
              <a:t>кейсы, касающиеся пользовательского интерфейса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Тест</a:t>
            </a:r>
            <a:r>
              <a:rPr lang="en-US" dirty="0"/>
              <a:t>-</a:t>
            </a:r>
            <a:r>
              <a:rPr lang="ru-RU" dirty="0"/>
              <a:t>кейсы на загрузку файлов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Тест</a:t>
            </a:r>
            <a:r>
              <a:rPr lang="en-US" dirty="0"/>
              <a:t>-</a:t>
            </a:r>
            <a:r>
              <a:rPr lang="ru-RU" dirty="0"/>
              <a:t>кейсы на обработку ошибок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41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безопасности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315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201</Words>
  <Application>Microsoft Office PowerPoint</Application>
  <PresentationFormat>Экран (4:3)</PresentationFormat>
  <Paragraphs>48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Courier New</vt:lpstr>
      <vt:lpstr>Symbol</vt:lpstr>
      <vt:lpstr>Wingdings</vt:lpstr>
      <vt:lpstr>Тема Office</vt:lpstr>
      <vt:lpstr>Custom Design</vt:lpstr>
      <vt:lpstr>1_Custom Design</vt:lpstr>
      <vt:lpstr>2_Custom Design</vt:lpstr>
      <vt:lpstr>Тестирование веб-приложений</vt:lpstr>
      <vt:lpstr>Классификация</vt:lpstr>
      <vt:lpstr>Классификация</vt:lpstr>
      <vt:lpstr>Особенности</vt:lpstr>
      <vt:lpstr>Тестовая среда</vt:lpstr>
      <vt:lpstr>Тестовая среда</vt:lpstr>
      <vt:lpstr>Тестовая среда</vt:lpstr>
      <vt:lpstr>Тестовая среда</vt:lpstr>
      <vt:lpstr>Тестирование безопасности</vt:lpstr>
      <vt:lpstr>Презентация PowerPoint</vt:lpstr>
      <vt:lpstr>XSS</vt:lpstr>
      <vt:lpstr>XSS</vt:lpstr>
      <vt:lpstr>SQL инъекция</vt:lpstr>
      <vt:lpstr>Утечка информации</vt:lpstr>
      <vt:lpstr>Утечка информации</vt:lpstr>
      <vt:lpstr>Предсказуемое расположение ресурсов</vt:lpstr>
      <vt:lpstr>Переход по прямым ссылкам</vt:lpstr>
      <vt:lpstr>Таймаут сессии</vt:lpstr>
      <vt:lpstr>Недостаточная аутентификация</vt:lpstr>
      <vt:lpstr>Недостаточная аутентификация</vt:lpstr>
      <vt:lpstr>Восстановление паролей</vt:lpstr>
      <vt:lpstr>Противодействие автоматизации</vt:lpstr>
      <vt:lpstr>Недостаточная проверка процесса</vt:lpstr>
      <vt:lpstr>DoS атака</vt:lpstr>
      <vt:lpstr>DoS атака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веб-приложений</dc:title>
  <dc:creator>Alexandra Ilyina</dc:creator>
  <cp:lastModifiedBy>Aleksandra Ilina</cp:lastModifiedBy>
  <cp:revision>6</cp:revision>
  <dcterms:created xsi:type="dcterms:W3CDTF">2019-11-20T12:39:49Z</dcterms:created>
  <dcterms:modified xsi:type="dcterms:W3CDTF">2021-10-01T05:46:09Z</dcterms:modified>
</cp:coreProperties>
</file>