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 id="2147483650" r:id="rId8"/>
    <p:sldMasterId id="2147483664" r:id="rId9"/>
    <p:sldMasterId id="2147483668" r:id="rId10"/>
  </p:sldMasterIdLst>
  <p:notesMasterIdLst>
    <p:notesMasterId r:id="rId53"/>
  </p:notesMasterIdLst>
  <p:sldIdLst>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309"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10" r:id="rId46"/>
    <p:sldId id="302" r:id="rId47"/>
    <p:sldId id="303" r:id="rId48"/>
    <p:sldId id="304" r:id="rId49"/>
    <p:sldId id="305" r:id="rId50"/>
    <p:sldId id="306" r:id="rId51"/>
    <p:sldId id="307" r:id="rId52"/>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4799" autoAdjust="0"/>
  </p:normalViewPr>
  <p:slideViewPr>
    <p:cSldViewPr>
      <p:cViewPr varScale="1">
        <p:scale>
          <a:sx n="143" d="100"/>
          <a:sy n="143" d="100"/>
        </p:scale>
        <p:origin x="546"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viewProps" Target="viewProps.xml"/><Relationship Id="rId7" Type="http://schemas.openxmlformats.org/officeDocument/2006/relationships/slideMaster" Target="slideMasters/slideMaster1.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tableStyles" Target="tableStyles.xml"/><Relationship Id="rId10" Type="http://schemas.openxmlformats.org/officeDocument/2006/relationships/slideMaster" Target="slideMasters/slideMaster4.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4" Type="http://schemas.openxmlformats.org/officeDocument/2006/relationships/customXml" Target="../customXml/item4.xml"/><Relationship Id="rId9" Type="http://schemas.openxmlformats.org/officeDocument/2006/relationships/slideMaster" Target="slideMasters/slideMaster3.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theme" Target="theme/theme1.xml"/><Relationship Id="rId8" Type="http://schemas.openxmlformats.org/officeDocument/2006/relationships/slideMaster" Target="slideMasters/slideMaster2.xml"/><Relationship Id="rId51" Type="http://schemas.openxmlformats.org/officeDocument/2006/relationships/slide" Target="slides/slide41.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E3350-1C87-4C79-8714-32EE1B66DDDB}" type="datetimeFigureOut">
              <a:rPr lang="ru-RU" smtClean="0"/>
              <a:t>08.10.2021</a:t>
            </a:fld>
            <a:endParaRPr lang="ru-RU"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5A149-EDBC-4CEC-B017-DCD2EEFB1E84}" type="slidenum">
              <a:rPr lang="ru-RU" smtClean="0"/>
              <a:t>‹#›</a:t>
            </a:fld>
            <a:endParaRPr lang="ru-RU" dirty="0"/>
          </a:p>
        </p:txBody>
      </p:sp>
    </p:spTree>
    <p:extLst>
      <p:ext uri="{BB962C8B-B14F-4D97-AF65-F5344CB8AC3E}">
        <p14:creationId xmlns:p14="http://schemas.microsoft.com/office/powerpoint/2010/main" val="3658416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любой момент в памяти мало</a:t>
            </a:r>
            <a:r>
              <a:rPr lang="ru-RU" baseline="0" dirty="0"/>
              <a:t> элементов</a:t>
            </a:r>
          </a:p>
          <a:p>
            <a:endParaRPr lang="ru-RU" baseline="0" dirty="0"/>
          </a:p>
          <a:p>
            <a:r>
              <a:rPr lang="ru-RU" baseline="0" dirty="0"/>
              <a:t>Супермаркеты</a:t>
            </a:r>
            <a:endParaRPr lang="ru-RU" dirty="0"/>
          </a:p>
        </p:txBody>
      </p:sp>
      <p:sp>
        <p:nvSpPr>
          <p:cNvPr id="4" name="Slide Number Placeholder 3"/>
          <p:cNvSpPr>
            <a:spLocks noGrp="1"/>
          </p:cNvSpPr>
          <p:nvPr>
            <p:ph type="sldNum" sz="quarter" idx="10"/>
          </p:nvPr>
        </p:nvSpPr>
        <p:spPr/>
        <p:txBody>
          <a:bodyPr/>
          <a:lstStyle/>
          <a:p>
            <a:fld id="{58A5A149-EDBC-4CEC-B017-DCD2EEFB1E84}" type="slidenum">
              <a:rPr lang="ru-RU" smtClean="0"/>
              <a:t>2</a:t>
            </a:fld>
            <a:endParaRPr lang="ru-RU" dirty="0"/>
          </a:p>
        </p:txBody>
      </p:sp>
    </p:spTree>
    <p:extLst>
      <p:ext uri="{BB962C8B-B14F-4D97-AF65-F5344CB8AC3E}">
        <p14:creationId xmlns:p14="http://schemas.microsoft.com/office/powerpoint/2010/main" val="3388585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3"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extLst>
      <p:ext uri="{BB962C8B-B14F-4D97-AF65-F5344CB8AC3E}">
        <p14:creationId xmlns:p14="http://schemas.microsoft.com/office/powerpoint/2010/main" val="3216048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977684"/>
            <a:ext cx="5328840" cy="259228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6012160" y="1275607"/>
            <a:ext cx="2736553" cy="3294365"/>
          </a:xfrm>
          <a:prstGeom prst="rect">
            <a:avLst/>
          </a:prstGeom>
        </p:spPr>
        <p:txBody>
          <a:bodyPr/>
          <a:lstStyle>
            <a:lvl1pPr marL="54900" indent="0">
              <a:buNone/>
              <a:defRPr/>
            </a:lvl1pPr>
          </a:lstStyle>
          <a:p>
            <a:pPr lvl="0"/>
            <a:endParaRPr lang="ru-RU" dirty="0"/>
          </a:p>
        </p:txBody>
      </p:sp>
      <p:sp>
        <p:nvSpPr>
          <p:cNvPr id="5" name="Text Placeholder 4"/>
          <p:cNvSpPr>
            <a:spLocks noGrp="1"/>
          </p:cNvSpPr>
          <p:nvPr>
            <p:ph type="body" sz="quarter" idx="18" hasCustomPrompt="1"/>
          </p:nvPr>
        </p:nvSpPr>
        <p:spPr>
          <a:xfrm>
            <a:off x="395289" y="1275606"/>
            <a:ext cx="5329237" cy="485775"/>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339784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059928" y="1869672"/>
            <a:ext cx="5688784" cy="27003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5" name="Text Placeholder 4"/>
          <p:cNvSpPr>
            <a:spLocks noGrp="1"/>
          </p:cNvSpPr>
          <p:nvPr>
            <p:ph type="body" sz="quarter" idx="18" hasCustomPrompt="1"/>
          </p:nvPr>
        </p:nvSpPr>
        <p:spPr>
          <a:xfrm>
            <a:off x="395288" y="1275606"/>
            <a:ext cx="8353176" cy="378042"/>
          </a:xfrm>
          <a:prstGeom prst="rect">
            <a:avLst/>
          </a:prstGeom>
        </p:spPr>
        <p:txBody>
          <a:bodyPr/>
          <a:lstStyle>
            <a:lvl1pPr marL="54900" indent="0">
              <a:buNone/>
              <a:defRPr b="1">
                <a:solidFill>
                  <a:schemeClr val="tx1"/>
                </a:solidFill>
              </a:defRPr>
            </a:lvl1pPr>
          </a:lstStyle>
          <a:p>
            <a:pPr lvl="0"/>
            <a:r>
              <a:rPr lang="en-US" dirty="0"/>
              <a:t>Title</a:t>
            </a:r>
            <a:endParaRPr lang="ru-RU" dirty="0"/>
          </a:p>
        </p:txBody>
      </p:sp>
      <p:sp>
        <p:nvSpPr>
          <p:cNvPr id="6" name="Text Placeholder 5"/>
          <p:cNvSpPr>
            <a:spLocks noGrp="1"/>
          </p:cNvSpPr>
          <p:nvPr>
            <p:ph type="body" sz="quarter" idx="19"/>
          </p:nvPr>
        </p:nvSpPr>
        <p:spPr>
          <a:xfrm>
            <a:off x="395288" y="1869672"/>
            <a:ext cx="2376512" cy="2700300"/>
          </a:xfrm>
          <a:prstGeom prst="rect">
            <a:avLst/>
          </a:prstGeo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149765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5"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186177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bg1"/>
                </a:solidFill>
              </a:rPr>
              <a:pPr/>
              <a:t>‹#›</a:t>
            </a:fld>
            <a:endParaRPr lang="ru-RU" dirty="0">
              <a:solidFill>
                <a:schemeClr val="bg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solidFill>
                  <a:schemeClr val="bg1"/>
                </a:solidFill>
              </a:defRPr>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tx1"/>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bg1"/>
                </a:solidFill>
                <a:effectLst/>
                <a:latin typeface="+mn-lt"/>
                <a:ea typeface="+mn-ea"/>
                <a:cs typeface="+mn-cs"/>
              </a:rPr>
              <a:t>© LLC GDC Services</a:t>
            </a:r>
            <a:r>
              <a:rPr lang="ru-RU" sz="1200" kern="1200" baseline="0" dirty="0">
                <a:solidFill>
                  <a:schemeClr val="bg1"/>
                </a:solidFill>
                <a:effectLst/>
                <a:latin typeface="+mn-lt"/>
                <a:ea typeface="+mn-ea"/>
                <a:cs typeface="+mn-cs"/>
              </a:rPr>
              <a:t>201</a:t>
            </a:r>
            <a:r>
              <a:rPr lang="en-US" sz="1200" kern="1200" baseline="0" dirty="0">
                <a:solidFill>
                  <a:schemeClr val="bg1"/>
                </a:solidFill>
                <a:effectLst/>
                <a:latin typeface="+mn-lt"/>
                <a:ea typeface="+mn-ea"/>
                <a:cs typeface="+mn-cs"/>
              </a:rPr>
              <a:t>5</a:t>
            </a:r>
            <a:endParaRPr lang="en-US" dirty="0">
              <a:solidFill>
                <a:schemeClr val="bg1"/>
              </a:solidFill>
            </a:endParaRPr>
          </a:p>
        </p:txBody>
      </p:sp>
    </p:spTree>
    <p:extLst>
      <p:ext uri="{BB962C8B-B14F-4D97-AF65-F5344CB8AC3E}">
        <p14:creationId xmlns:p14="http://schemas.microsoft.com/office/powerpoint/2010/main" val="3119257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solidFill>
                  <a:schemeClr val="tx1"/>
                </a:solidFill>
              </a:rPr>
              <a:pPr/>
              <a:t>‹#›</a:t>
            </a:fld>
            <a:endParaRPr lang="ru-RU" dirty="0">
              <a:solidFill>
                <a:schemeClr val="tx1"/>
              </a:solidFill>
            </a:endParaRPr>
          </a:p>
        </p:txBody>
      </p:sp>
      <p:sp>
        <p:nvSpPr>
          <p:cNvPr id="13" name="Title Placeholder 1"/>
          <p:cNvSpPr>
            <a:spLocks noGrp="1"/>
          </p:cNvSpPr>
          <p:nvPr>
            <p:ph type="title"/>
          </p:nvPr>
        </p:nvSpPr>
        <p:spPr>
          <a:xfrm>
            <a:off x="575644" y="1059582"/>
            <a:ext cx="5076476" cy="745592"/>
          </a:xfrm>
          <a:prstGeom prst="rect">
            <a:avLst/>
          </a:prstGeom>
        </p:spPr>
        <p:txBody>
          <a:bodyPr vert="horz" lIns="91440" tIns="45720" rIns="91440" bIns="45720" rtlCol="0" anchor="ctr">
            <a:normAutofit/>
          </a:bodyPr>
          <a:lstStyle>
            <a:lvl1pPr algn="l">
              <a:defRPr sz="3600" b="1"/>
            </a:lvl1pPr>
          </a:lstStyle>
          <a:p>
            <a:r>
              <a:rPr lang="en-US" dirty="0"/>
              <a:t>Click to edit Master title style</a:t>
            </a:r>
            <a:endParaRPr lang="ru-RU" dirty="0"/>
          </a:p>
        </p:txBody>
      </p:sp>
      <p:sp>
        <p:nvSpPr>
          <p:cNvPr id="14" name="Text Placeholder 14"/>
          <p:cNvSpPr>
            <a:spLocks noGrp="1"/>
          </p:cNvSpPr>
          <p:nvPr>
            <p:ph type="body" sz="quarter" idx="10"/>
          </p:nvPr>
        </p:nvSpPr>
        <p:spPr>
          <a:xfrm>
            <a:off x="576264" y="1978335"/>
            <a:ext cx="5075237" cy="701427"/>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400">
                <a:solidFill>
                  <a:schemeClr val="bg1">
                    <a:lumMod val="50000"/>
                  </a:schemeClr>
                </a:solidFill>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Click to edit Master text style</a:t>
            </a:r>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929075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8"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3180609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729083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3" y="0"/>
            <a:ext cx="9138934" cy="5143500"/>
          </a:xfrm>
          <a:prstGeom prst="rect">
            <a:avLst/>
          </a:prstGeom>
        </p:spPr>
      </p:pic>
      <p:sp>
        <p:nvSpPr>
          <p:cNvPr id="4" name="Text Placeholder 2"/>
          <p:cNvSpPr>
            <a:spLocks noGrp="1"/>
          </p:cNvSpPr>
          <p:nvPr>
            <p:ph type="body" sz="quarter" idx="10" hasCustomPrompt="1"/>
          </p:nvPr>
        </p:nvSpPr>
        <p:spPr>
          <a:xfrm>
            <a:off x="539998" y="3291830"/>
            <a:ext cx="4464050" cy="648072"/>
          </a:xfrm>
          <a:prstGeom prst="rect">
            <a:avLst/>
          </a:prstGeom>
        </p:spPr>
        <p:txBody>
          <a:bodyPr anchor="ctr"/>
          <a:lstStyle>
            <a:lvl1pPr marL="0" indent="0">
              <a:buNone/>
              <a:defRPr sz="2800" b="1" baseline="0"/>
            </a:lvl1pPr>
          </a:lstStyle>
          <a:p>
            <a:pPr lvl="0"/>
            <a:r>
              <a:rPr lang="ru-RU" dirty="0"/>
              <a:t>Спасибо за внимание</a:t>
            </a:r>
          </a:p>
        </p:txBody>
      </p:sp>
    </p:spTree>
    <p:extLst>
      <p:ext uri="{BB962C8B-B14F-4D97-AF65-F5344CB8AC3E}">
        <p14:creationId xmlns:p14="http://schemas.microsoft.com/office/powerpoint/2010/main" val="1284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1" y="0"/>
            <a:ext cx="9135717" cy="5143500"/>
          </a:xfrm>
          <a:prstGeom prst="rect">
            <a:avLst/>
          </a:prstGeom>
        </p:spPr>
      </p:pic>
      <p:sp>
        <p:nvSpPr>
          <p:cNvPr id="5" name="Title Placeholder 1"/>
          <p:cNvSpPr>
            <a:spLocks noGrp="1"/>
          </p:cNvSpPr>
          <p:nvPr>
            <p:ph type="title"/>
          </p:nvPr>
        </p:nvSpPr>
        <p:spPr>
          <a:xfrm>
            <a:off x="611560" y="3068296"/>
            <a:ext cx="7632848" cy="745592"/>
          </a:xfrm>
          <a:prstGeom prst="rect">
            <a:avLst/>
          </a:prstGeom>
        </p:spPr>
        <p:txBody>
          <a:bodyPr vert="horz" lIns="91440" tIns="45720" rIns="91440" bIns="45720" rtlCol="0" anchor="ctr">
            <a:normAutofit/>
          </a:bodyPr>
          <a:lstStyle>
            <a:lvl1pPr algn="l">
              <a:defRPr sz="3200" b="1"/>
            </a:lvl1pPr>
          </a:lstStyle>
          <a:p>
            <a:r>
              <a:rPr lang="en-US" dirty="0"/>
              <a:t>Click to edit Master title style</a:t>
            </a:r>
            <a:endParaRPr lang="ru-RU" dirty="0"/>
          </a:p>
        </p:txBody>
      </p:sp>
      <p:sp>
        <p:nvSpPr>
          <p:cNvPr id="12" name="Text Placeholder 2"/>
          <p:cNvSpPr>
            <a:spLocks noGrp="1"/>
          </p:cNvSpPr>
          <p:nvPr>
            <p:ph type="body" sz="quarter" idx="10"/>
          </p:nvPr>
        </p:nvSpPr>
        <p:spPr>
          <a:xfrm>
            <a:off x="611560" y="3705877"/>
            <a:ext cx="7632848" cy="540059"/>
          </a:xfrm>
          <a:prstGeom prst="rect">
            <a:avLst/>
          </a:prstGeom>
        </p:spPr>
        <p:txBody>
          <a:bodyPr/>
          <a:lstStyle>
            <a:lvl1pPr marL="0" indent="0">
              <a:buNone/>
              <a:defRPr sz="2400">
                <a:solidFill>
                  <a:schemeClr val="bg1">
                    <a:lumMod val="50000"/>
                  </a:schemeClr>
                </a:solidFill>
              </a:defRPr>
            </a:lvl1pPr>
          </a:lstStyle>
          <a:p>
            <a:pPr lvl="0"/>
            <a:r>
              <a:rPr lang="en-US" dirty="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23728" y="249492"/>
            <a:ext cx="655272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1"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820814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Tree>
    <p:extLst>
      <p:ext uri="{BB962C8B-B14F-4D97-AF65-F5344CB8AC3E}">
        <p14:creationId xmlns:p14="http://schemas.microsoft.com/office/powerpoint/2010/main" val="31838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3" name="Text Placeholder 2"/>
          <p:cNvSpPr>
            <a:spLocks noGrp="1"/>
          </p:cNvSpPr>
          <p:nvPr>
            <p:ph type="body" sz="quarter" idx="10"/>
          </p:nvPr>
        </p:nvSpPr>
        <p:spPr>
          <a:xfrm>
            <a:off x="467544" y="1221582"/>
            <a:ext cx="3816424" cy="345638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6" name="Content Placeholder 5"/>
          <p:cNvSpPr>
            <a:spLocks noGrp="1"/>
          </p:cNvSpPr>
          <p:nvPr>
            <p:ph sz="quarter" idx="11"/>
          </p:nvPr>
        </p:nvSpPr>
        <p:spPr>
          <a:xfrm>
            <a:off x="4860033" y="1221600"/>
            <a:ext cx="3816424" cy="3456384"/>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0143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Content Placeholder 3"/>
          <p:cNvSpPr>
            <a:spLocks noGrp="1"/>
          </p:cNvSpPr>
          <p:nvPr>
            <p:ph sz="quarter" idx="11"/>
          </p:nvPr>
        </p:nvSpPr>
        <p:spPr>
          <a:xfrm>
            <a:off x="468314" y="1275607"/>
            <a:ext cx="8207375" cy="3294365"/>
          </a:xfrm>
          <a:prstGeom prst="rect">
            <a:avLst/>
          </a:prstGeom>
        </p:spPr>
        <p:txBody>
          <a:bodyPr/>
          <a:lstStyle>
            <a:lvl1pPr marL="54900" indent="0">
              <a:buNone/>
              <a:defRPr/>
            </a:lvl1pPr>
          </a:lstStyle>
          <a:p>
            <a:pPr lvl="0"/>
            <a:endParaRPr lang="ru-RU" dirty="0"/>
          </a:p>
        </p:txBody>
      </p:sp>
      <p:sp>
        <p:nvSpPr>
          <p:cNvPr id="8"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4707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448970"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3266403" y="1167594"/>
            <a:ext cx="2610863" cy="3564396"/>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Рисунок 18"/>
          <p:cNvSpPr>
            <a:spLocks noGrp="1"/>
          </p:cNvSpPr>
          <p:nvPr>
            <p:ph type="pic" sz="quarter" idx="14"/>
          </p:nvPr>
        </p:nvSpPr>
        <p:spPr>
          <a:xfrm>
            <a:off x="6084168" y="1165269"/>
            <a:ext cx="2611200" cy="1028440"/>
          </a:xfrm>
          <a:prstGeom prst="rect">
            <a:avLst/>
          </a:prstGeom>
        </p:spPr>
        <p:txBody>
          <a:bodyPr/>
          <a:lstStyle>
            <a:lvl1pPr marL="0" indent="0">
              <a:buNone/>
              <a:defRPr/>
            </a:lvl1pPr>
          </a:lstStyle>
          <a:p>
            <a:endParaRPr lang="ru-RU" dirty="0"/>
          </a:p>
        </p:txBody>
      </p:sp>
      <p:sp>
        <p:nvSpPr>
          <p:cNvPr id="15" name="Рисунок 18"/>
          <p:cNvSpPr>
            <a:spLocks noGrp="1"/>
          </p:cNvSpPr>
          <p:nvPr>
            <p:ph type="pic" sz="quarter" idx="15"/>
          </p:nvPr>
        </p:nvSpPr>
        <p:spPr>
          <a:xfrm>
            <a:off x="6084168" y="2409732"/>
            <a:ext cx="2611200" cy="1028440"/>
          </a:xfrm>
          <a:prstGeom prst="rect">
            <a:avLst/>
          </a:prstGeom>
        </p:spPr>
        <p:txBody>
          <a:bodyPr/>
          <a:lstStyle>
            <a:lvl1pPr marL="0" indent="0">
              <a:buNone/>
              <a:defRPr/>
            </a:lvl1pPr>
          </a:lstStyle>
          <a:p>
            <a:endParaRPr lang="ru-RU" dirty="0"/>
          </a:p>
        </p:txBody>
      </p:sp>
      <p:sp>
        <p:nvSpPr>
          <p:cNvPr id="16" name="Рисунок 18"/>
          <p:cNvSpPr>
            <a:spLocks noGrp="1"/>
          </p:cNvSpPr>
          <p:nvPr>
            <p:ph type="pic" sz="quarter" idx="16"/>
          </p:nvPr>
        </p:nvSpPr>
        <p:spPr>
          <a:xfrm>
            <a:off x="6084168" y="3657318"/>
            <a:ext cx="2611200" cy="1028440"/>
          </a:xfrm>
          <a:prstGeom prst="rect">
            <a:avLst/>
          </a:prstGeom>
        </p:spPr>
        <p:txBody>
          <a:bodyPr/>
          <a:lstStyle>
            <a:lvl1pPr marL="0" indent="0">
              <a:buNone/>
              <a:defRPr/>
            </a:lvl1pPr>
          </a:lstStyle>
          <a:p>
            <a:endParaRPr lang="ru-RU" dirty="0"/>
          </a:p>
        </p:txBody>
      </p:sp>
      <p:sp>
        <p:nvSpPr>
          <p:cNvPr id="17"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22432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8" name="Текст 10"/>
          <p:cNvSpPr>
            <a:spLocks noGrp="1"/>
          </p:cNvSpPr>
          <p:nvPr>
            <p:ph type="body" sz="quarter" idx="12"/>
          </p:nvPr>
        </p:nvSpPr>
        <p:spPr>
          <a:xfrm>
            <a:off x="395536" y="3651870"/>
            <a:ext cx="4032448"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3" name="Текст 10"/>
          <p:cNvSpPr>
            <a:spLocks noGrp="1"/>
          </p:cNvSpPr>
          <p:nvPr>
            <p:ph type="body" sz="quarter" idx="13"/>
          </p:nvPr>
        </p:nvSpPr>
        <p:spPr>
          <a:xfrm>
            <a:off x="4716016" y="3651870"/>
            <a:ext cx="3960440" cy="1080120"/>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4"/>
          </p:nvPr>
        </p:nvSpPr>
        <p:spPr>
          <a:xfrm>
            <a:off x="395288" y="1168004"/>
            <a:ext cx="8280400" cy="2267843"/>
          </a:xfrm>
          <a:prstGeom prst="rect">
            <a:avLst/>
          </a:prstGeom>
        </p:spPr>
        <p:txBody>
          <a:bodyPr/>
          <a:lstStyle>
            <a:lvl1pPr marL="54900" indent="0">
              <a:buNone/>
              <a:defRPr/>
            </a:lvl1pPr>
          </a:lstStyle>
          <a:p>
            <a:pPr lvl="0"/>
            <a:endParaRPr lang="ru-RU" dirty="0"/>
          </a:p>
        </p:txBody>
      </p:sp>
      <p:sp>
        <p:nvSpPr>
          <p:cNvPr id="14"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0978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4" name="Text Placeholder 3"/>
          <p:cNvSpPr>
            <a:spLocks noGrp="1"/>
          </p:cNvSpPr>
          <p:nvPr>
            <p:ph type="body" sz="quarter" idx="16"/>
          </p:nvPr>
        </p:nvSpPr>
        <p:spPr>
          <a:xfrm>
            <a:off x="4716016" y="1275606"/>
            <a:ext cx="4032250" cy="329436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375328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74" y="1036"/>
            <a:ext cx="9135252" cy="5141428"/>
          </a:xfrm>
          <a:prstGeom prst="rect">
            <a:avLst/>
          </a:prstGeom>
        </p:spPr>
      </p:pic>
      <p:sp>
        <p:nvSpPr>
          <p:cNvPr id="7" name="Title Placeholder 1"/>
          <p:cNvSpPr>
            <a:spLocks noGrp="1"/>
          </p:cNvSpPr>
          <p:nvPr>
            <p:ph type="title"/>
          </p:nvPr>
        </p:nvSpPr>
        <p:spPr>
          <a:xfrm>
            <a:off x="2113384" y="249492"/>
            <a:ext cx="6707088" cy="745592"/>
          </a:xfrm>
          <a:prstGeom prst="rect">
            <a:avLst/>
          </a:prstGeom>
        </p:spPr>
        <p:txBody>
          <a:bodyPr vert="horz" lIns="91440" tIns="45720" rIns="91440" bIns="45720" rtlCol="0" anchor="ctr">
            <a:normAutofit/>
          </a:bodyPr>
          <a:lstStyle/>
          <a:p>
            <a:r>
              <a:rPr lang="en-US" dirty="0"/>
              <a:t>Click to edit Master title style</a:t>
            </a:r>
            <a:endParaRPr lang="ru-RU" dirty="0"/>
          </a:p>
        </p:txBody>
      </p:sp>
      <p:sp>
        <p:nvSpPr>
          <p:cNvPr id="12" name="Номер слайда 3"/>
          <p:cNvSpPr txBox="1">
            <a:spLocks/>
          </p:cNvSpPr>
          <p:nvPr userDrawn="1"/>
        </p:nvSpPr>
        <p:spPr>
          <a:xfrm>
            <a:off x="179512" y="4840002"/>
            <a:ext cx="2133600" cy="172930"/>
          </a:xfrm>
          <a:prstGeom prst="rect">
            <a:avLst/>
          </a:prstGeom>
        </p:spPr>
        <p:txBody>
          <a:bodyPr vert="horz" lIns="91440" tIns="45720" rIns="91440" bIns="45720" rtlCol="0" anchor="ctr"/>
          <a:lstStyle>
            <a:defPPr>
              <a:defRPr lang="ru-RU"/>
            </a:defPPr>
            <a:lvl1pPr marL="0" algn="l" defTabSz="914400" rtl="0" eaLnBrk="1" latinLnBrk="0" hangingPunct="1">
              <a:defRPr sz="1200" b="1" kern="1200">
                <a:solidFill>
                  <a:srgbClr val="FF0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CEC6A09-5378-4443-B254-7019E692EFAD}" type="slidenum">
              <a:rPr lang="ru-RU" smtClean="0"/>
              <a:pPr/>
              <a:t>‹#›</a:t>
            </a:fld>
            <a:endParaRPr lang="ru-RU" dirty="0"/>
          </a:p>
        </p:txBody>
      </p:sp>
      <p:sp>
        <p:nvSpPr>
          <p:cNvPr id="4" name="Text Placeholder 3"/>
          <p:cNvSpPr>
            <a:spLocks noGrp="1"/>
          </p:cNvSpPr>
          <p:nvPr>
            <p:ph type="body" sz="quarter" idx="15"/>
          </p:nvPr>
        </p:nvSpPr>
        <p:spPr>
          <a:xfrm>
            <a:off x="395288" y="1275606"/>
            <a:ext cx="4032250" cy="3294366"/>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14" name="Text Placeholder 3"/>
          <p:cNvSpPr>
            <a:spLocks noGrp="1"/>
          </p:cNvSpPr>
          <p:nvPr>
            <p:ph type="body" sz="quarter" idx="16"/>
          </p:nvPr>
        </p:nvSpPr>
        <p:spPr>
          <a:xfrm>
            <a:off x="4716016" y="3327834"/>
            <a:ext cx="4032250" cy="1242138"/>
          </a:xfrm>
          <a:prstGeom prst="rect">
            <a:avLst/>
          </a:prstGeom>
        </p:spPr>
        <p:txBody>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3" name="Content Placeholder 2"/>
          <p:cNvSpPr>
            <a:spLocks noGrp="1"/>
          </p:cNvSpPr>
          <p:nvPr>
            <p:ph sz="quarter" idx="17"/>
          </p:nvPr>
        </p:nvSpPr>
        <p:spPr>
          <a:xfrm>
            <a:off x="4716463" y="1275607"/>
            <a:ext cx="4032250" cy="1836203"/>
          </a:xfrm>
          <a:prstGeom prst="rect">
            <a:avLst/>
          </a:prstGeom>
        </p:spPr>
        <p:txBody>
          <a:bodyPr/>
          <a:lstStyle>
            <a:lvl1pPr marL="54900" indent="0">
              <a:buNone/>
              <a:defRPr/>
            </a:lvl1pPr>
          </a:lstStyle>
          <a:p>
            <a:pPr lvl="0"/>
            <a:endParaRPr lang="ru-RU" dirty="0"/>
          </a:p>
        </p:txBody>
      </p:sp>
      <p:sp>
        <p:nvSpPr>
          <p:cNvPr id="13" name="Текст 15"/>
          <p:cNvSpPr txBox="1">
            <a:spLocks/>
          </p:cNvSpPr>
          <p:nvPr userDrawn="1"/>
        </p:nvSpPr>
        <p:spPr>
          <a:xfrm>
            <a:off x="5868144" y="4782327"/>
            <a:ext cx="3096344" cy="273700"/>
          </a:xfrm>
          <a:prstGeom prst="rect">
            <a:avLst/>
          </a:prstGeom>
        </p:spPr>
        <p:txBody>
          <a:bodyPr anchor="ctr">
            <a:noAutofit/>
          </a:bodyPr>
          <a:lstStyle>
            <a:lvl1pPr marL="0" indent="0" algn="r" defTabSz="914400" rtl="0" eaLnBrk="1" latinLnBrk="0" hangingPunct="1">
              <a:lnSpc>
                <a:spcPct val="100000"/>
              </a:lnSpc>
              <a:spcBef>
                <a:spcPts val="300"/>
              </a:spcBef>
              <a:spcAft>
                <a:spcPts val="200"/>
              </a:spcAft>
              <a:buFontTx/>
              <a:buNone/>
              <a:defRPr sz="1200" kern="1200" baseline="0">
                <a:solidFill>
                  <a:schemeClr val="bg1"/>
                </a:solidFill>
                <a:latin typeface="+mn-lt"/>
                <a:ea typeface="+mn-ea"/>
                <a:cs typeface="+mn-cs"/>
              </a:defRPr>
            </a:lvl1pPr>
            <a:lvl2pPr marL="504000" indent="-252000" algn="l" defTabSz="914400" rtl="0" eaLnBrk="1" latinLnBrk="0" hangingPunct="1">
              <a:lnSpc>
                <a:spcPct val="100000"/>
              </a:lnSpc>
              <a:spcBef>
                <a:spcPts val="300"/>
              </a:spcBef>
              <a:spcAft>
                <a:spcPts val="200"/>
              </a:spcAft>
              <a:buFontTx/>
              <a:buBlip>
                <a:blip r:embed="rId3"/>
              </a:buBlip>
              <a:defRPr sz="2000" kern="1200">
                <a:solidFill>
                  <a:schemeClr val="tx1"/>
                </a:solidFill>
                <a:latin typeface="+mn-lt"/>
                <a:ea typeface="+mn-ea"/>
                <a:cs typeface="+mn-cs"/>
              </a:defRPr>
            </a:lvl2pPr>
            <a:lvl3pPr marL="756000" indent="-252000" algn="l" defTabSz="914400" rtl="0" eaLnBrk="1" latinLnBrk="0" hangingPunct="1">
              <a:lnSpc>
                <a:spcPct val="100000"/>
              </a:lnSpc>
              <a:spcBef>
                <a:spcPts val="300"/>
              </a:spcBef>
              <a:spcAft>
                <a:spcPts val="200"/>
              </a:spcAft>
              <a:buClr>
                <a:srgbClr val="CC0000"/>
              </a:buClr>
              <a:buFont typeface="Arial"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00000"/>
              </a:lnSpc>
              <a:spcBef>
                <a:spcPts val="300"/>
              </a:spcBef>
              <a:spcAft>
                <a:spcPts val="200"/>
              </a:spcAft>
              <a:buClr>
                <a:srgbClr val="CC0000"/>
              </a:buClr>
              <a:buFont typeface="Arial" pitchFamily="34" charset="0"/>
              <a:buChar char="•"/>
              <a:defRPr sz="1600" kern="1200">
                <a:solidFill>
                  <a:schemeClr val="tx1"/>
                </a:solidFill>
                <a:latin typeface="+mn-lt"/>
                <a:ea typeface="+mn-ea"/>
                <a:cs typeface="+mn-cs"/>
              </a:defRPr>
            </a:lvl4pPr>
            <a:lvl5pPr marL="1260000" indent="-252000" algn="l" defTabSz="914400" rtl="0" eaLnBrk="1" latinLnBrk="0" hangingPunct="1">
              <a:lnSpc>
                <a:spcPct val="100000"/>
              </a:lnSpc>
              <a:spcBef>
                <a:spcPts val="300"/>
              </a:spcBef>
              <a:spcAft>
                <a:spcPts val="200"/>
              </a:spcAft>
              <a:buClr>
                <a:srgbClr val="CC0000"/>
              </a:buClr>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rtl="0"/>
            <a:r>
              <a:rPr lang="en-US" sz="1200" kern="1200" baseline="0" dirty="0">
                <a:solidFill>
                  <a:schemeClr val="tx1"/>
                </a:solidFill>
                <a:effectLst/>
                <a:latin typeface="+mn-lt"/>
                <a:ea typeface="+mn-ea"/>
                <a:cs typeface="+mn-cs"/>
              </a:rPr>
              <a:t>© LLC GDC Services</a:t>
            </a:r>
            <a:r>
              <a:rPr lang="ru-RU" sz="1200" kern="1200" baseline="0" dirty="0">
                <a:solidFill>
                  <a:schemeClr val="tx1"/>
                </a:solidFill>
                <a:effectLst/>
                <a:latin typeface="+mn-lt"/>
                <a:ea typeface="+mn-ea"/>
                <a:cs typeface="+mn-cs"/>
              </a:rPr>
              <a:t>201</a:t>
            </a:r>
            <a:r>
              <a:rPr lang="en-US" sz="1200" kern="1200" baseline="0" dirty="0">
                <a:solidFill>
                  <a:schemeClr val="tx1"/>
                </a:solidFill>
                <a:effectLst/>
                <a:latin typeface="+mn-lt"/>
                <a:ea typeface="+mn-ea"/>
                <a:cs typeface="+mn-cs"/>
              </a:rPr>
              <a:t>5</a:t>
            </a:r>
            <a:endParaRPr lang="en-US" dirty="0">
              <a:solidFill>
                <a:schemeClr val="tx1"/>
              </a:solidFill>
            </a:endParaRPr>
          </a:p>
        </p:txBody>
      </p:sp>
    </p:spTree>
    <p:extLst>
      <p:ext uri="{BB962C8B-B14F-4D97-AF65-F5344CB8AC3E}">
        <p14:creationId xmlns:p14="http://schemas.microsoft.com/office/powerpoint/2010/main" val="41571793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49"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704865"/>
      </p:ext>
    </p:extLst>
  </p:cSld>
  <p:clrMap bg1="lt1" tx1="dk1" bg2="lt2" tx2="dk2" accent1="accent1" accent2="accent2" accent3="accent3" accent4="accent4" accent5="accent5" accent6="accent6" hlink="hlink" folHlink="folHlink"/>
  <p:sldLayoutIdLst>
    <p:sldLayoutId id="2147483651" r:id="rId1"/>
    <p:sldLayoutId id="2147483672" r:id="rId2"/>
    <p:sldLayoutId id="2147483674" r:id="rId3"/>
    <p:sldLayoutId id="2147483676" r:id="rId4"/>
    <p:sldLayoutId id="2147483678" r:id="rId5"/>
    <p:sldLayoutId id="2147483680" r:id="rId6"/>
    <p:sldLayoutId id="2147483682" r:id="rId7"/>
    <p:sldLayoutId id="2147483684" r:id="rId8"/>
    <p:sldLayoutId id="2147483686" r:id="rId9"/>
  </p:sldLayoutIdLst>
  <p:txStyles>
    <p:titleStyle>
      <a:lvl1pPr algn="l" defTabSz="914400" rtl="0" eaLnBrk="1" latinLnBrk="0" hangingPunct="1">
        <a:spcBef>
          <a:spcPct val="0"/>
        </a:spcBef>
        <a:buNone/>
        <a:defRPr sz="2500" b="1" kern="1200">
          <a:solidFill>
            <a:schemeClr val="tx1"/>
          </a:solidFill>
          <a:latin typeface="+mj-lt"/>
          <a:ea typeface="+mj-ea"/>
          <a:cs typeface="+mj-cs"/>
        </a:defRPr>
      </a:lvl1pPr>
    </p:titleStyle>
    <p:bodyStyle>
      <a:lvl1pPr marL="342900" indent="-288000" algn="l" defTabSz="914400" rtl="0" eaLnBrk="1" latinLnBrk="0" hangingPunct="1">
        <a:spcBef>
          <a:spcPct val="20000"/>
        </a:spcBef>
        <a:buClr>
          <a:srgbClr val="FF0000"/>
        </a:buClr>
        <a:buFont typeface="Symbol" panose="05050102010706020507" pitchFamily="18" charset="2"/>
        <a:buChar char=""/>
        <a:defRPr sz="2000" kern="1200">
          <a:solidFill>
            <a:schemeClr val="tx1"/>
          </a:solidFill>
          <a:latin typeface="+mn-lt"/>
          <a:ea typeface="+mn-ea"/>
          <a:cs typeface="+mn-cs"/>
        </a:defRPr>
      </a:lvl1pPr>
      <a:lvl2pPr marL="7200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2pPr>
      <a:lvl3pPr marL="1143000" indent="-252000" algn="l" defTabSz="914400" rtl="0" eaLnBrk="1" latinLnBrk="0" hangingPunct="1">
        <a:spcBef>
          <a:spcPct val="20000"/>
        </a:spcBef>
        <a:buClr>
          <a:srgbClr val="FF0000"/>
        </a:buClr>
        <a:buFont typeface="Arial" panose="020B0604020202020204" pitchFamily="34" charset="0"/>
        <a:buChar char="•"/>
        <a:defRPr sz="2000" kern="1200">
          <a:solidFill>
            <a:schemeClr val="tx1"/>
          </a:solidFill>
          <a:latin typeface="+mn-lt"/>
          <a:ea typeface="+mn-ea"/>
          <a:cs typeface="+mn-cs"/>
        </a:defRPr>
      </a:lvl3pPr>
      <a:lvl4pPr marL="1600200" indent="-252000" algn="l" defTabSz="914400" rtl="0" eaLnBrk="1" latinLnBrk="0" hangingPunct="1">
        <a:spcBef>
          <a:spcPct val="20000"/>
        </a:spcBef>
        <a:buClrTx/>
        <a:buFont typeface="Arial" panose="020B0604020202020204" pitchFamily="34" charset="0"/>
        <a:buChar char="○"/>
        <a:defRPr sz="2000" kern="1200">
          <a:solidFill>
            <a:schemeClr val="tx1"/>
          </a:solidFill>
          <a:latin typeface="+mn-lt"/>
          <a:ea typeface="+mn-ea"/>
          <a:cs typeface="+mn-cs"/>
        </a:defRPr>
      </a:lvl4pPr>
      <a:lvl5pPr marL="2057400" indent="-252000" algn="l" defTabSz="914400" rtl="0" eaLnBrk="1" latinLnBrk="0" hangingPunct="1">
        <a:spcBef>
          <a:spcPct val="20000"/>
        </a:spcBef>
        <a:buClr>
          <a:srgbClr val="FF0000"/>
        </a:buClr>
        <a:buFont typeface="Courier New" panose="02070309020205020404" pitchFamily="49" charset="0"/>
        <a:buChar char="o"/>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47899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67194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userinyerface.com/" TargetMode="Externa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fww.few.vu.nl/hci/interactive/fitts/"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Тестирование удобства </a:t>
            </a:r>
            <a:br>
              <a:rPr lang="ru-RU" dirty="0"/>
            </a:br>
            <a:r>
              <a:rPr lang="ru-RU" dirty="0"/>
              <a:t>использования</a:t>
            </a:r>
          </a:p>
        </p:txBody>
      </p:sp>
    </p:spTree>
    <p:extLst>
      <p:ext uri="{BB962C8B-B14F-4D97-AF65-F5344CB8AC3E}">
        <p14:creationId xmlns:p14="http://schemas.microsoft.com/office/powerpoint/2010/main" val="338048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Меню</a:t>
            </a:r>
          </a:p>
        </p:txBody>
      </p:sp>
      <p:sp>
        <p:nvSpPr>
          <p:cNvPr id="3" name="Text Placeholder 2"/>
          <p:cNvSpPr>
            <a:spLocks noGrp="1"/>
          </p:cNvSpPr>
          <p:nvPr>
            <p:ph type="body" sz="quarter" idx="10"/>
          </p:nvPr>
        </p:nvSpPr>
        <p:spPr/>
        <p:txBody>
          <a:bodyPr/>
          <a:lstStyle/>
          <a:p>
            <a:r>
              <a:rPr lang="ru-RU" dirty="0"/>
              <a:t>Выбор операции</a:t>
            </a:r>
          </a:p>
          <a:p>
            <a:r>
              <a:rPr lang="ru-RU" dirty="0"/>
              <a:t>Выбор нового окна</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11710"/>
            <a:ext cx="77724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3934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Контекстное меню</a:t>
            </a:r>
          </a:p>
        </p:txBody>
      </p:sp>
      <p:sp>
        <p:nvSpPr>
          <p:cNvPr id="3" name="Text Placeholder 2"/>
          <p:cNvSpPr>
            <a:spLocks noGrp="1"/>
          </p:cNvSpPr>
          <p:nvPr>
            <p:ph type="body" sz="quarter" idx="10"/>
          </p:nvPr>
        </p:nvSpPr>
        <p:spPr/>
        <p:txBody>
          <a:bodyPr/>
          <a:lstStyle/>
          <a:p>
            <a:r>
              <a:rPr lang="ru-RU" dirty="0"/>
              <a:t>Выбор операции над элементом</a:t>
            </a:r>
          </a:p>
          <a:p>
            <a:r>
              <a:rPr lang="ru-RU" dirty="0"/>
              <a:t>Изменяющийся набор</a:t>
            </a:r>
          </a:p>
        </p:txBody>
      </p:sp>
      <p:pic>
        <p:nvPicPr>
          <p:cNvPr id="8194" name="Picture 2" descr="http://on-line-teaching.com/IBM-PC/img/04_Desktop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995686"/>
            <a:ext cx="281940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64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Ошибки в меню</a:t>
            </a:r>
          </a:p>
        </p:txBody>
      </p:sp>
      <p:sp>
        <p:nvSpPr>
          <p:cNvPr id="3" name="Text Placeholder 2"/>
          <p:cNvSpPr>
            <a:spLocks noGrp="1"/>
          </p:cNvSpPr>
          <p:nvPr>
            <p:ph type="body" sz="quarter" idx="10"/>
          </p:nvPr>
        </p:nvSpPr>
        <p:spPr/>
        <p:txBody>
          <a:bodyPr/>
          <a:lstStyle/>
          <a:p>
            <a:r>
              <a:rPr lang="ru-RU" dirty="0"/>
              <a:t>Слишком много всего</a:t>
            </a:r>
          </a:p>
          <a:p>
            <a:r>
              <a:rPr lang="ru-RU" dirty="0"/>
              <a:t>Большая вложенность</a:t>
            </a:r>
          </a:p>
          <a:p>
            <a:r>
              <a:rPr lang="ru-RU" dirty="0"/>
              <a:t>Нет настройки под пользователя</a:t>
            </a:r>
          </a:p>
          <a:p>
            <a:r>
              <a:rPr lang="en-US" dirty="0"/>
              <a:t>Disabled</a:t>
            </a:r>
            <a:r>
              <a:rPr lang="ru-RU" dirty="0"/>
              <a:t> не видны</a:t>
            </a:r>
          </a:p>
        </p:txBody>
      </p:sp>
    </p:spTree>
    <p:extLst>
      <p:ext uri="{BB962C8B-B14F-4D97-AF65-F5344CB8AC3E}">
        <p14:creationId xmlns:p14="http://schemas.microsoft.com/office/powerpoint/2010/main" val="155579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Навигация. Вкладки</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05013"/>
            <a:ext cx="7772400"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246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Wizard</a:t>
            </a:r>
            <a:endParaRPr lang="ru-RU" dirty="0"/>
          </a:p>
        </p:txBody>
      </p:sp>
      <p:pic>
        <p:nvPicPr>
          <p:cNvPr id="10242" name="Picture 2" descr="http://sunsdr.narod.ru/images/install_powersdr_1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419622"/>
            <a:ext cx="472440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499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a:t>
            </a:r>
            <a:endParaRPr lang="ru-RU" dirty="0"/>
          </a:p>
        </p:txBody>
      </p:sp>
      <p:sp>
        <p:nvSpPr>
          <p:cNvPr id="3" name="Text Placeholder 2"/>
          <p:cNvSpPr>
            <a:spLocks noGrp="1"/>
          </p:cNvSpPr>
          <p:nvPr>
            <p:ph type="body" sz="quarter" idx="10"/>
          </p:nvPr>
        </p:nvSpPr>
        <p:spPr/>
        <p:txBody>
          <a:bodyPr/>
          <a:lstStyle/>
          <a:p>
            <a:r>
              <a:rPr lang="ru-RU" dirty="0"/>
              <a:t>Переход между страницами</a:t>
            </a:r>
          </a:p>
          <a:p>
            <a:r>
              <a:rPr lang="ru-RU" dirty="0"/>
              <a:t>Внешние ресурсы</a:t>
            </a:r>
          </a:p>
          <a:p>
            <a:r>
              <a:rPr lang="ru-RU" dirty="0"/>
              <a:t>Справка</a:t>
            </a:r>
          </a:p>
        </p:txBody>
      </p:sp>
    </p:spTree>
    <p:extLst>
      <p:ext uri="{BB962C8B-B14F-4D97-AF65-F5344CB8AC3E}">
        <p14:creationId xmlns:p14="http://schemas.microsoft.com/office/powerpoint/2010/main" val="86911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Breadcrumps</a:t>
            </a:r>
            <a:endParaRPr lang="ru-RU" dirty="0"/>
          </a:p>
        </p:txBody>
      </p:sp>
      <p:pic>
        <p:nvPicPr>
          <p:cNvPr id="11266" name="Picture 2" descr="http://cropas.by/wp-content/uploads/2015/07/hlebnie_kroshk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87574"/>
            <a:ext cx="5457825" cy="407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98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Ошибки в навигации</a:t>
            </a:r>
          </a:p>
        </p:txBody>
      </p:sp>
      <p:sp>
        <p:nvSpPr>
          <p:cNvPr id="3" name="Text Placeholder 2"/>
          <p:cNvSpPr>
            <a:spLocks noGrp="1"/>
          </p:cNvSpPr>
          <p:nvPr>
            <p:ph type="body" sz="quarter" idx="10"/>
          </p:nvPr>
        </p:nvSpPr>
        <p:spPr/>
        <p:txBody>
          <a:bodyPr/>
          <a:lstStyle/>
          <a:p>
            <a:r>
              <a:rPr lang="ru-RU" dirty="0"/>
              <a:t>Непонятно где я и откуда пришел</a:t>
            </a:r>
          </a:p>
          <a:p>
            <a:r>
              <a:rPr lang="ru-RU" dirty="0"/>
              <a:t>Куда идти дальше?</a:t>
            </a:r>
          </a:p>
          <a:p>
            <a:r>
              <a:rPr lang="ru-RU" dirty="0"/>
              <a:t>Это подчеркивание или ссылка?</a:t>
            </a:r>
          </a:p>
        </p:txBody>
      </p:sp>
    </p:spTree>
    <p:extLst>
      <p:ext uri="{BB962C8B-B14F-4D97-AF65-F5344CB8AC3E}">
        <p14:creationId xmlns:p14="http://schemas.microsoft.com/office/powerpoint/2010/main" val="2997158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Поля ввода</a:t>
            </a:r>
          </a:p>
        </p:txBody>
      </p:sp>
      <p:sp>
        <p:nvSpPr>
          <p:cNvPr id="3" name="Text Placeholder 2"/>
          <p:cNvSpPr>
            <a:spLocks noGrp="1"/>
          </p:cNvSpPr>
          <p:nvPr>
            <p:ph type="body" sz="quarter" idx="10"/>
          </p:nvPr>
        </p:nvSpPr>
        <p:spPr/>
        <p:txBody>
          <a:bodyPr/>
          <a:lstStyle/>
          <a:p>
            <a:r>
              <a:rPr lang="ru-RU" dirty="0"/>
              <a:t>Ограничения на тип символов</a:t>
            </a:r>
          </a:p>
          <a:p>
            <a:r>
              <a:rPr lang="ru-RU" dirty="0"/>
              <a:t>Ограничения на размеры</a:t>
            </a:r>
          </a:p>
          <a:p>
            <a:r>
              <a:rPr lang="ru-RU" dirty="0"/>
              <a:t>Обязательные поля</a:t>
            </a:r>
          </a:p>
        </p:txBody>
      </p:sp>
      <p:pic>
        <p:nvPicPr>
          <p:cNvPr id="12290" name="Picture 2" descr="http://cyberapp.ru/wp-content/uploads/images/129948221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283718"/>
            <a:ext cx="4352925"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783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Ввод текста</a:t>
            </a:r>
          </a:p>
        </p:txBody>
      </p:sp>
      <p:sp>
        <p:nvSpPr>
          <p:cNvPr id="3" name="Text Placeholder 2"/>
          <p:cNvSpPr>
            <a:spLocks noGrp="1"/>
          </p:cNvSpPr>
          <p:nvPr>
            <p:ph type="body" sz="quarter" idx="10"/>
          </p:nvPr>
        </p:nvSpPr>
        <p:spPr/>
        <p:txBody>
          <a:bodyPr/>
          <a:lstStyle/>
          <a:p>
            <a:r>
              <a:rPr lang="ru-RU" dirty="0"/>
              <a:t>Ограничения</a:t>
            </a:r>
          </a:p>
          <a:p>
            <a:r>
              <a:rPr lang="ru-RU" dirty="0"/>
              <a:t>Форматирование</a:t>
            </a:r>
          </a:p>
          <a:p>
            <a:r>
              <a:rPr lang="ru-RU" dirty="0"/>
              <a:t>Размер</a:t>
            </a:r>
          </a:p>
        </p:txBody>
      </p:sp>
      <p:pic>
        <p:nvPicPr>
          <p:cNvPr id="13314" name="Picture 2" descr="http://habrastorage.org/getpro/habr/post_images/bcf/88b/6a6/bcf88b6a6acd6a638ca87cda1bccb4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7734"/>
            <a:ext cx="6086475"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32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Controls</a:t>
            </a:r>
            <a:endParaRPr lang="ru-RU" dirty="0"/>
          </a:p>
        </p:txBody>
      </p:sp>
      <p:sp>
        <p:nvSpPr>
          <p:cNvPr id="3" name="Text Placeholder 2"/>
          <p:cNvSpPr>
            <a:spLocks noGrp="1"/>
          </p:cNvSpPr>
          <p:nvPr>
            <p:ph type="body" sz="quarter" idx="10"/>
          </p:nvPr>
        </p:nvSpPr>
        <p:spPr/>
        <p:txBody>
          <a:bodyPr/>
          <a:lstStyle/>
          <a:p>
            <a:r>
              <a:rPr lang="ru-RU" dirty="0"/>
              <a:t>К ним все привыкли</a:t>
            </a:r>
          </a:p>
          <a:p>
            <a:r>
              <a:rPr lang="ru-RU" dirty="0"/>
              <a:t>От них стандартные ожидания</a:t>
            </a:r>
          </a:p>
          <a:p>
            <a:r>
              <a:rPr lang="ru-RU" dirty="0"/>
              <a:t>Что от них ожидается?</a:t>
            </a:r>
          </a:p>
          <a:p>
            <a:r>
              <a:rPr lang="ru-RU" dirty="0"/>
              <a:t>Ментальные модели</a:t>
            </a:r>
          </a:p>
        </p:txBody>
      </p:sp>
    </p:spTree>
    <p:extLst>
      <p:ext uri="{BB962C8B-B14F-4D97-AF65-F5344CB8AC3E}">
        <p14:creationId xmlns:p14="http://schemas.microsoft.com/office/powerpoint/2010/main" val="541181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Ошибки полей ввода</a:t>
            </a:r>
          </a:p>
        </p:txBody>
      </p:sp>
      <p:sp>
        <p:nvSpPr>
          <p:cNvPr id="3" name="Text Placeholder 2"/>
          <p:cNvSpPr>
            <a:spLocks noGrp="1"/>
          </p:cNvSpPr>
          <p:nvPr>
            <p:ph type="body" sz="quarter" idx="10"/>
          </p:nvPr>
        </p:nvSpPr>
        <p:spPr/>
        <p:txBody>
          <a:bodyPr/>
          <a:lstStyle/>
          <a:p>
            <a:r>
              <a:rPr lang="ru-RU" dirty="0"/>
              <a:t>Непонятно, какие есть ограничения</a:t>
            </a:r>
          </a:p>
          <a:p>
            <a:r>
              <a:rPr lang="ru-RU" dirty="0"/>
              <a:t>Шрифт и размер</a:t>
            </a:r>
          </a:p>
          <a:p>
            <a:r>
              <a:rPr lang="ru-RU" dirty="0"/>
              <a:t>Нет проверок</a:t>
            </a:r>
          </a:p>
        </p:txBody>
      </p:sp>
      <p:pic>
        <p:nvPicPr>
          <p:cNvPr id="14338" name="Picture 2" descr="http://htmlbook.ru/files/images/css/css_wid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139702"/>
            <a:ext cx="417195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54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29AC2D-D038-4DE8-BB4B-BDF6BDAE609C}"/>
              </a:ext>
            </a:extLst>
          </p:cNvPr>
          <p:cNvSpPr>
            <a:spLocks noGrp="1"/>
          </p:cNvSpPr>
          <p:nvPr>
            <p:ph type="title"/>
          </p:nvPr>
        </p:nvSpPr>
        <p:spPr/>
        <p:txBody>
          <a:bodyPr/>
          <a:lstStyle/>
          <a:p>
            <a:r>
              <a:rPr lang="ru-RU" dirty="0"/>
              <a:t>Пример плохого </a:t>
            </a:r>
            <a:r>
              <a:rPr lang="en-US" dirty="0"/>
              <a:t>UI</a:t>
            </a:r>
            <a:endParaRPr lang="ru-RU" dirty="0"/>
          </a:p>
        </p:txBody>
      </p:sp>
      <p:sp>
        <p:nvSpPr>
          <p:cNvPr id="3" name="Текст 2">
            <a:extLst>
              <a:ext uri="{FF2B5EF4-FFF2-40B4-BE49-F238E27FC236}">
                <a16:creationId xmlns:a16="http://schemas.microsoft.com/office/drawing/2014/main" id="{CA5837AD-0A57-4231-9E82-8AEA99657096}"/>
              </a:ext>
            </a:extLst>
          </p:cNvPr>
          <p:cNvSpPr>
            <a:spLocks noGrp="1"/>
          </p:cNvSpPr>
          <p:nvPr>
            <p:ph type="body" sz="quarter" idx="10"/>
          </p:nvPr>
        </p:nvSpPr>
        <p:spPr>
          <a:xfrm>
            <a:off x="467544" y="1221582"/>
            <a:ext cx="5040560" cy="745593"/>
          </a:xfrm>
        </p:spPr>
        <p:txBody>
          <a:bodyPr/>
          <a:lstStyle/>
          <a:p>
            <a:r>
              <a:rPr lang="ru-RU" dirty="0"/>
              <a:t>Сайт </a:t>
            </a:r>
            <a:r>
              <a:rPr lang="en-US" dirty="0">
                <a:hlinkClick r:id="rId2"/>
              </a:rPr>
              <a:t>https://userinyerface.com/</a:t>
            </a:r>
            <a:endParaRPr lang="ru-RU" dirty="0"/>
          </a:p>
        </p:txBody>
      </p:sp>
      <p:pic>
        <p:nvPicPr>
          <p:cNvPr id="6" name="Рисунок 5">
            <a:extLst>
              <a:ext uri="{FF2B5EF4-FFF2-40B4-BE49-F238E27FC236}">
                <a16:creationId xmlns:a16="http://schemas.microsoft.com/office/drawing/2014/main" id="{D8738774-BEB4-4EB2-BEBF-75C7D49470A9}"/>
              </a:ext>
            </a:extLst>
          </p:cNvPr>
          <p:cNvPicPr>
            <a:picLocks noChangeAspect="1"/>
          </p:cNvPicPr>
          <p:nvPr/>
        </p:nvPicPr>
        <p:blipFill>
          <a:blip r:embed="rId3"/>
          <a:stretch>
            <a:fillRect/>
          </a:stretch>
        </p:blipFill>
        <p:spPr>
          <a:xfrm>
            <a:off x="1763688" y="1851670"/>
            <a:ext cx="2456258" cy="2926833"/>
          </a:xfrm>
          <a:prstGeom prst="rect">
            <a:avLst/>
          </a:prstGeom>
        </p:spPr>
      </p:pic>
      <p:pic>
        <p:nvPicPr>
          <p:cNvPr id="8" name="Рисунок 7">
            <a:extLst>
              <a:ext uri="{FF2B5EF4-FFF2-40B4-BE49-F238E27FC236}">
                <a16:creationId xmlns:a16="http://schemas.microsoft.com/office/drawing/2014/main" id="{AEB338F8-12AC-43B3-8090-ACB5BE325AE5}"/>
              </a:ext>
            </a:extLst>
          </p:cNvPr>
          <p:cNvPicPr>
            <a:picLocks noChangeAspect="1"/>
          </p:cNvPicPr>
          <p:nvPr/>
        </p:nvPicPr>
        <p:blipFill>
          <a:blip r:embed="rId4"/>
          <a:stretch>
            <a:fillRect/>
          </a:stretch>
        </p:blipFill>
        <p:spPr>
          <a:xfrm>
            <a:off x="4427984" y="1851670"/>
            <a:ext cx="2344537" cy="2926833"/>
          </a:xfrm>
          <a:prstGeom prst="rect">
            <a:avLst/>
          </a:prstGeom>
        </p:spPr>
      </p:pic>
    </p:spTree>
    <p:extLst>
      <p:ext uri="{BB962C8B-B14F-4D97-AF65-F5344CB8AC3E}">
        <p14:creationId xmlns:p14="http://schemas.microsoft.com/office/powerpoint/2010/main" val="240940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Анализ</a:t>
            </a:r>
          </a:p>
        </p:txBody>
      </p:sp>
      <p:sp>
        <p:nvSpPr>
          <p:cNvPr id="3" name="Text Placeholder 2"/>
          <p:cNvSpPr>
            <a:spLocks noGrp="1"/>
          </p:cNvSpPr>
          <p:nvPr>
            <p:ph type="body" sz="quarter" idx="10"/>
          </p:nvPr>
        </p:nvSpPr>
        <p:spPr/>
        <p:txBody>
          <a:bodyPr/>
          <a:lstStyle/>
          <a:p>
            <a:r>
              <a:rPr lang="ru-RU" dirty="0"/>
              <a:t>Стандарты и </a:t>
            </a:r>
            <a:r>
              <a:rPr lang="ru-RU" dirty="0" err="1"/>
              <a:t>гайдлайны</a:t>
            </a:r>
            <a:endParaRPr lang="ru-RU" dirty="0"/>
          </a:p>
          <a:p>
            <a:r>
              <a:rPr lang="ru-RU" dirty="0"/>
              <a:t>Важные формы и сценарии</a:t>
            </a:r>
          </a:p>
        </p:txBody>
      </p:sp>
    </p:spTree>
    <p:extLst>
      <p:ext uri="{BB962C8B-B14F-4D97-AF65-F5344CB8AC3E}">
        <p14:creationId xmlns:p14="http://schemas.microsoft.com/office/powerpoint/2010/main" val="1460289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Анкетирование</a:t>
            </a:r>
          </a:p>
        </p:txBody>
      </p:sp>
      <p:sp>
        <p:nvSpPr>
          <p:cNvPr id="3" name="Text Placeholder 2"/>
          <p:cNvSpPr>
            <a:spLocks noGrp="1"/>
          </p:cNvSpPr>
          <p:nvPr>
            <p:ph type="body" sz="quarter" idx="10"/>
          </p:nvPr>
        </p:nvSpPr>
        <p:spPr/>
        <p:txBody>
          <a:bodyPr/>
          <a:lstStyle/>
          <a:p>
            <a:pPr marL="54900" indent="0">
              <a:buNone/>
            </a:pPr>
            <a:r>
              <a:rPr lang="ru-RU" dirty="0"/>
              <a:t>Формальные</a:t>
            </a:r>
          </a:p>
          <a:p>
            <a:r>
              <a:rPr lang="ru-RU" dirty="0"/>
              <a:t>По результатам</a:t>
            </a:r>
          </a:p>
          <a:p>
            <a:r>
              <a:rPr lang="ru-RU" dirty="0"/>
              <a:t>По словам</a:t>
            </a:r>
          </a:p>
          <a:p>
            <a:r>
              <a:rPr lang="ru-RU" dirty="0"/>
              <a:t>По оценкам</a:t>
            </a:r>
          </a:p>
        </p:txBody>
      </p:sp>
    </p:spTree>
    <p:extLst>
      <p:ext uri="{BB962C8B-B14F-4D97-AF65-F5344CB8AC3E}">
        <p14:creationId xmlns:p14="http://schemas.microsoft.com/office/powerpoint/2010/main" val="399224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 результатам</a:t>
            </a:r>
          </a:p>
        </p:txBody>
      </p:sp>
      <p:sp>
        <p:nvSpPr>
          <p:cNvPr id="3" name="Text Placeholder 2"/>
          <p:cNvSpPr>
            <a:spLocks noGrp="1"/>
          </p:cNvSpPr>
          <p:nvPr>
            <p:ph type="body" sz="quarter" idx="10"/>
          </p:nvPr>
        </p:nvSpPr>
        <p:spPr/>
        <p:txBody>
          <a:bodyPr/>
          <a:lstStyle/>
          <a:p>
            <a:r>
              <a:rPr lang="ru-RU" dirty="0"/>
              <a:t>Заинтересованные лица</a:t>
            </a:r>
          </a:p>
          <a:p>
            <a:r>
              <a:rPr lang="ru-RU" dirty="0"/>
              <a:t>Что нужно сделать</a:t>
            </a:r>
          </a:p>
          <a:p>
            <a:r>
              <a:rPr lang="ru-RU" dirty="0"/>
              <a:t>Получилось?</a:t>
            </a:r>
          </a:p>
          <a:p>
            <a:r>
              <a:rPr lang="ru-RU" dirty="0"/>
              <a:t>Тестировщиков не привлекать</a:t>
            </a:r>
          </a:p>
        </p:txBody>
      </p:sp>
    </p:spTree>
    <p:extLst>
      <p:ext uri="{BB962C8B-B14F-4D97-AF65-F5344CB8AC3E}">
        <p14:creationId xmlns:p14="http://schemas.microsoft.com/office/powerpoint/2010/main" val="1670704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 результатам</a:t>
            </a:r>
          </a:p>
        </p:txBody>
      </p:sp>
      <p:graphicFrame>
        <p:nvGraphicFramePr>
          <p:cNvPr id="5" name="Table 4"/>
          <p:cNvGraphicFramePr>
            <a:graphicFrameLocks noGrp="1"/>
          </p:cNvGraphicFramePr>
          <p:nvPr>
            <p:extLst>
              <p:ext uri="{D42A27DB-BD31-4B8C-83A1-F6EECF244321}">
                <p14:modId xmlns:p14="http://schemas.microsoft.com/office/powerpoint/2010/main" val="3680937035"/>
              </p:ext>
            </p:extLst>
          </p:nvPr>
        </p:nvGraphicFramePr>
        <p:xfrm>
          <a:off x="1619672" y="2283718"/>
          <a:ext cx="6096000" cy="1381760"/>
        </p:xfrm>
        <a:graphic>
          <a:graphicData uri="http://schemas.openxmlformats.org/drawingml/2006/table">
            <a:tbl>
              <a:tblPr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ru-RU" dirty="0"/>
                        <a:t>Установите</a:t>
                      </a:r>
                    </a:p>
                  </a:txBody>
                  <a:tcPr/>
                </a:tc>
                <a:tc>
                  <a:txBody>
                    <a:bodyPr/>
                    <a:lstStyle/>
                    <a:p>
                      <a:r>
                        <a:rPr lang="ru-RU" dirty="0"/>
                        <a:t>Установил, все хорошо</a:t>
                      </a:r>
                    </a:p>
                  </a:txBody>
                  <a:tcPr/>
                </a:tc>
                <a:extLst>
                  <a:ext uri="{0D108BD9-81ED-4DB2-BD59-A6C34878D82A}">
                    <a16:rowId xmlns:a16="http://schemas.microsoft.com/office/drawing/2014/main" val="10000"/>
                  </a:ext>
                </a:extLst>
              </a:tr>
              <a:tr h="370840">
                <a:tc>
                  <a:txBody>
                    <a:bodyPr/>
                    <a:lstStyle/>
                    <a:p>
                      <a:r>
                        <a:rPr lang="ru-RU" dirty="0"/>
                        <a:t>Выполните А</a:t>
                      </a:r>
                    </a:p>
                  </a:txBody>
                  <a:tcPr/>
                </a:tc>
                <a:tc>
                  <a:txBody>
                    <a:bodyPr/>
                    <a:lstStyle/>
                    <a:p>
                      <a:r>
                        <a:rPr lang="ru-RU" dirty="0"/>
                        <a:t>Выполнил, но 10</a:t>
                      </a:r>
                      <a:r>
                        <a:rPr lang="ru-RU" baseline="0" dirty="0"/>
                        <a:t> минут искал как</a:t>
                      </a:r>
                      <a:endParaRPr lang="ru-RU" dirty="0"/>
                    </a:p>
                  </a:txBody>
                  <a:tcPr/>
                </a:tc>
                <a:extLst>
                  <a:ext uri="{0D108BD9-81ED-4DB2-BD59-A6C34878D82A}">
                    <a16:rowId xmlns:a16="http://schemas.microsoft.com/office/drawing/2014/main" val="10001"/>
                  </a:ext>
                </a:extLst>
              </a:tr>
              <a:tr h="370840">
                <a:tc>
                  <a:txBody>
                    <a:bodyPr/>
                    <a:lstStyle/>
                    <a:p>
                      <a:r>
                        <a:rPr lang="ru-RU" dirty="0"/>
                        <a:t>Выполните Б</a:t>
                      </a:r>
                    </a:p>
                  </a:txBody>
                  <a:tcPr/>
                </a:tc>
                <a:tc>
                  <a:txBody>
                    <a:bodyPr/>
                    <a:lstStyle/>
                    <a:p>
                      <a:r>
                        <a:rPr lang="ru-RU" dirty="0"/>
                        <a:t>Не получилось</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1897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 словам</a:t>
            </a:r>
          </a:p>
        </p:txBody>
      </p:sp>
      <p:pic>
        <p:nvPicPr>
          <p:cNvPr id="15362" name="Picture 2" descr="http://infostart.ru/upload/iblock/abf/img_4a0adb24a5e6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951571"/>
            <a:ext cx="2995805" cy="378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891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a:t>
            </a:r>
          </a:p>
        </p:txBody>
      </p:sp>
      <p:sp>
        <p:nvSpPr>
          <p:cNvPr id="3" name="Text Placeholder 2"/>
          <p:cNvSpPr>
            <a:spLocks noGrp="1"/>
          </p:cNvSpPr>
          <p:nvPr>
            <p:ph type="body" sz="quarter" idx="10"/>
          </p:nvPr>
        </p:nvSpPr>
        <p:spPr/>
        <p:txBody>
          <a:bodyPr/>
          <a:lstStyle/>
          <a:p>
            <a:r>
              <a:rPr lang="ru-RU" dirty="0"/>
              <a:t>Опыт работы с программой</a:t>
            </a:r>
          </a:p>
          <a:p>
            <a:r>
              <a:rPr lang="ru-RU" dirty="0"/>
              <a:t>Квалификация</a:t>
            </a:r>
          </a:p>
          <a:p>
            <a:r>
              <a:rPr lang="ru-RU" dirty="0"/>
              <a:t>Возраст, пол</a:t>
            </a:r>
          </a:p>
        </p:txBody>
      </p:sp>
    </p:spTree>
    <p:extLst>
      <p:ext uri="{BB962C8B-B14F-4D97-AF65-F5344CB8AC3E}">
        <p14:creationId xmlns:p14="http://schemas.microsoft.com/office/powerpoint/2010/main" val="646496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Квалификация</a:t>
            </a:r>
          </a:p>
        </p:txBody>
      </p:sp>
      <p:sp>
        <p:nvSpPr>
          <p:cNvPr id="3" name="Text Placeholder 2"/>
          <p:cNvSpPr>
            <a:spLocks noGrp="1"/>
          </p:cNvSpPr>
          <p:nvPr>
            <p:ph type="body" sz="quarter" idx="10"/>
          </p:nvPr>
        </p:nvSpPr>
        <p:spPr/>
        <p:txBody>
          <a:bodyPr/>
          <a:lstStyle/>
          <a:p>
            <a:pPr marL="54900" indent="0">
              <a:buNone/>
            </a:pPr>
            <a:r>
              <a:rPr lang="ru-RU" b="1" dirty="0"/>
              <a:t>Высокий</a:t>
            </a:r>
            <a:r>
              <a:rPr lang="ru-RU" dirty="0"/>
              <a:t>. Респондент имеет компьютер на работе и </a:t>
            </a:r>
          </a:p>
          <a:p>
            <a:pPr marL="54900" indent="0">
              <a:buNone/>
            </a:pPr>
            <a:r>
              <a:rPr lang="ru-RU" dirty="0"/>
              <a:t>дома, большая часть трудовой деятельности </a:t>
            </a:r>
          </a:p>
          <a:p>
            <a:pPr marL="54900" indent="0">
              <a:buNone/>
            </a:pPr>
            <a:r>
              <a:rPr lang="ru-RU" dirty="0"/>
              <a:t>выполняется на компьютере, респондент </a:t>
            </a:r>
          </a:p>
          <a:p>
            <a:pPr marL="54900" indent="0">
              <a:buNone/>
            </a:pPr>
            <a:r>
              <a:rPr lang="ru-RU" dirty="0"/>
              <a:t>самостоятельно использует компьютер как </a:t>
            </a:r>
          </a:p>
          <a:p>
            <a:pPr marL="54900" indent="0">
              <a:buNone/>
            </a:pPr>
            <a:r>
              <a:rPr lang="ru-RU" dirty="0"/>
              <a:t>средство саморазвития, активно пользуется </a:t>
            </a:r>
          </a:p>
          <a:p>
            <a:pPr marL="54900" indent="0">
              <a:buNone/>
            </a:pPr>
            <a:r>
              <a:rPr lang="ru-RU" dirty="0"/>
              <a:t>сервисами в интернете (например, регулярно </a:t>
            </a:r>
          </a:p>
          <a:p>
            <a:pPr marL="54900" indent="0">
              <a:buNone/>
            </a:pPr>
            <a:r>
              <a:rPr lang="ru-RU" dirty="0"/>
              <a:t>покупает товары и услуги в онлайновых магазинах).</a:t>
            </a:r>
          </a:p>
        </p:txBody>
      </p:sp>
    </p:spTree>
    <p:extLst>
      <p:ext uri="{BB962C8B-B14F-4D97-AF65-F5344CB8AC3E}">
        <p14:creationId xmlns:p14="http://schemas.microsoft.com/office/powerpoint/2010/main" val="333034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Квалификация</a:t>
            </a:r>
          </a:p>
        </p:txBody>
      </p:sp>
      <p:sp>
        <p:nvSpPr>
          <p:cNvPr id="3" name="Text Placeholder 2"/>
          <p:cNvSpPr>
            <a:spLocks noGrp="1"/>
          </p:cNvSpPr>
          <p:nvPr>
            <p:ph type="body" sz="quarter" idx="10"/>
          </p:nvPr>
        </p:nvSpPr>
        <p:spPr/>
        <p:txBody>
          <a:bodyPr/>
          <a:lstStyle/>
          <a:p>
            <a:pPr marL="54900" indent="0">
              <a:buNone/>
            </a:pPr>
            <a:r>
              <a:rPr lang="ru-RU" b="1" dirty="0"/>
              <a:t>Выше среднего</a:t>
            </a:r>
            <a:r>
              <a:rPr lang="ru-RU" dirty="0"/>
              <a:t>. Респондент имеет компьютер на </a:t>
            </a:r>
          </a:p>
          <a:p>
            <a:pPr marL="54900" indent="0">
              <a:buNone/>
            </a:pPr>
            <a:r>
              <a:rPr lang="ru-RU" dirty="0"/>
              <a:t>работе и дома, большая часть трудовой </a:t>
            </a:r>
          </a:p>
          <a:p>
            <a:pPr marL="54900" indent="0">
              <a:buNone/>
            </a:pPr>
            <a:r>
              <a:rPr lang="ru-RU" dirty="0"/>
              <a:t>деятельности выполняется на компьютере, но </a:t>
            </a:r>
          </a:p>
          <a:p>
            <a:pPr marL="54900" indent="0">
              <a:buNone/>
            </a:pPr>
            <a:r>
              <a:rPr lang="ru-RU" dirty="0"/>
              <a:t>респондент не использует компьютер для решения </a:t>
            </a:r>
          </a:p>
          <a:p>
            <a:pPr marL="54900" indent="0">
              <a:buNone/>
            </a:pPr>
            <a:r>
              <a:rPr lang="ru-RU" dirty="0"/>
              <a:t>задач, выходящих за пределы его основной </a:t>
            </a:r>
          </a:p>
          <a:p>
            <a:pPr marL="54900" indent="0">
              <a:buNone/>
            </a:pPr>
            <a:r>
              <a:rPr lang="ru-RU" dirty="0"/>
              <a:t>деятельности (работает на компьютере «от звонка </a:t>
            </a:r>
          </a:p>
          <a:p>
            <a:pPr marL="54900" indent="0">
              <a:buNone/>
            </a:pPr>
            <a:r>
              <a:rPr lang="ru-RU" dirty="0"/>
              <a:t>до звонка» и не больше).</a:t>
            </a:r>
          </a:p>
        </p:txBody>
      </p:sp>
    </p:spTree>
    <p:extLst>
      <p:ext uri="{BB962C8B-B14F-4D97-AF65-F5344CB8AC3E}">
        <p14:creationId xmlns:p14="http://schemas.microsoft.com/office/powerpoint/2010/main" val="273812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Checkbox</a:t>
            </a:r>
            <a:endParaRPr lang="ru-RU" dirty="0"/>
          </a:p>
        </p:txBody>
      </p:sp>
      <p:sp>
        <p:nvSpPr>
          <p:cNvPr id="3" name="Text Placeholder 2"/>
          <p:cNvSpPr>
            <a:spLocks noGrp="1"/>
          </p:cNvSpPr>
          <p:nvPr>
            <p:ph type="body" sz="quarter" idx="10"/>
          </p:nvPr>
        </p:nvSpPr>
        <p:spPr/>
        <p:txBody>
          <a:bodyPr/>
          <a:lstStyle/>
          <a:p>
            <a:r>
              <a:rPr lang="en-US" dirty="0"/>
              <a:t>True/False</a:t>
            </a:r>
          </a:p>
          <a:p>
            <a:endParaRPr lang="en-US" dirty="0"/>
          </a:p>
          <a:p>
            <a:endParaRPr lang="en-US" dirty="0"/>
          </a:p>
          <a:p>
            <a:endParaRPr lang="en-US" dirty="0"/>
          </a:p>
          <a:p>
            <a:pPr marL="54900" indent="0">
              <a:buNone/>
            </a:pP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643758"/>
            <a:ext cx="40100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635646"/>
            <a:ext cx="18288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97827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Квалификация</a:t>
            </a:r>
          </a:p>
        </p:txBody>
      </p:sp>
      <p:sp>
        <p:nvSpPr>
          <p:cNvPr id="3" name="Text Placeholder 2"/>
          <p:cNvSpPr>
            <a:spLocks noGrp="1"/>
          </p:cNvSpPr>
          <p:nvPr>
            <p:ph type="body" sz="quarter" idx="10"/>
          </p:nvPr>
        </p:nvSpPr>
        <p:spPr/>
        <p:txBody>
          <a:bodyPr/>
          <a:lstStyle/>
          <a:p>
            <a:pPr marL="54900" indent="0">
              <a:buNone/>
            </a:pPr>
            <a:r>
              <a:rPr lang="ru-RU" b="1" dirty="0"/>
              <a:t>Средний</a:t>
            </a:r>
            <a:r>
              <a:rPr lang="ru-RU" dirty="0"/>
              <a:t>. Работа с компьютером является частью </a:t>
            </a:r>
          </a:p>
          <a:p>
            <a:pPr marL="54900" indent="0">
              <a:buNone/>
            </a:pPr>
            <a:r>
              <a:rPr lang="ru-RU" dirty="0"/>
              <a:t>обычной (трудовой или личной) деятельности в </a:t>
            </a:r>
          </a:p>
          <a:p>
            <a:pPr marL="54900" indent="0">
              <a:buNone/>
            </a:pPr>
            <a:r>
              <a:rPr lang="ru-RU" dirty="0"/>
              <a:t>течение двух лет или больше</a:t>
            </a:r>
          </a:p>
        </p:txBody>
      </p:sp>
    </p:spTree>
    <p:extLst>
      <p:ext uri="{BB962C8B-B14F-4D97-AF65-F5344CB8AC3E}">
        <p14:creationId xmlns:p14="http://schemas.microsoft.com/office/powerpoint/2010/main" val="1776999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Квалификация</a:t>
            </a:r>
          </a:p>
        </p:txBody>
      </p:sp>
      <p:sp>
        <p:nvSpPr>
          <p:cNvPr id="3" name="Text Placeholder 2"/>
          <p:cNvSpPr>
            <a:spLocks noGrp="1"/>
          </p:cNvSpPr>
          <p:nvPr>
            <p:ph type="body" sz="quarter" idx="10"/>
          </p:nvPr>
        </p:nvSpPr>
        <p:spPr/>
        <p:txBody>
          <a:bodyPr/>
          <a:lstStyle/>
          <a:p>
            <a:pPr marL="54900" indent="0">
              <a:buNone/>
            </a:pPr>
            <a:r>
              <a:rPr lang="ru-RU" b="1" dirty="0"/>
              <a:t>Низкий. </a:t>
            </a:r>
            <a:r>
              <a:rPr lang="ru-RU" dirty="0"/>
              <a:t>Либо на работе, либо дома есть </a:t>
            </a:r>
          </a:p>
          <a:p>
            <a:pPr marL="54900" indent="0">
              <a:buNone/>
            </a:pPr>
            <a:r>
              <a:rPr lang="ru-RU" dirty="0"/>
              <a:t>компьютер, но опыт работы с компьютером не </a:t>
            </a:r>
          </a:p>
          <a:p>
            <a:pPr marL="54900" indent="0">
              <a:buNone/>
            </a:pPr>
            <a:r>
              <a:rPr lang="ru-RU" dirty="0"/>
              <a:t>превышает двух лет и компьютер не является </a:t>
            </a:r>
          </a:p>
          <a:p>
            <a:pPr marL="54900" indent="0">
              <a:buNone/>
            </a:pPr>
            <a:r>
              <a:rPr lang="ru-RU" dirty="0"/>
              <a:t>значимым инструментом в работе.</a:t>
            </a:r>
          </a:p>
        </p:txBody>
      </p:sp>
    </p:spTree>
    <p:extLst>
      <p:ext uri="{BB962C8B-B14F-4D97-AF65-F5344CB8AC3E}">
        <p14:creationId xmlns:p14="http://schemas.microsoft.com/office/powerpoint/2010/main" val="123980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Квалификация</a:t>
            </a:r>
          </a:p>
        </p:txBody>
      </p:sp>
      <p:sp>
        <p:nvSpPr>
          <p:cNvPr id="3" name="Text Placeholder 2"/>
          <p:cNvSpPr>
            <a:spLocks noGrp="1"/>
          </p:cNvSpPr>
          <p:nvPr>
            <p:ph type="body" sz="quarter" idx="10"/>
          </p:nvPr>
        </p:nvSpPr>
        <p:spPr/>
        <p:txBody>
          <a:bodyPr/>
          <a:lstStyle/>
          <a:p>
            <a:pPr marL="54900" indent="0">
              <a:buNone/>
            </a:pPr>
            <a:r>
              <a:rPr lang="ru-RU" b="1" dirty="0"/>
              <a:t>Очень низкий. </a:t>
            </a:r>
            <a:r>
              <a:rPr lang="ru-RU" dirty="0"/>
              <a:t>Опыт использования компьютера </a:t>
            </a:r>
          </a:p>
          <a:p>
            <a:pPr marL="54900" indent="0">
              <a:buNone/>
            </a:pPr>
            <a:r>
              <a:rPr lang="ru-RU" dirty="0"/>
              <a:t>спорадический, по длительности не превышает трех </a:t>
            </a:r>
          </a:p>
          <a:p>
            <a:pPr marL="54900" indent="0">
              <a:buNone/>
            </a:pPr>
            <a:r>
              <a:rPr lang="ru-RU" dirty="0"/>
              <a:t>лет. Компьютер не используется ни на работе, ни </a:t>
            </a:r>
          </a:p>
          <a:p>
            <a:pPr marL="54900" indent="0">
              <a:buNone/>
            </a:pPr>
            <a:r>
              <a:rPr lang="ru-RU" dirty="0"/>
              <a:t>дома</a:t>
            </a:r>
          </a:p>
        </p:txBody>
      </p:sp>
    </p:spTree>
    <p:extLst>
      <p:ext uri="{BB962C8B-B14F-4D97-AF65-F5344CB8AC3E}">
        <p14:creationId xmlns:p14="http://schemas.microsoft.com/office/powerpoint/2010/main" val="181540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Мотивация</a:t>
            </a:r>
          </a:p>
        </p:txBody>
      </p:sp>
      <p:sp>
        <p:nvSpPr>
          <p:cNvPr id="3" name="Text Placeholder 2"/>
          <p:cNvSpPr>
            <a:spLocks noGrp="1"/>
          </p:cNvSpPr>
          <p:nvPr>
            <p:ph type="body" sz="quarter" idx="10"/>
          </p:nvPr>
        </p:nvSpPr>
        <p:spPr/>
        <p:txBody>
          <a:bodyPr/>
          <a:lstStyle/>
          <a:p>
            <a:r>
              <a:rPr lang="ru-RU" dirty="0"/>
              <a:t>Заказчик</a:t>
            </a:r>
          </a:p>
          <a:p>
            <a:r>
              <a:rPr lang="ru-RU" dirty="0"/>
              <a:t>Скидка</a:t>
            </a:r>
          </a:p>
          <a:p>
            <a:r>
              <a:rPr lang="ru-RU" dirty="0"/>
              <a:t>Бесплатная версия</a:t>
            </a:r>
          </a:p>
          <a:p>
            <a:r>
              <a:rPr lang="ru-RU" dirty="0"/>
              <a:t>Ранний доступ</a:t>
            </a:r>
          </a:p>
        </p:txBody>
      </p:sp>
    </p:spTree>
    <p:extLst>
      <p:ext uri="{BB962C8B-B14F-4D97-AF65-F5344CB8AC3E}">
        <p14:creationId xmlns:p14="http://schemas.microsoft.com/office/powerpoint/2010/main" val="85521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Числовые методы</a:t>
            </a:r>
          </a:p>
        </p:txBody>
      </p:sp>
    </p:spTree>
    <p:extLst>
      <p:ext uri="{BB962C8B-B14F-4D97-AF65-F5344CB8AC3E}">
        <p14:creationId xmlns:p14="http://schemas.microsoft.com/office/powerpoint/2010/main" val="912189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GOMS</a:t>
            </a:r>
            <a:endParaRPr lang="ru-RU"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538" y="1275606"/>
            <a:ext cx="587692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3025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GOMS</a:t>
            </a:r>
            <a:endParaRPr lang="ru-RU" dirty="0"/>
          </a:p>
        </p:txBody>
      </p:sp>
      <p:sp>
        <p:nvSpPr>
          <p:cNvPr id="5" name="TextBox 4">
            <a:extLst>
              <a:ext uri="{FF2B5EF4-FFF2-40B4-BE49-F238E27FC236}">
                <a16:creationId xmlns:a16="http://schemas.microsoft.com/office/drawing/2014/main" id="{F9AE7AA7-469F-4355-88C7-FFAD7DCCEBD2}"/>
              </a:ext>
            </a:extLst>
          </p:cNvPr>
          <p:cNvSpPr txBox="1"/>
          <p:nvPr/>
        </p:nvSpPr>
        <p:spPr>
          <a:xfrm>
            <a:off x="827584" y="1141840"/>
            <a:ext cx="7632848" cy="3970318"/>
          </a:xfrm>
          <a:prstGeom prst="rect">
            <a:avLst/>
          </a:prstGeom>
          <a:noFill/>
        </p:spPr>
        <p:txBody>
          <a:bodyPr wrap="square">
            <a:spAutoFit/>
          </a:bodyPr>
          <a:lstStyle/>
          <a:p>
            <a:r>
              <a:rPr lang="ru-RU" b="0" i="0" dirty="0">
                <a:solidFill>
                  <a:srgbClr val="111111"/>
                </a:solidFill>
                <a:effectLst/>
                <a:latin typeface="-apple-system"/>
              </a:rPr>
              <a:t>Время на выполнение какой-то задачи пользователем, равно сумме всех временных интервалов, которые потребовались на выполнение каждого конкретного жеста пользователя. С помощью лабораторных исследований был получен набор временных интервалов, требуемых для выполнения различных жестов:</a:t>
            </a:r>
          </a:p>
          <a:p>
            <a:endParaRPr lang="ru-RU" dirty="0">
              <a:solidFill>
                <a:srgbClr val="111111"/>
              </a:solidFill>
              <a:latin typeface="-apple-system"/>
            </a:endParaRPr>
          </a:p>
          <a:p>
            <a:pPr algn="l"/>
            <a:r>
              <a:rPr lang="ru-RU" b="0" i="0" dirty="0">
                <a:solidFill>
                  <a:srgbClr val="111111"/>
                </a:solidFill>
                <a:effectLst/>
                <a:latin typeface="Fira Sans" panose="020B0604020202020204" pitchFamily="34" charset="0"/>
              </a:rPr>
              <a:t>Жесты и время по модели GOMS</a:t>
            </a:r>
          </a:p>
          <a:p>
            <a:pPr algn="l">
              <a:buFont typeface="+mj-lt"/>
              <a:buAutoNum type="arabicPeriod"/>
            </a:pPr>
            <a:r>
              <a:rPr lang="ru-RU" b="0" i="0" dirty="0">
                <a:solidFill>
                  <a:srgbClr val="111111"/>
                </a:solidFill>
                <a:effectLst/>
                <a:latin typeface="-apple-system"/>
              </a:rPr>
              <a:t>H (перенос руки на мышь) = 0,4 сек</a:t>
            </a:r>
          </a:p>
          <a:p>
            <a:pPr algn="l">
              <a:buFont typeface="+mj-lt"/>
              <a:buAutoNum type="arabicPeriod"/>
            </a:pPr>
            <a:r>
              <a:rPr lang="ru-RU" b="0" i="0" dirty="0">
                <a:solidFill>
                  <a:srgbClr val="111111"/>
                </a:solidFill>
                <a:effectLst/>
                <a:latin typeface="-apple-system"/>
              </a:rPr>
              <a:t>К (нажатие клавиши клавиатуры или мыши) = 0,2 сек</a:t>
            </a:r>
          </a:p>
          <a:p>
            <a:pPr algn="l">
              <a:buFont typeface="+mj-lt"/>
              <a:buAutoNum type="arabicPeriod"/>
            </a:pPr>
            <a:r>
              <a:rPr lang="ru-RU" b="0" i="0" dirty="0">
                <a:solidFill>
                  <a:srgbClr val="111111"/>
                </a:solidFill>
                <a:effectLst/>
                <a:latin typeface="-apple-system"/>
              </a:rPr>
              <a:t>Р (перенос курсора к позиции на экране) = 1,1 сек</a:t>
            </a:r>
          </a:p>
          <a:p>
            <a:pPr algn="l">
              <a:buFont typeface="+mj-lt"/>
              <a:buAutoNum type="arabicPeriod"/>
            </a:pPr>
            <a:r>
              <a:rPr lang="ru-RU" b="0" i="0" dirty="0">
                <a:solidFill>
                  <a:srgbClr val="111111"/>
                </a:solidFill>
                <a:effectLst/>
                <a:latin typeface="-apple-system"/>
              </a:rPr>
              <a:t>М (обдумывание следующего шага) = 1,35 сек</a:t>
            </a:r>
          </a:p>
          <a:p>
            <a:pPr algn="l">
              <a:buFont typeface="+mj-lt"/>
              <a:buAutoNum type="arabicPeriod"/>
            </a:pPr>
            <a:r>
              <a:rPr lang="ru-RU" b="0" i="0" dirty="0">
                <a:solidFill>
                  <a:srgbClr val="111111"/>
                </a:solidFill>
                <a:effectLst/>
                <a:latin typeface="-apple-system"/>
              </a:rPr>
              <a:t>R (ожидание ответа системы) — время зависит от быстродействия конкретной системы и не участвует в расчётах.</a:t>
            </a:r>
          </a:p>
          <a:p>
            <a:endParaRPr lang="ru-RU" dirty="0"/>
          </a:p>
        </p:txBody>
      </p:sp>
    </p:spTree>
    <p:extLst>
      <p:ext uri="{BB962C8B-B14F-4D97-AF65-F5344CB8AC3E}">
        <p14:creationId xmlns:p14="http://schemas.microsoft.com/office/powerpoint/2010/main" val="2493937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GOMS</a:t>
            </a:r>
            <a:endParaRPr lang="ru-RU" dirty="0"/>
          </a:p>
        </p:txBody>
      </p:sp>
      <p:pic>
        <p:nvPicPr>
          <p:cNvPr id="17410" name="Picture 2" descr="http://s018.radikal.ru/i503/1201/79/5e17978006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059582"/>
            <a:ext cx="289560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018.radikal.ru/i507/1201/c5/a409a99dbb6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2859782"/>
            <a:ext cx="314325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87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Закон </a:t>
            </a:r>
            <a:r>
              <a:rPr lang="ru-RU" dirty="0" err="1"/>
              <a:t>Фиттса</a:t>
            </a:r>
            <a:endParaRPr lang="ru-RU" dirty="0"/>
          </a:p>
        </p:txBody>
      </p:sp>
      <p:sp>
        <p:nvSpPr>
          <p:cNvPr id="3" name="Text Placeholder 2"/>
          <p:cNvSpPr>
            <a:spLocks noGrp="1"/>
          </p:cNvSpPr>
          <p:nvPr>
            <p:ph type="body" sz="quarter" idx="10"/>
          </p:nvPr>
        </p:nvSpPr>
        <p:spPr/>
        <p:txBody>
          <a:bodyPr/>
          <a:lstStyle/>
          <a:p>
            <a:r>
              <a:rPr lang="ru-RU" dirty="0"/>
              <a:t>Закон </a:t>
            </a:r>
            <a:r>
              <a:rPr lang="ru-RU" dirty="0" err="1"/>
              <a:t>Фи́ттса</a:t>
            </a:r>
            <a:r>
              <a:rPr lang="ru-RU" dirty="0"/>
              <a:t> — общий закон, касающийся сенсорно-моторных процессов, связывающий время движения с точностью движения и с расстоянием перемещения: чем дальше или точнее выполняется движение, тем больше коррекции необходимо для его выполнения, и соответственно, больше времени требуется для внесения этой коррекции.</a:t>
            </a:r>
          </a:p>
        </p:txBody>
      </p:sp>
    </p:spTree>
    <p:extLst>
      <p:ext uri="{BB962C8B-B14F-4D97-AF65-F5344CB8AC3E}">
        <p14:creationId xmlns:p14="http://schemas.microsoft.com/office/powerpoint/2010/main" val="2470724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Закон </a:t>
            </a:r>
            <a:r>
              <a:rPr lang="ru-RU" dirty="0" err="1"/>
              <a:t>Фиттса</a:t>
            </a:r>
            <a:endParaRPr lang="ru-RU" dirty="0"/>
          </a:p>
        </p:txBody>
      </p:sp>
      <p:pic>
        <p:nvPicPr>
          <p:cNvPr id="18434" name="Picture 2" descr="http://habrastorage.org/getpro/habr/post_images/4e1/92f/213/4e192f213a44abfd34f823bdf9e358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851670"/>
            <a:ext cx="4333875"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Radiobutton</a:t>
            </a:r>
            <a:endParaRPr lang="ru-RU" dirty="0"/>
          </a:p>
        </p:txBody>
      </p:sp>
      <p:sp>
        <p:nvSpPr>
          <p:cNvPr id="3" name="Text Placeholder 2"/>
          <p:cNvSpPr>
            <a:spLocks noGrp="1"/>
          </p:cNvSpPr>
          <p:nvPr>
            <p:ph type="body" sz="quarter" idx="10"/>
          </p:nvPr>
        </p:nvSpPr>
        <p:spPr/>
        <p:txBody>
          <a:bodyPr/>
          <a:lstStyle/>
          <a:p>
            <a:r>
              <a:rPr lang="ru-RU" dirty="0"/>
              <a:t>Несколько вариантов</a:t>
            </a:r>
          </a:p>
          <a:p>
            <a:r>
              <a:rPr lang="ru-RU" dirty="0"/>
              <a:t>2, но разнородные</a:t>
            </a:r>
          </a:p>
        </p:txBody>
      </p:sp>
      <p:pic>
        <p:nvPicPr>
          <p:cNvPr id="2050" name="Picture 2" descr="Переключатели Radio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571750"/>
            <a:ext cx="2834632" cy="148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994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http://fww.few.vu.nl/hci/interactive/fitts/</a:t>
            </a:r>
            <a:endParaRPr lang="ru-RU" dirty="0"/>
          </a:p>
        </p:txBody>
      </p:sp>
      <p:pic>
        <p:nvPicPr>
          <p:cNvPr id="1945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745" r="4729" b="4906"/>
          <a:stretch/>
        </p:blipFill>
        <p:spPr bwMode="auto">
          <a:xfrm>
            <a:off x="1668026" y="987574"/>
            <a:ext cx="6451042" cy="3785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3665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Закон </a:t>
            </a:r>
            <a:r>
              <a:rPr lang="ru-RU" dirty="0" err="1"/>
              <a:t>Хика</a:t>
            </a:r>
            <a:endParaRPr lang="ru-RU" dirty="0"/>
          </a:p>
        </p:txBody>
      </p:sp>
      <p:sp>
        <p:nvSpPr>
          <p:cNvPr id="3" name="Text Placeholder 2"/>
          <p:cNvSpPr>
            <a:spLocks noGrp="1"/>
          </p:cNvSpPr>
          <p:nvPr>
            <p:ph type="body" sz="quarter" idx="10"/>
          </p:nvPr>
        </p:nvSpPr>
        <p:spPr/>
        <p:txBody>
          <a:bodyPr/>
          <a:lstStyle/>
          <a:p>
            <a:r>
              <a:rPr lang="ru-RU" dirty="0"/>
              <a:t>Закон говорит о том, что чем меньше элементов меню, тем меньше времени занимает выбор одного из них. А также что одно меню лучше чем два.</a:t>
            </a:r>
          </a:p>
        </p:txBody>
      </p:sp>
      <p:pic>
        <p:nvPicPr>
          <p:cNvPr id="20482" name="Picture 2" descr="hick`s law (закон хик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075" y="2283718"/>
            <a:ext cx="2857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697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Закон </a:t>
            </a:r>
            <a:r>
              <a:rPr lang="ru-RU" dirty="0" err="1"/>
              <a:t>Хика</a:t>
            </a:r>
            <a:endParaRPr lang="ru-RU" dirty="0"/>
          </a:p>
        </p:txBody>
      </p:sp>
      <p:sp>
        <p:nvSpPr>
          <p:cNvPr id="3" name="Text Placeholder 2"/>
          <p:cNvSpPr>
            <a:spLocks noGrp="1"/>
          </p:cNvSpPr>
          <p:nvPr>
            <p:ph type="body" sz="quarter" idx="10"/>
          </p:nvPr>
        </p:nvSpPr>
        <p:spPr/>
        <p:txBody>
          <a:bodyPr/>
          <a:lstStyle/>
          <a:p>
            <a:pPr marL="54900" indent="0">
              <a:buNone/>
            </a:pPr>
            <a:r>
              <a:rPr lang="ru-RU" dirty="0"/>
              <a:t>Для принятия того или иного решения требуется время; что для принятия сложных решений требуется больше времени, чем для принятия простых решений; и что взаимосвязь является логарифмической.</a:t>
            </a:r>
          </a:p>
          <a:p>
            <a:pPr marL="54900" indent="0">
              <a:buNone/>
            </a:pPr>
            <a:endParaRPr lang="ru-RU" dirty="0"/>
          </a:p>
          <a:p>
            <a:pPr marL="54900" indent="0">
              <a:buNone/>
            </a:pPr>
            <a:r>
              <a:rPr lang="en-US" dirty="0"/>
              <a:t>T = a*log(n+1)</a:t>
            </a:r>
            <a:endParaRPr lang="ru-RU" dirty="0"/>
          </a:p>
          <a:p>
            <a:pPr marL="54900" indent="0">
              <a:buNone/>
            </a:pPr>
            <a:r>
              <a:rPr lang="ru-RU" dirty="0"/>
              <a:t>где </a:t>
            </a:r>
            <a:r>
              <a:rPr lang="en-US" dirty="0"/>
              <a:t>T</a:t>
            </a:r>
            <a:r>
              <a:rPr lang="ru-RU" dirty="0"/>
              <a:t> - среднее значение времени реакции по всем альтернативным сигналам; n - число пунктов; а - коэффициент пропорциональности. Единица введена в формулу для учета еще одной альтернативы - в виде пропуска сигнала.</a:t>
            </a:r>
          </a:p>
        </p:txBody>
      </p:sp>
    </p:spTree>
    <p:extLst>
      <p:ext uri="{BB962C8B-B14F-4D97-AF65-F5344CB8AC3E}">
        <p14:creationId xmlns:p14="http://schemas.microsoft.com/office/powerpoint/2010/main" val="428594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Listbox</a:t>
            </a:r>
            <a:endParaRPr lang="ru-RU" dirty="0"/>
          </a:p>
        </p:txBody>
      </p:sp>
      <p:sp>
        <p:nvSpPr>
          <p:cNvPr id="3" name="Text Placeholder 2"/>
          <p:cNvSpPr>
            <a:spLocks noGrp="1"/>
          </p:cNvSpPr>
          <p:nvPr>
            <p:ph type="body" sz="quarter" idx="10"/>
          </p:nvPr>
        </p:nvSpPr>
        <p:spPr/>
        <p:txBody>
          <a:bodyPr/>
          <a:lstStyle/>
          <a:p>
            <a:r>
              <a:rPr lang="ru-RU" dirty="0"/>
              <a:t>Много вариантов</a:t>
            </a:r>
          </a:p>
          <a:p>
            <a:r>
              <a:rPr lang="ru-RU" dirty="0" err="1"/>
              <a:t>Мультивыбор</a:t>
            </a:r>
            <a:endParaRPr lang="ru-RU" dirty="0"/>
          </a:p>
        </p:txBody>
      </p:sp>
      <p:pic>
        <p:nvPicPr>
          <p:cNvPr id="3074" name="Picture 2" descr="http://d585tldpucybw.cloudfront.net/sfimages/default-source/productsimages/asp.net-ajax/productitemfeatures/listbox_checkboxes_screenshot-gif.gif?sfvrsn=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707654"/>
            <a:ext cx="43624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82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Переключатели</a:t>
            </a:r>
          </a:p>
        </p:txBody>
      </p:sp>
      <p:sp>
        <p:nvSpPr>
          <p:cNvPr id="3" name="Text Placeholder 2"/>
          <p:cNvSpPr>
            <a:spLocks noGrp="1"/>
          </p:cNvSpPr>
          <p:nvPr>
            <p:ph type="body" sz="quarter" idx="10"/>
          </p:nvPr>
        </p:nvSpPr>
        <p:spPr/>
        <p:txBody>
          <a:bodyPr/>
          <a:lstStyle/>
          <a:p>
            <a:endParaRPr lang="ru-RU" dirty="0"/>
          </a:p>
        </p:txBody>
      </p:sp>
      <p:pic>
        <p:nvPicPr>
          <p:cNvPr id="4098" name="Picture 2" descr="http://mediaroot.ru/uploads/webui/ui_toggle_switches_pack_preview2.png"/>
          <p:cNvPicPr>
            <a:picLocks noChangeAspect="1" noChangeArrowheads="1"/>
          </p:cNvPicPr>
          <p:nvPr/>
        </p:nvPicPr>
        <p:blipFill rotWithShape="1">
          <a:blip r:embed="rId2">
            <a:extLst>
              <a:ext uri="{28A0092B-C50C-407E-A947-70E740481C1C}">
                <a14:useLocalDpi xmlns:a14="http://schemas.microsoft.com/office/drawing/2010/main" val="0"/>
              </a:ext>
            </a:extLst>
          </a:blip>
          <a:srcRect t="17205" b="18060"/>
          <a:stretch/>
        </p:blipFill>
        <p:spPr bwMode="auto">
          <a:xfrm>
            <a:off x="1403648" y="1668026"/>
            <a:ext cx="6096000" cy="2713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7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Списки</a:t>
            </a:r>
          </a:p>
        </p:txBody>
      </p:sp>
      <p:pic>
        <p:nvPicPr>
          <p:cNvPr id="5122" name="Picture 2" descr="https://encrypted-tbn0.gstatic.com/images?q=tbn:ANd9GcQ3nAGtNCEBBR18HRsLb0rrlWpkxQPBlBmZ-xpIKha67uRHMGR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635646"/>
            <a:ext cx="1828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27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Типичные ошибки</a:t>
            </a:r>
          </a:p>
        </p:txBody>
      </p:sp>
      <p:sp>
        <p:nvSpPr>
          <p:cNvPr id="3" name="Text Placeholder 2"/>
          <p:cNvSpPr>
            <a:spLocks noGrp="1"/>
          </p:cNvSpPr>
          <p:nvPr>
            <p:ph type="body" sz="quarter" idx="10"/>
          </p:nvPr>
        </p:nvSpPr>
        <p:spPr/>
        <p:txBody>
          <a:bodyPr/>
          <a:lstStyle/>
          <a:p>
            <a:r>
              <a:rPr lang="ru-RU" dirty="0"/>
              <a:t>Слишком много </a:t>
            </a:r>
            <a:r>
              <a:rPr lang="en-US" dirty="0" err="1"/>
              <a:t>radiobutton</a:t>
            </a:r>
            <a:endParaRPr lang="en-US" dirty="0"/>
          </a:p>
          <a:p>
            <a:r>
              <a:rPr lang="ru-RU" dirty="0"/>
              <a:t>Непонятное значение </a:t>
            </a:r>
            <a:r>
              <a:rPr lang="en-US" dirty="0"/>
              <a:t>checkbox</a:t>
            </a:r>
          </a:p>
          <a:p>
            <a:r>
              <a:rPr lang="ru-RU" dirty="0"/>
              <a:t>Использование списков, когда значений мало</a:t>
            </a:r>
          </a:p>
        </p:txBody>
      </p:sp>
    </p:spTree>
    <p:extLst>
      <p:ext uri="{BB962C8B-B14F-4D97-AF65-F5344CB8AC3E}">
        <p14:creationId xmlns:p14="http://schemas.microsoft.com/office/powerpoint/2010/main" val="413454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Группировка элементов</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915566"/>
            <a:ext cx="5010267" cy="4101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30752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p:Policy xmlns:p="office.server.policy" id="" local="true">
  <p:Name>PAL Procedure</p:Name>
  <p:Description/>
  <p:Statement/>
  <p:PolicyItems>
    <p:PolicyItem featureId="Microsoft.Office.RecordsManagement.PolicyFeatures.PolicyLabel" staticId="0x010100BAB13A3A5FE85D44ACAA1FDDEF0EA64B02010032D87ABC721F9643959B016376994440|801092262" UniqueId="34520e7f-32a2-4ab8-af72-9a084abf0133">
      <p:Name>Labels</p:Name>
      <p:Description>Generates labels that can be inserted in Microsoft Office documents to ensure that document properties or other important information are included when documents are printed. Labels can also be used to search for documents.</p:Description>
      <p:CustomData>
        <label>
          <segment type="metadata">_UIVersionString</segment>
        </label>
      </p:CustomData>
    </p:PolicyItem>
  </p:PolicyItems>
</p:Policy>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635260692634481812</Data>
    <Filter/>
  </Receiver>
  <Receiver>
    <Name>Nintex conditional workflow start</Name>
    <Synchronization>Synchronous</Synchronization>
    <Type>10001</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10002</Type>
    <SequenceNumber>50000</SequenceNumber>
    <Assembly>Nintex.Workflow, Version=1.0.0.0, Culture=neutral, PublicKeyToken=913f6bae0ca5ae12</Assembly>
    <Class>Nintex.Workflow.ConditionalWorkflowStartReceiver</Class>
    <Data>635568308768521932</Data>
    <Filter/>
  </Receiver>
  <Receiver>
    <Name>Nintex conditional workflow start</Name>
    <Synchronization>Synchronous</Synchronization>
    <Type>2</Type>
    <SequenceNumber>50000</SequenceNumber>
    <Assembly>Nintex.Workflow, Version=1.0.0.0, Culture=neutral, PublicKeyToken=913f6bae0ca5ae12</Assembly>
    <Class>Nintex.Workflow.ConditionalWorkflowStartReceiver</Class>
    <Data>635568308768521932</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c52c7a93-205b-4981-837a-5501b4898422">VCM5ME4UWCWT-246-20112</_dlc_DocId>
    <_dlc_DocIdUrl xmlns="c52c7a93-205b-4981-837a-5501b4898422">
      <Url>http://gdc/Divisions/Sales/_layouts/DocIdRedir.aspx?ID=VCM5ME4UWCWT-246-20112</Url>
      <Description>VCM5ME4UWCWT-246-20112</Description>
    </_dlc_DocIdUrl>
    <Summary xmlns="543a9f71-0cea-4550-8aaa-c9311c25ee9b">Template Presentation GDC</Summary>
    <Next_x0020_review_x0020_period xmlns="543a9f71-0cea-4550-8aaa-c9311c25ee9b">12 months</Next_x0020_review_x0020_period>
    <Next_x0020_Review_x0020_Date xmlns="543a9f71-0cea-4550-8aaa-c9311c25ee9b">2015-11-12T06:14:26+00:00</Next_x0020_Review_x0020_Date>
    <Effective_x0020_From xmlns="543a9f71-0cea-4550-8aaa-c9311c25ee9b">2014-11-12T06:14:26+00:00</Effective_x0020_From>
    <Revision_x0020_Comments xmlns="543a9f71-0cea-4550-8aaa-c9311c25ee9b" xsi:nil="true"/>
    <Published_x0020_Version_x0020_ID xmlns="543a9f71-0cea-4550-8aaa-c9311c25ee9b">512</Published_x0020_Version_x0020_ID>
    <SCPI_x0020_comments xmlns="543a9f71-0cea-4550-8aaa-c9311c25ee9b" xsi:nil="true"/>
    <Classification xmlns="543a9f71-0cea-4550-8aaa-c9311c25ee9b">Internal use only</Classification>
    <Reference xmlns="543a9f71-0cea-4550-8aaa-c9311c25ee9b">PRD-MS-15</Reference>
    <Document_x0020_Status xmlns="543a9f71-0cea-4550-8aaa-c9311c25ee9b">Draft</Document_x0020_Status>
    <Authorized_x0020_by xmlns="543a9f71-0cea-4550-8aaa-c9311c25ee9b">
      <UserInfo>
        <DisplayName/>
        <AccountId xsi:nil="true"/>
        <AccountType/>
      </UserInfo>
    </Authorized_x0020_by>
    <SCPI_x0020_Status xmlns="543a9f71-0cea-4550-8aaa-c9311c25ee9b" xsi:nil="true"/>
    <Process_x0020_Status xmlns="543a9f71-0cea-4550-8aaa-c9311c25ee9b">Operational</Process_x0020_Status>
    <Published_x0020_Version_x0020_Link xmlns="543a9f71-0cea-4550-8aaa-c9311c25ee9b">
      <Url>http://gdc/BMS/_vti_history/512/Process%20Related%20Documents/Presentation_big_GDC.pptx</Url>
      <Description>Presentation_big_GDC</Description>
    </Published_x0020_Version_x0020_Link>
    <Last_x0020_Revision xmlns="543a9f71-0cea-4550-8aaa-c9311c25ee9b">2014-11-12T06:14:26+00:00</Last_x0020_Revision>
    <Date_x0020_Expired xmlns="543a9f71-0cea-4550-8aaa-c9311c25ee9b" xsi:nil="true"/>
    <Document_x0020_type xmlns="543a9f71-0cea-4550-8aaa-c9311c25ee9b">Template</Document_x0020_type>
    <Document_x0020_Author xmlns="543a9f71-0cea-4550-8aaa-c9311c25ee9b">
      <UserInfo>
        <DisplayName>Albina Valeeva</DisplayName>
        <AccountId>1379</AccountId>
        <AccountType/>
      </UserInfo>
    </Document_x0020_Author>
    <ReportOwner xmlns="http://schemas.microsoft.com/sharepoint/v3">
      <UserInfo>
        <DisplayName>Liliya Aleeva</DisplayName>
        <AccountId>1249</AccountId>
        <AccountType/>
      </UserInfo>
    </ReportOwner>
    <Process xmlns="543a9f71-0cea-4550-8aaa-c9311c25ee9b">472</Process>
    <DLCPolicyLabelClientValue xmlns="c39f6dc7-fdf8-4683-ab75-00669013f1ea">{_UIVersionString}</DLCPolicyLabelClientValue>
    <Area xmlns="543a9f71-0cea-4550-8aaa-c9311c25ee9b">Market and Sell Services</Area>
    <DLCPolicyLabelLock xmlns="c39f6dc7-fdf8-4683-ab75-00669013f1ea" xsi:nil="true"/>
    <DLCPolicyLabelValue xmlns="c39f6dc7-fdf8-4683-ab75-00669013f1ea">1.1</DLCPolicyLabelValue>
  </documentManagement>
</p:properties>
</file>

<file path=customXml/item5.xml><?xml version="1.0" encoding="utf-8"?>
<?mso-contentType ?>
<customXsn xmlns="http://schemas.microsoft.com/office/2006/metadata/customXsn">
  <xsnLocation>http://gdc/BMS/Process Related Documents/Forms/PAL Procedure/d041678c4f3278d1customXsn.xsn</xsnLocation>
  <cached>False</cached>
  <openByDefault>False</openByDefault>
  <xsnScope>http://gdc/BMS/Process Related Documents</xsnScope>
</customXsn>
</file>

<file path=customXml/item6.xml><?xml version="1.0" encoding="utf-8"?>
<ct:contentTypeSchema xmlns:ct="http://schemas.microsoft.com/office/2006/metadata/contentType" xmlns:ma="http://schemas.microsoft.com/office/2006/metadata/properties/metaAttributes" ct:_="" ma:_="" ma:contentTypeName="PAL Procedure" ma:contentTypeID="0x010100BAB13A3A5FE85D44ACAA1FDDEF0EA64B02010032D87ABC721F9643959B016376994440" ma:contentTypeVersion="78" ma:contentTypeDescription="Создать из шаблона на Русском языке" ma:contentTypeScope="" ma:versionID="21445239c8a83e13ae23ed668c445a19">
  <xsd:schema xmlns:xsd="http://www.w3.org/2001/XMLSchema" xmlns:xs="http://www.w3.org/2001/XMLSchema" xmlns:p="http://schemas.microsoft.com/office/2006/metadata/properties" xmlns:ns1="543a9f71-0cea-4550-8aaa-c9311c25ee9b" xmlns:ns2="http://schemas.microsoft.com/sharepoint/v3" xmlns:ns3="c52c7a93-205b-4981-837a-5501b4898422" xmlns:ns4="c39f6dc7-fdf8-4683-ab75-00669013f1ea" targetNamespace="http://schemas.microsoft.com/office/2006/metadata/properties" ma:root="true" ma:fieldsID="ceb44778617d239c1ab0f9f07aca2b5e" ns1:_="" ns2:_="" ns3:_="" ns4:_="">
    <xsd:import namespace="543a9f71-0cea-4550-8aaa-c9311c25ee9b"/>
    <xsd:import namespace="http://schemas.microsoft.com/sharepoint/v3"/>
    <xsd:import namespace="c52c7a93-205b-4981-837a-5501b4898422"/>
    <xsd:import namespace="c39f6dc7-fdf8-4683-ab75-00669013f1ea"/>
    <xsd:element name="properties">
      <xsd:complexType>
        <xsd:sequence>
          <xsd:element name="documentManagement">
            <xsd:complexType>
              <xsd:all>
                <xsd:element ref="ns1:Reference"/>
                <xsd:element ref="ns1:Summary"/>
                <xsd:element ref="ns1:Document_x0020_Author"/>
                <xsd:element ref="ns1:Document_x0020_Status"/>
                <xsd:element ref="ns1:Authorized_x0020_by" minOccurs="0"/>
                <xsd:element ref="ns1:Last_x0020_Revision" minOccurs="0"/>
                <xsd:element ref="ns1:Next_x0020_review_x0020_period"/>
                <xsd:element ref="ns1:Next_x0020_Review_x0020_Date" minOccurs="0"/>
                <xsd:element ref="ns1:Classification"/>
                <xsd:element ref="ns2:ReportOwner" minOccurs="0"/>
                <xsd:element ref="ns1:Effective_x0020_From" minOccurs="0"/>
                <xsd:element ref="ns1:Area"/>
                <xsd:element ref="ns1:Revision_x0020_Comments" minOccurs="0"/>
                <xsd:element ref="ns1:SCPI_x0020_Status" minOccurs="0"/>
                <xsd:element ref="ns1:SCPI_x0020_comments" minOccurs="0"/>
                <xsd:element ref="ns1:Date_x0020_Expired" minOccurs="0"/>
                <xsd:element ref="ns1:Process" minOccurs="0"/>
                <xsd:element ref="ns3:_dlc_DocIdPersistId" minOccurs="0"/>
                <xsd:element ref="ns3:_dlc_DocIdUrl" minOccurs="0"/>
                <xsd:element ref="ns3:_dlc_DocId" minOccurs="0"/>
                <xsd:element ref="ns2:_dlc_Exempt" minOccurs="0"/>
                <xsd:element ref="ns4:DLCPolicyLabelValue" minOccurs="0"/>
                <xsd:element ref="ns4:DLCPolicyLabelClientValue" minOccurs="0"/>
                <xsd:element ref="ns4:DLCPolicyLabelLock" minOccurs="0"/>
                <xsd:element ref="ns1:Document_x0020_type" minOccurs="0"/>
                <xsd:element ref="ns1:Process_x0020_Status"/>
                <xsd:element ref="ns1:Published_x0020_Version_x0020_ID" minOccurs="0"/>
                <xsd:element ref="ns1:Published_x0020_Version_x0020_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3a9f71-0cea-4550-8aaa-c9311c25ee9b" elementFormDefault="qualified">
    <xsd:import namespace="http://schemas.microsoft.com/office/2006/documentManagement/types"/>
    <xsd:import namespace="http://schemas.microsoft.com/office/infopath/2007/PartnerControls"/>
    <xsd:element name="Reference" ma:index="0" ma:displayName="Reference" ma:internalName="Reference">
      <xsd:simpleType>
        <xsd:restriction base="dms:Text">
          <xsd:maxLength value="255"/>
        </xsd:restriction>
      </xsd:simpleType>
    </xsd:element>
    <xsd:element name="Summary" ma:index="3" ma:displayName="Summary" ma:description="Аннотация документа на русском языке" ma:internalName="Summary" ma:readOnly="false">
      <xsd:simpleType>
        <xsd:restriction base="dms:Note"/>
      </xsd:simpleType>
    </xsd:element>
    <xsd:element name="Document_x0020_Author" ma:index="4" ma:displayName="Document Author" ma:description="" ma:list="UserInfo" ma:SharePointGroup="0" ma:internalName="Document_x0020_Author"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5" ma:displayName="Document Status" ma:default="Draft" ma:description="Статус документа" ma:format="Dropdown" ma:internalName="Document_x0020_Status">
      <xsd:simpleType>
        <xsd:restriction base="dms:Choice">
          <xsd:enumeration value="Draft"/>
          <xsd:enumeration value="Approved"/>
          <xsd:enumeration value="Expired"/>
        </xsd:restriction>
      </xsd:simpleType>
    </xsd:element>
    <xsd:element name="Authorized_x0020_by" ma:index="6" nillable="true" ma:displayName="Authorized by" ma:list="UserInfo" ma:SharePointGroup="0" ma:internalName="Authoriz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ast_x0020_Revision" ma:index="7" nillable="true" ma:displayName="Last Revision" ma:format="DateOnly" ma:internalName="Last_x0020_Revision">
      <xsd:simpleType>
        <xsd:restriction base="dms:DateTime"/>
      </xsd:simpleType>
    </xsd:element>
    <xsd:element name="Next_x0020_review_x0020_period" ma:index="8" ma:displayName="Review Period" ma:default="12 months" ma:format="Dropdown" ma:internalName="Next_x0020_review_x0020_period">
      <xsd:simpleType>
        <xsd:restriction base="dms:Choice">
          <xsd:enumeration value="6 months"/>
          <xsd:enumeration value="12 months"/>
          <xsd:enumeration value="24 months"/>
        </xsd:restriction>
      </xsd:simpleType>
    </xsd:element>
    <xsd:element name="Next_x0020_Review_x0020_Date" ma:index="9" nillable="true" ma:displayName="Next Review Date" ma:format="DateOnly" ma:internalName="Next_x0020_Review_x0020_Date">
      <xsd:simpleType>
        <xsd:restriction base="dms:DateTime"/>
      </xsd:simpleType>
    </xsd:element>
    <xsd:element name="Classification" ma:index="10" ma:displayName="Classification" ma:default="Unclassified" ma:format="Dropdown" ma:internalName="Classification" ma:readOnly="false">
      <xsd:simpleType>
        <xsd:restriction base="dms:Choice">
          <xsd:enumeration value="Internal use only"/>
          <xsd:enumeration value="Unclassified"/>
          <xsd:enumeration value="Company Secret"/>
          <xsd:enumeration value="Company Confidential"/>
          <xsd:enumeration value="Public"/>
          <xsd:enumeration value="ICL Group Restricted"/>
          <xsd:enumeration value="Fujitsu Restricted"/>
          <xsd:enumeration value="Общедоступная информация"/>
          <xsd:enumeration value="Только для Группы компаний ICL"/>
          <xsd:enumeration value="Для внутреннего использования"/>
          <xsd:enumeration value="Только для Группы компаний FUJITSU"/>
          <xsd:enumeration value="Конфиденциально"/>
          <xsd:enumeration value="Секретно"/>
        </xsd:restriction>
      </xsd:simpleType>
    </xsd:element>
    <xsd:element name="Effective_x0020_From" ma:index="12" nillable="true" ma:displayName="Effective From" ma:format="DateOnly" ma:internalName="Effective_x0020_From">
      <xsd:simpleType>
        <xsd:restriction base="dms:DateTime"/>
      </xsd:simpleType>
    </xsd:element>
    <xsd:element name="Area" ma:index="13" ma:displayName="Area" ma:description="" ma:format="Dropdown" ma:internalName="Area">
      <xsd:simpleType>
        <xsd:restriction base="dms:Choice">
          <xsd:enumeration value="Manage Continuous Improvement"/>
          <xsd:enumeration value="Deliver Services"/>
          <xsd:enumeration value="Develop Vision and Strategy"/>
          <xsd:enumeration value="Manage Information Security"/>
          <xsd:enumeration value="Manage Facilities and Administrative Services"/>
          <xsd:enumeration value="Manage Corporate Change"/>
          <xsd:enumeration value="Manage Finances"/>
          <xsd:enumeration value="Manage Human Capital"/>
          <xsd:enumeration value="Manage Information Technology"/>
          <xsd:enumeration value="Manage Services"/>
          <xsd:enumeration value="Market and Sell Services"/>
        </xsd:restriction>
      </xsd:simpleType>
    </xsd:element>
    <xsd:element name="Revision_x0020_Comments" ma:index="14" nillable="true" ma:displayName="Revision Comments" ma:internalName="Revision_x0020_Comments">
      <xsd:simpleType>
        <xsd:restriction base="dms:Note">
          <xsd:maxLength value="255"/>
        </xsd:restriction>
      </xsd:simpleType>
    </xsd:element>
    <xsd:element name="SCPI_x0020_Status" ma:index="15" nillable="true" ma:displayName="SCPI Status" ma:format="Dropdown" ma:internalName="SCPI_x0020_Status">
      <xsd:simpleType>
        <xsd:restriction base="dms:Choice">
          <xsd:enumeration value="BA peer review"/>
          <xsd:enumeration value="На доработке у автора"/>
          <xsd:enumeration value="SCPI review"/>
          <xsd:enumeration value="На утверждении"/>
          <xsd:enumeration value="Согласование завершено"/>
        </xsd:restriction>
      </xsd:simpleType>
    </xsd:element>
    <xsd:element name="SCPI_x0020_comments" ma:index="16" nillable="true" ma:displayName="SCPI Comments" ma:internalName="SCPI_x0020_comments">
      <xsd:simpleType>
        <xsd:restriction base="dms:Note">
          <xsd:maxLength value="255"/>
        </xsd:restriction>
      </xsd:simpleType>
    </xsd:element>
    <xsd:element name="Date_x0020_Expired" ma:index="17" nillable="true" ma:displayName="Date Expired" ma:format="DateOnly" ma:internalName="Date_x0020_Expired">
      <xsd:simpleType>
        <xsd:restriction base="dms:DateTime"/>
      </xsd:simpleType>
    </xsd:element>
    <xsd:element name="Process" ma:index="18" nillable="true" ma:displayName="Process" ma:description="" ma:list="{a6782272-6658-458f-bc3b-c634a41cb3cd}" ma:internalName="Process" ma:showField="Title" ma:web="{543A9F71-0CEA-4550-8AAA-C9311C25EE9B}">
      <xsd:simpleType>
        <xsd:restriction base="dms:Lookup"/>
      </xsd:simpleType>
    </xsd:element>
    <xsd:element name="Document_x0020_type" ma:index="32" nillable="true" ma:displayName="Document Type" ma:default="Procedure" ma:format="Dropdown" ma:internalName="Document_x0020_type">
      <xsd:simpleType>
        <xsd:restriction base="dms:Choice">
          <xsd:enumeration value="Procedure"/>
          <xsd:enumeration value="Template"/>
          <xsd:enumeration value="Example"/>
          <xsd:enumeration value="Checklist"/>
          <xsd:enumeration value="Catalogue"/>
          <xsd:enumeration value="Standard/Methodology"/>
          <xsd:enumeration value="Framework"/>
          <xsd:enumeration value="Tailoring guidelines"/>
          <xsd:enumeration value="Other"/>
        </xsd:restriction>
      </xsd:simpleType>
    </xsd:element>
    <xsd:element name="Process_x0020_Status" ma:index="33" ma:displayName="Process Status" ma:default="Operational" ma:format="Dropdown" ma:internalName="Process_x0020_Status">
      <xsd:simpleType>
        <xsd:restriction base="dms:Choice">
          <xsd:enumeration value="Operational"/>
          <xsd:enumeration value="Pilot"/>
          <xsd:enumeration value="Retired"/>
        </xsd:restriction>
      </xsd:simpleType>
    </xsd:element>
    <xsd:element name="Published_x0020_Version_x0020_ID" ma:index="34" nillable="true" ma:displayName="Published Version ID" ma:decimals="0" ma:hidden="true" ma:internalName="Published_x0020_Version_x0020_ID" ma:readOnly="false">
      <xsd:simpleType>
        <xsd:restriction base="dms:Number"/>
      </xsd:simpleType>
    </xsd:element>
    <xsd:element name="Published_x0020_Version_x0020_Link" ma:index="35" nillable="true" ma:displayName="Published Version Link" ma:format="Hyperlink" ma:hidden="true" ma:internalName="Published_x0020_Version_x0020_Link"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portOwner" ma:index="11" nillable="true" ma:displayName="Owner" ma:description="Owner of this document" ma:list="UserInfo" ma:internalName="Report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27"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2c7a93-205b-4981-837a-5501b4898422" elementFormDefault="qualified">
    <xsd:import namespace="http://schemas.microsoft.com/office/2006/documentManagement/types"/>
    <xsd:import namespace="http://schemas.microsoft.com/office/infopath/2007/PartnerControls"/>
    <xsd:element name="_dlc_DocIdPersistId" ma:index="23" nillable="true" ma:displayName="Persist ID" ma:description="Keep ID on add." ma:hidden="true" ma:internalName="_dlc_DocIdPersistId" ma:readOnly="true">
      <xsd:simpleType>
        <xsd:restriction base="dms:Boolean"/>
      </xsd:simpleType>
    </xsd:element>
    <xsd:element name="_dlc_DocIdUrl" ma:index="2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39f6dc7-fdf8-4683-ab75-00669013f1ea" elementFormDefault="qualified">
    <xsd:import namespace="http://schemas.microsoft.com/office/2006/documentManagement/types"/>
    <xsd:import namespace="http://schemas.microsoft.com/office/infopath/2007/PartnerControls"/>
    <xsd:element name="DLCPolicyLabelValue" ma:index="28" nillable="true" ma:displayName="Label" ma:description="Stores the current value of the label." ma:internalName="DLCPolicyLabelValue" ma:readOnly="true">
      <xsd:simpleType>
        <xsd:restriction base="dms:Note">
          <xsd:maxLength value="255"/>
        </xsd:restriction>
      </xsd:simpleType>
    </xsd:element>
    <xsd:element name="DLCPolicyLabelClientValue" ma:index="29" nillable="true" ma:displayName="Client Label Value" ma:description="Stores the last label value computed on the client." ma:hidden="true" ma:internalName="DLCPolicyLabelClientValue" ma:readOnly="false">
      <xsd:simpleType>
        <xsd:restriction base="dms:Note"/>
      </xsd:simpleType>
    </xsd:element>
    <xsd:element name="DLCPolicyLabelLock" ma:index="30" nillable="true" ma:displayName="Label Locked" ma:description="Indicates whether the label should be updated when item properties are modified." ma:hidden="true" ma:internalName="DLCPolicyLabelLock"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C79312-673E-475F-978C-B94D3107D574}">
  <ds:schemaRefs>
    <ds:schemaRef ds:uri="office.server.policy"/>
  </ds:schemaRefs>
</ds:datastoreItem>
</file>

<file path=customXml/itemProps2.xml><?xml version="1.0" encoding="utf-8"?>
<ds:datastoreItem xmlns:ds="http://schemas.openxmlformats.org/officeDocument/2006/customXml" ds:itemID="{5BE6F58B-315F-4DE0-BE55-A957C1283D2D}">
  <ds:schemaRefs>
    <ds:schemaRef ds:uri="http://schemas.microsoft.com/sharepoint/events"/>
  </ds:schemaRefs>
</ds:datastoreItem>
</file>

<file path=customXml/itemProps3.xml><?xml version="1.0" encoding="utf-8"?>
<ds:datastoreItem xmlns:ds="http://schemas.openxmlformats.org/officeDocument/2006/customXml" ds:itemID="{5F266965-C9A0-47A6-AF75-21AB3FCD0F7E}">
  <ds:schemaRefs>
    <ds:schemaRef ds:uri="http://schemas.microsoft.com/sharepoint/v3/contenttype/forms"/>
  </ds:schemaRefs>
</ds:datastoreItem>
</file>

<file path=customXml/itemProps4.xml><?xml version="1.0" encoding="utf-8"?>
<ds:datastoreItem xmlns:ds="http://schemas.openxmlformats.org/officeDocument/2006/customXml" ds:itemID="{A71A2475-A7A9-4924-8021-4F1767301250}">
  <ds:schemaRef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schemas.microsoft.com/sharepoint/v3"/>
    <ds:schemaRef ds:uri="http://purl.org/dc/terms/"/>
    <ds:schemaRef ds:uri="c39f6dc7-fdf8-4683-ab75-00669013f1ea"/>
    <ds:schemaRef ds:uri="http://schemas.microsoft.com/office/2006/metadata/properties"/>
    <ds:schemaRef ds:uri="http://www.w3.org/XML/1998/namespace"/>
    <ds:schemaRef ds:uri="c52c7a93-205b-4981-837a-5501b4898422"/>
    <ds:schemaRef ds:uri="543a9f71-0cea-4550-8aaa-c9311c25ee9b"/>
    <ds:schemaRef ds:uri="http://purl.org/dc/dcmitype/"/>
  </ds:schemaRefs>
</ds:datastoreItem>
</file>

<file path=customXml/itemProps5.xml><?xml version="1.0" encoding="utf-8"?>
<ds:datastoreItem xmlns:ds="http://schemas.openxmlformats.org/officeDocument/2006/customXml" ds:itemID="{A5F65F22-6AC5-4104-B7DD-8921AF9C249E}">
  <ds:schemaRefs>
    <ds:schemaRef ds:uri="http://schemas.microsoft.com/office/2006/metadata/customXsn"/>
  </ds:schemaRefs>
</ds:datastoreItem>
</file>

<file path=customXml/itemProps6.xml><?xml version="1.0" encoding="utf-8"?>
<ds:datastoreItem xmlns:ds="http://schemas.openxmlformats.org/officeDocument/2006/customXml" ds:itemID="{00A5FA3C-74E9-4A5A-8F57-2130966373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3a9f71-0cea-4550-8aaa-c9311c25ee9b"/>
    <ds:schemaRef ds:uri="http://schemas.microsoft.com/sharepoint/v3"/>
    <ds:schemaRef ds:uri="c52c7a93-205b-4981-837a-5501b4898422"/>
    <ds:schemaRef ds:uri="c39f6dc7-fdf8-4683-ab75-00669013f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3079</TotalTime>
  <Words>682</Words>
  <Application>Microsoft Office PowerPoint</Application>
  <PresentationFormat>Экран (16:9)</PresentationFormat>
  <Paragraphs>146</Paragraphs>
  <Slides>42</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4</vt:i4>
      </vt:variant>
      <vt:variant>
        <vt:lpstr>Заголовки слайдов</vt:lpstr>
      </vt:variant>
      <vt:variant>
        <vt:i4>42</vt:i4>
      </vt:variant>
    </vt:vector>
  </HeadingPairs>
  <TitlesOfParts>
    <vt:vector size="52" baseType="lpstr">
      <vt:lpstr>-apple-system</vt:lpstr>
      <vt:lpstr>Arial</vt:lpstr>
      <vt:lpstr>Calibri</vt:lpstr>
      <vt:lpstr>Courier New</vt:lpstr>
      <vt:lpstr>Fira Sans</vt:lpstr>
      <vt:lpstr>Symbol</vt:lpstr>
      <vt:lpstr>Тема Office</vt:lpstr>
      <vt:lpstr>Custom Design</vt:lpstr>
      <vt:lpstr>1_Custom Design</vt:lpstr>
      <vt:lpstr>2_Custom Design</vt:lpstr>
      <vt:lpstr>Тестирование удобства  использования</vt:lpstr>
      <vt:lpstr>Controls</vt:lpstr>
      <vt:lpstr>Checkbox</vt:lpstr>
      <vt:lpstr>Radiobutton</vt:lpstr>
      <vt:lpstr>Listbox</vt:lpstr>
      <vt:lpstr>Переключатели</vt:lpstr>
      <vt:lpstr>Списки</vt:lpstr>
      <vt:lpstr>Типичные ошибки</vt:lpstr>
      <vt:lpstr>Группировка элементов</vt:lpstr>
      <vt:lpstr>Меню</vt:lpstr>
      <vt:lpstr>Контекстное меню</vt:lpstr>
      <vt:lpstr>Ошибки в меню</vt:lpstr>
      <vt:lpstr>Навигация. Вкладки</vt:lpstr>
      <vt:lpstr>Wizard</vt:lpstr>
      <vt:lpstr>Link</vt:lpstr>
      <vt:lpstr>Breadcrumps</vt:lpstr>
      <vt:lpstr>Ошибки в навигации</vt:lpstr>
      <vt:lpstr>Поля ввода</vt:lpstr>
      <vt:lpstr>Ввод текста</vt:lpstr>
      <vt:lpstr>Ошибки полей ввода</vt:lpstr>
      <vt:lpstr>Пример плохого UI</vt:lpstr>
      <vt:lpstr>Анализ</vt:lpstr>
      <vt:lpstr>Анкетирование</vt:lpstr>
      <vt:lpstr>По результатам</vt:lpstr>
      <vt:lpstr>По результатам</vt:lpstr>
      <vt:lpstr>По словам</vt:lpstr>
      <vt:lpstr>Поиск </vt:lpstr>
      <vt:lpstr>Квалификация</vt:lpstr>
      <vt:lpstr>Квалификация</vt:lpstr>
      <vt:lpstr>Квалификация</vt:lpstr>
      <vt:lpstr>Квалификация</vt:lpstr>
      <vt:lpstr>Квалификация</vt:lpstr>
      <vt:lpstr>Мотивация</vt:lpstr>
      <vt:lpstr>Числовые методы</vt:lpstr>
      <vt:lpstr>GOMS</vt:lpstr>
      <vt:lpstr>GOMS</vt:lpstr>
      <vt:lpstr>GOMS</vt:lpstr>
      <vt:lpstr>Закон Фиттса</vt:lpstr>
      <vt:lpstr>Закон Фиттса</vt:lpstr>
      <vt:lpstr>http://fww.few.vu.nl/hci/interactive/fitts/</vt:lpstr>
      <vt:lpstr>Закон Хика</vt:lpstr>
      <vt:lpstr>Закон Хика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Alisa Krasnova</dc:creator>
  <cp:lastModifiedBy>Александра Ильина</cp:lastModifiedBy>
  <cp:revision>73</cp:revision>
  <dcterms:created xsi:type="dcterms:W3CDTF">2014-09-05T09:57:06Z</dcterms:created>
  <dcterms:modified xsi:type="dcterms:W3CDTF">2021-10-08T17:29:59Z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ed2a73f4-8c45-425f-bc79-4dca9c92c2d5</vt:lpwstr>
  </property>
  <property fmtid="{D5CDD505-2E9C-101B-9397-08002B2CF9AE}" pid="3" name="ContentTypeId">
    <vt:lpwstr>0x010100BAB13A3A5FE85D44ACAA1FDDEF0EA64B02010032D87ABC721F9643959B016376994440</vt:lpwstr>
  </property>
</Properties>
</file>