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50" r:id="rId8"/>
    <p:sldMasterId id="2147483664" r:id="rId9"/>
    <p:sldMasterId id="2147483668" r:id="rId10"/>
  </p:sldMasterIdLst>
  <p:notesMasterIdLst>
    <p:notesMasterId r:id="rId42"/>
  </p:notesMasterIdLst>
  <p:sldIdLst>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59259" autoAdjust="0"/>
  </p:normalViewPr>
  <p:slideViewPr>
    <p:cSldViewPr>
      <p:cViewPr varScale="1">
        <p:scale>
          <a:sx n="89" d="100"/>
          <a:sy n="89" d="100"/>
        </p:scale>
        <p:origin x="2106" y="9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3350-1C87-4C79-8714-32EE1B66DDDB}" type="datetimeFigureOut">
              <a:rPr lang="ru-RU" smtClean="0"/>
              <a:t>08.10.2021</a:t>
            </a:fld>
            <a:endParaRPr lang="ru-R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5A149-EDBC-4CEC-B017-DCD2EEFB1E84}" type="slidenum">
              <a:rPr lang="ru-RU" smtClean="0"/>
              <a:t>‹#›</a:t>
            </a:fld>
            <a:endParaRPr lang="ru-RU" dirty="0"/>
          </a:p>
        </p:txBody>
      </p:sp>
    </p:spTree>
    <p:extLst>
      <p:ext uri="{BB962C8B-B14F-4D97-AF65-F5344CB8AC3E}">
        <p14:creationId xmlns:p14="http://schemas.microsoft.com/office/powerpoint/2010/main" val="365841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Hot keys</a:t>
            </a:r>
          </a:p>
          <a:p>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Домохозяйка – </a:t>
            </a:r>
            <a:r>
              <a:rPr lang="ru-RU" sz="1200" b="0" i="0" u="none" strike="noStrike" kern="1200" baseline="0" dirty="0" err="1">
                <a:solidFill>
                  <a:schemeClr val="tx1"/>
                </a:solidFill>
                <a:latin typeface="+mn-lt"/>
                <a:ea typeface="+mn-ea"/>
                <a:cs typeface="+mn-cs"/>
              </a:rPr>
              <a:t>фотошоп</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Дизайнер - </a:t>
            </a:r>
            <a:r>
              <a:rPr lang="ru-RU" sz="1200" b="0" i="0" u="none" strike="noStrike" kern="1200" baseline="0" dirty="0" err="1">
                <a:solidFill>
                  <a:schemeClr val="tx1"/>
                </a:solidFill>
                <a:latin typeface="+mn-lt"/>
                <a:ea typeface="+mn-ea"/>
                <a:cs typeface="+mn-cs"/>
              </a:rPr>
              <a:t>пэйнт</a:t>
            </a:r>
            <a:endParaRPr lang="en-US" sz="1200" b="0" i="0" u="none" strike="noStrike" kern="1200" baseline="0" dirty="0">
              <a:solidFill>
                <a:schemeClr val="tx1"/>
              </a:solidFill>
              <a:latin typeface="+mn-lt"/>
              <a:ea typeface="+mn-ea"/>
              <a:cs typeface="+mn-cs"/>
            </a:endParaRP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-Показатель количества ошибок, скорости взаимодействия с продуктом, скорости обучения навыкам взаимодействия и субъективной удовлетворенности определенных пользователей продукта, достигающих определенных </a:t>
            </a:r>
          </a:p>
          <a:p>
            <a:r>
              <a:rPr lang="ru-RU" sz="1200" b="0" i="0" u="none" strike="noStrike" kern="1200" baseline="0" dirty="0">
                <a:solidFill>
                  <a:schemeClr val="tx1"/>
                </a:solidFill>
                <a:latin typeface="+mn-lt"/>
                <a:ea typeface="+mn-ea"/>
                <a:cs typeface="+mn-cs"/>
              </a:rPr>
              <a:t>целей/мотивов в определенном контексте использования.</a:t>
            </a:r>
          </a:p>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Бен </a:t>
            </a:r>
            <a:r>
              <a:rPr lang="ru-RU" sz="1200" b="1" i="0" u="none" strike="noStrike" kern="1200" baseline="0" dirty="0" err="1">
                <a:solidFill>
                  <a:schemeClr val="tx1"/>
                </a:solidFill>
                <a:latin typeface="+mn-lt"/>
                <a:ea typeface="+mn-ea"/>
                <a:cs typeface="+mn-cs"/>
              </a:rPr>
              <a:t>Шнейдерман</a:t>
            </a:r>
            <a:endParaRPr lang="ru-RU" dirty="0"/>
          </a:p>
        </p:txBody>
      </p:sp>
      <p:sp>
        <p:nvSpPr>
          <p:cNvPr id="4" name="Номер слайда 3"/>
          <p:cNvSpPr>
            <a:spLocks noGrp="1"/>
          </p:cNvSpPr>
          <p:nvPr>
            <p:ph type="sldNum" sz="quarter" idx="10"/>
          </p:nvPr>
        </p:nvSpPr>
        <p:spPr/>
        <p:txBody>
          <a:bodyPr/>
          <a:lstStyle/>
          <a:p>
            <a:fld id="{58A5A149-EDBC-4CEC-B017-DCD2EEFB1E84}" type="slidenum">
              <a:rPr lang="ru-RU" smtClean="0"/>
              <a:t>2</a:t>
            </a:fld>
            <a:endParaRPr lang="ru-RU" dirty="0"/>
          </a:p>
        </p:txBody>
      </p:sp>
    </p:spTree>
    <p:extLst>
      <p:ext uri="{BB962C8B-B14F-4D97-AF65-F5344CB8AC3E}">
        <p14:creationId xmlns:p14="http://schemas.microsoft.com/office/powerpoint/2010/main" val="321325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Впихнуть все сразу</a:t>
            </a:r>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11</a:t>
            </a:fld>
            <a:endParaRPr lang="ru-RU" dirty="0"/>
          </a:p>
        </p:txBody>
      </p:sp>
    </p:spTree>
    <p:extLst>
      <p:ext uri="{BB962C8B-B14F-4D97-AF65-F5344CB8AC3E}">
        <p14:creationId xmlns:p14="http://schemas.microsoft.com/office/powerpoint/2010/main" val="5224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b="0" dirty="0"/>
              <a:t>Вы заполнили, нажали, говорят «Не все заполнено». А что нужно?</a:t>
            </a:r>
          </a:p>
        </p:txBody>
      </p:sp>
      <p:sp>
        <p:nvSpPr>
          <p:cNvPr id="4" name="Номер слайда 3"/>
          <p:cNvSpPr>
            <a:spLocks noGrp="1"/>
          </p:cNvSpPr>
          <p:nvPr>
            <p:ph type="sldNum" sz="quarter" idx="10"/>
          </p:nvPr>
        </p:nvSpPr>
        <p:spPr/>
        <p:txBody>
          <a:bodyPr/>
          <a:lstStyle/>
          <a:p>
            <a:fld id="{58A5A149-EDBC-4CEC-B017-DCD2EEFB1E84}" type="slidenum">
              <a:rPr lang="ru-RU" smtClean="0"/>
              <a:t>12</a:t>
            </a:fld>
            <a:endParaRPr lang="ru-RU" dirty="0"/>
          </a:p>
        </p:txBody>
      </p:sp>
    </p:spTree>
    <p:extLst>
      <p:ext uri="{BB962C8B-B14F-4D97-AF65-F5344CB8AC3E}">
        <p14:creationId xmlns:p14="http://schemas.microsoft.com/office/powerpoint/2010/main" val="46352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13</a:t>
            </a:fld>
            <a:endParaRPr lang="ru-RU" dirty="0"/>
          </a:p>
        </p:txBody>
      </p:sp>
    </p:spTree>
    <p:extLst>
      <p:ext uri="{BB962C8B-B14F-4D97-AF65-F5344CB8AC3E}">
        <p14:creationId xmlns:p14="http://schemas.microsoft.com/office/powerpoint/2010/main" val="3076187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Бен </a:t>
            </a:r>
            <a:r>
              <a:rPr lang="ru-RU" sz="1200" b="1" i="0" u="none" strike="noStrike" kern="1200" baseline="0" dirty="0" err="1">
                <a:solidFill>
                  <a:schemeClr val="tx1"/>
                </a:solidFill>
                <a:latin typeface="+mn-lt"/>
                <a:ea typeface="+mn-ea"/>
                <a:cs typeface="+mn-cs"/>
              </a:rPr>
              <a:t>Шнейдерман</a:t>
            </a:r>
            <a:endParaRPr lang="ru-RU" dirty="0"/>
          </a:p>
        </p:txBody>
      </p:sp>
      <p:sp>
        <p:nvSpPr>
          <p:cNvPr id="4" name="Номер слайда 3"/>
          <p:cNvSpPr>
            <a:spLocks noGrp="1"/>
          </p:cNvSpPr>
          <p:nvPr>
            <p:ph type="sldNum" sz="quarter" idx="10"/>
          </p:nvPr>
        </p:nvSpPr>
        <p:spPr/>
        <p:txBody>
          <a:bodyPr/>
          <a:lstStyle/>
          <a:p>
            <a:fld id="{58A5A149-EDBC-4CEC-B017-DCD2EEFB1E84}" type="slidenum">
              <a:rPr lang="ru-RU" smtClean="0"/>
              <a:t>14</a:t>
            </a:fld>
            <a:endParaRPr lang="ru-RU" dirty="0"/>
          </a:p>
        </p:txBody>
      </p:sp>
    </p:spTree>
    <p:extLst>
      <p:ext uri="{BB962C8B-B14F-4D97-AF65-F5344CB8AC3E}">
        <p14:creationId xmlns:p14="http://schemas.microsoft.com/office/powerpoint/2010/main" val="84516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Стив Круг</a:t>
            </a:r>
            <a:endParaRPr lang="ru-RU" dirty="0"/>
          </a:p>
        </p:txBody>
      </p:sp>
      <p:sp>
        <p:nvSpPr>
          <p:cNvPr id="4" name="Номер слайда 3"/>
          <p:cNvSpPr>
            <a:spLocks noGrp="1"/>
          </p:cNvSpPr>
          <p:nvPr>
            <p:ph type="sldNum" sz="quarter" idx="10"/>
          </p:nvPr>
        </p:nvSpPr>
        <p:spPr/>
        <p:txBody>
          <a:bodyPr/>
          <a:lstStyle/>
          <a:p>
            <a:fld id="{58A5A149-EDBC-4CEC-B017-DCD2EEFB1E84}" type="slidenum">
              <a:rPr lang="ru-RU" smtClean="0"/>
              <a:t>15</a:t>
            </a:fld>
            <a:endParaRPr lang="ru-RU" dirty="0"/>
          </a:p>
        </p:txBody>
      </p:sp>
    </p:spTree>
    <p:extLst>
      <p:ext uri="{BB962C8B-B14F-4D97-AF65-F5344CB8AC3E}">
        <p14:creationId xmlns:p14="http://schemas.microsoft.com/office/powerpoint/2010/main" val="378089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нужно?</a:t>
            </a:r>
          </a:p>
          <a:p>
            <a:endParaRPr lang="ru-RU" dirty="0"/>
          </a:p>
          <a:p>
            <a:r>
              <a:rPr lang="ru-RU" dirty="0"/>
              <a:t>Сначала нужно выявить несоответствия – экспертная оценка + пользователи</a:t>
            </a:r>
          </a:p>
          <a:p>
            <a:r>
              <a:rPr lang="ru-RU" dirty="0"/>
              <a:t>Невозможность использования – мы</a:t>
            </a:r>
            <a:r>
              <a:rPr lang="ru-RU" baseline="0" dirty="0"/>
              <a:t> можем понять, а польз иногда нет</a:t>
            </a:r>
          </a:p>
          <a:p>
            <a:r>
              <a:rPr lang="ru-RU" baseline="0" dirty="0"/>
              <a:t>Польз ошибки – вводит не то, что от него ожидалось. Например, перенесли что-то куда-то в другое место, пользователи недовольны</a:t>
            </a:r>
          </a:p>
          <a:p>
            <a:r>
              <a:rPr lang="ru-RU" baseline="0" dirty="0"/>
              <a:t>Длительное обучение – если корпоративный, а ты сотрудник, то разберешься. А если домашнее приложение. </a:t>
            </a:r>
          </a:p>
          <a:p>
            <a:r>
              <a:rPr lang="ru-RU" baseline="0" dirty="0" err="1"/>
              <a:t>Мантис</a:t>
            </a:r>
            <a:endParaRPr lang="ru-RU" baseline="0" dirty="0"/>
          </a:p>
          <a:p>
            <a:endParaRPr lang="ru-RU" baseline="0" dirty="0"/>
          </a:p>
          <a:p>
            <a:r>
              <a:rPr lang="ru-RU" baseline="0" dirty="0"/>
              <a:t>Что исправлять?</a:t>
            </a:r>
          </a:p>
          <a:p>
            <a:r>
              <a:rPr lang="ru-RU" baseline="0" dirty="0"/>
              <a:t>Пока чиним одно, сломается другое</a:t>
            </a:r>
          </a:p>
          <a:p>
            <a:endParaRPr lang="ru-RU" baseline="0" dirty="0"/>
          </a:p>
          <a:p>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16</a:t>
            </a:fld>
            <a:endParaRPr lang="ru-RU" dirty="0"/>
          </a:p>
        </p:txBody>
      </p:sp>
    </p:spTree>
    <p:extLst>
      <p:ext uri="{BB962C8B-B14F-4D97-AF65-F5344CB8AC3E}">
        <p14:creationId xmlns:p14="http://schemas.microsoft.com/office/powerpoint/2010/main" val="2937426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То, что делает наш продукт</a:t>
            </a:r>
          </a:p>
          <a:p>
            <a:endParaRPr lang="ru-RU" dirty="0"/>
          </a:p>
          <a:p>
            <a:r>
              <a:rPr lang="ru-RU" dirty="0"/>
              <a:t>Тестирование форм – пользователь видит, радуется/пугается</a:t>
            </a:r>
          </a:p>
          <a:p>
            <a:endParaRPr lang="ru-RU" dirty="0"/>
          </a:p>
          <a:p>
            <a:r>
              <a:rPr lang="ru-RU" dirty="0"/>
              <a:t>Тексты – понимание может меняться от формулировки</a:t>
            </a:r>
          </a:p>
          <a:p>
            <a:endParaRPr lang="ru-RU" dirty="0"/>
          </a:p>
          <a:p>
            <a:r>
              <a:rPr lang="ru-RU" dirty="0"/>
              <a:t>Сценарии – от формы к форме, должен</a:t>
            </a:r>
            <a:r>
              <a:rPr lang="ru-RU" baseline="0" dirty="0"/>
              <a:t> понимать и не теряться</a:t>
            </a:r>
          </a:p>
          <a:p>
            <a:endParaRPr lang="ru-RU" baseline="0" dirty="0"/>
          </a:p>
          <a:p>
            <a:r>
              <a:rPr lang="ru-RU" baseline="0" dirty="0"/>
              <a:t>Справка – все понятно и очевидно, доступна</a:t>
            </a: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17</a:t>
            </a:fld>
            <a:endParaRPr lang="ru-RU" dirty="0"/>
          </a:p>
        </p:txBody>
      </p:sp>
    </p:spTree>
    <p:extLst>
      <p:ext uri="{BB962C8B-B14F-4D97-AF65-F5344CB8AC3E}">
        <p14:creationId xmlns:p14="http://schemas.microsoft.com/office/powerpoint/2010/main" val="2992150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Экспертная – списки, сравнивать с себя конкурентами, это окно хорошее, это плохое</a:t>
            </a:r>
          </a:p>
          <a:p>
            <a:endParaRPr lang="ru-RU" dirty="0"/>
          </a:p>
          <a:p>
            <a:r>
              <a:rPr lang="ru-RU" dirty="0"/>
              <a:t>Числовая</a:t>
            </a:r>
            <a:r>
              <a:rPr lang="ru-RU" baseline="0" dirty="0"/>
              <a:t> – скорость </a:t>
            </a:r>
            <a:r>
              <a:rPr lang="ru-RU" baseline="0" dirty="0" err="1"/>
              <a:t>вып</a:t>
            </a:r>
            <a:r>
              <a:rPr lang="ru-RU" baseline="0" dirty="0"/>
              <a:t> сценария, количество ошибок</a:t>
            </a:r>
          </a:p>
          <a:p>
            <a:endParaRPr lang="ru-RU" baseline="0" dirty="0"/>
          </a:p>
          <a:p>
            <a:r>
              <a:rPr lang="ru-RU" baseline="0" dirty="0"/>
              <a:t>Пользовательское – от </a:t>
            </a:r>
            <a:r>
              <a:rPr lang="ru-RU" baseline="0" dirty="0" err="1"/>
              <a:t>взаимод</a:t>
            </a:r>
            <a:r>
              <a:rPr lang="ru-RU" baseline="0" dirty="0"/>
              <a:t> с пользователем. Тестовые сессии с пользователями</a:t>
            </a:r>
          </a:p>
          <a:p>
            <a:endParaRPr lang="ru-RU" baseline="0" dirty="0"/>
          </a:p>
          <a:p>
            <a:r>
              <a:rPr lang="ru-RU" baseline="0" dirty="0"/>
              <a:t>Соответствие критериям – померили, сравниваем со стандартами, </a:t>
            </a:r>
            <a:r>
              <a:rPr lang="ru-RU" baseline="0" dirty="0" err="1"/>
              <a:t>чеклистами</a:t>
            </a: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18</a:t>
            </a:fld>
            <a:endParaRPr lang="ru-RU" dirty="0"/>
          </a:p>
        </p:txBody>
      </p:sp>
    </p:spTree>
    <p:extLst>
      <p:ext uri="{BB962C8B-B14F-4D97-AF65-F5344CB8AC3E}">
        <p14:creationId xmlns:p14="http://schemas.microsoft.com/office/powerpoint/2010/main" val="24167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Для тестирования</a:t>
            </a:r>
            <a:r>
              <a:rPr lang="ru-RU" baseline="0" dirty="0"/>
              <a:t> нужен фундамент</a:t>
            </a:r>
          </a:p>
          <a:p>
            <a:r>
              <a:rPr lang="ru-RU" baseline="0" dirty="0"/>
              <a:t>Какие задачи и зачем он решает, не сможем вжиться в его шкуру</a:t>
            </a:r>
          </a:p>
          <a:p>
            <a:endParaRPr lang="ru-RU" baseline="0" dirty="0"/>
          </a:p>
          <a:p>
            <a:r>
              <a:rPr lang="ru-RU" baseline="0" dirty="0"/>
              <a:t>Узнаем про пользователя, кто это, с чем работал, какие ожидания</a:t>
            </a:r>
          </a:p>
          <a:p>
            <a:endParaRPr lang="ru-RU" baseline="0" dirty="0"/>
          </a:p>
          <a:p>
            <a:r>
              <a:rPr lang="ru-RU" baseline="0" dirty="0"/>
              <a:t>Где работает</a:t>
            </a:r>
          </a:p>
          <a:p>
            <a:endParaRPr lang="ru-RU" baseline="0" dirty="0"/>
          </a:p>
          <a:p>
            <a:r>
              <a:rPr lang="ru-RU" baseline="0" dirty="0"/>
              <a:t>Нельзя сделать продукт, который будет понятен и домохозяйке, и профи</a:t>
            </a:r>
          </a:p>
          <a:p>
            <a:r>
              <a:rPr lang="ru-RU" baseline="0" dirty="0"/>
              <a:t>Не надо делать продукт, который понравится всем, должен быть ориентирован на целевую аудиторию</a:t>
            </a: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19</a:t>
            </a:fld>
            <a:endParaRPr lang="ru-RU" dirty="0"/>
          </a:p>
        </p:txBody>
      </p:sp>
    </p:spTree>
    <p:extLst>
      <p:ext uri="{BB962C8B-B14F-4D97-AF65-F5344CB8AC3E}">
        <p14:creationId xmlns:p14="http://schemas.microsoft.com/office/powerpoint/2010/main" val="136024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Допустим, берем почту</a:t>
            </a:r>
          </a:p>
          <a:p>
            <a:r>
              <a:rPr lang="ru-RU" dirty="0"/>
              <a:t>Она умеет то-то и то-то</a:t>
            </a:r>
          </a:p>
          <a:p>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20</a:t>
            </a:fld>
            <a:endParaRPr lang="ru-RU" dirty="0"/>
          </a:p>
        </p:txBody>
      </p:sp>
    </p:spTree>
    <p:extLst>
      <p:ext uri="{BB962C8B-B14F-4D97-AF65-F5344CB8AC3E}">
        <p14:creationId xmlns:p14="http://schemas.microsoft.com/office/powerpoint/2010/main" val="334786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 определения</a:t>
            </a:r>
          </a:p>
          <a:p>
            <a:r>
              <a:rPr lang="ru-RU" dirty="0"/>
              <a:t>Эффективность – какие операции</a:t>
            </a:r>
          </a:p>
          <a:p>
            <a:r>
              <a:rPr lang="ru-RU" dirty="0"/>
              <a:t>Текстовый редактор – печать</a:t>
            </a:r>
          </a:p>
          <a:p>
            <a:r>
              <a:rPr lang="ru-RU" dirty="0"/>
              <a:t>Все замечательно, но</a:t>
            </a:r>
            <a:r>
              <a:rPr lang="ru-RU" baseline="0" dirty="0"/>
              <a:t> пользователь ошибается</a:t>
            </a:r>
          </a:p>
          <a:p>
            <a:endParaRPr lang="ru-RU" baseline="0" dirty="0"/>
          </a:p>
          <a:p>
            <a:r>
              <a:rPr lang="ru-RU" baseline="0" dirty="0"/>
              <a:t>Продуктивность – </a:t>
            </a:r>
            <a:r>
              <a:rPr lang="en-US" baseline="0" dirty="0"/>
              <a:t>hot keys</a:t>
            </a:r>
          </a:p>
          <a:p>
            <a:endParaRPr lang="ru-RU" baseline="0" dirty="0"/>
          </a:p>
          <a:p>
            <a:r>
              <a:rPr lang="ru-RU" baseline="0" dirty="0"/>
              <a:t>Удовлетворенность - нравятся</a:t>
            </a: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3</a:t>
            </a:fld>
            <a:endParaRPr lang="ru-RU" dirty="0"/>
          </a:p>
        </p:txBody>
      </p:sp>
    </p:spTree>
    <p:extLst>
      <p:ext uri="{BB962C8B-B14F-4D97-AF65-F5344CB8AC3E}">
        <p14:creationId xmlns:p14="http://schemas.microsoft.com/office/powerpoint/2010/main" val="2092936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21</a:t>
            </a:fld>
            <a:endParaRPr lang="ru-RU" dirty="0"/>
          </a:p>
        </p:txBody>
      </p:sp>
    </p:spTree>
    <p:extLst>
      <p:ext uri="{BB962C8B-B14F-4D97-AF65-F5344CB8AC3E}">
        <p14:creationId xmlns:p14="http://schemas.microsoft.com/office/powerpoint/2010/main" val="868596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Для</a:t>
            </a:r>
            <a:r>
              <a:rPr lang="ru-RU" baseline="0" dirty="0"/>
              <a:t> того, чтобы понять что важно, берем список сценарием</a:t>
            </a:r>
            <a:endParaRPr lang="ru-RU" dirty="0"/>
          </a:p>
          <a:p>
            <a:endParaRPr lang="ru-RU" dirty="0"/>
          </a:p>
          <a:p>
            <a:r>
              <a:rPr lang="ru-RU" dirty="0"/>
              <a:t>Для чего покупает, для чего запускает</a:t>
            </a:r>
          </a:p>
          <a:p>
            <a:endParaRPr lang="ru-RU" dirty="0"/>
          </a:p>
          <a:p>
            <a:r>
              <a:rPr lang="ru-RU" dirty="0"/>
              <a:t>Авторизация, ради нее приложение не покупают</a:t>
            </a:r>
          </a:p>
          <a:p>
            <a:r>
              <a:rPr lang="ru-RU" dirty="0"/>
              <a:t>Сценарии не</a:t>
            </a:r>
            <a:r>
              <a:rPr lang="ru-RU" baseline="0" dirty="0"/>
              <a:t> надо путать с функциями вспомогательными</a:t>
            </a:r>
          </a:p>
          <a:p>
            <a:r>
              <a:rPr lang="ru-RU" baseline="0" dirty="0"/>
              <a:t>То же самое настройки. Они ему не нужны, он покупает не настраивать, а использовать</a:t>
            </a:r>
          </a:p>
          <a:p>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24</a:t>
            </a:fld>
            <a:endParaRPr lang="ru-RU" dirty="0"/>
          </a:p>
        </p:txBody>
      </p:sp>
    </p:spTree>
    <p:extLst>
      <p:ext uri="{BB962C8B-B14F-4D97-AF65-F5344CB8AC3E}">
        <p14:creationId xmlns:p14="http://schemas.microsoft.com/office/powerpoint/2010/main" val="408298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25</a:t>
            </a:fld>
            <a:endParaRPr lang="ru-RU" dirty="0"/>
          </a:p>
        </p:txBody>
      </p:sp>
    </p:spTree>
    <p:extLst>
      <p:ext uri="{BB962C8B-B14F-4D97-AF65-F5344CB8AC3E}">
        <p14:creationId xmlns:p14="http://schemas.microsoft.com/office/powerpoint/2010/main" val="321691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Клава, </a:t>
            </a:r>
            <a:r>
              <a:rPr lang="ru-RU" dirty="0" err="1"/>
              <a:t>тачпад</a:t>
            </a:r>
            <a:r>
              <a:rPr lang="ru-RU" dirty="0"/>
              <a:t>, какие условия, расширения экрана (мы работаем с огромными мониторами)</a:t>
            </a:r>
          </a:p>
        </p:txBody>
      </p:sp>
      <p:sp>
        <p:nvSpPr>
          <p:cNvPr id="4" name="Slide Number Placeholder 3"/>
          <p:cNvSpPr>
            <a:spLocks noGrp="1"/>
          </p:cNvSpPr>
          <p:nvPr>
            <p:ph type="sldNum" sz="quarter" idx="10"/>
          </p:nvPr>
        </p:nvSpPr>
        <p:spPr/>
        <p:txBody>
          <a:bodyPr/>
          <a:lstStyle/>
          <a:p>
            <a:fld id="{58A5A149-EDBC-4CEC-B017-DCD2EEFB1E84}" type="slidenum">
              <a:rPr lang="ru-RU" smtClean="0"/>
              <a:t>30</a:t>
            </a:fld>
            <a:endParaRPr lang="ru-RU" dirty="0"/>
          </a:p>
        </p:txBody>
      </p:sp>
    </p:spTree>
    <p:extLst>
      <p:ext uri="{BB962C8B-B14F-4D97-AF65-F5344CB8AC3E}">
        <p14:creationId xmlns:p14="http://schemas.microsoft.com/office/powerpoint/2010/main" val="2970452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Кого исследовать</a:t>
            </a:r>
          </a:p>
        </p:txBody>
      </p:sp>
      <p:sp>
        <p:nvSpPr>
          <p:cNvPr id="4" name="Slide Number Placeholder 3"/>
          <p:cNvSpPr>
            <a:spLocks noGrp="1"/>
          </p:cNvSpPr>
          <p:nvPr>
            <p:ph type="sldNum" sz="quarter" idx="10"/>
          </p:nvPr>
        </p:nvSpPr>
        <p:spPr/>
        <p:txBody>
          <a:bodyPr/>
          <a:lstStyle/>
          <a:p>
            <a:fld id="{58A5A149-EDBC-4CEC-B017-DCD2EEFB1E84}" type="slidenum">
              <a:rPr lang="ru-RU" smtClean="0"/>
              <a:t>31</a:t>
            </a:fld>
            <a:endParaRPr lang="ru-RU" dirty="0"/>
          </a:p>
        </p:txBody>
      </p:sp>
    </p:spTree>
    <p:extLst>
      <p:ext uri="{BB962C8B-B14F-4D97-AF65-F5344CB8AC3E}">
        <p14:creationId xmlns:p14="http://schemas.microsoft.com/office/powerpoint/2010/main" val="309930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Соответствовать в любой момент</a:t>
            </a:r>
          </a:p>
          <a:p>
            <a:r>
              <a:rPr lang="ru-RU" sz="1200" b="0" i="0" u="none" strike="noStrike" kern="1200" baseline="0" dirty="0">
                <a:solidFill>
                  <a:schemeClr val="tx1"/>
                </a:solidFill>
                <a:latin typeface="+mn-lt"/>
                <a:ea typeface="+mn-ea"/>
                <a:cs typeface="+mn-cs"/>
              </a:rPr>
              <a:t>Экспертное тестирование – когда просто просматриваем, можно использовать этот список</a:t>
            </a: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Полоса – шаг 1, шаг 2</a:t>
            </a:r>
          </a:p>
          <a:p>
            <a:r>
              <a:rPr lang="ru-RU" sz="1200" b="0" i="0" u="none" strike="noStrike" kern="1200" baseline="0" dirty="0">
                <a:solidFill>
                  <a:schemeClr val="tx1"/>
                </a:solidFill>
                <a:latin typeface="+mn-lt"/>
                <a:ea typeface="+mn-ea"/>
                <a:cs typeface="+mn-cs"/>
              </a:rPr>
              <a:t>Пользователю важно все это знать</a:t>
            </a:r>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4</a:t>
            </a:fld>
            <a:endParaRPr lang="ru-RU" dirty="0"/>
          </a:p>
        </p:txBody>
      </p:sp>
    </p:spTree>
    <p:extLst>
      <p:ext uri="{BB962C8B-B14F-4D97-AF65-F5344CB8AC3E}">
        <p14:creationId xmlns:p14="http://schemas.microsoft.com/office/powerpoint/2010/main" val="336781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Словечки всякие – </a:t>
            </a:r>
            <a:r>
              <a:rPr lang="ru-RU" sz="1200" b="0" i="0" u="none" strike="noStrike" kern="1200" baseline="0" dirty="0" err="1">
                <a:solidFill>
                  <a:schemeClr val="tx1"/>
                </a:solidFill>
                <a:latin typeface="+mn-lt"/>
                <a:ea typeface="+mn-ea"/>
                <a:cs typeface="+mn-cs"/>
              </a:rPr>
              <a:t>апрувить</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Мы оперируем терминами, польз может быть неясно</a:t>
            </a:r>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5</a:t>
            </a:fld>
            <a:endParaRPr lang="ru-RU" dirty="0"/>
          </a:p>
        </p:txBody>
      </p:sp>
    </p:spTree>
    <p:extLst>
      <p:ext uri="{BB962C8B-B14F-4D97-AF65-F5344CB8AC3E}">
        <p14:creationId xmlns:p14="http://schemas.microsoft.com/office/powerpoint/2010/main" val="225078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Непонятно что дальше делать</a:t>
            </a:r>
          </a:p>
          <a:p>
            <a:r>
              <a:rPr lang="ru-RU" sz="1200" b="0" i="0" u="none" strike="noStrike" kern="1200" baseline="0" dirty="0" err="1">
                <a:solidFill>
                  <a:schemeClr val="tx1"/>
                </a:solidFill>
                <a:latin typeface="+mn-lt"/>
                <a:ea typeface="+mn-ea"/>
                <a:cs typeface="+mn-cs"/>
              </a:rPr>
              <a:t>Разрабы</a:t>
            </a:r>
            <a:r>
              <a:rPr lang="ru-RU" sz="1200" b="0" i="0" u="none" strike="noStrike" kern="1200" baseline="0" dirty="0">
                <a:solidFill>
                  <a:schemeClr val="tx1"/>
                </a:solidFill>
                <a:latin typeface="+mn-lt"/>
                <a:ea typeface="+mn-ea"/>
                <a:cs typeface="+mn-cs"/>
              </a:rPr>
              <a:t> считают, что предопределяют действия</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Пользователь пытается вернуть контроль, введет не те данные, почти нарочно вызовет ошибку</a:t>
            </a:r>
          </a:p>
          <a:p>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6</a:t>
            </a:fld>
            <a:endParaRPr lang="ru-RU" dirty="0"/>
          </a:p>
        </p:txBody>
      </p:sp>
    </p:spTree>
    <p:extLst>
      <p:ext uri="{BB962C8B-B14F-4D97-AF65-F5344CB8AC3E}">
        <p14:creationId xmlns:p14="http://schemas.microsoft.com/office/powerpoint/2010/main" val="185072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Стандартизация интерфейса, элементов, ошибок</a:t>
            </a:r>
          </a:p>
          <a:p>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7</a:t>
            </a:fld>
            <a:endParaRPr lang="ru-RU" dirty="0"/>
          </a:p>
        </p:txBody>
      </p:sp>
    </p:spTree>
    <p:extLst>
      <p:ext uri="{BB962C8B-B14F-4D97-AF65-F5344CB8AC3E}">
        <p14:creationId xmlns:p14="http://schemas.microsoft.com/office/powerpoint/2010/main" val="2923397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b="0" dirty="0"/>
              <a:t>Пример: ограничение на поля, обязательность</a:t>
            </a:r>
          </a:p>
        </p:txBody>
      </p:sp>
      <p:sp>
        <p:nvSpPr>
          <p:cNvPr id="4" name="Номер слайда 3"/>
          <p:cNvSpPr>
            <a:spLocks noGrp="1"/>
          </p:cNvSpPr>
          <p:nvPr>
            <p:ph type="sldNum" sz="quarter" idx="10"/>
          </p:nvPr>
        </p:nvSpPr>
        <p:spPr/>
        <p:txBody>
          <a:bodyPr/>
          <a:lstStyle/>
          <a:p>
            <a:fld id="{58A5A149-EDBC-4CEC-B017-DCD2EEFB1E84}" type="slidenum">
              <a:rPr lang="ru-RU" smtClean="0"/>
              <a:t>8</a:t>
            </a:fld>
            <a:endParaRPr lang="ru-RU" dirty="0"/>
          </a:p>
        </p:txBody>
      </p:sp>
    </p:spTree>
    <p:extLst>
      <p:ext uri="{BB962C8B-B14F-4D97-AF65-F5344CB8AC3E}">
        <p14:creationId xmlns:p14="http://schemas.microsoft.com/office/powerpoint/2010/main" val="251314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Вы что-то хотите, а выдается сообщение «извините, этого нет»</a:t>
            </a:r>
          </a:p>
          <a:p>
            <a:r>
              <a:rPr lang="ru-RU" sz="1200" b="0" i="0" u="none" strike="noStrike" kern="1200" baseline="0" dirty="0">
                <a:solidFill>
                  <a:schemeClr val="tx1"/>
                </a:solidFill>
                <a:latin typeface="+mn-lt"/>
                <a:ea typeface="+mn-ea"/>
                <a:cs typeface="+mn-cs"/>
              </a:rPr>
              <a:t>Надо «Извините, этого нет, но вы можете сделать то-то и то-то»</a:t>
            </a:r>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9</a:t>
            </a:fld>
            <a:endParaRPr lang="ru-RU" dirty="0"/>
          </a:p>
        </p:txBody>
      </p:sp>
    </p:spTree>
    <p:extLst>
      <p:ext uri="{BB962C8B-B14F-4D97-AF65-F5344CB8AC3E}">
        <p14:creationId xmlns:p14="http://schemas.microsoft.com/office/powerpoint/2010/main" val="4405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baseline="0" dirty="0">
              <a:solidFill>
                <a:schemeClr val="tx1"/>
              </a:solidFill>
              <a:latin typeface="+mn-lt"/>
              <a:ea typeface="+mn-ea"/>
              <a:cs typeface="+mn-cs"/>
            </a:endParaRPr>
          </a:p>
          <a:p>
            <a:r>
              <a:rPr lang="ru-RU" sz="1200" b="1" i="0" u="none" strike="noStrike" kern="1200" baseline="0" dirty="0">
                <a:solidFill>
                  <a:schemeClr val="tx1"/>
                </a:solidFill>
                <a:latin typeface="+mn-lt"/>
                <a:ea typeface="+mn-ea"/>
                <a:cs typeface="+mn-cs"/>
              </a:rPr>
              <a:t>Якоб </a:t>
            </a:r>
            <a:r>
              <a:rPr lang="ru-RU" sz="1200" b="1" i="0" u="none" strike="noStrike" kern="1200" baseline="0" dirty="0" err="1">
                <a:solidFill>
                  <a:schemeClr val="tx1"/>
                </a:solidFill>
                <a:latin typeface="+mn-lt"/>
                <a:ea typeface="+mn-ea"/>
                <a:cs typeface="+mn-cs"/>
              </a:rPr>
              <a:t>Нильсен</a:t>
            </a:r>
            <a:endParaRPr lang="ru-RU" sz="1200" b="1" i="0" u="none" strike="noStrike" kern="1200" baseline="0" dirty="0">
              <a:solidFill>
                <a:schemeClr val="tx1"/>
              </a:solidFill>
              <a:latin typeface="+mn-lt"/>
              <a:ea typeface="+mn-ea"/>
              <a:cs typeface="+mn-cs"/>
            </a:endParaRPr>
          </a:p>
          <a:p>
            <a:endParaRPr lang="ru-RU" sz="1200" b="1" i="0" u="none" strike="noStrike" kern="1200" baseline="0" dirty="0">
              <a:solidFill>
                <a:schemeClr val="tx1"/>
              </a:solidFill>
              <a:latin typeface="+mn-lt"/>
              <a:ea typeface="+mn-ea"/>
              <a:cs typeface="+mn-cs"/>
            </a:endParaRPr>
          </a:p>
          <a:p>
            <a:r>
              <a:rPr lang="ru-RU" b="0" dirty="0"/>
              <a:t>Горячие клавиши, контекстные</a:t>
            </a:r>
            <a:r>
              <a:rPr lang="ru-RU" b="0" baseline="0" dirty="0"/>
              <a:t> меню</a:t>
            </a:r>
          </a:p>
          <a:p>
            <a:r>
              <a:rPr lang="en-US" b="0" baseline="0" dirty="0"/>
              <a:t>Advanced settings</a:t>
            </a:r>
            <a:endParaRPr lang="ru-RU" b="0" dirty="0"/>
          </a:p>
        </p:txBody>
      </p:sp>
      <p:sp>
        <p:nvSpPr>
          <p:cNvPr id="4" name="Номер слайда 3"/>
          <p:cNvSpPr>
            <a:spLocks noGrp="1"/>
          </p:cNvSpPr>
          <p:nvPr>
            <p:ph type="sldNum" sz="quarter" idx="10"/>
          </p:nvPr>
        </p:nvSpPr>
        <p:spPr/>
        <p:txBody>
          <a:bodyPr/>
          <a:lstStyle/>
          <a:p>
            <a:fld id="{58A5A149-EDBC-4CEC-B017-DCD2EEFB1E84}" type="slidenum">
              <a:rPr lang="ru-RU" smtClean="0"/>
              <a:t>10</a:t>
            </a:fld>
            <a:endParaRPr lang="ru-RU" dirty="0"/>
          </a:p>
        </p:txBody>
      </p:sp>
    </p:spTree>
    <p:extLst>
      <p:ext uri="{BB962C8B-B14F-4D97-AF65-F5344CB8AC3E}">
        <p14:creationId xmlns:p14="http://schemas.microsoft.com/office/powerpoint/2010/main" val="24298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3"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extLst>
      <p:ext uri="{BB962C8B-B14F-4D97-AF65-F5344CB8AC3E}">
        <p14:creationId xmlns:p14="http://schemas.microsoft.com/office/powerpoint/2010/main" val="321604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977684"/>
            <a:ext cx="5328840" cy="25922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6012160" y="1275607"/>
            <a:ext cx="2736553" cy="3294365"/>
          </a:xfrm>
          <a:prstGeom prst="rect">
            <a:avLst/>
          </a:prstGeom>
        </p:spPr>
        <p:txBody>
          <a:bodyPr/>
          <a:lstStyle>
            <a:lvl1pPr marL="54900" indent="0">
              <a:buNone/>
              <a:defRPr/>
            </a:lvl1pPr>
          </a:lstStyle>
          <a:p>
            <a:pPr lvl="0"/>
            <a:endParaRPr lang="ru-RU" dirty="0"/>
          </a:p>
        </p:txBody>
      </p:sp>
      <p:sp>
        <p:nvSpPr>
          <p:cNvPr id="5" name="Text Placeholder 4"/>
          <p:cNvSpPr>
            <a:spLocks noGrp="1"/>
          </p:cNvSpPr>
          <p:nvPr>
            <p:ph type="body" sz="quarter" idx="18" hasCustomPrompt="1"/>
          </p:nvPr>
        </p:nvSpPr>
        <p:spPr>
          <a:xfrm>
            <a:off x="395289" y="1275606"/>
            <a:ext cx="5329237" cy="485775"/>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39784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059928" y="1869672"/>
            <a:ext cx="5688784" cy="27003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5" name="Text Placeholder 4"/>
          <p:cNvSpPr>
            <a:spLocks noGrp="1"/>
          </p:cNvSpPr>
          <p:nvPr>
            <p:ph type="body" sz="quarter" idx="18" hasCustomPrompt="1"/>
          </p:nvPr>
        </p:nvSpPr>
        <p:spPr>
          <a:xfrm>
            <a:off x="395288" y="1275606"/>
            <a:ext cx="8353176" cy="378042"/>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6" name="Text Placeholder 5"/>
          <p:cNvSpPr>
            <a:spLocks noGrp="1"/>
          </p:cNvSpPr>
          <p:nvPr>
            <p:ph type="body" sz="quarter" idx="19"/>
          </p:nvPr>
        </p:nvSpPr>
        <p:spPr>
          <a:xfrm>
            <a:off x="395288" y="1869672"/>
            <a:ext cx="2376512" cy="27003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149765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5"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1861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bg1"/>
                </a:solidFill>
              </a:rPr>
              <a:pPr/>
              <a:t>‹#›</a:t>
            </a:fld>
            <a:endParaRPr lang="ru-RU" dirty="0">
              <a:solidFill>
                <a:schemeClr val="bg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solidFill>
                  <a:schemeClr val="bg1"/>
                </a:solidFill>
              </a:defRPr>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bg1"/>
                </a:solidFill>
                <a:effectLst/>
                <a:latin typeface="+mn-lt"/>
                <a:ea typeface="+mn-ea"/>
                <a:cs typeface="+mn-cs"/>
              </a:rPr>
              <a:t>© LLC GDC Services</a:t>
            </a:r>
            <a:r>
              <a:rPr lang="ru-RU" sz="1200" kern="1200" baseline="0" dirty="0">
                <a:solidFill>
                  <a:schemeClr val="bg1"/>
                </a:solidFill>
                <a:effectLst/>
                <a:latin typeface="+mn-lt"/>
                <a:ea typeface="+mn-ea"/>
                <a:cs typeface="+mn-cs"/>
              </a:rPr>
              <a:t>201</a:t>
            </a:r>
            <a:r>
              <a:rPr lang="en-US" sz="1200" kern="1200" baseline="0" dirty="0">
                <a:solidFill>
                  <a:schemeClr val="bg1"/>
                </a:solidFill>
                <a:effectLst/>
                <a:latin typeface="+mn-lt"/>
                <a:ea typeface="+mn-ea"/>
                <a:cs typeface="+mn-cs"/>
              </a:rPr>
              <a:t>5</a:t>
            </a:r>
            <a:endParaRPr lang="en-US" dirty="0">
              <a:solidFill>
                <a:schemeClr val="bg1"/>
              </a:solidFill>
            </a:endParaRPr>
          </a:p>
        </p:txBody>
      </p:sp>
    </p:spTree>
    <p:extLst>
      <p:ext uri="{BB962C8B-B14F-4D97-AF65-F5344CB8AC3E}">
        <p14:creationId xmlns:p14="http://schemas.microsoft.com/office/powerpoint/2010/main" val="311925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tx1"/>
                </a:solidFill>
              </a:rPr>
              <a:pPr/>
              <a:t>‹#›</a:t>
            </a:fld>
            <a:endParaRPr lang="ru-RU" dirty="0">
              <a:solidFill>
                <a:schemeClr val="tx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9290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8"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318060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72908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1284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12"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23728" y="249492"/>
            <a:ext cx="655272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1"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820814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1838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381642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6" name="Content Placeholder 5"/>
          <p:cNvSpPr>
            <a:spLocks noGrp="1"/>
          </p:cNvSpPr>
          <p:nvPr>
            <p:ph sz="quarter" idx="11"/>
          </p:nvPr>
        </p:nvSpPr>
        <p:spPr>
          <a:xfrm>
            <a:off x="4860033" y="1221600"/>
            <a:ext cx="3816424" cy="3456384"/>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0143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Content Placeholder 3"/>
          <p:cNvSpPr>
            <a:spLocks noGrp="1"/>
          </p:cNvSpPr>
          <p:nvPr>
            <p:ph sz="quarter" idx="11"/>
          </p:nvPr>
        </p:nvSpPr>
        <p:spPr>
          <a:xfrm>
            <a:off x="468314" y="1275607"/>
            <a:ext cx="8207375" cy="3294365"/>
          </a:xfrm>
          <a:prstGeom prst="rect">
            <a:avLst/>
          </a:prstGeom>
        </p:spPr>
        <p:txBody>
          <a:bodyPr/>
          <a:lstStyle>
            <a:lvl1pPr marL="54900" indent="0">
              <a:buNone/>
              <a:defRPr/>
            </a:lvl1pPr>
          </a:lstStyle>
          <a:p>
            <a:pPr lvl="0"/>
            <a:endParaRPr lang="ru-RU" dirty="0"/>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470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448970"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3266403"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Рисунок 18"/>
          <p:cNvSpPr>
            <a:spLocks noGrp="1"/>
          </p:cNvSpPr>
          <p:nvPr>
            <p:ph type="pic" sz="quarter" idx="14"/>
          </p:nvPr>
        </p:nvSpPr>
        <p:spPr>
          <a:xfrm>
            <a:off x="6084168" y="1165269"/>
            <a:ext cx="2611200" cy="1028440"/>
          </a:xfrm>
          <a:prstGeom prst="rect">
            <a:avLst/>
          </a:prstGeom>
        </p:spPr>
        <p:txBody>
          <a:bodyPr/>
          <a:lstStyle>
            <a:lvl1pPr marL="0" indent="0">
              <a:buNone/>
              <a:defRPr/>
            </a:lvl1pPr>
          </a:lstStyle>
          <a:p>
            <a:endParaRPr lang="ru-RU" dirty="0"/>
          </a:p>
        </p:txBody>
      </p:sp>
      <p:sp>
        <p:nvSpPr>
          <p:cNvPr id="15" name="Рисунок 18"/>
          <p:cNvSpPr>
            <a:spLocks noGrp="1"/>
          </p:cNvSpPr>
          <p:nvPr>
            <p:ph type="pic" sz="quarter" idx="15"/>
          </p:nvPr>
        </p:nvSpPr>
        <p:spPr>
          <a:xfrm>
            <a:off x="6084168" y="2409732"/>
            <a:ext cx="2611200" cy="1028440"/>
          </a:xfrm>
          <a:prstGeom prst="rect">
            <a:avLst/>
          </a:prstGeom>
        </p:spPr>
        <p:txBody>
          <a:bodyPr/>
          <a:lstStyle>
            <a:lvl1pPr marL="0" indent="0">
              <a:buNone/>
              <a:defRPr/>
            </a:lvl1pPr>
          </a:lstStyle>
          <a:p>
            <a:endParaRPr lang="ru-RU" dirty="0"/>
          </a:p>
        </p:txBody>
      </p:sp>
      <p:sp>
        <p:nvSpPr>
          <p:cNvPr id="16" name="Рисунок 18"/>
          <p:cNvSpPr>
            <a:spLocks noGrp="1"/>
          </p:cNvSpPr>
          <p:nvPr>
            <p:ph type="pic" sz="quarter" idx="16"/>
          </p:nvPr>
        </p:nvSpPr>
        <p:spPr>
          <a:xfrm>
            <a:off x="6084168" y="3657318"/>
            <a:ext cx="2611200" cy="1028440"/>
          </a:xfrm>
          <a:prstGeom prst="rect">
            <a:avLst/>
          </a:prstGeom>
        </p:spPr>
        <p:txBody>
          <a:bodyPr/>
          <a:lstStyle>
            <a:lvl1pPr marL="0" indent="0">
              <a:buNone/>
              <a:defRPr/>
            </a:lvl1pPr>
          </a:lstStyle>
          <a:p>
            <a:endParaRPr lang="ru-RU" dirty="0"/>
          </a:p>
        </p:txBody>
      </p:sp>
      <p:sp>
        <p:nvSpPr>
          <p:cNvPr id="17"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2432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395536" y="3651870"/>
            <a:ext cx="4032448"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4716016" y="3651870"/>
            <a:ext cx="3960440"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4"/>
          </p:nvPr>
        </p:nvSpPr>
        <p:spPr>
          <a:xfrm>
            <a:off x="395288" y="1168004"/>
            <a:ext cx="8280400" cy="2267843"/>
          </a:xfrm>
          <a:prstGeom prst="rect">
            <a:avLst/>
          </a:prstGeom>
        </p:spPr>
        <p:txBody>
          <a:bodyPr/>
          <a:lstStyle>
            <a:lvl1pPr marL="54900" indent="0">
              <a:buNone/>
              <a:defRPr/>
            </a:lvl1pPr>
          </a:lstStyle>
          <a:p>
            <a:pPr lvl="0"/>
            <a:endParaRPr lang="ru-RU" dirty="0"/>
          </a:p>
        </p:txBody>
      </p:sp>
      <p:sp>
        <p:nvSpPr>
          <p:cNvPr id="14"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097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4" name="Text Placeholder 3"/>
          <p:cNvSpPr>
            <a:spLocks noGrp="1"/>
          </p:cNvSpPr>
          <p:nvPr>
            <p:ph type="body" sz="quarter" idx="16"/>
          </p:nvPr>
        </p:nvSpPr>
        <p:spPr>
          <a:xfrm>
            <a:off x="4716016"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75328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Text Placeholder 3"/>
          <p:cNvSpPr>
            <a:spLocks noGrp="1"/>
          </p:cNvSpPr>
          <p:nvPr>
            <p:ph type="body" sz="quarter" idx="16"/>
          </p:nvPr>
        </p:nvSpPr>
        <p:spPr>
          <a:xfrm>
            <a:off x="4716016" y="3327834"/>
            <a:ext cx="4032250" cy="1242138"/>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4716463" y="1275607"/>
            <a:ext cx="4032250" cy="1836203"/>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57179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04865"/>
      </p:ext>
    </p:extLst>
  </p:cSld>
  <p:clrMap bg1="lt1" tx1="dk1" bg2="lt2" tx2="dk2" accent1="accent1" accent2="accent2" accent3="accent3" accent4="accent4" accent5="accent5" accent6="accent6" hlink="hlink" folHlink="folHlink"/>
  <p:sldLayoutIdLst>
    <p:sldLayoutId id="2147483651" r:id="rId1"/>
    <p:sldLayoutId id="2147483672" r:id="rId2"/>
    <p:sldLayoutId id="2147483674" r:id="rId3"/>
    <p:sldLayoutId id="2147483676" r:id="rId4"/>
    <p:sldLayoutId id="2147483678" r:id="rId5"/>
    <p:sldLayoutId id="2147483680" r:id="rId6"/>
    <p:sldLayoutId id="2147483682" r:id="rId7"/>
    <p:sldLayoutId id="2147483684" r:id="rId8"/>
    <p:sldLayoutId id="2147483686" r:id="rId9"/>
  </p:sldLayoutIdLst>
  <p:txStyles>
    <p:titleStyle>
      <a:lvl1pPr algn="l" defTabSz="914400" rtl="0" eaLnBrk="1" latinLnBrk="0" hangingPunct="1">
        <a:spcBef>
          <a:spcPct val="0"/>
        </a:spcBef>
        <a:buNone/>
        <a:defRPr sz="2500" b="1" kern="1200">
          <a:solidFill>
            <a:schemeClr val="tx1"/>
          </a:solidFill>
          <a:latin typeface="+mj-lt"/>
          <a:ea typeface="+mj-ea"/>
          <a:cs typeface="+mj-cs"/>
        </a:defRPr>
      </a:lvl1pPr>
    </p:titleStyle>
    <p:bodyStyle>
      <a:lvl1pPr marL="342900" indent="-288000" algn="l" defTabSz="914400" rtl="0" eaLnBrk="1" latinLnBrk="0" hangingPunct="1">
        <a:spcBef>
          <a:spcPct val="20000"/>
        </a:spcBef>
        <a:buClr>
          <a:srgbClr val="FF0000"/>
        </a:buClr>
        <a:buFont typeface="Symbol" panose="05050102010706020507" pitchFamily="18" charset="2"/>
        <a:buChar char=""/>
        <a:defRPr sz="2000" kern="1200">
          <a:solidFill>
            <a:schemeClr val="tx1"/>
          </a:solidFill>
          <a:latin typeface="+mn-lt"/>
          <a:ea typeface="+mn-ea"/>
          <a:cs typeface="+mn-cs"/>
        </a:defRPr>
      </a:lvl1pPr>
      <a:lvl2pPr marL="7200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2pPr>
      <a:lvl3pPr marL="1143000" indent="-252000" algn="l" defTabSz="914400" rtl="0" eaLnBrk="1" latinLnBrk="0" hangingPunct="1">
        <a:spcBef>
          <a:spcPct val="20000"/>
        </a:spcBef>
        <a:buClr>
          <a:srgbClr val="FF0000"/>
        </a:buClr>
        <a:buFont typeface="Arial" panose="020B0604020202020204" pitchFamily="34" charset="0"/>
        <a:buChar char="•"/>
        <a:defRPr sz="2000" kern="1200">
          <a:solidFill>
            <a:schemeClr val="tx1"/>
          </a:solidFill>
          <a:latin typeface="+mn-lt"/>
          <a:ea typeface="+mn-ea"/>
          <a:cs typeface="+mn-cs"/>
        </a:defRPr>
      </a:lvl3pPr>
      <a:lvl4pPr marL="16002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4pPr>
      <a:lvl5pPr marL="2057400" indent="-252000" algn="l" defTabSz="914400" rtl="0" eaLnBrk="1" latinLnBrk="0" hangingPunct="1">
        <a:spcBef>
          <a:spcPct val="20000"/>
        </a:spcBef>
        <a:buClr>
          <a:srgbClr val="FF0000"/>
        </a:buClr>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4789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7194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Тестирование удобства </a:t>
            </a:r>
            <a:br>
              <a:rPr lang="ru-RU" dirty="0"/>
            </a:br>
            <a:r>
              <a:rPr lang="ru-RU" dirty="0"/>
              <a:t>использования</a:t>
            </a:r>
          </a:p>
        </p:txBody>
      </p:sp>
    </p:spTree>
    <p:extLst>
      <p:ext uri="{BB962C8B-B14F-4D97-AF65-F5344CB8AC3E}">
        <p14:creationId xmlns:p14="http://schemas.microsoft.com/office/powerpoint/2010/main" val="338048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Система имеет методы ускорения работы, доступные опытным пользователям, и не мешают неопытным.</a:t>
            </a:r>
          </a:p>
          <a:p>
            <a:endParaRPr lang="ru-RU" sz="2800" dirty="0"/>
          </a:p>
        </p:txBody>
      </p:sp>
    </p:spTree>
    <p:extLst>
      <p:ext uri="{BB962C8B-B14F-4D97-AF65-F5344CB8AC3E}">
        <p14:creationId xmlns:p14="http://schemas.microsoft.com/office/powerpoint/2010/main" val="9293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Интерфейс не содержит ненужной в данный момент информации</a:t>
            </a:r>
          </a:p>
        </p:txBody>
      </p:sp>
    </p:spTree>
    <p:extLst>
      <p:ext uri="{BB962C8B-B14F-4D97-AF65-F5344CB8AC3E}">
        <p14:creationId xmlns:p14="http://schemas.microsoft.com/office/powerpoint/2010/main" val="278818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Система помогает пользователям обнаруживать и устранять ошибки</a:t>
            </a:r>
          </a:p>
          <a:p>
            <a:endParaRPr lang="ru-RU" sz="2800" dirty="0"/>
          </a:p>
        </p:txBody>
      </p:sp>
    </p:spTree>
    <p:extLst>
      <p:ext uri="{BB962C8B-B14F-4D97-AF65-F5344CB8AC3E}">
        <p14:creationId xmlns:p14="http://schemas.microsoft.com/office/powerpoint/2010/main" val="48590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Справка доступна в любой момент времени </a:t>
            </a:r>
          </a:p>
        </p:txBody>
      </p:sp>
    </p:spTree>
    <p:extLst>
      <p:ext uri="{BB962C8B-B14F-4D97-AF65-F5344CB8AC3E}">
        <p14:creationId xmlns:p14="http://schemas.microsoft.com/office/powerpoint/2010/main" val="304979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ru-RU" dirty="0" err="1"/>
              <a:t>Юзабилити</a:t>
            </a:r>
            <a:endParaRPr lang="ru-RU" dirty="0"/>
          </a:p>
        </p:txBody>
      </p:sp>
      <p:sp>
        <p:nvSpPr>
          <p:cNvPr id="3" name="Текст 2"/>
          <p:cNvSpPr>
            <a:spLocks noGrp="1"/>
          </p:cNvSpPr>
          <p:nvPr>
            <p:ph type="body" sz="quarter" idx="10"/>
          </p:nvPr>
        </p:nvSpPr>
        <p:spPr/>
        <p:txBody>
          <a:bodyPr/>
          <a:lstStyle/>
          <a:p>
            <a:pPr marL="54900" indent="0">
              <a:buNone/>
            </a:pPr>
            <a:r>
              <a:rPr lang="ru-RU" dirty="0"/>
              <a:t>1. Стремитесь к логичности</a:t>
            </a:r>
          </a:p>
          <a:p>
            <a:pPr marL="54900" indent="0">
              <a:buNone/>
            </a:pPr>
            <a:r>
              <a:rPr lang="ru-RU" dirty="0"/>
              <a:t>2. Для опытных пользователей должен быть быстрый способ (сокращения, горячие клавиши, макросы)</a:t>
            </a:r>
          </a:p>
          <a:p>
            <a:pPr marL="54900" indent="0">
              <a:buNone/>
            </a:pPr>
            <a:r>
              <a:rPr lang="ru-RU" dirty="0"/>
              <a:t>3. Должна быть информативная обратная связь</a:t>
            </a:r>
          </a:p>
          <a:p>
            <a:pPr marL="54900" indent="0">
              <a:buNone/>
            </a:pPr>
            <a:r>
              <a:rPr lang="ru-RU" dirty="0"/>
              <a:t>4. Диалог должен быть законченным</a:t>
            </a:r>
          </a:p>
          <a:p>
            <a:pPr marL="54900" indent="0">
              <a:buNone/>
            </a:pPr>
            <a:r>
              <a:rPr lang="ru-RU" dirty="0"/>
              <a:t>5. Обработка ошибок должна быть простой</a:t>
            </a:r>
          </a:p>
          <a:p>
            <a:pPr marL="54900" indent="0">
              <a:buNone/>
            </a:pPr>
            <a:r>
              <a:rPr lang="ru-RU" dirty="0"/>
              <a:t>6. Должен быть простой способ отмены действий</a:t>
            </a:r>
          </a:p>
          <a:p>
            <a:pPr marL="54900" indent="0">
              <a:buNone/>
            </a:pPr>
            <a:r>
              <a:rPr lang="ru-RU" dirty="0"/>
              <a:t>7. Пользователь должен чувствовать, что все под его контролем</a:t>
            </a:r>
          </a:p>
          <a:p>
            <a:pPr marL="54900" indent="0">
              <a:buNone/>
            </a:pPr>
            <a:r>
              <a:rPr lang="ru-RU" dirty="0"/>
              <a:t>8. Как можно меньше загружайте кратковременную память. </a:t>
            </a:r>
          </a:p>
          <a:p>
            <a:endParaRPr lang="ru-RU" dirty="0"/>
          </a:p>
        </p:txBody>
      </p:sp>
    </p:spTree>
    <p:extLst>
      <p:ext uri="{BB962C8B-B14F-4D97-AF65-F5344CB8AC3E}">
        <p14:creationId xmlns:p14="http://schemas.microsoft.com/office/powerpoint/2010/main" val="89703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Закон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dirty="0"/>
          </a:p>
          <a:p>
            <a:endParaRPr lang="ru-RU" dirty="0"/>
          </a:p>
          <a:p>
            <a:r>
              <a:rPr lang="ru-RU" sz="2800" dirty="0"/>
              <a:t>Не заставляйте меня думать! </a:t>
            </a:r>
          </a:p>
          <a:p>
            <a:pPr marL="54900" indent="0">
              <a:buNone/>
            </a:pPr>
            <a:endParaRPr lang="ru-RU" dirty="0"/>
          </a:p>
        </p:txBody>
      </p:sp>
    </p:spTree>
    <p:extLst>
      <p:ext uri="{BB962C8B-B14F-4D97-AF65-F5344CB8AC3E}">
        <p14:creationId xmlns:p14="http://schemas.microsoft.com/office/powerpoint/2010/main" val="18797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 тестирования</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Выявление несоответствий критериям </a:t>
            </a:r>
            <a:r>
              <a:rPr lang="ru-RU" dirty="0" err="1"/>
              <a:t>юзабилити</a:t>
            </a:r>
            <a:endParaRPr lang="ru-RU" dirty="0"/>
          </a:p>
          <a:p>
            <a:pPr lvl="1"/>
            <a:r>
              <a:rPr lang="ru-RU" dirty="0"/>
              <a:t>Невозможность использовать </a:t>
            </a:r>
          </a:p>
          <a:p>
            <a:pPr lvl="1"/>
            <a:r>
              <a:rPr lang="ru-RU" dirty="0"/>
              <a:t>Пользовательские ошибки</a:t>
            </a:r>
          </a:p>
          <a:p>
            <a:pPr lvl="1"/>
            <a:r>
              <a:rPr lang="ru-RU" dirty="0"/>
              <a:t>Длительное обучение</a:t>
            </a:r>
          </a:p>
          <a:p>
            <a:pPr lvl="1"/>
            <a:r>
              <a:rPr lang="ru-RU" dirty="0"/>
              <a:t>Долгое выполнение операций</a:t>
            </a:r>
          </a:p>
          <a:p>
            <a:pPr>
              <a:buFont typeface="Wingdings" panose="05000000000000000000" pitchFamily="2" charset="2"/>
              <a:buChar char="Ø"/>
            </a:pPr>
            <a:r>
              <a:rPr lang="ru-RU" dirty="0"/>
              <a:t>Выбор: «что исправлять?», оценка влияния </a:t>
            </a:r>
          </a:p>
          <a:p>
            <a:endParaRPr lang="ru-RU" dirty="0"/>
          </a:p>
        </p:txBody>
      </p:sp>
    </p:spTree>
    <p:extLst>
      <p:ext uri="{BB962C8B-B14F-4D97-AF65-F5344CB8AC3E}">
        <p14:creationId xmlns:p14="http://schemas.microsoft.com/office/powerpoint/2010/main" val="283409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тестировать?</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Функции (что делает и не делает продукт)</a:t>
            </a:r>
          </a:p>
          <a:p>
            <a:pPr>
              <a:buFont typeface="Wingdings" panose="05000000000000000000" pitchFamily="2" charset="2"/>
              <a:buChar char="Ø"/>
            </a:pPr>
            <a:endParaRPr lang="ru-RU" dirty="0"/>
          </a:p>
          <a:p>
            <a:pPr>
              <a:buFont typeface="Wingdings" panose="05000000000000000000" pitchFamily="2" charset="2"/>
              <a:buChar char="Ø"/>
            </a:pPr>
            <a:r>
              <a:rPr lang="ru-RU" dirty="0"/>
              <a:t>Формы (как выглядит продукт) </a:t>
            </a:r>
          </a:p>
          <a:p>
            <a:pPr>
              <a:buFont typeface="Wingdings" panose="05000000000000000000" pitchFamily="2" charset="2"/>
              <a:buChar char="Ø"/>
            </a:pPr>
            <a:endParaRPr lang="ru-RU" dirty="0"/>
          </a:p>
          <a:p>
            <a:pPr>
              <a:buFont typeface="Wingdings" panose="05000000000000000000" pitchFamily="2" charset="2"/>
              <a:buChar char="Ø"/>
            </a:pPr>
            <a:r>
              <a:rPr lang="ru-RU" dirty="0"/>
              <a:t>Тексты (что написано)</a:t>
            </a:r>
          </a:p>
          <a:p>
            <a:pPr>
              <a:buFont typeface="Wingdings" panose="05000000000000000000" pitchFamily="2" charset="2"/>
              <a:buChar char="Ø"/>
            </a:pPr>
            <a:endParaRPr lang="ru-RU" dirty="0"/>
          </a:p>
          <a:p>
            <a:pPr>
              <a:buFont typeface="Wingdings" panose="05000000000000000000" pitchFamily="2" charset="2"/>
              <a:buChar char="Ø"/>
            </a:pPr>
            <a:r>
              <a:rPr lang="ru-RU" dirty="0"/>
              <a:t>Сценарии (последовательность операций)</a:t>
            </a:r>
          </a:p>
          <a:p>
            <a:pPr>
              <a:buFont typeface="Wingdings" panose="05000000000000000000" pitchFamily="2" charset="2"/>
              <a:buChar char="Ø"/>
            </a:pPr>
            <a:endParaRPr lang="ru-RU" dirty="0"/>
          </a:p>
          <a:p>
            <a:pPr>
              <a:buFont typeface="Wingdings" panose="05000000000000000000" pitchFamily="2" charset="2"/>
              <a:buChar char="Ø"/>
            </a:pPr>
            <a:r>
              <a:rPr lang="ru-RU" dirty="0"/>
              <a:t>Справку (доступность и наполнение)</a:t>
            </a:r>
          </a:p>
          <a:p>
            <a:pPr marL="54900" indent="0">
              <a:buNone/>
            </a:pPr>
            <a:r>
              <a:rPr lang="ru-RU" dirty="0"/>
              <a:t> </a:t>
            </a:r>
          </a:p>
          <a:p>
            <a:endParaRPr lang="ru-RU" dirty="0"/>
          </a:p>
        </p:txBody>
      </p:sp>
    </p:spTree>
    <p:extLst>
      <p:ext uri="{BB962C8B-B14F-4D97-AF65-F5344CB8AC3E}">
        <p14:creationId xmlns:p14="http://schemas.microsoft.com/office/powerpoint/2010/main" val="100001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Экспертная оценка (самостоятельно, привлечение сторонней организации)</a:t>
            </a:r>
          </a:p>
          <a:p>
            <a:pPr>
              <a:buFont typeface="Wingdings" panose="05000000000000000000" pitchFamily="2" charset="2"/>
              <a:buChar char="Ø"/>
            </a:pPr>
            <a:endParaRPr lang="ru-RU" dirty="0"/>
          </a:p>
          <a:p>
            <a:pPr>
              <a:buFont typeface="Wingdings" panose="05000000000000000000" pitchFamily="2" charset="2"/>
              <a:buChar char="Ø"/>
            </a:pPr>
            <a:r>
              <a:rPr lang="ru-RU" dirty="0"/>
              <a:t>Числовые оценки (скорости, ошибок, шагов, элементов и т.д.)</a:t>
            </a:r>
          </a:p>
          <a:p>
            <a:pPr>
              <a:buFont typeface="Wingdings" panose="05000000000000000000" pitchFamily="2" charset="2"/>
              <a:buChar char="Ø"/>
            </a:pPr>
            <a:endParaRPr lang="ru-RU" dirty="0"/>
          </a:p>
          <a:p>
            <a:pPr>
              <a:buFont typeface="Wingdings" panose="05000000000000000000" pitchFamily="2" charset="2"/>
              <a:buChar char="Ø"/>
            </a:pPr>
            <a:r>
              <a:rPr lang="ru-RU" dirty="0"/>
              <a:t>Пользовательское тестирование (сбор метрик, тестовые задания, анкеты)</a:t>
            </a:r>
          </a:p>
          <a:p>
            <a:pPr>
              <a:buFont typeface="Wingdings" panose="05000000000000000000" pitchFamily="2" charset="2"/>
              <a:buChar char="Ø"/>
            </a:pPr>
            <a:endParaRPr lang="ru-RU" dirty="0"/>
          </a:p>
          <a:p>
            <a:pPr>
              <a:buFont typeface="Wingdings" panose="05000000000000000000" pitchFamily="2" charset="2"/>
              <a:buChar char="Ø"/>
            </a:pPr>
            <a:r>
              <a:rPr lang="ru-RU" dirty="0"/>
              <a:t>Соответствие критериям (метрики, принципы, чек-листы)  </a:t>
            </a:r>
          </a:p>
        </p:txBody>
      </p:sp>
    </p:spTree>
    <p:extLst>
      <p:ext uri="{BB962C8B-B14F-4D97-AF65-F5344CB8AC3E}">
        <p14:creationId xmlns:p14="http://schemas.microsoft.com/office/powerpoint/2010/main" val="3238128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 что ориентироваться</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Пользовательские задачи</a:t>
            </a:r>
          </a:p>
          <a:p>
            <a:pPr>
              <a:buFont typeface="Wingdings" panose="05000000000000000000" pitchFamily="2" charset="2"/>
              <a:buChar char="Ø"/>
            </a:pPr>
            <a:endParaRPr lang="ru-RU" dirty="0"/>
          </a:p>
          <a:p>
            <a:pPr>
              <a:buFont typeface="Wingdings" panose="05000000000000000000" pitchFamily="2" charset="2"/>
              <a:buChar char="Ø"/>
            </a:pPr>
            <a:r>
              <a:rPr lang="ru-RU" dirty="0"/>
              <a:t>Особенности пользователя</a:t>
            </a:r>
          </a:p>
          <a:p>
            <a:pPr>
              <a:buFont typeface="Wingdings" panose="05000000000000000000" pitchFamily="2" charset="2"/>
              <a:buChar char="Ø"/>
            </a:pPr>
            <a:endParaRPr lang="ru-RU" dirty="0"/>
          </a:p>
          <a:p>
            <a:pPr>
              <a:buFont typeface="Wingdings" panose="05000000000000000000" pitchFamily="2" charset="2"/>
              <a:buChar char="Ø"/>
            </a:pPr>
            <a:r>
              <a:rPr lang="ru-RU" dirty="0"/>
              <a:t>Контекст: платформы, среда</a:t>
            </a:r>
          </a:p>
          <a:p>
            <a:pPr>
              <a:buFont typeface="Wingdings" panose="05000000000000000000" pitchFamily="2" charset="2"/>
              <a:buChar char="Ø"/>
            </a:pPr>
            <a:endParaRPr lang="ru-RU" dirty="0"/>
          </a:p>
          <a:p>
            <a:pPr>
              <a:buFont typeface="Wingdings" panose="05000000000000000000" pitchFamily="2" charset="2"/>
              <a:buChar char="Ø"/>
            </a:pPr>
            <a:r>
              <a:rPr lang="ru-RU" dirty="0"/>
              <a:t>Приоритеты компании </a:t>
            </a:r>
          </a:p>
          <a:p>
            <a:endParaRPr lang="ru-RU" dirty="0"/>
          </a:p>
        </p:txBody>
      </p:sp>
    </p:spTree>
    <p:extLst>
      <p:ext uri="{BB962C8B-B14F-4D97-AF65-F5344CB8AC3E}">
        <p14:creationId xmlns:p14="http://schemas.microsoft.com/office/powerpoint/2010/main" val="83832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dirty="0"/>
          </a:p>
          <a:p>
            <a:r>
              <a:rPr lang="ru-RU" dirty="0"/>
              <a:t>-Степень, с которой продукт может быть использован определёнными пользователями при определённом контексте использования для достижения определённых целей с должной эффективностью, продуктивностью и удовлетворённостью </a:t>
            </a:r>
          </a:p>
        </p:txBody>
      </p:sp>
      <p:sp>
        <p:nvSpPr>
          <p:cNvPr id="4" name="TextBox 3"/>
          <p:cNvSpPr txBox="1"/>
          <p:nvPr/>
        </p:nvSpPr>
        <p:spPr>
          <a:xfrm>
            <a:off x="5868144" y="3363838"/>
            <a:ext cx="2016224" cy="369332"/>
          </a:xfrm>
          <a:prstGeom prst="rect">
            <a:avLst/>
          </a:prstGeom>
          <a:noFill/>
        </p:spPr>
        <p:txBody>
          <a:bodyPr wrap="square" rtlCol="0">
            <a:spAutoFit/>
          </a:bodyPr>
          <a:lstStyle/>
          <a:p>
            <a:r>
              <a:rPr lang="en-US" dirty="0"/>
              <a:t>ISO 9241-11</a:t>
            </a:r>
            <a:endParaRPr lang="ru-RU" dirty="0"/>
          </a:p>
        </p:txBody>
      </p:sp>
    </p:spTree>
    <p:extLst>
      <p:ext uri="{BB962C8B-B14F-4D97-AF65-F5344CB8AC3E}">
        <p14:creationId xmlns:p14="http://schemas.microsoft.com/office/powerpoint/2010/main" val="3955413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a:t>
            </a:r>
          </a:p>
        </p:txBody>
      </p:sp>
      <p:sp>
        <p:nvSpPr>
          <p:cNvPr id="3" name="Текст 2"/>
          <p:cNvSpPr>
            <a:spLocks noGrp="1"/>
          </p:cNvSpPr>
          <p:nvPr>
            <p:ph type="body" sz="quarter" idx="15"/>
          </p:nvPr>
        </p:nvSpPr>
        <p:spPr/>
        <p:txBody>
          <a:bodyPr/>
          <a:lstStyle/>
          <a:p>
            <a:pPr marL="54900" indent="0">
              <a:buNone/>
            </a:pPr>
            <a:r>
              <a:rPr lang="ru-RU" dirty="0"/>
              <a:t>Почта (100%)</a:t>
            </a:r>
          </a:p>
          <a:p>
            <a:pPr marL="54900" indent="0">
              <a:buNone/>
            </a:pPr>
            <a:r>
              <a:rPr lang="ru-RU" dirty="0"/>
              <a:t>Чтобы удалить письмо, нужно отметить и нажать «Удалить»</a:t>
            </a:r>
          </a:p>
          <a:p>
            <a:pPr marL="54900" indent="0">
              <a:buNone/>
            </a:pPr>
            <a:r>
              <a:rPr lang="ru-RU" dirty="0"/>
              <a:t>Можно при каждом письме в списке сделать маленькую кнопочку со значком корзины</a:t>
            </a:r>
          </a:p>
          <a:p>
            <a:pPr marL="54900" indent="0">
              <a:buNone/>
            </a:pPr>
            <a:r>
              <a:rPr lang="ru-RU" dirty="0"/>
              <a:t>Уровень недовольства: низкий</a:t>
            </a:r>
          </a:p>
        </p:txBody>
      </p:sp>
      <p:sp>
        <p:nvSpPr>
          <p:cNvPr id="4" name="Текст 3"/>
          <p:cNvSpPr>
            <a:spLocks noGrp="1"/>
          </p:cNvSpPr>
          <p:nvPr>
            <p:ph type="body" sz="quarter" idx="16"/>
          </p:nvPr>
        </p:nvSpPr>
        <p:spPr/>
        <p:txBody>
          <a:bodyPr/>
          <a:lstStyle/>
          <a:p>
            <a:pPr marL="54900" indent="0">
              <a:buNone/>
            </a:pPr>
            <a:r>
              <a:rPr lang="ru-RU" dirty="0"/>
              <a:t>Подписи к письму (10%)</a:t>
            </a:r>
          </a:p>
          <a:p>
            <a:pPr marL="54900" indent="0">
              <a:buNone/>
            </a:pPr>
            <a:r>
              <a:rPr lang="ru-RU" dirty="0"/>
              <a:t>Можно добавлять только подпись после письма</a:t>
            </a:r>
          </a:p>
          <a:p>
            <a:pPr marL="54900" indent="0">
              <a:buNone/>
            </a:pPr>
            <a:r>
              <a:rPr lang="ru-RU" dirty="0"/>
              <a:t>Можно добавить подпись-шапку перед письмом (приветствие, например)</a:t>
            </a:r>
          </a:p>
          <a:p>
            <a:pPr marL="54900" indent="0">
              <a:buNone/>
            </a:pPr>
            <a:r>
              <a:rPr lang="ru-RU" dirty="0"/>
              <a:t>Уровень недовольства: высокий</a:t>
            </a:r>
          </a:p>
        </p:txBody>
      </p:sp>
    </p:spTree>
    <p:extLst>
      <p:ext uri="{BB962C8B-B14F-4D97-AF65-F5344CB8AC3E}">
        <p14:creationId xmlns:p14="http://schemas.microsoft.com/office/powerpoint/2010/main" val="10437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Почему?</a:t>
            </a:r>
          </a:p>
        </p:txBody>
      </p:sp>
      <p:sp>
        <p:nvSpPr>
          <p:cNvPr id="3" name="Текст 2"/>
          <p:cNvSpPr>
            <a:spLocks noGrp="1"/>
          </p:cNvSpPr>
          <p:nvPr>
            <p:ph type="body" sz="quarter" idx="15"/>
          </p:nvPr>
        </p:nvSpPr>
        <p:spPr/>
        <p:txBody>
          <a:bodyPr/>
          <a:lstStyle/>
          <a:p>
            <a:r>
              <a:rPr lang="ru-RU" dirty="0"/>
              <a:t>Аудитория</a:t>
            </a:r>
          </a:p>
          <a:p>
            <a:pPr marL="54900" indent="0">
              <a:buNone/>
            </a:pPr>
            <a:endParaRPr lang="ru-RU" dirty="0"/>
          </a:p>
          <a:p>
            <a:pPr marL="54900" indent="0">
              <a:buNone/>
            </a:pPr>
            <a:r>
              <a:rPr lang="ru-RU" dirty="0"/>
              <a:t>1 –обычные пользователи</a:t>
            </a:r>
          </a:p>
          <a:p>
            <a:pPr marL="54900" indent="0">
              <a:buNone/>
            </a:pPr>
            <a:endParaRPr lang="ru-RU" dirty="0"/>
          </a:p>
          <a:p>
            <a:pPr marL="54900" indent="0">
              <a:buNone/>
            </a:pPr>
            <a:r>
              <a:rPr lang="ru-RU" dirty="0"/>
              <a:t>2 –эксперты</a:t>
            </a:r>
          </a:p>
          <a:p>
            <a:pPr marL="54900" indent="0">
              <a:buNone/>
            </a:pPr>
            <a:endParaRPr lang="ru-RU" dirty="0"/>
          </a:p>
          <a:p>
            <a:pPr marL="54900" indent="0">
              <a:buNone/>
            </a:pPr>
            <a:r>
              <a:rPr lang="ru-RU" dirty="0"/>
              <a:t>5 – те, кто будет платить</a:t>
            </a:r>
          </a:p>
        </p:txBody>
      </p:sp>
      <p:sp>
        <p:nvSpPr>
          <p:cNvPr id="4" name="Текст 3"/>
          <p:cNvSpPr>
            <a:spLocks noGrp="1"/>
          </p:cNvSpPr>
          <p:nvPr>
            <p:ph type="body" sz="quarter" idx="16"/>
          </p:nvPr>
        </p:nvSpPr>
        <p:spPr/>
        <p:txBody>
          <a:bodyPr/>
          <a:lstStyle/>
          <a:p>
            <a:r>
              <a:rPr lang="ru-RU" dirty="0"/>
              <a:t>Значимость улучшения</a:t>
            </a:r>
          </a:p>
          <a:p>
            <a:endParaRPr lang="ru-RU" dirty="0"/>
          </a:p>
          <a:p>
            <a:r>
              <a:rPr lang="ru-RU" dirty="0"/>
              <a:t>1 –нейтральное отношение</a:t>
            </a:r>
          </a:p>
          <a:p>
            <a:endParaRPr lang="ru-RU" dirty="0"/>
          </a:p>
          <a:p>
            <a:r>
              <a:rPr lang="ru-RU" dirty="0"/>
              <a:t>3 – о, прикольно</a:t>
            </a:r>
          </a:p>
          <a:p>
            <a:endParaRPr lang="ru-RU" dirty="0"/>
          </a:p>
          <a:p>
            <a:r>
              <a:rPr lang="ru-RU" dirty="0"/>
              <a:t>5 – ох ты как круто!</a:t>
            </a:r>
          </a:p>
          <a:p>
            <a:endParaRPr lang="ru-RU" dirty="0"/>
          </a:p>
        </p:txBody>
      </p:sp>
    </p:spTree>
    <p:extLst>
      <p:ext uri="{BB962C8B-B14F-4D97-AF65-F5344CB8AC3E}">
        <p14:creationId xmlns:p14="http://schemas.microsoft.com/office/powerpoint/2010/main" val="3671492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Формула</a:t>
            </a:r>
          </a:p>
        </p:txBody>
      </p:sp>
      <p:sp>
        <p:nvSpPr>
          <p:cNvPr id="3" name="Текст 2"/>
          <p:cNvSpPr>
            <a:spLocks noGrp="1"/>
          </p:cNvSpPr>
          <p:nvPr>
            <p:ph type="body" sz="quarter" idx="10"/>
          </p:nvPr>
        </p:nvSpPr>
        <p:spPr/>
        <p:txBody>
          <a:bodyPr/>
          <a:lstStyle/>
          <a:p>
            <a:pPr marL="54900" indent="0" algn="ctr">
              <a:buNone/>
            </a:pPr>
            <a:r>
              <a:rPr lang="ru-RU" b="1" dirty="0"/>
              <a:t>Итоговое улучшение</a:t>
            </a:r>
          </a:p>
          <a:p>
            <a:pPr marL="54900" indent="0" algn="ctr">
              <a:buNone/>
            </a:pPr>
            <a:r>
              <a:rPr lang="ru-RU" b="1" dirty="0"/>
              <a:t>=</a:t>
            </a:r>
          </a:p>
          <a:p>
            <a:pPr marL="54900" indent="0" algn="ctr">
              <a:buNone/>
            </a:pPr>
            <a:r>
              <a:rPr lang="ru-RU" dirty="0"/>
              <a:t>% затронутых пользователей</a:t>
            </a:r>
          </a:p>
          <a:p>
            <a:pPr marL="54900" indent="0" algn="ctr">
              <a:buNone/>
            </a:pPr>
            <a:r>
              <a:rPr lang="ru-RU" b="1" dirty="0"/>
              <a:t>*</a:t>
            </a:r>
          </a:p>
          <a:p>
            <a:pPr marL="54900" indent="0" algn="ctr">
              <a:buNone/>
            </a:pPr>
            <a:r>
              <a:rPr lang="ru-RU" dirty="0"/>
              <a:t>насколько важна эта аудитория</a:t>
            </a:r>
          </a:p>
          <a:p>
            <a:pPr marL="54900" indent="0" algn="ctr">
              <a:buNone/>
            </a:pPr>
            <a:r>
              <a:rPr lang="ru-RU" b="1" dirty="0"/>
              <a:t>*</a:t>
            </a:r>
          </a:p>
          <a:p>
            <a:pPr marL="54900" indent="0" algn="ctr">
              <a:buNone/>
            </a:pPr>
            <a:r>
              <a:rPr lang="ru-RU" dirty="0"/>
              <a:t>насколько заметно?</a:t>
            </a:r>
          </a:p>
        </p:txBody>
      </p:sp>
    </p:spTree>
    <p:extLst>
      <p:ext uri="{BB962C8B-B14F-4D97-AF65-F5344CB8AC3E}">
        <p14:creationId xmlns:p14="http://schemas.microsoft.com/office/powerpoint/2010/main" val="32438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a:t>
            </a:r>
          </a:p>
        </p:txBody>
      </p:sp>
      <p:sp>
        <p:nvSpPr>
          <p:cNvPr id="3" name="Текст 2"/>
          <p:cNvSpPr>
            <a:spLocks noGrp="1"/>
          </p:cNvSpPr>
          <p:nvPr>
            <p:ph type="body" sz="quarter" idx="15"/>
          </p:nvPr>
        </p:nvSpPr>
        <p:spPr/>
        <p:txBody>
          <a:bodyPr/>
          <a:lstStyle/>
          <a:p>
            <a:pPr marL="54900" indent="0">
              <a:buNone/>
            </a:pPr>
            <a:r>
              <a:rPr lang="ru-RU" dirty="0"/>
              <a:t>Почта (100%)</a:t>
            </a:r>
          </a:p>
          <a:p>
            <a:pPr marL="54900" indent="0">
              <a:buNone/>
            </a:pPr>
            <a:endParaRPr lang="ru-RU" dirty="0"/>
          </a:p>
          <a:p>
            <a:pPr marL="54900" indent="0">
              <a:buNone/>
            </a:pPr>
            <a:r>
              <a:rPr lang="ru-RU" dirty="0"/>
              <a:t>Аудитория – все пользователи</a:t>
            </a:r>
          </a:p>
          <a:p>
            <a:pPr marL="54900" indent="0">
              <a:buNone/>
            </a:pPr>
            <a:endParaRPr lang="ru-RU" dirty="0"/>
          </a:p>
          <a:p>
            <a:pPr marL="54900" indent="0">
              <a:buNone/>
            </a:pPr>
            <a:r>
              <a:rPr lang="ru-RU" dirty="0"/>
              <a:t>Важно – по минимуму (1)</a:t>
            </a:r>
          </a:p>
          <a:p>
            <a:pPr marL="54900" indent="0">
              <a:buNone/>
            </a:pPr>
            <a:endParaRPr lang="ru-RU" dirty="0"/>
          </a:p>
          <a:p>
            <a:pPr marL="54900" indent="0">
              <a:buNone/>
            </a:pPr>
            <a:r>
              <a:rPr lang="ru-RU" dirty="0"/>
              <a:t>100*(1+2+5)*1=800</a:t>
            </a:r>
          </a:p>
        </p:txBody>
      </p:sp>
      <p:sp>
        <p:nvSpPr>
          <p:cNvPr id="4" name="Текст 3"/>
          <p:cNvSpPr>
            <a:spLocks noGrp="1"/>
          </p:cNvSpPr>
          <p:nvPr>
            <p:ph type="body" sz="quarter" idx="16"/>
          </p:nvPr>
        </p:nvSpPr>
        <p:spPr/>
        <p:txBody>
          <a:bodyPr/>
          <a:lstStyle/>
          <a:p>
            <a:pPr marL="54900" indent="0">
              <a:buNone/>
            </a:pPr>
            <a:r>
              <a:rPr lang="ru-RU" dirty="0"/>
              <a:t>Подписи к письму (10%)</a:t>
            </a:r>
          </a:p>
          <a:p>
            <a:pPr marL="54900" indent="0">
              <a:buNone/>
            </a:pPr>
            <a:endParaRPr lang="ru-RU" dirty="0"/>
          </a:p>
          <a:p>
            <a:pPr marL="54900" indent="0">
              <a:buNone/>
            </a:pPr>
            <a:r>
              <a:rPr lang="ru-RU" dirty="0"/>
              <a:t>Аудитория – эксперты</a:t>
            </a:r>
          </a:p>
          <a:p>
            <a:pPr marL="54900" indent="0">
              <a:buNone/>
            </a:pPr>
            <a:endParaRPr lang="ru-RU" dirty="0"/>
          </a:p>
          <a:p>
            <a:pPr marL="54900" indent="0">
              <a:buNone/>
            </a:pPr>
            <a:r>
              <a:rPr lang="ru-RU" dirty="0"/>
              <a:t>Важно – очень (4)</a:t>
            </a:r>
          </a:p>
          <a:p>
            <a:pPr marL="54900" indent="0">
              <a:buNone/>
            </a:pPr>
            <a:endParaRPr lang="ru-RU" dirty="0"/>
          </a:p>
          <a:p>
            <a:pPr marL="54900" indent="0">
              <a:buNone/>
            </a:pPr>
            <a:r>
              <a:rPr lang="ru-RU" dirty="0"/>
              <a:t>10*2*4=80</a:t>
            </a:r>
          </a:p>
        </p:txBody>
      </p:sp>
    </p:spTree>
    <p:extLst>
      <p:ext uri="{BB962C8B-B14F-4D97-AF65-F5344CB8AC3E}">
        <p14:creationId xmlns:p14="http://schemas.microsoft.com/office/powerpoint/2010/main" val="413862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a:t>
            </a:r>
          </a:p>
        </p:txBody>
      </p:sp>
      <p:sp>
        <p:nvSpPr>
          <p:cNvPr id="3" name="Текст 2"/>
          <p:cNvSpPr>
            <a:spLocks noGrp="1"/>
          </p:cNvSpPr>
          <p:nvPr>
            <p:ph type="body" sz="quarter" idx="10"/>
          </p:nvPr>
        </p:nvSpPr>
        <p:spPr/>
        <p:txBody>
          <a:bodyPr/>
          <a:lstStyle/>
          <a:p>
            <a:r>
              <a:rPr lang="ru-RU" dirty="0"/>
              <a:t>Список сценариев (</a:t>
            </a:r>
            <a:r>
              <a:rPr lang="en-US" dirty="0"/>
              <a:t>use-</a:t>
            </a:r>
            <a:r>
              <a:rPr lang="ru-RU" dirty="0"/>
              <a:t>кейсы)</a:t>
            </a:r>
          </a:p>
          <a:p>
            <a:endParaRPr lang="ru-RU" dirty="0"/>
          </a:p>
          <a:p>
            <a:r>
              <a:rPr lang="ru-RU" dirty="0"/>
              <a:t>Распределение по ролям</a:t>
            </a:r>
          </a:p>
        </p:txBody>
      </p:sp>
    </p:spTree>
    <p:extLst>
      <p:ext uri="{BB962C8B-B14F-4D97-AF65-F5344CB8AC3E}">
        <p14:creationId xmlns:p14="http://schemas.microsoft.com/office/powerpoint/2010/main" val="2826935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t>
            </a:r>
            <a:r>
              <a:rPr lang="ru-RU" dirty="0"/>
              <a:t>Кто?</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Клиентов и пользователей</a:t>
            </a:r>
          </a:p>
          <a:p>
            <a:pPr>
              <a:buFont typeface="Wingdings" panose="05000000000000000000" pitchFamily="2" charset="2"/>
              <a:buChar char="Ø"/>
            </a:pPr>
            <a:endParaRPr lang="ru-RU" dirty="0"/>
          </a:p>
          <a:p>
            <a:pPr>
              <a:buFont typeface="Wingdings" panose="05000000000000000000" pitchFamily="2" charset="2"/>
              <a:buChar char="Ø"/>
            </a:pPr>
            <a:r>
              <a:rPr lang="ru-RU" dirty="0"/>
              <a:t>Знания, квалификацию</a:t>
            </a:r>
          </a:p>
          <a:p>
            <a:pPr>
              <a:buFont typeface="Wingdings" panose="05000000000000000000" pitchFamily="2" charset="2"/>
              <a:buChar char="Ø"/>
            </a:pPr>
            <a:endParaRPr lang="ru-RU" dirty="0"/>
          </a:p>
          <a:p>
            <a:pPr>
              <a:buFont typeface="Wingdings" panose="05000000000000000000" pitchFamily="2" charset="2"/>
              <a:buChar char="Ø"/>
            </a:pPr>
            <a:r>
              <a:rPr lang="ru-RU" dirty="0"/>
              <a:t>Ментальные модели</a:t>
            </a:r>
          </a:p>
          <a:p>
            <a:pPr>
              <a:buFont typeface="Wingdings" panose="05000000000000000000" pitchFamily="2" charset="2"/>
              <a:buChar char="Ø"/>
            </a:pPr>
            <a:endParaRPr lang="ru-RU" dirty="0"/>
          </a:p>
          <a:p>
            <a:pPr>
              <a:buFont typeface="Wingdings" panose="05000000000000000000" pitchFamily="2" charset="2"/>
              <a:buChar char="Ø"/>
            </a:pPr>
            <a:r>
              <a:rPr lang="ru-RU" dirty="0"/>
              <a:t>Что используют</a:t>
            </a:r>
          </a:p>
          <a:p>
            <a:pPr>
              <a:buFont typeface="Wingdings" panose="05000000000000000000" pitchFamily="2" charset="2"/>
              <a:buChar char="Ø"/>
            </a:pPr>
            <a:endParaRPr lang="ru-RU" dirty="0"/>
          </a:p>
          <a:p>
            <a:pPr>
              <a:buFont typeface="Wingdings" panose="05000000000000000000" pitchFamily="2" charset="2"/>
              <a:buChar char="Ø"/>
            </a:pPr>
            <a:r>
              <a:rPr lang="ru-RU" dirty="0"/>
              <a:t>Как используют </a:t>
            </a:r>
          </a:p>
          <a:p>
            <a:endParaRPr lang="ru-RU" dirty="0"/>
          </a:p>
        </p:txBody>
      </p:sp>
    </p:spTree>
    <p:extLst>
      <p:ext uri="{BB962C8B-B14F-4D97-AF65-F5344CB8AC3E}">
        <p14:creationId xmlns:p14="http://schemas.microsoft.com/office/powerpoint/2010/main" val="1845582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Клиенты и пользователи</a:t>
            </a:r>
          </a:p>
        </p:txBody>
      </p:sp>
      <p:sp>
        <p:nvSpPr>
          <p:cNvPr id="3" name="Текст 2"/>
          <p:cNvSpPr>
            <a:spLocks noGrp="1"/>
          </p:cNvSpPr>
          <p:nvPr>
            <p:ph type="body" sz="quarter" idx="15"/>
          </p:nvPr>
        </p:nvSpPr>
        <p:spPr/>
        <p:txBody>
          <a:bodyPr/>
          <a:lstStyle/>
          <a:p>
            <a:r>
              <a:rPr lang="ru-RU" dirty="0"/>
              <a:t>Клиент</a:t>
            </a:r>
          </a:p>
          <a:p>
            <a:pPr marL="54900" indent="0">
              <a:buNone/>
            </a:pPr>
            <a:endParaRPr lang="ru-RU" dirty="0"/>
          </a:p>
          <a:p>
            <a:pPr marL="54900" indent="0">
              <a:buNone/>
            </a:pPr>
            <a:r>
              <a:rPr lang="ru-RU" dirty="0"/>
              <a:t>Принимает решение о покупке</a:t>
            </a:r>
          </a:p>
          <a:p>
            <a:pPr marL="54900" indent="0">
              <a:buNone/>
            </a:pPr>
            <a:r>
              <a:rPr lang="ru-RU" dirty="0"/>
              <a:t>Отдаёт свои кровные за возможности программы</a:t>
            </a:r>
          </a:p>
          <a:p>
            <a:pPr marL="54900" indent="0">
              <a:buNone/>
            </a:pPr>
            <a:r>
              <a:rPr lang="ru-RU" dirty="0"/>
              <a:t>Важнее всего, что приложение умеет</a:t>
            </a:r>
          </a:p>
          <a:p>
            <a:endParaRPr lang="ru-RU" dirty="0"/>
          </a:p>
          <a:p>
            <a:endParaRPr lang="ru-RU" dirty="0"/>
          </a:p>
        </p:txBody>
      </p:sp>
      <p:sp>
        <p:nvSpPr>
          <p:cNvPr id="4" name="Текст 3"/>
          <p:cNvSpPr>
            <a:spLocks noGrp="1"/>
          </p:cNvSpPr>
          <p:nvPr>
            <p:ph type="body" sz="quarter" idx="16"/>
          </p:nvPr>
        </p:nvSpPr>
        <p:spPr/>
        <p:txBody>
          <a:bodyPr/>
          <a:lstStyle/>
          <a:p>
            <a:r>
              <a:rPr lang="ru-RU" dirty="0"/>
              <a:t>Пользователь</a:t>
            </a:r>
          </a:p>
          <a:p>
            <a:endParaRPr lang="ru-RU" dirty="0"/>
          </a:p>
          <a:p>
            <a:pPr marL="54900" indent="0">
              <a:buNone/>
            </a:pPr>
            <a:r>
              <a:rPr lang="ru-RU" dirty="0"/>
              <a:t>Использует продукт</a:t>
            </a:r>
          </a:p>
          <a:p>
            <a:pPr marL="54900" indent="0">
              <a:buNone/>
            </a:pPr>
            <a:r>
              <a:rPr lang="ru-RU" dirty="0"/>
              <a:t>Тратит своё время на изучение</a:t>
            </a:r>
          </a:p>
          <a:p>
            <a:pPr marL="54900" indent="0">
              <a:buNone/>
            </a:pPr>
            <a:r>
              <a:rPr lang="ru-RU" dirty="0"/>
              <a:t>Важнее, чтобы приятно было использовать приложение</a:t>
            </a:r>
          </a:p>
          <a:p>
            <a:endParaRPr lang="ru-RU" dirty="0"/>
          </a:p>
        </p:txBody>
      </p:sp>
    </p:spTree>
    <p:extLst>
      <p:ext uri="{BB962C8B-B14F-4D97-AF65-F5344CB8AC3E}">
        <p14:creationId xmlns:p14="http://schemas.microsoft.com/office/powerpoint/2010/main" val="421301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Клиенты и пользователи</a:t>
            </a:r>
          </a:p>
        </p:txBody>
      </p:sp>
      <p:sp>
        <p:nvSpPr>
          <p:cNvPr id="3" name="Текст 2"/>
          <p:cNvSpPr>
            <a:spLocks noGrp="1"/>
          </p:cNvSpPr>
          <p:nvPr>
            <p:ph type="body" sz="quarter" idx="15"/>
          </p:nvPr>
        </p:nvSpPr>
        <p:spPr/>
        <p:txBody>
          <a:bodyPr/>
          <a:lstStyle/>
          <a:p>
            <a:r>
              <a:rPr lang="ru-RU" dirty="0"/>
              <a:t>Клиент</a:t>
            </a:r>
          </a:p>
          <a:p>
            <a:pPr marL="54900" indent="0">
              <a:buNone/>
            </a:pPr>
            <a:endParaRPr lang="ru-RU" dirty="0"/>
          </a:p>
          <a:p>
            <a:pPr marL="54900" indent="0">
              <a:buNone/>
            </a:pPr>
            <a:r>
              <a:rPr lang="ru-RU" dirty="0"/>
              <a:t>Принимает решение о покупке</a:t>
            </a:r>
          </a:p>
          <a:p>
            <a:pPr marL="54900" indent="0">
              <a:buNone/>
            </a:pPr>
            <a:r>
              <a:rPr lang="ru-RU" dirty="0"/>
              <a:t>Платит реальные деньги</a:t>
            </a:r>
          </a:p>
          <a:p>
            <a:pPr marL="54900" indent="0">
              <a:buNone/>
            </a:pPr>
            <a:r>
              <a:rPr lang="ru-RU" dirty="0"/>
              <a:t>Нужно решить задачи</a:t>
            </a:r>
          </a:p>
          <a:p>
            <a:pPr marL="54900" indent="0">
              <a:buNone/>
            </a:pPr>
            <a:endParaRPr lang="ru-RU" dirty="0"/>
          </a:p>
          <a:p>
            <a:pPr marL="54900" indent="0">
              <a:buNone/>
            </a:pPr>
            <a:r>
              <a:rPr lang="ru-RU" dirty="0"/>
              <a:t>Что</a:t>
            </a:r>
          </a:p>
        </p:txBody>
      </p:sp>
      <p:sp>
        <p:nvSpPr>
          <p:cNvPr id="4" name="Текст 3"/>
          <p:cNvSpPr>
            <a:spLocks noGrp="1"/>
          </p:cNvSpPr>
          <p:nvPr>
            <p:ph type="body" sz="quarter" idx="16"/>
          </p:nvPr>
        </p:nvSpPr>
        <p:spPr/>
        <p:txBody>
          <a:bodyPr/>
          <a:lstStyle/>
          <a:p>
            <a:r>
              <a:rPr lang="ru-RU" dirty="0"/>
              <a:t>Пользователь</a:t>
            </a:r>
          </a:p>
          <a:p>
            <a:pPr marL="54900" indent="0">
              <a:buNone/>
            </a:pPr>
            <a:endParaRPr lang="ru-RU" dirty="0"/>
          </a:p>
          <a:p>
            <a:pPr marL="54900" indent="0">
              <a:buNone/>
            </a:pPr>
            <a:r>
              <a:rPr lang="ru-RU" dirty="0"/>
              <a:t>Использует продукт</a:t>
            </a:r>
          </a:p>
          <a:p>
            <a:pPr marL="54900" indent="0">
              <a:buNone/>
            </a:pPr>
            <a:r>
              <a:rPr lang="ru-RU" dirty="0"/>
              <a:t>Тратит время</a:t>
            </a:r>
          </a:p>
          <a:p>
            <a:pPr marL="54900" indent="0">
              <a:buNone/>
            </a:pPr>
            <a:r>
              <a:rPr lang="ru-RU" dirty="0"/>
              <a:t>Красиво и приятно</a:t>
            </a:r>
          </a:p>
          <a:p>
            <a:endParaRPr lang="ru-RU" dirty="0"/>
          </a:p>
          <a:p>
            <a:pPr marL="54900" indent="0">
              <a:buNone/>
            </a:pPr>
            <a:r>
              <a:rPr lang="ru-RU" dirty="0"/>
              <a:t>Как</a:t>
            </a:r>
          </a:p>
        </p:txBody>
      </p:sp>
    </p:spTree>
    <p:extLst>
      <p:ext uri="{BB962C8B-B14F-4D97-AF65-F5344CB8AC3E}">
        <p14:creationId xmlns:p14="http://schemas.microsoft.com/office/powerpoint/2010/main" val="1851481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Квалификация</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Какие термины знает?</a:t>
            </a:r>
          </a:p>
          <a:p>
            <a:pPr>
              <a:buFont typeface="Wingdings" panose="05000000000000000000" pitchFamily="2" charset="2"/>
              <a:buChar char="Ø"/>
            </a:pPr>
            <a:endParaRPr lang="ru-RU" dirty="0"/>
          </a:p>
          <a:p>
            <a:pPr>
              <a:buFont typeface="Wingdings" panose="05000000000000000000" pitchFamily="2" charset="2"/>
              <a:buChar char="Ø"/>
            </a:pPr>
            <a:r>
              <a:rPr lang="ru-RU" dirty="0"/>
              <a:t>С чем умеет работать?</a:t>
            </a:r>
          </a:p>
          <a:p>
            <a:pPr>
              <a:buFont typeface="Wingdings" panose="05000000000000000000" pitchFamily="2" charset="2"/>
              <a:buChar char="Ø"/>
            </a:pPr>
            <a:endParaRPr lang="ru-RU" dirty="0"/>
          </a:p>
          <a:p>
            <a:pPr>
              <a:buFont typeface="Wingdings" panose="05000000000000000000" pitchFamily="2" charset="2"/>
              <a:buChar char="Ø"/>
            </a:pPr>
            <a:r>
              <a:rPr lang="ru-RU" dirty="0"/>
              <a:t>Знаком ли ему бизнес-процесс?</a:t>
            </a:r>
          </a:p>
          <a:p>
            <a:pPr>
              <a:buFont typeface="Wingdings" panose="05000000000000000000" pitchFamily="2" charset="2"/>
              <a:buChar char="Ø"/>
            </a:pPr>
            <a:endParaRPr lang="ru-RU" dirty="0"/>
          </a:p>
          <a:p>
            <a:pPr>
              <a:buFont typeface="Wingdings" panose="05000000000000000000" pitchFamily="2" charset="2"/>
              <a:buChar char="Ø"/>
            </a:pPr>
            <a:r>
              <a:rPr lang="ru-RU" dirty="0"/>
              <a:t>Знает ли особенности среды? </a:t>
            </a:r>
          </a:p>
          <a:p>
            <a:endParaRPr lang="ru-RU" dirty="0"/>
          </a:p>
        </p:txBody>
      </p:sp>
    </p:spTree>
    <p:extLst>
      <p:ext uri="{BB962C8B-B14F-4D97-AF65-F5344CB8AC3E}">
        <p14:creationId xmlns:p14="http://schemas.microsoft.com/office/powerpoint/2010/main" val="39037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Ментальные модели</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Какой опыт?</a:t>
            </a:r>
          </a:p>
          <a:p>
            <a:pPr>
              <a:buFont typeface="Wingdings" panose="05000000000000000000" pitchFamily="2" charset="2"/>
              <a:buChar char="Ø"/>
            </a:pPr>
            <a:endParaRPr lang="ru-RU" dirty="0"/>
          </a:p>
          <a:p>
            <a:pPr>
              <a:buFont typeface="Wingdings" panose="05000000000000000000" pitchFamily="2" charset="2"/>
              <a:buChar char="Ø"/>
            </a:pPr>
            <a:r>
              <a:rPr lang="ru-RU" dirty="0"/>
              <a:t>Что хочет от приложения?</a:t>
            </a:r>
          </a:p>
          <a:p>
            <a:pPr>
              <a:buFont typeface="Wingdings" panose="05000000000000000000" pitchFamily="2" charset="2"/>
              <a:buChar char="Ø"/>
            </a:pPr>
            <a:endParaRPr lang="ru-RU" dirty="0"/>
          </a:p>
          <a:p>
            <a:pPr>
              <a:buFont typeface="Wingdings" panose="05000000000000000000" pitchFamily="2" charset="2"/>
              <a:buChar char="Ø"/>
            </a:pPr>
            <a:r>
              <a:rPr lang="ru-RU" dirty="0"/>
              <a:t>Терминология?</a:t>
            </a:r>
          </a:p>
          <a:p>
            <a:pPr>
              <a:buFont typeface="Wingdings" panose="05000000000000000000" pitchFamily="2" charset="2"/>
              <a:buChar char="Ø"/>
            </a:pPr>
            <a:endParaRPr lang="ru-RU" dirty="0"/>
          </a:p>
          <a:p>
            <a:pPr>
              <a:buFont typeface="Wingdings" panose="05000000000000000000" pitchFamily="2" charset="2"/>
              <a:buChar char="Ø"/>
            </a:pPr>
            <a:r>
              <a:rPr lang="ru-RU" dirty="0"/>
              <a:t>К чему привык? </a:t>
            </a:r>
          </a:p>
          <a:p>
            <a:endParaRPr lang="ru-RU" dirty="0"/>
          </a:p>
        </p:txBody>
      </p:sp>
    </p:spTree>
    <p:extLst>
      <p:ext uri="{BB962C8B-B14F-4D97-AF65-F5344CB8AC3E}">
        <p14:creationId xmlns:p14="http://schemas.microsoft.com/office/powerpoint/2010/main" val="364604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Критерии </a:t>
            </a:r>
            <a:r>
              <a:rPr lang="ru-RU" dirty="0" err="1"/>
              <a:t>юзабилити</a:t>
            </a:r>
            <a:endParaRPr lang="ru-RU" dirty="0"/>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Эффективность</a:t>
            </a:r>
          </a:p>
          <a:p>
            <a:pPr lvl="1"/>
            <a:r>
              <a:rPr lang="ru-RU" dirty="0"/>
              <a:t>Решаемые операции</a:t>
            </a:r>
          </a:p>
          <a:p>
            <a:pPr lvl="1"/>
            <a:r>
              <a:rPr lang="ru-RU" dirty="0"/>
              <a:t>% ошибок</a:t>
            </a:r>
          </a:p>
          <a:p>
            <a:pPr>
              <a:buFont typeface="Wingdings" panose="05000000000000000000" pitchFamily="2" charset="2"/>
              <a:buChar char="Ø"/>
            </a:pPr>
            <a:r>
              <a:rPr lang="ru-RU" dirty="0"/>
              <a:t>Продуктивность</a:t>
            </a:r>
          </a:p>
          <a:p>
            <a:pPr lvl="1"/>
            <a:r>
              <a:rPr lang="ru-RU" dirty="0"/>
              <a:t>Скорость использования</a:t>
            </a:r>
          </a:p>
          <a:p>
            <a:pPr lvl="1"/>
            <a:r>
              <a:rPr lang="ru-RU" dirty="0"/>
              <a:t>Скорость обучения</a:t>
            </a:r>
          </a:p>
          <a:p>
            <a:pPr>
              <a:buFont typeface="Wingdings" panose="05000000000000000000" pitchFamily="2" charset="2"/>
              <a:buChar char="Ø"/>
            </a:pPr>
            <a:r>
              <a:rPr lang="ru-RU" dirty="0"/>
              <a:t>Удовлетворённость </a:t>
            </a:r>
          </a:p>
          <a:p>
            <a:endParaRPr lang="ru-RU" dirty="0"/>
          </a:p>
        </p:txBody>
      </p:sp>
    </p:spTree>
    <p:extLst>
      <p:ext uri="{BB962C8B-B14F-4D97-AF65-F5344CB8AC3E}">
        <p14:creationId xmlns:p14="http://schemas.microsoft.com/office/powerpoint/2010/main" val="3824120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используется</a:t>
            </a:r>
          </a:p>
        </p:txBody>
      </p:sp>
      <p:sp>
        <p:nvSpPr>
          <p:cNvPr id="3" name="Текст 2"/>
          <p:cNvSpPr>
            <a:spLocks noGrp="1"/>
          </p:cNvSpPr>
          <p:nvPr>
            <p:ph type="body" sz="quarter" idx="10"/>
          </p:nvPr>
        </p:nvSpPr>
        <p:spPr/>
        <p:txBody>
          <a:bodyPr/>
          <a:lstStyle/>
          <a:p>
            <a:pPr>
              <a:buFont typeface="Wingdings" panose="05000000000000000000" pitchFamily="2" charset="2"/>
              <a:buChar char="Ø"/>
            </a:pPr>
            <a:r>
              <a:rPr lang="ru-RU" dirty="0"/>
              <a:t>Что чаще, что реже?</a:t>
            </a:r>
          </a:p>
          <a:p>
            <a:pPr>
              <a:buFont typeface="Wingdings" panose="05000000000000000000" pitchFamily="2" charset="2"/>
              <a:buChar char="Ø"/>
            </a:pPr>
            <a:endParaRPr lang="ru-RU" dirty="0"/>
          </a:p>
          <a:p>
            <a:pPr>
              <a:buFont typeface="Wingdings" panose="05000000000000000000" pitchFamily="2" charset="2"/>
              <a:buChar char="Ø"/>
            </a:pPr>
            <a:r>
              <a:rPr lang="ru-RU" dirty="0"/>
              <a:t>Какие способы ввода?</a:t>
            </a:r>
          </a:p>
          <a:p>
            <a:pPr>
              <a:buFont typeface="Wingdings" panose="05000000000000000000" pitchFamily="2" charset="2"/>
              <a:buChar char="Ø"/>
            </a:pPr>
            <a:endParaRPr lang="ru-RU" dirty="0"/>
          </a:p>
          <a:p>
            <a:pPr>
              <a:buFont typeface="Wingdings" panose="05000000000000000000" pitchFamily="2" charset="2"/>
              <a:buChar char="Ø"/>
            </a:pPr>
            <a:r>
              <a:rPr lang="ru-RU" dirty="0"/>
              <a:t>Какие окружения?</a:t>
            </a:r>
          </a:p>
          <a:p>
            <a:pPr>
              <a:buFont typeface="Wingdings" panose="05000000000000000000" pitchFamily="2" charset="2"/>
              <a:buChar char="Ø"/>
            </a:pPr>
            <a:endParaRPr lang="ru-RU" dirty="0"/>
          </a:p>
          <a:p>
            <a:pPr>
              <a:buFont typeface="Wingdings" panose="05000000000000000000" pitchFamily="2" charset="2"/>
              <a:buChar char="Ø"/>
            </a:pPr>
            <a:r>
              <a:rPr lang="ru-RU" dirty="0"/>
              <a:t>Какие типы данных?</a:t>
            </a:r>
          </a:p>
          <a:p>
            <a:pPr>
              <a:buFont typeface="Wingdings" panose="05000000000000000000" pitchFamily="2" charset="2"/>
              <a:buChar char="Ø"/>
            </a:pPr>
            <a:endParaRPr lang="ru-RU" dirty="0"/>
          </a:p>
          <a:p>
            <a:pPr>
              <a:buFont typeface="Wingdings" panose="05000000000000000000" pitchFamily="2" charset="2"/>
              <a:buChar char="Ø"/>
            </a:pPr>
            <a:r>
              <a:rPr lang="ru-RU" dirty="0"/>
              <a:t>Какие операции чаще всего? </a:t>
            </a:r>
          </a:p>
          <a:p>
            <a:endParaRPr lang="ru-RU" dirty="0"/>
          </a:p>
        </p:txBody>
      </p:sp>
    </p:spTree>
    <p:extLst>
      <p:ext uri="{BB962C8B-B14F-4D97-AF65-F5344CB8AC3E}">
        <p14:creationId xmlns:p14="http://schemas.microsoft.com/office/powerpoint/2010/main" val="594522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анализировать</a:t>
            </a:r>
          </a:p>
        </p:txBody>
      </p:sp>
      <p:sp>
        <p:nvSpPr>
          <p:cNvPr id="3" name="Текст 2"/>
          <p:cNvSpPr>
            <a:spLocks noGrp="1"/>
          </p:cNvSpPr>
          <p:nvPr>
            <p:ph type="body" sz="quarter" idx="15"/>
          </p:nvPr>
        </p:nvSpPr>
        <p:spPr/>
        <p:txBody>
          <a:bodyPr/>
          <a:lstStyle/>
          <a:p>
            <a:pPr marL="54900" indent="0">
              <a:buNone/>
            </a:pPr>
            <a:r>
              <a:rPr lang="ru-RU" dirty="0"/>
              <a:t>Клиент</a:t>
            </a:r>
          </a:p>
          <a:p>
            <a:pPr>
              <a:buFont typeface="Wingdings" panose="05000000000000000000" pitchFamily="2" charset="2"/>
              <a:buChar char="Ø"/>
            </a:pPr>
            <a:r>
              <a:rPr lang="ru-RU" dirty="0"/>
              <a:t>Что он уже использует?</a:t>
            </a:r>
          </a:p>
          <a:p>
            <a:pPr lvl="1"/>
            <a:r>
              <a:rPr lang="ru-RU" dirty="0"/>
              <a:t>Опрос</a:t>
            </a:r>
          </a:p>
          <a:p>
            <a:pPr lvl="1"/>
            <a:r>
              <a:rPr lang="ru-RU" dirty="0"/>
              <a:t>Анкета</a:t>
            </a:r>
          </a:p>
          <a:p>
            <a:pPr lvl="1"/>
            <a:r>
              <a:rPr lang="ru-RU" dirty="0"/>
              <a:t>Сбор данных в ПО</a:t>
            </a:r>
          </a:p>
          <a:p>
            <a:pPr>
              <a:buFont typeface="Wingdings" panose="05000000000000000000" pitchFamily="2" charset="2"/>
              <a:buChar char="Ø"/>
            </a:pPr>
            <a:r>
              <a:rPr lang="ru-RU" dirty="0"/>
              <a:t>При недоступности клиента –экстраполяция, выход на ЦА</a:t>
            </a:r>
          </a:p>
          <a:p>
            <a:endParaRPr lang="ru-RU" dirty="0"/>
          </a:p>
        </p:txBody>
      </p:sp>
      <p:sp>
        <p:nvSpPr>
          <p:cNvPr id="4" name="Текст 3"/>
          <p:cNvSpPr>
            <a:spLocks noGrp="1"/>
          </p:cNvSpPr>
          <p:nvPr>
            <p:ph type="body" sz="quarter" idx="16"/>
          </p:nvPr>
        </p:nvSpPr>
        <p:spPr/>
        <p:txBody>
          <a:bodyPr/>
          <a:lstStyle/>
          <a:p>
            <a:pPr marL="54900" indent="0">
              <a:buNone/>
            </a:pPr>
            <a:r>
              <a:rPr lang="ru-RU" dirty="0"/>
              <a:t>ЦА</a:t>
            </a:r>
          </a:p>
          <a:p>
            <a:pPr>
              <a:buFont typeface="Wingdings" panose="05000000000000000000" pitchFamily="2" charset="2"/>
              <a:buChar char="Ø"/>
            </a:pPr>
            <a:r>
              <a:rPr lang="ru-RU" dirty="0"/>
              <a:t>Что он может использовать?</a:t>
            </a:r>
          </a:p>
          <a:p>
            <a:pPr lvl="1"/>
            <a:r>
              <a:rPr lang="ru-RU" dirty="0"/>
              <a:t>Наблюдение</a:t>
            </a:r>
          </a:p>
          <a:p>
            <a:pPr lvl="1"/>
            <a:r>
              <a:rPr lang="ru-RU" dirty="0"/>
              <a:t>Анкета</a:t>
            </a:r>
          </a:p>
          <a:p>
            <a:pPr lvl="1"/>
            <a:r>
              <a:rPr lang="ru-RU" dirty="0"/>
              <a:t>Опросы</a:t>
            </a:r>
          </a:p>
          <a:p>
            <a:pPr>
              <a:buFont typeface="Wingdings" panose="05000000000000000000" pitchFamily="2" charset="2"/>
              <a:buChar char="Ø"/>
            </a:pPr>
            <a:r>
              <a:rPr lang="ru-RU" dirty="0"/>
              <a:t>Анализ конкурентов</a:t>
            </a:r>
          </a:p>
          <a:p>
            <a:pPr>
              <a:buFont typeface="Wingdings" panose="05000000000000000000" pitchFamily="2" charset="2"/>
              <a:buChar char="Ø"/>
            </a:pPr>
            <a:r>
              <a:rPr lang="ru-RU" dirty="0"/>
              <a:t>Анализ пользователей конкурента </a:t>
            </a:r>
          </a:p>
          <a:p>
            <a:endParaRPr lang="ru-RU" dirty="0"/>
          </a:p>
        </p:txBody>
      </p:sp>
    </p:spTree>
    <p:extLst>
      <p:ext uri="{BB962C8B-B14F-4D97-AF65-F5344CB8AC3E}">
        <p14:creationId xmlns:p14="http://schemas.microsoft.com/office/powerpoint/2010/main" val="298962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pPr marL="54900" indent="0">
              <a:buNone/>
            </a:pPr>
            <a:endParaRPr lang="ru-RU" sz="2800" dirty="0"/>
          </a:p>
          <a:p>
            <a:pPr marL="54900" indent="0">
              <a:buNone/>
            </a:pPr>
            <a:endParaRPr lang="ru-RU" sz="2800" dirty="0"/>
          </a:p>
          <a:p>
            <a:r>
              <a:rPr lang="ru-RU" sz="2800" dirty="0"/>
              <a:t>Статус системы очевиден в любой момент</a:t>
            </a:r>
          </a:p>
          <a:p>
            <a:pPr marL="54900" indent="0">
              <a:buNone/>
            </a:pPr>
            <a:endParaRPr lang="ru-RU" dirty="0"/>
          </a:p>
        </p:txBody>
      </p:sp>
    </p:spTree>
    <p:extLst>
      <p:ext uri="{BB962C8B-B14F-4D97-AF65-F5344CB8AC3E}">
        <p14:creationId xmlns:p14="http://schemas.microsoft.com/office/powerpoint/2010/main" val="80605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pPr marL="54900" indent="0">
              <a:buNone/>
            </a:pPr>
            <a:endParaRPr lang="ru-RU" dirty="0"/>
          </a:p>
          <a:p>
            <a:pPr marL="54900" indent="0">
              <a:buNone/>
            </a:pPr>
            <a:endParaRPr lang="ru-RU" dirty="0"/>
          </a:p>
          <a:p>
            <a:r>
              <a:rPr lang="ru-RU" sz="2800" dirty="0"/>
              <a:t>Система использует термины, понятия и метафоры, присутствующие в реальном мире, а не обусловленные компьютером</a:t>
            </a:r>
          </a:p>
          <a:p>
            <a:pPr marL="54900" indent="0">
              <a:buNone/>
            </a:pPr>
            <a:endParaRPr lang="ru-RU" dirty="0"/>
          </a:p>
        </p:txBody>
      </p:sp>
    </p:spTree>
    <p:extLst>
      <p:ext uri="{BB962C8B-B14F-4D97-AF65-F5344CB8AC3E}">
        <p14:creationId xmlns:p14="http://schemas.microsoft.com/office/powerpoint/2010/main" val="293394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pPr marL="54900" indent="0">
              <a:buNone/>
            </a:pPr>
            <a:endParaRPr lang="ru-RU" sz="2800" dirty="0"/>
          </a:p>
          <a:p>
            <a:pPr marL="54900" indent="0">
              <a:buNone/>
            </a:pPr>
            <a:endParaRPr lang="ru-RU" sz="2800" dirty="0"/>
          </a:p>
          <a:p>
            <a:r>
              <a:rPr lang="ru-RU" sz="2800" dirty="0"/>
              <a:t>В любой момент пользователь контролирует систему, а не наоборот</a:t>
            </a:r>
          </a:p>
          <a:p>
            <a:pPr marL="54900" indent="0">
              <a:buNone/>
            </a:pPr>
            <a:endParaRPr lang="ru-RU" sz="2800" dirty="0"/>
          </a:p>
        </p:txBody>
      </p:sp>
    </p:spTree>
    <p:extLst>
      <p:ext uri="{BB962C8B-B14F-4D97-AF65-F5344CB8AC3E}">
        <p14:creationId xmlns:p14="http://schemas.microsoft.com/office/powerpoint/2010/main" val="276960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В любой момент времени система выглядит и функционирует единообразным и стандартным способом</a:t>
            </a:r>
          </a:p>
        </p:txBody>
      </p:sp>
    </p:spTree>
    <p:extLst>
      <p:ext uri="{BB962C8B-B14F-4D97-AF65-F5344CB8AC3E}">
        <p14:creationId xmlns:p14="http://schemas.microsoft.com/office/powerpoint/2010/main" val="315449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endParaRPr lang="ru-RU" sz="2800" dirty="0"/>
          </a:p>
          <a:p>
            <a:r>
              <a:rPr lang="ru-RU" sz="2800" dirty="0"/>
              <a:t>Предотвращение возможных ошибок пользователя</a:t>
            </a:r>
          </a:p>
          <a:p>
            <a:endParaRPr lang="ru-RU" sz="2800" dirty="0"/>
          </a:p>
        </p:txBody>
      </p:sp>
    </p:spTree>
    <p:extLst>
      <p:ext uri="{BB962C8B-B14F-4D97-AF65-F5344CB8AC3E}">
        <p14:creationId xmlns:p14="http://schemas.microsoft.com/office/powerpoint/2010/main" val="407011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Принципы </a:t>
            </a:r>
            <a:r>
              <a:rPr lang="ru-RU" dirty="0" err="1"/>
              <a:t>юзабилити</a:t>
            </a:r>
            <a:endParaRPr lang="ru-RU" dirty="0"/>
          </a:p>
        </p:txBody>
      </p:sp>
      <p:sp>
        <p:nvSpPr>
          <p:cNvPr id="3" name="Текст 2"/>
          <p:cNvSpPr>
            <a:spLocks noGrp="1"/>
          </p:cNvSpPr>
          <p:nvPr>
            <p:ph type="body" sz="quarter" idx="10"/>
          </p:nvPr>
        </p:nvSpPr>
        <p:spPr/>
        <p:txBody>
          <a:bodyPr/>
          <a:lstStyle/>
          <a:p>
            <a:endParaRPr lang="ru-RU" sz="2800" dirty="0"/>
          </a:p>
          <a:p>
            <a:pPr marL="54900" indent="0">
              <a:buNone/>
            </a:pPr>
            <a:endParaRPr lang="ru-RU" sz="2800" dirty="0"/>
          </a:p>
          <a:p>
            <a:r>
              <a:rPr lang="ru-RU" sz="2800" dirty="0"/>
              <a:t>Система сама показывает объекты и команды, у пользователя нет нужды их вспоминать</a:t>
            </a:r>
          </a:p>
        </p:txBody>
      </p:sp>
    </p:spTree>
    <p:extLst>
      <p:ext uri="{BB962C8B-B14F-4D97-AF65-F5344CB8AC3E}">
        <p14:creationId xmlns:p14="http://schemas.microsoft.com/office/powerpoint/2010/main" val="39176397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52c7a93-205b-4981-837a-5501b4898422">VCM5ME4UWCWT-246-20112</_dlc_DocId>
    <_dlc_DocIdUrl xmlns="c52c7a93-205b-4981-837a-5501b4898422">
      <Url>http://gdc/Divisions/Sales/_layouts/DocIdRedir.aspx?ID=VCM5ME4UWCWT-246-20112</Url>
      <Description>VCM5ME4UWCWT-246-20112</Description>
    </_dlc_DocIdUrl>
    <Summary xmlns="543a9f71-0cea-4550-8aaa-c9311c25ee9b">Template Presentation GDC</Summary>
    <Next_x0020_review_x0020_period xmlns="543a9f71-0cea-4550-8aaa-c9311c25ee9b">12 months</Next_x0020_review_x0020_period>
    <Next_x0020_Review_x0020_Date xmlns="543a9f71-0cea-4550-8aaa-c9311c25ee9b">2015-11-12T06:14:26+00:00</Next_x0020_Review_x0020_Date>
    <Effective_x0020_From xmlns="543a9f71-0cea-4550-8aaa-c9311c25ee9b">2014-11-12T06:14:26+00:00</Effective_x0020_From>
    <Revision_x0020_Comments xmlns="543a9f71-0cea-4550-8aaa-c9311c25ee9b" xsi:nil="true"/>
    <Published_x0020_Version_x0020_ID xmlns="543a9f71-0cea-4550-8aaa-c9311c25ee9b">512</Published_x0020_Version_x0020_ID>
    <SCPI_x0020_comments xmlns="543a9f71-0cea-4550-8aaa-c9311c25ee9b" xsi:nil="true"/>
    <Classification xmlns="543a9f71-0cea-4550-8aaa-c9311c25ee9b">Internal use only</Classification>
    <Reference xmlns="543a9f71-0cea-4550-8aaa-c9311c25ee9b">PRD-MS-15</Reference>
    <Document_x0020_Status xmlns="543a9f71-0cea-4550-8aaa-c9311c25ee9b">Draft</Document_x0020_Status>
    <Authorized_x0020_by xmlns="543a9f71-0cea-4550-8aaa-c9311c25ee9b">
      <UserInfo>
        <DisplayName/>
        <AccountId xsi:nil="true"/>
        <AccountType/>
      </UserInfo>
    </Authorized_x0020_by>
    <SCPI_x0020_Status xmlns="543a9f71-0cea-4550-8aaa-c9311c25ee9b" xsi:nil="true"/>
    <Process_x0020_Status xmlns="543a9f71-0cea-4550-8aaa-c9311c25ee9b">Operational</Process_x0020_Status>
    <Published_x0020_Version_x0020_Link xmlns="543a9f71-0cea-4550-8aaa-c9311c25ee9b">
      <Url>http://gdc/BMS/_vti_history/512/Process%20Related%20Documents/Presentation_big_GDC.pptx</Url>
      <Description>Presentation_big_GDC</Description>
    </Published_x0020_Version_x0020_Link>
    <Last_x0020_Revision xmlns="543a9f71-0cea-4550-8aaa-c9311c25ee9b">2014-11-12T06:14:26+00:00</Last_x0020_Revision>
    <Date_x0020_Expired xmlns="543a9f71-0cea-4550-8aaa-c9311c25ee9b" xsi:nil="true"/>
    <Document_x0020_type xmlns="543a9f71-0cea-4550-8aaa-c9311c25ee9b">Template</Document_x0020_type>
    <Document_x0020_Author xmlns="543a9f71-0cea-4550-8aaa-c9311c25ee9b">
      <UserInfo>
        <DisplayName>Albina Valeeva</DisplayName>
        <AccountId>1379</AccountId>
        <AccountType/>
      </UserInfo>
    </Document_x0020_Author>
    <ReportOwner xmlns="http://schemas.microsoft.com/sharepoint/v3">
      <UserInfo>
        <DisplayName>Liliya Aleeva</DisplayName>
        <AccountId>1249</AccountId>
        <AccountType/>
      </UserInfo>
    </ReportOwner>
    <Process xmlns="543a9f71-0cea-4550-8aaa-c9311c25ee9b">472</Process>
    <DLCPolicyLabelClientValue xmlns="c39f6dc7-fdf8-4683-ab75-00669013f1ea">{_UIVersionString}</DLCPolicyLabelClientValue>
    <Area xmlns="543a9f71-0cea-4550-8aaa-c9311c25ee9b">Market and Sell Services</Area>
    <DLCPolicyLabelLock xmlns="c39f6dc7-fdf8-4683-ab75-00669013f1ea" xsi:nil="true"/>
    <DLCPolicyLabelValue xmlns="c39f6dc7-fdf8-4683-ab75-00669013f1ea">1.1</DLCPolicyLabelVal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635568308768521932</Data>
    <Filter/>
  </Receiver>
</spe:Receivers>
</file>

<file path=customXml/item3.xml><?xml version="1.0" encoding="utf-8"?>
<?mso-contentType ?>
<customXsn xmlns="http://schemas.microsoft.com/office/2006/metadata/customXsn">
  <xsnLocation>http://gdc/BMS/Process Related Documents/Forms/PAL Procedure/d041678c4f3278d1customXsn.xsn</xsnLocation>
  <cached>False</cached>
  <openByDefault>False</openByDefault>
  <xsnScope>http://gdc/BMS/Process Related Documents</xsnScope>
</customXsn>
</file>

<file path=customXml/item4.xml><?xml version="1.0" encoding="utf-8"?>
<ct:contentTypeSchema xmlns:ct="http://schemas.microsoft.com/office/2006/metadata/contentType" xmlns:ma="http://schemas.microsoft.com/office/2006/metadata/properties/metaAttributes" ct:_="" ma:_="" ma:contentTypeName="PAL Procedure" ma:contentTypeID="0x010100BAB13A3A5FE85D44ACAA1FDDEF0EA64B02010032D87ABC721F9643959B016376994440" ma:contentTypeVersion="78" ma:contentTypeDescription="Создать из шаблона на Русском языке" ma:contentTypeScope="" ma:versionID="21445239c8a83e13ae23ed668c445a19">
  <xsd:schema xmlns:xsd="http://www.w3.org/2001/XMLSchema" xmlns:xs="http://www.w3.org/2001/XMLSchema" xmlns:p="http://schemas.microsoft.com/office/2006/metadata/properties" xmlns:ns1="543a9f71-0cea-4550-8aaa-c9311c25ee9b" xmlns:ns2="http://schemas.microsoft.com/sharepoint/v3" xmlns:ns3="c52c7a93-205b-4981-837a-5501b4898422" xmlns:ns4="c39f6dc7-fdf8-4683-ab75-00669013f1ea" targetNamespace="http://schemas.microsoft.com/office/2006/metadata/properties" ma:root="true" ma:fieldsID="ceb44778617d239c1ab0f9f07aca2b5e" ns1:_="" ns2:_="" ns3:_="" ns4:_="">
    <xsd:import namespace="543a9f71-0cea-4550-8aaa-c9311c25ee9b"/>
    <xsd:import namespace="http://schemas.microsoft.com/sharepoint/v3"/>
    <xsd:import namespace="c52c7a93-205b-4981-837a-5501b4898422"/>
    <xsd:import namespace="c39f6dc7-fdf8-4683-ab75-00669013f1ea"/>
    <xsd:element name="properties">
      <xsd:complexType>
        <xsd:sequence>
          <xsd:element name="documentManagement">
            <xsd:complexType>
              <xsd:all>
                <xsd:element ref="ns1:Reference"/>
                <xsd:element ref="ns1:Summary"/>
                <xsd:element ref="ns1:Document_x0020_Author"/>
                <xsd:element ref="ns1:Document_x0020_Status"/>
                <xsd:element ref="ns1:Authorized_x0020_by" minOccurs="0"/>
                <xsd:element ref="ns1:Last_x0020_Revision" minOccurs="0"/>
                <xsd:element ref="ns1:Next_x0020_review_x0020_period"/>
                <xsd:element ref="ns1:Next_x0020_Review_x0020_Date" minOccurs="0"/>
                <xsd:element ref="ns1:Classification"/>
                <xsd:element ref="ns2:ReportOwner" minOccurs="0"/>
                <xsd:element ref="ns1:Effective_x0020_From" minOccurs="0"/>
                <xsd:element ref="ns1:Area"/>
                <xsd:element ref="ns1:Revision_x0020_Comments" minOccurs="0"/>
                <xsd:element ref="ns1:SCPI_x0020_Status" minOccurs="0"/>
                <xsd:element ref="ns1:SCPI_x0020_comments" minOccurs="0"/>
                <xsd:element ref="ns1:Date_x0020_Expired" minOccurs="0"/>
                <xsd:element ref="ns1:Process" minOccurs="0"/>
                <xsd:element ref="ns3:_dlc_DocIdPersistId" minOccurs="0"/>
                <xsd:element ref="ns3:_dlc_DocIdUrl" minOccurs="0"/>
                <xsd:element ref="ns3:_dlc_DocId" minOccurs="0"/>
                <xsd:element ref="ns2:_dlc_Exempt" minOccurs="0"/>
                <xsd:element ref="ns4:DLCPolicyLabelValue" minOccurs="0"/>
                <xsd:element ref="ns4:DLCPolicyLabelClientValue" minOccurs="0"/>
                <xsd:element ref="ns4:DLCPolicyLabelLock" minOccurs="0"/>
                <xsd:element ref="ns1:Document_x0020_type" minOccurs="0"/>
                <xsd:element ref="ns1:Process_x0020_Status"/>
                <xsd:element ref="ns1:Published_x0020_Version_x0020_ID" minOccurs="0"/>
                <xsd:element ref="ns1:Published_x0020_Version_x0020_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a9f71-0cea-4550-8aaa-c9311c25ee9b" elementFormDefault="qualified">
    <xsd:import namespace="http://schemas.microsoft.com/office/2006/documentManagement/types"/>
    <xsd:import namespace="http://schemas.microsoft.com/office/infopath/2007/PartnerControls"/>
    <xsd:element name="Reference" ma:index="0" ma:displayName="Reference" ma:internalName="Reference">
      <xsd:simpleType>
        <xsd:restriction base="dms:Text">
          <xsd:maxLength value="255"/>
        </xsd:restriction>
      </xsd:simpleType>
    </xsd:element>
    <xsd:element name="Summary" ma:index="3" ma:displayName="Summary" ma:description="Аннотация документа на русском языке" ma:internalName="Summary" ma:readOnly="false">
      <xsd:simpleType>
        <xsd:restriction base="dms:Note"/>
      </xsd:simpleType>
    </xsd:element>
    <xsd:element name="Document_x0020_Author" ma:index="4" ma:displayName="Document Author" ma:description="" ma:list="UserInfo" ma:SharePointGroup="0" ma:internalName="Document_x0020_Author"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5" ma:displayName="Document Status" ma:default="Draft" ma:description="Статус документа" ma:format="Dropdown" ma:internalName="Document_x0020_Status">
      <xsd:simpleType>
        <xsd:restriction base="dms:Choice">
          <xsd:enumeration value="Draft"/>
          <xsd:enumeration value="Approved"/>
          <xsd:enumeration value="Expired"/>
        </xsd:restriction>
      </xsd:simpleType>
    </xsd:element>
    <xsd:element name="Authorized_x0020_by" ma:index="6" nillable="true" ma:displayName="Authorized by" ma:list="UserInfo" ma:SharePointGroup="0" ma:internalName="Authoriz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_x0020_Revision" ma:index="7" nillable="true" ma:displayName="Last Revision" ma:format="DateOnly" ma:internalName="Last_x0020_Revision">
      <xsd:simpleType>
        <xsd:restriction base="dms:DateTime"/>
      </xsd:simpleType>
    </xsd:element>
    <xsd:element name="Next_x0020_review_x0020_period" ma:index="8" ma:displayName="Review Period" ma:default="12 months" ma:format="Dropdown" ma:internalName="Next_x0020_review_x0020_period">
      <xsd:simpleType>
        <xsd:restriction base="dms:Choice">
          <xsd:enumeration value="6 months"/>
          <xsd:enumeration value="12 months"/>
          <xsd:enumeration value="24 months"/>
        </xsd:restriction>
      </xsd:simpleType>
    </xsd:element>
    <xsd:element name="Next_x0020_Review_x0020_Date" ma:index="9" nillable="true" ma:displayName="Next Review Date" ma:format="DateOnly" ma:internalName="Next_x0020_Review_x0020_Date">
      <xsd:simpleType>
        <xsd:restriction base="dms:DateTime"/>
      </xsd:simpleType>
    </xsd:element>
    <xsd:element name="Classification" ma:index="10" ma:displayName="Classification" ma:default="Unclassified" ma:format="Dropdown" ma:internalName="Classification" ma:readOnly="false">
      <xsd:simpleType>
        <xsd:restriction base="dms:Choice">
          <xsd:enumeration value="Internal use only"/>
          <xsd:enumeration value="Unclassified"/>
          <xsd:enumeration value="Company Secret"/>
          <xsd:enumeration value="Company Confidential"/>
          <xsd:enumeration value="Public"/>
          <xsd:enumeration value="ICL Group Restricted"/>
          <xsd:enumeration value="Fujitsu Restricted"/>
          <xsd:enumeration value="Общедоступная информация"/>
          <xsd:enumeration value="Только для Группы компаний ICL"/>
          <xsd:enumeration value="Для внутреннего использования"/>
          <xsd:enumeration value="Только для Группы компаний FUJITSU"/>
          <xsd:enumeration value="Конфиденциально"/>
          <xsd:enumeration value="Секретно"/>
        </xsd:restriction>
      </xsd:simpleType>
    </xsd:element>
    <xsd:element name="Effective_x0020_From" ma:index="12" nillable="true" ma:displayName="Effective From" ma:format="DateOnly" ma:internalName="Effective_x0020_From">
      <xsd:simpleType>
        <xsd:restriction base="dms:DateTime"/>
      </xsd:simpleType>
    </xsd:element>
    <xsd:element name="Area" ma:index="13" ma:displayName="Area" ma:description="" ma:format="Dropdown" ma:internalName="Area">
      <xsd:simpleType>
        <xsd:restriction base="dms:Choice">
          <xsd:enumeration value="Manage Continuous Improvement"/>
          <xsd:enumeration value="Deliver Services"/>
          <xsd:enumeration value="Develop Vision and Strategy"/>
          <xsd:enumeration value="Manage Information Security"/>
          <xsd:enumeration value="Manage Facilities and Administrative Services"/>
          <xsd:enumeration value="Manage Corporate Change"/>
          <xsd:enumeration value="Manage Finances"/>
          <xsd:enumeration value="Manage Human Capital"/>
          <xsd:enumeration value="Manage Information Technology"/>
          <xsd:enumeration value="Manage Services"/>
          <xsd:enumeration value="Market and Sell Services"/>
        </xsd:restriction>
      </xsd:simpleType>
    </xsd:element>
    <xsd:element name="Revision_x0020_Comments" ma:index="14" nillable="true" ma:displayName="Revision Comments" ma:internalName="Revision_x0020_Comments">
      <xsd:simpleType>
        <xsd:restriction base="dms:Note">
          <xsd:maxLength value="255"/>
        </xsd:restriction>
      </xsd:simpleType>
    </xsd:element>
    <xsd:element name="SCPI_x0020_Status" ma:index="15" nillable="true" ma:displayName="SCPI Status" ma:format="Dropdown" ma:internalName="SCPI_x0020_Status">
      <xsd:simpleType>
        <xsd:restriction base="dms:Choice">
          <xsd:enumeration value="BA peer review"/>
          <xsd:enumeration value="На доработке у автора"/>
          <xsd:enumeration value="SCPI review"/>
          <xsd:enumeration value="На утверждении"/>
          <xsd:enumeration value="Согласование завершено"/>
        </xsd:restriction>
      </xsd:simpleType>
    </xsd:element>
    <xsd:element name="SCPI_x0020_comments" ma:index="16" nillable="true" ma:displayName="SCPI Comments" ma:internalName="SCPI_x0020_comments">
      <xsd:simpleType>
        <xsd:restriction base="dms:Note">
          <xsd:maxLength value="255"/>
        </xsd:restriction>
      </xsd:simpleType>
    </xsd:element>
    <xsd:element name="Date_x0020_Expired" ma:index="17" nillable="true" ma:displayName="Date Expired" ma:format="DateOnly" ma:internalName="Date_x0020_Expired">
      <xsd:simpleType>
        <xsd:restriction base="dms:DateTime"/>
      </xsd:simpleType>
    </xsd:element>
    <xsd:element name="Process" ma:index="18" nillable="true" ma:displayName="Process" ma:description="" ma:list="{a6782272-6658-458f-bc3b-c634a41cb3cd}" ma:internalName="Process" ma:showField="Title" ma:web="{543A9F71-0CEA-4550-8AAA-C9311C25EE9B}">
      <xsd:simpleType>
        <xsd:restriction base="dms:Lookup"/>
      </xsd:simpleType>
    </xsd:element>
    <xsd:element name="Document_x0020_type" ma:index="32" nillable="true" ma:displayName="Document Type" ma:default="Procedure" ma:format="Dropdown" ma:internalName="Document_x0020_type">
      <xsd:simpleType>
        <xsd:restriction base="dms:Choice">
          <xsd:enumeration value="Procedure"/>
          <xsd:enumeration value="Template"/>
          <xsd:enumeration value="Example"/>
          <xsd:enumeration value="Checklist"/>
          <xsd:enumeration value="Catalogue"/>
          <xsd:enumeration value="Standard/Methodology"/>
          <xsd:enumeration value="Framework"/>
          <xsd:enumeration value="Tailoring guidelines"/>
          <xsd:enumeration value="Other"/>
        </xsd:restriction>
      </xsd:simpleType>
    </xsd:element>
    <xsd:element name="Process_x0020_Status" ma:index="33" ma:displayName="Process Status" ma:default="Operational" ma:format="Dropdown" ma:internalName="Process_x0020_Status">
      <xsd:simpleType>
        <xsd:restriction base="dms:Choice">
          <xsd:enumeration value="Operational"/>
          <xsd:enumeration value="Pilot"/>
          <xsd:enumeration value="Retired"/>
        </xsd:restriction>
      </xsd:simpleType>
    </xsd:element>
    <xsd:element name="Published_x0020_Version_x0020_ID" ma:index="34" nillable="true" ma:displayName="Published Version ID" ma:decimals="0" ma:hidden="true" ma:internalName="Published_x0020_Version_x0020_ID" ma:readOnly="false">
      <xsd:simpleType>
        <xsd:restriction base="dms:Number"/>
      </xsd:simpleType>
    </xsd:element>
    <xsd:element name="Published_x0020_Version_x0020_Link" ma:index="35" nillable="true" ma:displayName="Published Version Link" ma:format="Hyperlink" ma:hidden="true" ma:internalName="Published_x0020_Version_x0020_Link"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11" nillable="true" ma:displayName="Owner" ma:description="Owner of this document" ma:list="UserInfo" ma:internalName="Report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2c7a93-205b-4981-837a-5501b4898422" elementFormDefault="qualified">
    <xsd:import namespace="http://schemas.microsoft.com/office/2006/documentManagement/types"/>
    <xsd:import namespace="http://schemas.microsoft.com/office/infopath/2007/PartnerControls"/>
    <xsd:element name="_dlc_DocIdPersistId" ma:index="23" nillable="true" ma:displayName="Persist ID" ma:description="Keep ID on add." ma:hidden="true" ma:internalName="_dlc_DocIdPersistId" ma:readOnly="true">
      <xsd:simpleType>
        <xsd:restriction base="dms:Boolean"/>
      </xsd:simple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9f6dc7-fdf8-4683-ab75-00669013f1ea" elementFormDefault="qualified">
    <xsd:import namespace="http://schemas.microsoft.com/office/2006/documentManagement/types"/>
    <xsd:import namespace="http://schemas.microsoft.com/office/infopath/2007/PartnerControls"/>
    <xsd:element name="DLCPolicyLabelValue" ma:index="28"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9"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0"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p:Policy xmlns:p="office.server.policy" id="" local="true">
  <p:Name>PAL Procedure</p:Name>
  <p:Description/>
  <p:Statement/>
  <p:PolicyItems>
    <p:PolicyItem featureId="Microsoft.Office.RecordsManagement.PolicyFeatures.PolicyLabel" staticId="0x010100BAB13A3A5FE85D44ACAA1FDDEF0EA64B02010032D87ABC721F9643959B016376994440|801092262" UniqueId="34520e7f-32a2-4ab8-af72-9a084abf0133">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1A2475-A7A9-4924-8021-4F1767301250}">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http://purl.org/dc/terms/"/>
    <ds:schemaRef ds:uri="c39f6dc7-fdf8-4683-ab75-00669013f1ea"/>
    <ds:schemaRef ds:uri="http://schemas.microsoft.com/office/2006/metadata/properties"/>
    <ds:schemaRef ds:uri="http://www.w3.org/XML/1998/namespace"/>
    <ds:schemaRef ds:uri="c52c7a93-205b-4981-837a-5501b4898422"/>
    <ds:schemaRef ds:uri="543a9f71-0cea-4550-8aaa-c9311c25ee9b"/>
    <ds:schemaRef ds:uri="http://purl.org/dc/dcmitype/"/>
  </ds:schemaRefs>
</ds:datastoreItem>
</file>

<file path=customXml/itemProps2.xml><?xml version="1.0" encoding="utf-8"?>
<ds:datastoreItem xmlns:ds="http://schemas.openxmlformats.org/officeDocument/2006/customXml" ds:itemID="{5BE6F58B-315F-4DE0-BE55-A957C1283D2D}">
  <ds:schemaRefs>
    <ds:schemaRef ds:uri="http://schemas.microsoft.com/sharepoint/events"/>
  </ds:schemaRefs>
</ds:datastoreItem>
</file>

<file path=customXml/itemProps3.xml><?xml version="1.0" encoding="utf-8"?>
<ds:datastoreItem xmlns:ds="http://schemas.openxmlformats.org/officeDocument/2006/customXml" ds:itemID="{A5F65F22-6AC5-4104-B7DD-8921AF9C249E}">
  <ds:schemaRefs>
    <ds:schemaRef ds:uri="http://schemas.microsoft.com/office/2006/metadata/customXsn"/>
  </ds:schemaRefs>
</ds:datastoreItem>
</file>

<file path=customXml/itemProps4.xml><?xml version="1.0" encoding="utf-8"?>
<ds:datastoreItem xmlns:ds="http://schemas.openxmlformats.org/officeDocument/2006/customXml" ds:itemID="{00A5FA3C-74E9-4A5A-8F57-213096637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3a9f71-0cea-4550-8aaa-c9311c25ee9b"/>
    <ds:schemaRef ds:uri="http://schemas.microsoft.com/sharepoint/v3"/>
    <ds:schemaRef ds:uri="c52c7a93-205b-4981-837a-5501b4898422"/>
    <ds:schemaRef ds:uri="c39f6dc7-fdf8-4683-ab75-00669013f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6C79312-673E-475F-978C-B94D3107D574}">
  <ds:schemaRefs>
    <ds:schemaRef ds:uri="office.server.policy"/>
  </ds:schemaRefs>
</ds:datastoreItem>
</file>

<file path=customXml/itemProps6.xml><?xml version="1.0" encoding="utf-8"?>
<ds:datastoreItem xmlns:ds="http://schemas.openxmlformats.org/officeDocument/2006/customXml" ds:itemID="{5F266965-C9A0-47A6-AF75-21AB3FCD0F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3041</TotalTime>
  <Words>1227</Words>
  <Application>Microsoft Office PowerPoint</Application>
  <PresentationFormat>Экран (16:9)</PresentationFormat>
  <Paragraphs>362</Paragraphs>
  <Slides>31</Slides>
  <Notes>24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4</vt:i4>
      </vt:variant>
      <vt:variant>
        <vt:lpstr>Заголовки слайдов</vt:lpstr>
      </vt:variant>
      <vt:variant>
        <vt:i4>31</vt:i4>
      </vt:variant>
    </vt:vector>
  </HeadingPairs>
  <TitlesOfParts>
    <vt:vector size="40" baseType="lpstr">
      <vt:lpstr>Arial</vt:lpstr>
      <vt:lpstr>Calibri</vt:lpstr>
      <vt:lpstr>Courier New</vt:lpstr>
      <vt:lpstr>Symbol</vt:lpstr>
      <vt:lpstr>Wingdings</vt:lpstr>
      <vt:lpstr>Тема Office</vt:lpstr>
      <vt:lpstr>Custom Design</vt:lpstr>
      <vt:lpstr>1_Custom Design</vt:lpstr>
      <vt:lpstr>2_Custom Design</vt:lpstr>
      <vt:lpstr>Тестирование удобства  использования</vt:lpstr>
      <vt:lpstr>Что такое юзабилити</vt:lpstr>
      <vt:lpstr>Критерии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Принципы юзабилити</vt:lpstr>
      <vt:lpstr>Правила Юзабилити</vt:lpstr>
      <vt:lpstr>Закон юзабилити</vt:lpstr>
      <vt:lpstr>Задачи тестирования</vt:lpstr>
      <vt:lpstr>Что тестировать?</vt:lpstr>
      <vt:lpstr>Как?</vt:lpstr>
      <vt:lpstr>На что ориентироваться</vt:lpstr>
      <vt:lpstr>Анализ</vt:lpstr>
      <vt:lpstr>Почему?</vt:lpstr>
      <vt:lpstr>Формула</vt:lpstr>
      <vt:lpstr>Анализ</vt:lpstr>
      <vt:lpstr>Как?</vt:lpstr>
      <vt:lpstr> Кто?</vt:lpstr>
      <vt:lpstr>Клиенты и пользователи</vt:lpstr>
      <vt:lpstr>Клиенты и пользователи</vt:lpstr>
      <vt:lpstr>Квалификация</vt:lpstr>
      <vt:lpstr>Ментальные модели</vt:lpstr>
      <vt:lpstr>Как используется</vt:lpstr>
      <vt:lpstr>Как анализировать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Krasnova</dc:creator>
  <cp:lastModifiedBy>Александра Ильина</cp:lastModifiedBy>
  <cp:revision>63</cp:revision>
  <dcterms:created xsi:type="dcterms:W3CDTF">2014-09-05T09:57:06Z</dcterms:created>
  <dcterms:modified xsi:type="dcterms:W3CDTF">2021-10-08T18:16:45Z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ed2a73f4-8c45-425f-bc79-4dca9c92c2d5</vt:lpwstr>
  </property>
  <property fmtid="{D5CDD505-2E9C-101B-9397-08002B2CF9AE}" pid="3" name="ContentTypeId">
    <vt:lpwstr>0x010100BAB13A3A5FE85D44ACAA1FDDEF0EA64B02010032D87ABC721F9643959B016376994440</vt:lpwstr>
  </property>
</Properties>
</file>