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300" r:id="rId4"/>
    <p:sldId id="260" r:id="rId5"/>
    <p:sldId id="301" r:id="rId6"/>
    <p:sldId id="261" r:id="rId7"/>
    <p:sldId id="298" r:id="rId8"/>
    <p:sldId id="303" r:id="rId9"/>
    <p:sldId id="291" r:id="rId10"/>
    <p:sldId id="263" r:id="rId11"/>
    <p:sldId id="264" r:id="rId12"/>
    <p:sldId id="265" r:id="rId13"/>
    <p:sldId id="284" r:id="rId14"/>
    <p:sldId id="276" r:id="rId15"/>
    <p:sldId id="304" r:id="rId16"/>
    <p:sldId id="278" r:id="rId17"/>
    <p:sldId id="305" r:id="rId18"/>
    <p:sldId id="279" r:id="rId19"/>
    <p:sldId id="288" r:id="rId20"/>
    <p:sldId id="289" r:id="rId21"/>
    <p:sldId id="283" r:id="rId22"/>
    <p:sldId id="281" r:id="rId23"/>
    <p:sldId id="282" r:id="rId24"/>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2" clrIdx="0">
    <p:extLst>
      <p:ext uri="{19B8F6BF-5375-455C-9EA6-DF929625EA0E}">
        <p15:presenceInfo xmlns:p15="http://schemas.microsoft.com/office/powerpoint/2012/main" userId="Windows 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1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6" autoAdjust="0"/>
    <p:restoredTop sz="79585" autoAdjust="0"/>
  </p:normalViewPr>
  <p:slideViewPr>
    <p:cSldViewPr snapToGrid="0">
      <p:cViewPr varScale="1">
        <p:scale>
          <a:sx n="92" d="100"/>
          <a:sy n="92" d="100"/>
        </p:scale>
        <p:origin x="1254" y="90"/>
      </p:cViewPr>
      <p:guideLst/>
    </p:cSldViewPr>
  </p:slideViewPr>
  <p:outlineViewPr>
    <p:cViewPr>
      <p:scale>
        <a:sx n="33" d="100"/>
        <a:sy n="33" d="100"/>
      </p:scale>
      <p:origin x="0" y="-20526"/>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1B4414B9-494C-4081-927E-2810E20A225F}" type="datetimeFigureOut">
              <a:rPr lang="zh-CN" altLang="en-US" smtClean="0"/>
              <a:t>2016/11/29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99A63A6F-AF92-4B07-BC63-518D3C3907DD}" type="slidenum">
              <a:rPr lang="zh-CN" altLang="en-US" smtClean="0"/>
              <a:t>‹#›</a:t>
            </a:fld>
            <a:endParaRPr lang="zh-CN" altLang="en-US"/>
          </a:p>
        </p:txBody>
      </p:sp>
    </p:spTree>
    <p:extLst>
      <p:ext uri="{BB962C8B-B14F-4D97-AF65-F5344CB8AC3E}">
        <p14:creationId xmlns:p14="http://schemas.microsoft.com/office/powerpoint/2010/main" val="366494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queries we submit to search engines are often inherently ambiguous. For example, here is a query :”What is big bang?”</a:t>
            </a:r>
            <a:r>
              <a:rPr lang="zh-CN" altLang="en-US"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9A63A6F-AF92-4B07-BC63-518D3C3907DD}" type="slidenum">
              <a:rPr lang="zh-CN" altLang="en-US" smtClean="0"/>
              <a:t>4</a:t>
            </a:fld>
            <a:endParaRPr lang="zh-CN" altLang="en-US"/>
          </a:p>
        </p:txBody>
      </p:sp>
    </p:spTree>
    <p:extLst>
      <p:ext uri="{BB962C8B-B14F-4D97-AF65-F5344CB8AC3E}">
        <p14:creationId xmlns:p14="http://schemas.microsoft.com/office/powerpoint/2010/main" val="903094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The performance diﬀerence is 20.25%, 6.3% and 11.36%.</a:t>
            </a:r>
          </a:p>
          <a:p>
            <a:r>
              <a:rPr lang="en-US" altLang="zh-CN" dirty="0" smtClean="0"/>
              <a:t>It</a:t>
            </a:r>
            <a:r>
              <a:rPr lang="en-US" altLang="zh-CN" baseline="0" dirty="0" smtClean="0"/>
              <a:t> </a:t>
            </a:r>
            <a:r>
              <a:rPr lang="en-US" altLang="zh-CN" dirty="0" smtClean="0"/>
              <a:t>shows that users in the ’proposed snippet group’ managed to successfully and accurately identify a larger number of relevant documents than the other group.</a:t>
            </a:r>
          </a:p>
          <a:p>
            <a:endParaRPr lang="en-US" altLang="zh-CN" dirty="0" smtClean="0"/>
          </a:p>
          <a:p>
            <a:r>
              <a:rPr lang="en-US" altLang="zh-CN" dirty="0" smtClean="0"/>
              <a:t> 2 minute </a:t>
            </a:r>
          </a:p>
          <a:p>
            <a:r>
              <a:rPr lang="en-US" altLang="zh-CN" dirty="0" smtClean="0"/>
              <a:t>evaluators using the proposed snippet examined on average 15 documents per query, while evaluators using baseline snippet examined on average 12.32 documents. </a:t>
            </a:r>
            <a:r>
              <a:rPr lang="en-US" altLang="zh-CN" baseline="0" dirty="0" smtClean="0"/>
              <a:t> </a:t>
            </a:r>
            <a:r>
              <a:rPr lang="en-US" altLang="zh-CN" dirty="0" smtClean="0"/>
              <a:t>It</a:t>
            </a:r>
            <a:r>
              <a:rPr lang="en-US" altLang="zh-CN" baseline="0" dirty="0" smtClean="0"/>
              <a:t> </a:t>
            </a:r>
            <a:r>
              <a:rPr lang="en-US" altLang="zh-CN" dirty="0" smtClean="0"/>
              <a:t>amounts to a 21.75% increase in the average number of documents examined. </a:t>
            </a:r>
            <a:endParaRPr lang="zh-CN" altLang="en-US" dirty="0"/>
          </a:p>
        </p:txBody>
      </p:sp>
      <p:sp>
        <p:nvSpPr>
          <p:cNvPr id="4" name="灯片编号占位符 3"/>
          <p:cNvSpPr>
            <a:spLocks noGrp="1"/>
          </p:cNvSpPr>
          <p:nvPr>
            <p:ph type="sldNum" sz="quarter" idx="10"/>
          </p:nvPr>
        </p:nvSpPr>
        <p:spPr/>
        <p:txBody>
          <a:bodyPr/>
          <a:lstStyle/>
          <a:p>
            <a:fld id="{99A63A6F-AF92-4B07-BC63-518D3C3907DD}" type="slidenum">
              <a:rPr lang="zh-CN" altLang="en-US" smtClean="0"/>
              <a:t>18</a:t>
            </a:fld>
            <a:endParaRPr lang="zh-CN" altLang="en-US"/>
          </a:p>
        </p:txBody>
      </p:sp>
    </p:spTree>
    <p:extLst>
      <p:ext uri="{BB962C8B-B14F-4D97-AF65-F5344CB8AC3E}">
        <p14:creationId xmlns:p14="http://schemas.microsoft.com/office/powerpoint/2010/main" val="594919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 Users need less clues to establish the relevance of documents, and especially they need clues about the context by which the question-type query are generated. </a:t>
            </a:r>
          </a:p>
          <a:p>
            <a:r>
              <a:rPr lang="en-US" altLang="zh-CN" dirty="0" smtClean="0"/>
              <a:t>If these clues are not provided from snippet, users refer to the full text of the documents. </a:t>
            </a:r>
          </a:p>
          <a:p>
            <a:r>
              <a:rPr lang="en-US" altLang="zh-CN" dirty="0" smtClean="0"/>
              <a:t>Our results shows the proposed snippet provided the evaluators with enough evidence to support their relevance </a:t>
            </a:r>
            <a:r>
              <a:rPr lang="en-US" altLang="zh-CN" dirty="0" err="1" smtClean="0"/>
              <a:t>judgements</a:t>
            </a:r>
            <a:r>
              <a:rPr lang="en-US" altLang="zh-CN" dirty="0" smtClean="0"/>
              <a:t>.</a:t>
            </a:r>
          </a:p>
          <a:p>
            <a:endParaRPr lang="en-US" altLang="zh-CN" dirty="0" smtClean="0"/>
          </a:p>
          <a:p>
            <a:r>
              <a:rPr lang="en-US" altLang="zh-CN" dirty="0" smtClean="0"/>
              <a:t> The data shown in this ﬁgure indicates that evaluators using baseline snippet rated on average the utility of the accompanying information at 3.25, while evaluators assigned in the other task indicated a rating of 3.65.</a:t>
            </a:r>
            <a:endParaRPr lang="zh-CN" altLang="en-US" dirty="0"/>
          </a:p>
        </p:txBody>
      </p:sp>
      <p:sp>
        <p:nvSpPr>
          <p:cNvPr id="4" name="灯片编号占位符 3"/>
          <p:cNvSpPr>
            <a:spLocks noGrp="1"/>
          </p:cNvSpPr>
          <p:nvPr>
            <p:ph type="sldNum" sz="quarter" idx="10"/>
          </p:nvPr>
        </p:nvSpPr>
        <p:spPr/>
        <p:txBody>
          <a:bodyPr/>
          <a:lstStyle/>
          <a:p>
            <a:fld id="{99A63A6F-AF92-4B07-BC63-518D3C3907DD}" type="slidenum">
              <a:rPr lang="zh-CN" altLang="en-US" smtClean="0"/>
              <a:t>19</a:t>
            </a:fld>
            <a:endParaRPr lang="zh-CN" altLang="en-US"/>
          </a:p>
        </p:txBody>
      </p:sp>
    </p:spTree>
    <p:extLst>
      <p:ext uri="{BB962C8B-B14F-4D97-AF65-F5344CB8AC3E}">
        <p14:creationId xmlns:p14="http://schemas.microsoft.com/office/powerpoint/2010/main" val="329710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Early works generated static and query-independent snippets, consisting of the first several sentences of the returned document.</a:t>
            </a:r>
          </a:p>
          <a:p>
            <a:r>
              <a:rPr lang="en-US" altLang="zh-CN" sz="1200" kern="1200" dirty="0" smtClean="0">
                <a:solidFill>
                  <a:schemeClr val="tx1"/>
                </a:solidFill>
                <a:effectLst/>
                <a:latin typeface="+mn-lt"/>
                <a:ea typeface="+mn-ea"/>
                <a:cs typeface="+mn-cs"/>
              </a:rPr>
              <a:t>Generally, there are two kinds of sentence selection methods in query-based snippet generation. </a:t>
            </a:r>
          </a:p>
          <a:p>
            <a:r>
              <a:rPr lang="en-US" altLang="zh-CN" sz="1200" kern="1200" dirty="0" smtClean="0">
                <a:solidFill>
                  <a:schemeClr val="tx1"/>
                </a:solidFill>
                <a:effectLst/>
                <a:latin typeface="+mn-lt"/>
                <a:ea typeface="+mn-ea"/>
                <a:cs typeface="+mn-cs"/>
              </a:rPr>
              <a:t>One is heuristic method, sentences are </a:t>
            </a:r>
            <a:r>
              <a:rPr lang="en-US" altLang="zh-CN" sz="1200" kern="1200" dirty="0" err="1" smtClean="0">
                <a:solidFill>
                  <a:schemeClr val="tx1"/>
                </a:solidFill>
                <a:effectLst/>
                <a:latin typeface="+mn-lt"/>
                <a:ea typeface="+mn-ea"/>
                <a:cs typeface="+mn-cs"/>
              </a:rPr>
              <a:t>choosed</a:t>
            </a:r>
            <a:r>
              <a:rPr lang="en-US" altLang="zh-CN" sz="1200" kern="1200" dirty="0" smtClean="0">
                <a:solidFill>
                  <a:schemeClr val="tx1"/>
                </a:solidFill>
                <a:effectLst/>
                <a:latin typeface="+mn-lt"/>
                <a:ea typeface="+mn-ea"/>
                <a:cs typeface="+mn-cs"/>
              </a:rPr>
              <a:t> by importance. For example, if a sentence is the first sentence of paragraph, it may be more important than others. </a:t>
            </a:r>
          </a:p>
          <a:p>
            <a:r>
              <a:rPr lang="en-US" altLang="zh-CN" sz="1200" kern="1200" dirty="0" smtClean="0">
                <a:solidFill>
                  <a:schemeClr val="tx1"/>
                </a:solidFill>
                <a:effectLst/>
                <a:latin typeface="+mn-lt"/>
                <a:ea typeface="+mn-ea"/>
                <a:cs typeface="+mn-cs"/>
              </a:rPr>
              <a:t>The other is machine learning method. </a:t>
            </a:r>
          </a:p>
          <a:p>
            <a:r>
              <a:rPr lang="en-US" altLang="zh-CN" sz="1200" kern="1200" dirty="0" smtClean="0">
                <a:solidFill>
                  <a:schemeClr val="tx1"/>
                </a:solidFill>
                <a:effectLst/>
                <a:latin typeface="+mn-lt"/>
                <a:ea typeface="+mn-ea"/>
                <a:cs typeface="+mn-cs"/>
              </a:rPr>
              <a:t>Recently, structural snippets have been explored for XML documents</a:t>
            </a:r>
            <a:endParaRPr lang="zh-CN" altLang="en-US" dirty="0"/>
          </a:p>
        </p:txBody>
      </p:sp>
      <p:sp>
        <p:nvSpPr>
          <p:cNvPr id="4" name="灯片编号占位符 3"/>
          <p:cNvSpPr>
            <a:spLocks noGrp="1"/>
          </p:cNvSpPr>
          <p:nvPr>
            <p:ph type="sldNum" sz="quarter" idx="10"/>
          </p:nvPr>
        </p:nvSpPr>
        <p:spPr/>
        <p:txBody>
          <a:bodyPr/>
          <a:lstStyle/>
          <a:p>
            <a:fld id="{99A63A6F-AF92-4B07-BC63-518D3C3907DD}" type="slidenum">
              <a:rPr lang="zh-CN" altLang="en-US" smtClean="0"/>
              <a:t>6</a:t>
            </a:fld>
            <a:endParaRPr lang="zh-CN" altLang="en-US"/>
          </a:p>
        </p:txBody>
      </p:sp>
    </p:spTree>
    <p:extLst>
      <p:ext uri="{BB962C8B-B14F-4D97-AF65-F5344CB8AC3E}">
        <p14:creationId xmlns:p14="http://schemas.microsoft.com/office/powerpoint/2010/main" val="3717069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To fix the inaccuracy of ranking functions, snippets are used to reflect the relevance between a document and a query.</a:t>
            </a:r>
          </a:p>
          <a:p>
            <a:r>
              <a:rPr lang="en-US" altLang="zh-CN" sz="1200" kern="1200" dirty="0" smtClean="0">
                <a:solidFill>
                  <a:schemeClr val="tx1"/>
                </a:solidFill>
                <a:effectLst/>
                <a:latin typeface="+mn-lt"/>
                <a:ea typeface="+mn-ea"/>
                <a:cs typeface="+mn-cs"/>
              </a:rPr>
              <a:t>Almost every text search engines use snippets to help users quickly assess the relevance of retrieved items in the ranked list.</a:t>
            </a:r>
          </a:p>
          <a:p>
            <a:r>
              <a:rPr lang="en-US" altLang="zh-CN" sz="1200" kern="1200" dirty="0" smtClean="0">
                <a:solidFill>
                  <a:srgbClr val="FF0000"/>
                </a:solidFill>
                <a:effectLst/>
                <a:latin typeface="+mn-lt"/>
                <a:ea typeface="+mn-ea"/>
                <a:cs typeface="+mn-cs"/>
              </a:rPr>
              <a:t>Example…</a:t>
            </a:r>
          </a:p>
          <a:p>
            <a:r>
              <a:rPr lang="en-US" altLang="zh-CN" sz="1200" kern="1200" dirty="0" smtClean="0">
                <a:solidFill>
                  <a:schemeClr val="tx1"/>
                </a:solidFill>
                <a:effectLst/>
                <a:latin typeface="+mn-lt"/>
                <a:ea typeface="+mn-ea"/>
                <a:cs typeface="+mn-cs"/>
              </a:rPr>
              <a:t>If the snippet for a highly relevant document is poorly generated, the user may perceive the document as non-relevant and does not click on the document.</a:t>
            </a:r>
            <a:endParaRPr lang="zh-CN" altLang="en-US" dirty="0"/>
          </a:p>
        </p:txBody>
      </p:sp>
      <p:sp>
        <p:nvSpPr>
          <p:cNvPr id="4" name="灯片编号占位符 3"/>
          <p:cNvSpPr>
            <a:spLocks noGrp="1"/>
          </p:cNvSpPr>
          <p:nvPr>
            <p:ph type="sldNum" sz="quarter" idx="10"/>
          </p:nvPr>
        </p:nvSpPr>
        <p:spPr/>
        <p:txBody>
          <a:bodyPr/>
          <a:lstStyle/>
          <a:p>
            <a:fld id="{99A63A6F-AF92-4B07-BC63-518D3C3907DD}" type="slidenum">
              <a:rPr lang="zh-CN" altLang="en-US" smtClean="0"/>
              <a:t>7</a:t>
            </a:fld>
            <a:endParaRPr lang="zh-CN" altLang="en-US"/>
          </a:p>
        </p:txBody>
      </p:sp>
    </p:spTree>
    <p:extLst>
      <p:ext uri="{BB962C8B-B14F-4D97-AF65-F5344CB8AC3E}">
        <p14:creationId xmlns:p14="http://schemas.microsoft.com/office/powerpoint/2010/main" val="3409808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improve the user-friendliness and eﬀectiveness</a:t>
            </a:r>
            <a:endParaRPr lang="zh-CN" altLang="en-US" dirty="0"/>
          </a:p>
        </p:txBody>
      </p:sp>
      <p:sp>
        <p:nvSpPr>
          <p:cNvPr id="4" name="灯片编号占位符 3"/>
          <p:cNvSpPr>
            <a:spLocks noGrp="1"/>
          </p:cNvSpPr>
          <p:nvPr>
            <p:ph type="sldNum" sz="quarter" idx="10"/>
          </p:nvPr>
        </p:nvSpPr>
        <p:spPr/>
        <p:txBody>
          <a:bodyPr/>
          <a:lstStyle/>
          <a:p>
            <a:fld id="{99A63A6F-AF92-4B07-BC63-518D3C3907DD}" type="slidenum">
              <a:rPr lang="zh-CN" altLang="en-US" smtClean="0"/>
              <a:t>8</a:t>
            </a:fld>
            <a:endParaRPr lang="zh-CN" altLang="en-US"/>
          </a:p>
        </p:txBody>
      </p:sp>
    </p:spTree>
    <p:extLst>
      <p:ext uri="{BB962C8B-B14F-4D97-AF65-F5344CB8AC3E}">
        <p14:creationId xmlns:p14="http://schemas.microsoft.com/office/powerpoint/2010/main" val="429227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smtClean="0">
                <a:solidFill>
                  <a:schemeClr val="tx1"/>
                </a:solidFill>
                <a:effectLst/>
                <a:latin typeface="+mn-lt"/>
                <a:ea typeface="+mn-ea"/>
                <a:cs typeface="+mn-cs"/>
              </a:rPr>
              <a:t>How to rank answers?</a:t>
            </a:r>
            <a:endParaRPr lang="zh-CN"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First, people could take Best Answer </a:t>
            </a:r>
            <a:r>
              <a:rPr lang="en-US" altLang="zh-CN" sz="1200" kern="1200" dirty="0" err="1" smtClean="0">
                <a:solidFill>
                  <a:schemeClr val="tx1"/>
                </a:solidFill>
                <a:effectLst/>
                <a:latin typeface="+mn-lt"/>
                <a:ea typeface="+mn-ea"/>
                <a:cs typeface="+mn-cs"/>
              </a:rPr>
              <a:t>chosed</a:t>
            </a:r>
            <a:r>
              <a:rPr lang="en-US" altLang="zh-CN" sz="1200" kern="1200" dirty="0" smtClean="0">
                <a:solidFill>
                  <a:schemeClr val="tx1"/>
                </a:solidFill>
                <a:effectLst/>
                <a:latin typeface="+mn-lt"/>
                <a:ea typeface="+mn-ea"/>
                <a:cs typeface="+mn-cs"/>
              </a:rPr>
              <a:t> by asker or by </a:t>
            </a:r>
            <a:r>
              <a:rPr lang="en-US" altLang="zh-CN" sz="1200" kern="1200" dirty="0" err="1" smtClean="0">
                <a:solidFill>
                  <a:schemeClr val="tx1"/>
                </a:solidFill>
                <a:effectLst/>
                <a:latin typeface="+mn-lt"/>
                <a:ea typeface="+mn-ea"/>
                <a:cs typeface="+mn-cs"/>
              </a:rPr>
              <a:t>cQA</a:t>
            </a:r>
            <a:r>
              <a:rPr lang="en-US" altLang="zh-CN" sz="1200" kern="1200" dirty="0" smtClean="0">
                <a:solidFill>
                  <a:schemeClr val="tx1"/>
                </a:solidFill>
                <a:effectLst/>
                <a:latin typeface="+mn-lt"/>
                <a:ea typeface="+mn-ea"/>
                <a:cs typeface="+mn-cs"/>
              </a:rPr>
              <a:t> system in a </a:t>
            </a:r>
            <a:r>
              <a:rPr lang="en-US" altLang="zh-CN" sz="1200" kern="1200" dirty="0" err="1" smtClean="0">
                <a:solidFill>
                  <a:schemeClr val="tx1"/>
                </a:solidFill>
                <a:effectLst/>
                <a:latin typeface="+mn-lt"/>
                <a:ea typeface="+mn-ea"/>
                <a:cs typeface="+mn-cs"/>
              </a:rPr>
              <a:t>cQA</a:t>
            </a:r>
            <a:r>
              <a:rPr lang="en-US" altLang="zh-CN" sz="1200" kern="1200" dirty="0" smtClean="0">
                <a:solidFill>
                  <a:schemeClr val="tx1"/>
                </a:solidFill>
                <a:effectLst/>
                <a:latin typeface="+mn-lt"/>
                <a:ea typeface="+mn-ea"/>
                <a:cs typeface="+mn-cs"/>
              </a:rPr>
              <a:t> document as the highest quality answer. </a:t>
            </a:r>
          </a:p>
          <a:p>
            <a:r>
              <a:rPr lang="en-US" altLang="zh-CN" sz="1200" kern="1200" dirty="0" smtClean="0">
                <a:solidFill>
                  <a:schemeClr val="tx1"/>
                </a:solidFill>
                <a:effectLst/>
                <a:latin typeface="+mn-lt"/>
                <a:ea typeface="+mn-ea"/>
                <a:cs typeface="+mn-cs"/>
              </a:rPr>
              <a:t>Second, because the vote number reflects the answers</a:t>
            </a:r>
            <a:r>
              <a:rPr lang="zh-CN" altLang="zh-CN" sz="1200" kern="1200" dirty="0" smtClean="0">
                <a:solidFill>
                  <a:schemeClr val="tx1"/>
                </a:solidFill>
                <a:effectLst/>
                <a:latin typeface="+mn-lt"/>
                <a:ea typeface="+mn-ea"/>
                <a:cs typeface="+mn-cs"/>
              </a:rPr>
              <a:t>’</a:t>
            </a:r>
            <a:r>
              <a:rPr lang="en-US" altLang="zh-CN" sz="1200" kern="1200" dirty="0" smtClean="0">
                <a:solidFill>
                  <a:schemeClr val="tx1"/>
                </a:solidFill>
                <a:effectLst/>
                <a:latin typeface="+mn-lt"/>
                <a:ea typeface="+mn-ea"/>
                <a:cs typeface="+mn-cs"/>
              </a:rPr>
              <a:t> popularity, the answer with the largest vote number could be thought as the highest quality answer among answers.</a:t>
            </a:r>
          </a:p>
          <a:p>
            <a:r>
              <a:rPr lang="en-US" altLang="zh-CN" sz="1200" kern="1200" dirty="0" smtClean="0">
                <a:solidFill>
                  <a:schemeClr val="tx1"/>
                </a:solidFill>
                <a:effectLst/>
                <a:latin typeface="+mn-lt"/>
                <a:ea typeface="+mn-ea"/>
                <a:cs typeface="+mn-cs"/>
              </a:rPr>
              <a:t>At last, the authority of user reflect the reliability of answer submitted by the user, thus the answer submitted by the highest authority user could be taken as the highest quality answer.</a:t>
            </a:r>
            <a:endParaRPr lang="zh-CN" altLang="en-US" dirty="0"/>
          </a:p>
        </p:txBody>
      </p:sp>
      <p:sp>
        <p:nvSpPr>
          <p:cNvPr id="4" name="灯片编号占位符 3"/>
          <p:cNvSpPr>
            <a:spLocks noGrp="1"/>
          </p:cNvSpPr>
          <p:nvPr>
            <p:ph type="sldNum" sz="quarter" idx="10"/>
          </p:nvPr>
        </p:nvSpPr>
        <p:spPr/>
        <p:txBody>
          <a:bodyPr/>
          <a:lstStyle/>
          <a:p>
            <a:fld id="{99A63A6F-AF92-4B07-BC63-518D3C3907DD}" type="slidenum">
              <a:rPr lang="zh-CN" altLang="en-US" smtClean="0"/>
              <a:t>10</a:t>
            </a:fld>
            <a:endParaRPr lang="zh-CN" altLang="en-US"/>
          </a:p>
        </p:txBody>
      </p:sp>
    </p:spTree>
    <p:extLst>
      <p:ext uri="{BB962C8B-B14F-4D97-AF65-F5344CB8AC3E}">
        <p14:creationId xmlns:p14="http://schemas.microsoft.com/office/powerpoint/2010/main" val="97303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how to provide as much information as possible in a snippet within an moderate size.</a:t>
            </a:r>
            <a:endParaRPr lang="zh-CN" altLang="en-US" dirty="0"/>
          </a:p>
        </p:txBody>
      </p:sp>
      <p:sp>
        <p:nvSpPr>
          <p:cNvPr id="4" name="灯片编号占位符 3"/>
          <p:cNvSpPr>
            <a:spLocks noGrp="1"/>
          </p:cNvSpPr>
          <p:nvPr>
            <p:ph type="sldNum" sz="quarter" idx="10"/>
          </p:nvPr>
        </p:nvSpPr>
        <p:spPr/>
        <p:txBody>
          <a:bodyPr/>
          <a:lstStyle/>
          <a:p>
            <a:fld id="{99A63A6F-AF92-4B07-BC63-518D3C3907DD}" type="slidenum">
              <a:rPr lang="zh-CN" altLang="en-US" smtClean="0"/>
              <a:t>12</a:t>
            </a:fld>
            <a:endParaRPr lang="zh-CN" altLang="en-US"/>
          </a:p>
        </p:txBody>
      </p:sp>
    </p:spTree>
    <p:extLst>
      <p:ext uri="{BB962C8B-B14F-4D97-AF65-F5344CB8AC3E}">
        <p14:creationId xmlns:p14="http://schemas.microsoft.com/office/powerpoint/2010/main" val="4234104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Although it is difficult to achieve </a:t>
            </a:r>
            <a:r>
              <a:rPr lang="en-US" altLang="zh-CN" sz="1200" i="1" kern="1200" dirty="0" smtClean="0">
                <a:solidFill>
                  <a:schemeClr val="tx1"/>
                </a:solidFill>
                <a:effectLst/>
                <a:latin typeface="+mn-lt"/>
                <a:ea typeface="+mn-ea"/>
                <a:cs typeface="+mn-cs"/>
              </a:rPr>
              <a:t>satisfaction </a:t>
            </a:r>
            <a:r>
              <a:rPr lang="en-US" altLang="zh-CN" sz="1200" kern="1200" dirty="0" smtClean="0">
                <a:solidFill>
                  <a:schemeClr val="tx1"/>
                </a:solidFill>
                <a:effectLst/>
                <a:latin typeface="+mn-lt"/>
                <a:ea typeface="+mn-ea"/>
                <a:cs typeface="+mn-cs"/>
              </a:rPr>
              <a:t>for general search, it is relatively easier for </a:t>
            </a:r>
            <a:r>
              <a:rPr lang="en-US" altLang="zh-CN" sz="1200" kern="1200" dirty="0" err="1" smtClean="0">
                <a:solidFill>
                  <a:schemeClr val="tx1"/>
                </a:solidFill>
                <a:effectLst/>
                <a:latin typeface="+mn-lt"/>
                <a:ea typeface="+mn-ea"/>
                <a:cs typeface="+mn-cs"/>
              </a:rPr>
              <a:t>cQA</a:t>
            </a:r>
            <a:r>
              <a:rPr lang="en-US" altLang="zh-CN" sz="1200" kern="1200" dirty="0" smtClean="0">
                <a:solidFill>
                  <a:schemeClr val="tx1"/>
                </a:solidFill>
                <a:effectLst/>
                <a:latin typeface="+mn-lt"/>
                <a:ea typeface="+mn-ea"/>
                <a:cs typeface="+mn-cs"/>
              </a:rPr>
              <a:t> search, since a question in a </a:t>
            </a:r>
            <a:r>
              <a:rPr lang="en-US" altLang="zh-CN" sz="1200" kern="1200" dirty="0" err="1" smtClean="0">
                <a:solidFill>
                  <a:schemeClr val="tx1"/>
                </a:solidFill>
                <a:effectLst/>
                <a:latin typeface="+mn-lt"/>
                <a:ea typeface="+mn-ea"/>
                <a:cs typeface="+mn-cs"/>
              </a:rPr>
              <a:t>cQA</a:t>
            </a:r>
            <a:r>
              <a:rPr lang="en-US" altLang="zh-CN" sz="1200" kern="1200" dirty="0" smtClean="0">
                <a:solidFill>
                  <a:schemeClr val="tx1"/>
                </a:solidFill>
                <a:effectLst/>
                <a:latin typeface="+mn-lt"/>
                <a:ea typeface="+mn-ea"/>
                <a:cs typeface="+mn-cs"/>
              </a:rPr>
              <a:t> document has corresponding answers.</a:t>
            </a:r>
            <a:endParaRPr lang="zh-CN" altLang="en-US" dirty="0"/>
          </a:p>
        </p:txBody>
      </p:sp>
      <p:sp>
        <p:nvSpPr>
          <p:cNvPr id="4" name="灯片编号占位符 3"/>
          <p:cNvSpPr>
            <a:spLocks noGrp="1"/>
          </p:cNvSpPr>
          <p:nvPr>
            <p:ph type="sldNum" sz="quarter" idx="10"/>
          </p:nvPr>
        </p:nvSpPr>
        <p:spPr/>
        <p:txBody>
          <a:bodyPr/>
          <a:lstStyle/>
          <a:p>
            <a:fld id="{99A63A6F-AF92-4B07-BC63-518D3C3907DD}" type="slidenum">
              <a:rPr lang="zh-CN" altLang="en-US" smtClean="0"/>
              <a:t>14</a:t>
            </a:fld>
            <a:endParaRPr lang="zh-CN" altLang="en-US"/>
          </a:p>
        </p:txBody>
      </p:sp>
    </p:spTree>
    <p:extLst>
      <p:ext uri="{BB962C8B-B14F-4D97-AF65-F5344CB8AC3E}">
        <p14:creationId xmlns:p14="http://schemas.microsoft.com/office/powerpoint/2010/main" val="2875884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smtClean="0">
                <a:solidFill>
                  <a:schemeClr val="tx1"/>
                </a:solidFill>
                <a:effectLst/>
                <a:latin typeface="+mn-lt"/>
                <a:ea typeface="+mn-ea"/>
                <a:cs typeface="+mn-cs"/>
              </a:rPr>
              <a:t>The state-of-the-art snippet generation method proposed by Metzler was chosen as our baseline algorithms,.</a:t>
            </a:r>
          </a:p>
          <a:p>
            <a:r>
              <a:rPr lang="en-US" altLang="zh-CN" sz="1200" kern="1200" dirty="0" smtClean="0">
                <a:solidFill>
                  <a:schemeClr val="tx1"/>
                </a:solidFill>
                <a:effectLst/>
                <a:latin typeface="+mn-lt"/>
                <a:ea typeface="+mn-ea"/>
                <a:cs typeface="+mn-cs"/>
              </a:rPr>
              <a:t>It uses gradient boosted decision tree (GBDTs) learning approach for the snippet generation task.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latin typeface="Arial" panose="020B0604020202020204" pitchFamily="34" charset="0"/>
              <a:ea typeface="Arial Unicode MS" panose="020B0604020202020204" charset="-122"/>
              <a:sym typeface="+mn-ea"/>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latin typeface="Arial" panose="020B0604020202020204" pitchFamily="34" charset="0"/>
                <a:ea typeface="Arial Unicode MS" panose="020B0604020202020204" charset="-122"/>
                <a:sym typeface="+mn-ea"/>
              </a:rPr>
              <a:t>Extracting sentences according to corresponding queries manually.</a:t>
            </a:r>
            <a:endParaRPr lang="en-US" altLang="zh-CN" dirty="0" smtClean="0">
              <a:latin typeface="Arial" panose="020B0604020202020204" pitchFamily="34" charset="0"/>
            </a:endParaRPr>
          </a:p>
          <a:p>
            <a:endParaRPr lang="en-US" altLang="zh-CN" dirty="0" smtClean="0"/>
          </a:p>
          <a:p>
            <a:r>
              <a:rPr lang="en-US" altLang="zh-CN" dirty="0" smtClean="0"/>
              <a:t> The number of sentences for a summary is recommended to be ﬁve. However, if there are more or less appropriate sentences, they could be selected in spite of the recommendation. </a:t>
            </a:r>
            <a:endParaRPr lang="zh-CN" altLang="en-US" dirty="0"/>
          </a:p>
        </p:txBody>
      </p:sp>
      <p:sp>
        <p:nvSpPr>
          <p:cNvPr id="4" name="灯片编号占位符 3"/>
          <p:cNvSpPr>
            <a:spLocks noGrp="1"/>
          </p:cNvSpPr>
          <p:nvPr>
            <p:ph type="sldNum" sz="quarter" idx="10"/>
          </p:nvPr>
        </p:nvSpPr>
        <p:spPr/>
        <p:txBody>
          <a:bodyPr/>
          <a:lstStyle/>
          <a:p>
            <a:fld id="{99A63A6F-AF92-4B07-BC63-518D3C3907DD}" type="slidenum">
              <a:rPr lang="zh-CN" altLang="en-US" smtClean="0"/>
              <a:t>15</a:t>
            </a:fld>
            <a:endParaRPr lang="zh-CN" altLang="en-US"/>
          </a:p>
        </p:txBody>
      </p:sp>
    </p:spTree>
    <p:extLst>
      <p:ext uri="{BB962C8B-B14F-4D97-AF65-F5344CB8AC3E}">
        <p14:creationId xmlns:p14="http://schemas.microsoft.com/office/powerpoint/2010/main" val="38577514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kern="1200" dirty="0" smtClean="0">
              <a:solidFill>
                <a:schemeClr val="tx1"/>
              </a:solidFill>
              <a:effectLst/>
              <a:latin typeface="+mn-lt"/>
              <a:ea typeface="+mn-ea"/>
              <a:cs typeface="+mn-cs"/>
            </a:endParaRPr>
          </a:p>
          <a:p>
            <a:r>
              <a:rPr lang="en-US" altLang="zh-CN" sz="1200" kern="1200" dirty="0" smtClean="0">
                <a:solidFill>
                  <a:schemeClr val="tx1"/>
                </a:solidFill>
                <a:effectLst/>
                <a:latin typeface="+mn-lt"/>
                <a:ea typeface="+mn-ea"/>
                <a:cs typeface="+mn-cs"/>
              </a:rPr>
              <a:t>//The 50 queries (questions) used in two experimental procedures were sampled from the questions in our dataset; meanwhile, top 30 retrieved documents of each query were manually judged to be relevant or not, as our </a:t>
            </a:r>
            <a:r>
              <a:rPr lang="en-US" altLang="zh-CN" sz="1200" kern="1200" dirty="0" err="1" smtClean="0">
                <a:solidFill>
                  <a:schemeClr val="tx1"/>
                </a:solidFill>
                <a:effectLst/>
                <a:latin typeface="+mn-lt"/>
                <a:ea typeface="+mn-ea"/>
                <a:cs typeface="+mn-cs"/>
              </a:rPr>
              <a:t>groundtruth</a:t>
            </a:r>
            <a:r>
              <a:rPr lang="en-US" altLang="zh-CN" sz="1200" kern="1200" dirty="0" smtClean="0">
                <a:solidFill>
                  <a:schemeClr val="tx1"/>
                </a:solidFill>
                <a:effectLst/>
                <a:latin typeface="+mn-lt"/>
                <a:ea typeface="+mn-ea"/>
                <a:cs typeface="+mn-cs"/>
              </a:rPr>
              <a:t>.</a:t>
            </a:r>
            <a:endParaRPr lang="zh-CN" altLang="en-US" dirty="0"/>
          </a:p>
        </p:txBody>
      </p:sp>
      <p:sp>
        <p:nvSpPr>
          <p:cNvPr id="4" name="灯片编号占位符 3"/>
          <p:cNvSpPr>
            <a:spLocks noGrp="1"/>
          </p:cNvSpPr>
          <p:nvPr>
            <p:ph type="sldNum" sz="quarter" idx="10"/>
          </p:nvPr>
        </p:nvSpPr>
        <p:spPr/>
        <p:txBody>
          <a:bodyPr/>
          <a:lstStyle/>
          <a:p>
            <a:fld id="{99A63A6F-AF92-4B07-BC63-518D3C3907DD}" type="slidenum">
              <a:rPr lang="zh-CN" altLang="en-US" smtClean="0"/>
              <a:t>16</a:t>
            </a:fld>
            <a:endParaRPr lang="zh-CN" altLang="en-US"/>
          </a:p>
        </p:txBody>
      </p:sp>
    </p:spTree>
    <p:extLst>
      <p:ext uri="{BB962C8B-B14F-4D97-AF65-F5344CB8AC3E}">
        <p14:creationId xmlns:p14="http://schemas.microsoft.com/office/powerpoint/2010/main" val="2825915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2016/11/29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2016/11/29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2016/11/29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t>2016/11/29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t>2016/11/29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t>2016/11/29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t>2016/11/29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t>2016/11/29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t>2016/11/29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t>2016/11/29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t>2016/11/29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2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3.wmf"/><Relationship Id="rId4" Type="http://schemas.openxmlformats.org/officeDocument/2006/relationships/oleObject" Target="../embeddings/oleObject1.bin"/><Relationship Id="rId9" Type="http://schemas.openxmlformats.org/officeDocument/2006/relationships/image" Target="../media/image25.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7.wmf"/><Relationship Id="rId5" Type="http://schemas.openxmlformats.org/officeDocument/2006/relationships/oleObject" Target="../embeddings/oleObject5.bin"/><Relationship Id="rId4" Type="http://schemas.openxmlformats.org/officeDocument/2006/relationships/image" Target="../media/image26.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9.wmf"/><Relationship Id="rId5" Type="http://schemas.openxmlformats.org/officeDocument/2006/relationships/oleObject" Target="../embeddings/oleObject7.bin"/><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jpe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jpeg"/><Relationship Id="rId1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0.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9.jpg"/><Relationship Id="rId5" Type="http://schemas.openxmlformats.org/officeDocument/2006/relationships/image" Target="../media/image18.jpeg"/><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9.png"/><Relationship Id="rId7" Type="http://schemas.openxmlformats.org/officeDocument/2006/relationships/image" Target="../media/image19.jp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1.pn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矩形 5"/>
          <p:cNvSpPr/>
          <p:nvPr/>
        </p:nvSpPr>
        <p:spPr>
          <a:xfrm>
            <a:off x="0" y="1916747"/>
            <a:ext cx="12192000" cy="1364933"/>
          </a:xfrm>
          <a:prstGeom prst="rect">
            <a:avLst/>
          </a:prstGeom>
          <a:solidFill>
            <a:srgbClr val="DAA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ltLang="zh-CN" sz="2000" dirty="0">
              <a:solidFill>
                <a:srgbClr val="FDFDFD"/>
              </a:solidFill>
              <a:latin typeface="Arial" panose="020B0604020202020204" pitchFamily="34" charset="0"/>
              <a:ea typeface="黑体" panose="02010609060101010101" charset="-122"/>
              <a:sym typeface="Arial" panose="020B0604020202020204" pitchFamily="34" charset="0"/>
            </a:endParaRPr>
          </a:p>
        </p:txBody>
      </p:sp>
      <p:sp>
        <p:nvSpPr>
          <p:cNvPr id="2" name="标题 1"/>
          <p:cNvSpPr>
            <a:spLocks noGrp="1"/>
          </p:cNvSpPr>
          <p:nvPr>
            <p:ph type="ctrTitle"/>
          </p:nvPr>
        </p:nvSpPr>
        <p:spPr>
          <a:xfrm>
            <a:off x="1400810" y="1464310"/>
            <a:ext cx="9390380" cy="1675130"/>
          </a:xfrm>
        </p:spPr>
        <p:txBody>
          <a:bodyPr/>
          <a:lstStyle/>
          <a:p>
            <a:r>
              <a:rPr lang="da-DK" altLang="zh-CN" sz="3600" dirty="0" smtClean="0">
                <a:latin typeface="Arial" panose="020B0604020202020204" pitchFamily="34" charset="0"/>
                <a:ea typeface="+mn-ea"/>
                <a:sym typeface="+mn-ea"/>
              </a:rPr>
              <a:t>A Comparitive Study of Answer-contained Snippets and Traditional Snippets</a:t>
            </a:r>
          </a:p>
        </p:txBody>
      </p:sp>
      <p:sp>
        <p:nvSpPr>
          <p:cNvPr id="3" name="副标题 2"/>
          <p:cNvSpPr>
            <a:spLocks noGrp="1"/>
          </p:cNvSpPr>
          <p:nvPr>
            <p:ph type="subTitle" idx="1"/>
          </p:nvPr>
        </p:nvSpPr>
        <p:spPr>
          <a:xfrm>
            <a:off x="1524000" y="3839528"/>
            <a:ext cx="9144000" cy="1655762"/>
          </a:xfrm>
        </p:spPr>
        <p:txBody>
          <a:bodyPr/>
          <a:lstStyle/>
          <a:p>
            <a:r>
              <a:rPr lang="en-US" dirty="0" smtClean="0">
                <a:latin typeface="Arial" panose="020B0604020202020204" pitchFamily="34" charset="0"/>
                <a:ea typeface="微软雅黑" panose="020B0503020204020204" charset="-122"/>
                <a:cs typeface="Arial" panose="020B0604020202020204" pitchFamily="34" charset="0"/>
                <a:sym typeface="+mn-ea"/>
              </a:rPr>
              <a:t>Dan Wang</a:t>
            </a:r>
          </a:p>
          <a:p>
            <a:r>
              <a:rPr lang="en-US" dirty="0" smtClean="0">
                <a:latin typeface="Arial" panose="020B0604020202020204" pitchFamily="34" charset="0"/>
                <a:ea typeface="微软雅黑" panose="020B0503020204020204" charset="-122"/>
                <a:cs typeface="Arial" panose="020B0604020202020204" pitchFamily="34" charset="0"/>
                <a:sym typeface="+mn-ea"/>
              </a:rPr>
              <a:t>Beijing Institute of Technology</a:t>
            </a:r>
            <a:endParaRPr lang="en-US" dirty="0" smtClean="0">
              <a:latin typeface="Arial" panose="020B0604020202020204" pitchFamily="34" charset="0"/>
              <a:ea typeface="微软雅黑" panose="020B0503020204020204" charset="-122"/>
              <a:cs typeface="Arial" panose="020B0604020202020204" pitchFamily="34" charset="0"/>
            </a:endParaRPr>
          </a:p>
          <a:p>
            <a:r>
              <a:rPr lang="en-US" altLang="zh-CN" dirty="0"/>
              <a:t>wangdan12856@sina.com</a:t>
            </a:r>
          </a:p>
        </p:txBody>
      </p:sp>
      <p:pic>
        <p:nvPicPr>
          <p:cNvPr id="5" name="图片 4" descr="20110318072713763_3726"/>
          <p:cNvPicPr>
            <a:picLocks noChangeAspect="1"/>
          </p:cNvPicPr>
          <p:nvPr/>
        </p:nvPicPr>
        <p:blipFill>
          <a:blip r:embed="rId2"/>
          <a:stretch>
            <a:fillRect/>
          </a:stretch>
        </p:blipFill>
        <p:spPr>
          <a:xfrm>
            <a:off x="314325" y="257175"/>
            <a:ext cx="1009650" cy="99949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buFont typeface="Arial" panose="020B0604020202020204" pitchFamily="34" charset="0"/>
              <a:buChar char="•"/>
            </a:pPr>
            <a:r>
              <a:rPr lang="en-US" altLang="zh-CN" dirty="0"/>
              <a:t>Best Answer </a:t>
            </a:r>
            <a:r>
              <a:rPr lang="en-US" altLang="zh-CN" dirty="0" smtClean="0"/>
              <a:t>Importance</a:t>
            </a:r>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smtClean="0"/>
          </a:p>
          <a:p>
            <a:pPr>
              <a:buFont typeface="Arial" panose="020B0604020202020204" pitchFamily="34" charset="0"/>
              <a:buChar char="•"/>
            </a:pPr>
            <a:r>
              <a:rPr lang="en-US" altLang="zh-CN" dirty="0" smtClean="0"/>
              <a:t>Vote </a:t>
            </a:r>
            <a:r>
              <a:rPr lang="en-US" altLang="zh-CN" dirty="0"/>
              <a:t>Number Importance</a:t>
            </a:r>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a:p>
          <a:p>
            <a:pPr>
              <a:buFont typeface="Arial" panose="020B0604020202020204" pitchFamily="34" charset="0"/>
              <a:buChar char="•"/>
            </a:pPr>
            <a:r>
              <a:rPr lang="en-US" altLang="zh-CN" dirty="0"/>
              <a:t>Authority Importance</a:t>
            </a:r>
          </a:p>
        </p:txBody>
      </p:sp>
      <p:sp>
        <p:nvSpPr>
          <p:cNvPr id="3" name="标题 2"/>
          <p:cNvSpPr>
            <a:spLocks noGrp="1"/>
          </p:cNvSpPr>
          <p:nvPr>
            <p:ph type="title"/>
          </p:nvPr>
        </p:nvSpPr>
        <p:spPr>
          <a:xfrm>
            <a:off x="838200" y="365126"/>
            <a:ext cx="10515600" cy="1162592"/>
          </a:xfrm>
        </p:spPr>
        <p:txBody>
          <a:bodyPr>
            <a:normAutofit/>
          </a:bodyPr>
          <a:lstStyle/>
          <a:p>
            <a:r>
              <a:rPr lang="en-US" altLang="zh-CN" sz="4800" b="1" dirty="0">
                <a:solidFill>
                  <a:schemeClr val="bg1"/>
                </a:solidFill>
                <a:latin typeface="Arial" panose="020B0604020202020204" pitchFamily="34" charset="0"/>
                <a:cs typeface="Arial" panose="020B0604020202020204" pitchFamily="34" charset="0"/>
              </a:rPr>
              <a:t>Answer Importance</a:t>
            </a:r>
          </a:p>
        </p:txBody>
      </p:sp>
      <p:graphicFrame>
        <p:nvGraphicFramePr>
          <p:cNvPr id="4" name="对象 3"/>
          <p:cNvGraphicFramePr>
            <a:graphicFrameLocks noChangeAspect="1"/>
          </p:cNvGraphicFramePr>
          <p:nvPr>
            <p:extLst>
              <p:ext uri="{D42A27DB-BD31-4B8C-83A1-F6EECF244321}">
                <p14:modId xmlns:p14="http://schemas.microsoft.com/office/powerpoint/2010/main" val="3705675153"/>
              </p:ext>
            </p:extLst>
          </p:nvPr>
        </p:nvGraphicFramePr>
        <p:xfrm>
          <a:off x="1445076" y="2441868"/>
          <a:ext cx="8678728" cy="875715"/>
        </p:xfrm>
        <a:graphic>
          <a:graphicData uri="http://schemas.openxmlformats.org/presentationml/2006/ole">
            <mc:AlternateContent xmlns:mc="http://schemas.openxmlformats.org/markup-compatibility/2006">
              <mc:Choice xmlns:v="urn:schemas-microsoft-com:vml" Requires="v">
                <p:oleObj spid="_x0000_s3637" name="Equation" r:id="rId4" imgW="5054400" imgH="507960" progId="Equation.DSMT4">
                  <p:embed/>
                </p:oleObj>
              </mc:Choice>
              <mc:Fallback>
                <p:oleObj name="Equation" r:id="rId4" imgW="5054400" imgH="507960" progId="Equation.DSMT4">
                  <p:embed/>
                  <p:pic>
                    <p:nvPicPr>
                      <p:cNvPr id="0" name=""/>
                      <p:cNvPicPr/>
                      <p:nvPr/>
                    </p:nvPicPr>
                    <p:blipFill>
                      <a:blip r:embed="rId5"/>
                      <a:stretch>
                        <a:fillRect/>
                      </a:stretch>
                    </p:blipFill>
                    <p:spPr>
                      <a:xfrm>
                        <a:off x="1445076" y="2441868"/>
                        <a:ext cx="8678728" cy="875715"/>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1397456096"/>
              </p:ext>
            </p:extLst>
          </p:nvPr>
        </p:nvGraphicFramePr>
        <p:xfrm>
          <a:off x="1445077" y="3933826"/>
          <a:ext cx="4650923" cy="971526"/>
        </p:xfrm>
        <a:graphic>
          <a:graphicData uri="http://schemas.openxmlformats.org/presentationml/2006/ole">
            <mc:AlternateContent xmlns:mc="http://schemas.openxmlformats.org/markup-compatibility/2006">
              <mc:Choice xmlns:v="urn:schemas-microsoft-com:vml" Requires="v">
                <p:oleObj spid="_x0000_s3638" name="Equation" r:id="rId6" imgW="2857320" imgH="596880" progId="Equation.DSMT4">
                  <p:embed/>
                </p:oleObj>
              </mc:Choice>
              <mc:Fallback>
                <p:oleObj name="Equation" r:id="rId6" imgW="2857320" imgH="596880" progId="Equation.DSMT4">
                  <p:embed/>
                  <p:pic>
                    <p:nvPicPr>
                      <p:cNvPr id="0" name=""/>
                      <p:cNvPicPr/>
                      <p:nvPr/>
                    </p:nvPicPr>
                    <p:blipFill>
                      <a:blip r:embed="rId7"/>
                      <a:stretch>
                        <a:fillRect/>
                      </a:stretch>
                    </p:blipFill>
                    <p:spPr>
                      <a:xfrm>
                        <a:off x="1445077" y="3933826"/>
                        <a:ext cx="4650923" cy="971526"/>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694938018"/>
              </p:ext>
            </p:extLst>
          </p:nvPr>
        </p:nvGraphicFramePr>
        <p:xfrm>
          <a:off x="1445076" y="5483544"/>
          <a:ext cx="4455213" cy="828356"/>
        </p:xfrm>
        <a:graphic>
          <a:graphicData uri="http://schemas.openxmlformats.org/presentationml/2006/ole">
            <mc:AlternateContent xmlns:mc="http://schemas.openxmlformats.org/markup-compatibility/2006">
              <mc:Choice xmlns:v="urn:schemas-microsoft-com:vml" Requires="v">
                <p:oleObj spid="_x0000_s3639" name="Equation" r:id="rId8" imgW="2527200" imgH="469800" progId="Equation.DSMT4">
                  <p:embed/>
                </p:oleObj>
              </mc:Choice>
              <mc:Fallback>
                <p:oleObj name="Equation" r:id="rId8" imgW="2527200" imgH="469800" progId="Equation.DSMT4">
                  <p:embed/>
                  <p:pic>
                    <p:nvPicPr>
                      <p:cNvPr id="0" name=""/>
                      <p:cNvPicPr/>
                      <p:nvPr/>
                    </p:nvPicPr>
                    <p:blipFill>
                      <a:blip r:embed="rId9"/>
                      <a:stretch>
                        <a:fillRect/>
                      </a:stretch>
                    </p:blipFill>
                    <p:spPr>
                      <a:xfrm>
                        <a:off x="1445076" y="5483544"/>
                        <a:ext cx="4455213" cy="828356"/>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199" y="1825625"/>
            <a:ext cx="10785389" cy="4351338"/>
          </a:xfrm>
        </p:spPr>
        <p:txBody>
          <a:bodyPr/>
          <a:lstStyle/>
          <a:p>
            <a:pPr marL="0" indent="0">
              <a:buNone/>
            </a:pPr>
            <a:r>
              <a:rPr lang="en-US" altLang="zh-CN" dirty="0">
                <a:latin typeface="Arial" panose="020B0604020202020204" pitchFamily="34" charset="0"/>
                <a:cs typeface="Arial" panose="020B0604020202020204" pitchFamily="34" charset="0"/>
              </a:rPr>
              <a:t>W</a:t>
            </a:r>
            <a:r>
              <a:rPr lang="en-US" altLang="zh-CN" dirty="0" smtClean="0">
                <a:latin typeface="Arial" panose="020B0604020202020204" pitchFamily="34" charset="0"/>
                <a:cs typeface="Arial" panose="020B0604020202020204" pitchFamily="34" charset="0"/>
              </a:rPr>
              <a:t>e </a:t>
            </a:r>
            <a:r>
              <a:rPr lang="en-US" altLang="zh-CN" dirty="0">
                <a:latin typeface="Arial" panose="020B0604020202020204" pitchFamily="34" charset="0"/>
                <a:cs typeface="Arial" panose="020B0604020202020204" pitchFamily="34" charset="0"/>
              </a:rPr>
              <a:t>combined all these 3 factors together using </a:t>
            </a:r>
            <a:r>
              <a:rPr lang="en-US" altLang="zh-CN" dirty="0" smtClean="0">
                <a:latin typeface="Arial" panose="020B0604020202020204" pitchFamily="34" charset="0"/>
                <a:cs typeface="Arial" panose="020B0604020202020204" pitchFamily="34" charset="0"/>
              </a:rPr>
              <a:t>linear combination</a:t>
            </a:r>
            <a:r>
              <a:rPr lang="zh-CN" altLang="en-US"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3" name="标题 2"/>
          <p:cNvSpPr>
            <a:spLocks noGrp="1"/>
          </p:cNvSpPr>
          <p:nvPr>
            <p:ph type="title"/>
          </p:nvPr>
        </p:nvSpPr>
        <p:spPr>
          <a:xfrm>
            <a:off x="838200" y="365126"/>
            <a:ext cx="10515600" cy="1222198"/>
          </a:xfrm>
        </p:spPr>
        <p:txBody>
          <a:bodyPr>
            <a:normAutofit/>
          </a:bodyPr>
          <a:lstStyle/>
          <a:p>
            <a:r>
              <a:rPr lang="en-US" altLang="zh-CN" sz="4800" b="1" dirty="0">
                <a:solidFill>
                  <a:schemeClr val="bg1"/>
                </a:solidFill>
                <a:latin typeface="Arial" panose="020B0604020202020204" pitchFamily="34" charset="0"/>
                <a:cs typeface="Arial" panose="020B0604020202020204" pitchFamily="34" charset="0"/>
                <a:sym typeface="+mn-ea"/>
              </a:rPr>
              <a:t>Answer Importance</a:t>
            </a:r>
            <a:endParaRPr lang="zh-CN" altLang="en-US" sz="4800" b="1" dirty="0">
              <a:solidFill>
                <a:schemeClr val="bg1"/>
              </a:solidFill>
              <a:latin typeface="Arial" panose="020B0604020202020204" pitchFamily="34" charset="0"/>
              <a:cs typeface="Arial" panose="020B0604020202020204" pitchFamily="34" charset="0"/>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1495993722"/>
              </p:ext>
            </p:extLst>
          </p:nvPr>
        </p:nvGraphicFramePr>
        <p:xfrm>
          <a:off x="1476443" y="2697129"/>
          <a:ext cx="7636850" cy="1802899"/>
        </p:xfrm>
        <a:graphic>
          <a:graphicData uri="http://schemas.openxmlformats.org/presentationml/2006/ole">
            <mc:AlternateContent xmlns:mc="http://schemas.openxmlformats.org/markup-compatibility/2006">
              <mc:Choice xmlns:v="urn:schemas-microsoft-com:vml" Requires="v">
                <p:oleObj spid="_x0000_s4468" name="Equation" r:id="rId3" imgW="3174840" imgH="749160" progId="Equation.DSMT4">
                  <p:embed/>
                </p:oleObj>
              </mc:Choice>
              <mc:Fallback>
                <p:oleObj name="Equation" r:id="rId3" imgW="3174840" imgH="749160" progId="Equation.DSMT4">
                  <p:embed/>
                  <p:pic>
                    <p:nvPicPr>
                      <p:cNvPr id="0" name=""/>
                      <p:cNvPicPr/>
                      <p:nvPr/>
                    </p:nvPicPr>
                    <p:blipFill>
                      <a:blip r:embed="rId4"/>
                      <a:stretch>
                        <a:fillRect/>
                      </a:stretch>
                    </p:blipFill>
                    <p:spPr>
                      <a:xfrm>
                        <a:off x="1476443" y="2697129"/>
                        <a:ext cx="7636850" cy="1802899"/>
                      </a:xfrm>
                      <a:prstGeom prst="rect">
                        <a:avLst/>
                      </a:prstGeom>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848871606"/>
              </p:ext>
            </p:extLst>
          </p:nvPr>
        </p:nvGraphicFramePr>
        <p:xfrm>
          <a:off x="1883268" y="5719465"/>
          <a:ext cx="2808288" cy="338137"/>
        </p:xfrm>
        <a:graphic>
          <a:graphicData uri="http://schemas.openxmlformats.org/presentationml/2006/ole">
            <mc:AlternateContent xmlns:mc="http://schemas.openxmlformats.org/markup-compatibility/2006">
              <mc:Choice xmlns:v="urn:schemas-microsoft-com:vml" Requires="v">
                <p:oleObj spid="_x0000_s4469" name="Equation" r:id="rId5" imgW="1688760" imgH="203040" progId="Equation.DSMT4">
                  <p:embed/>
                </p:oleObj>
              </mc:Choice>
              <mc:Fallback>
                <p:oleObj name="Equation" r:id="rId5" imgW="1688760" imgH="203040" progId="Equation.DSMT4">
                  <p:embed/>
                  <p:pic>
                    <p:nvPicPr>
                      <p:cNvPr id="0" name=""/>
                      <p:cNvPicPr/>
                      <p:nvPr/>
                    </p:nvPicPr>
                    <p:blipFill>
                      <a:blip r:embed="rId6"/>
                      <a:stretch>
                        <a:fillRect/>
                      </a:stretch>
                    </p:blipFill>
                    <p:spPr>
                      <a:xfrm>
                        <a:off x="1883268" y="5719465"/>
                        <a:ext cx="2808288" cy="338137"/>
                      </a:xfrm>
                      <a:prstGeom prst="rect">
                        <a:avLst/>
                      </a:prstGeom>
                    </p:spPr>
                  </p:pic>
                </p:oleObj>
              </mc:Fallback>
            </mc:AlternateContent>
          </a:graphicData>
        </a:graphic>
      </p:graphicFrame>
      <p:sp>
        <p:nvSpPr>
          <p:cNvPr id="10" name="文本框 9"/>
          <p:cNvSpPr txBox="1"/>
          <p:nvPr/>
        </p:nvSpPr>
        <p:spPr>
          <a:xfrm>
            <a:off x="1466850" y="5076885"/>
            <a:ext cx="1820562" cy="523220"/>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latin typeface="Arial" panose="020B0604020202020204" pitchFamily="34" charset="0"/>
                <a:cs typeface="Arial" panose="020B0604020202020204" pitchFamily="34" charset="0"/>
              </a:rPr>
              <a:t>S</a:t>
            </a:r>
            <a:r>
              <a:rPr lang="en-US" altLang="zh-CN" sz="2800" dirty="0" smtClean="0">
                <a:latin typeface="Arial" panose="020B0604020202020204" pitchFamily="34" charset="0"/>
                <a:cs typeface="Arial" panose="020B0604020202020204" pitchFamily="34" charset="0"/>
              </a:rPr>
              <a:t>et</a:t>
            </a:r>
            <a:endParaRPr lang="zh-CN" altLang="en-US" sz="28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30442" y="349084"/>
            <a:ext cx="10487528" cy="1207197"/>
          </a:xfrm>
        </p:spPr>
        <p:txBody>
          <a:bodyPr>
            <a:normAutofit/>
          </a:bodyPr>
          <a:lstStyle/>
          <a:p>
            <a:r>
              <a:rPr lang="en-US" altLang="zh-CN" sz="4800" b="1" dirty="0">
                <a:solidFill>
                  <a:schemeClr val="bg1"/>
                </a:solidFill>
                <a:latin typeface="Arial" panose="020B0604020202020204" pitchFamily="34" charset="0"/>
                <a:cs typeface="Arial" panose="020B0604020202020204" pitchFamily="34" charset="0"/>
              </a:rPr>
              <a:t>Size Consideration</a:t>
            </a:r>
          </a:p>
        </p:txBody>
      </p:sp>
      <p:sp>
        <p:nvSpPr>
          <p:cNvPr id="13" name="object 2"/>
          <p:cNvSpPr txBox="1"/>
          <p:nvPr/>
        </p:nvSpPr>
        <p:spPr>
          <a:xfrm>
            <a:off x="994612" y="1870180"/>
            <a:ext cx="10359188" cy="722890"/>
          </a:xfrm>
          <a:prstGeom prst="rect">
            <a:avLst/>
          </a:prstGeom>
        </p:spPr>
        <p:txBody>
          <a:bodyPr vert="horz" wrap="square" lIns="0" tIns="0" rIns="0" bIns="0" rtlCol="0">
            <a:spAutoFit/>
          </a:bodyPr>
          <a:lstStyle/>
          <a:p>
            <a:pPr marL="12700" marR="5080">
              <a:lnSpc>
                <a:spcPct val="101400"/>
              </a:lnSpc>
            </a:pPr>
            <a:r>
              <a:rPr sz="2400" b="1" dirty="0">
                <a:latin typeface="Arial" panose="020B0604020202020204" pitchFamily="34" charset="0"/>
                <a:cs typeface="Arial" panose="020B0604020202020204" pitchFamily="34" charset="0"/>
              </a:rPr>
              <a:t>Table </a:t>
            </a:r>
            <a:r>
              <a:rPr sz="2400" b="1" spc="-40" dirty="0">
                <a:latin typeface="Arial" panose="020B0604020202020204" pitchFamily="34" charset="0"/>
                <a:cs typeface="Arial" panose="020B0604020202020204" pitchFamily="34" charset="0"/>
              </a:rPr>
              <a:t>1. </a:t>
            </a:r>
            <a:r>
              <a:rPr sz="2400" spc="-25" dirty="0">
                <a:latin typeface="Arial" panose="020B0604020202020204" pitchFamily="34" charset="0"/>
                <a:cs typeface="Arial" panose="020B0604020202020204" pitchFamily="34" charset="0"/>
              </a:rPr>
              <a:t>Statistics </a:t>
            </a:r>
            <a:r>
              <a:rPr sz="2400" spc="-5" dirty="0">
                <a:latin typeface="Arial" panose="020B0604020202020204" pitchFamily="34" charset="0"/>
                <a:cs typeface="Arial" panose="020B0604020202020204" pitchFamily="34" charset="0"/>
              </a:rPr>
              <a:t>of </a:t>
            </a:r>
            <a:r>
              <a:rPr sz="2400" spc="-25" dirty="0">
                <a:latin typeface="Arial" panose="020B0604020202020204" pitchFamily="34" charset="0"/>
                <a:cs typeface="Arial" panose="020B0604020202020204" pitchFamily="34" charset="0"/>
              </a:rPr>
              <a:t>the </a:t>
            </a:r>
            <a:r>
              <a:rPr sz="2400" spc="-30" dirty="0">
                <a:latin typeface="Arial" panose="020B0604020202020204" pitchFamily="34" charset="0"/>
                <a:cs typeface="Arial" panose="020B0604020202020204" pitchFamily="34" charset="0"/>
              </a:rPr>
              <a:t>length </a:t>
            </a:r>
            <a:r>
              <a:rPr sz="2400" spc="-5" dirty="0">
                <a:latin typeface="Arial" panose="020B0604020202020204" pitchFamily="34" charset="0"/>
                <a:cs typeface="Arial" panose="020B0604020202020204" pitchFamily="34" charset="0"/>
              </a:rPr>
              <a:t>(in </a:t>
            </a:r>
            <a:r>
              <a:rPr sz="2400" spc="-20" dirty="0">
                <a:latin typeface="Arial" panose="020B0604020202020204" pitchFamily="34" charset="0"/>
                <a:cs typeface="Arial" panose="020B0604020202020204" pitchFamily="34" charset="0"/>
              </a:rPr>
              <a:t>words) </a:t>
            </a:r>
            <a:r>
              <a:rPr sz="2400" spc="-5" dirty="0">
                <a:latin typeface="Arial" panose="020B0604020202020204" pitchFamily="34" charset="0"/>
                <a:cs typeface="Arial" panose="020B0604020202020204" pitchFamily="34" charset="0"/>
              </a:rPr>
              <a:t>of </a:t>
            </a:r>
            <a:r>
              <a:rPr sz="2400" spc="-25" dirty="0">
                <a:latin typeface="Arial" panose="020B0604020202020204" pitchFamily="34" charset="0"/>
                <a:cs typeface="Arial" panose="020B0604020202020204" pitchFamily="34" charset="0"/>
              </a:rPr>
              <a:t>the question </a:t>
            </a:r>
            <a:r>
              <a:rPr sz="2400" spc="-10" dirty="0">
                <a:latin typeface="Arial" panose="020B0604020202020204" pitchFamily="34" charset="0"/>
                <a:cs typeface="Arial" panose="020B0604020202020204" pitchFamily="34" charset="0"/>
              </a:rPr>
              <a:t>bodies </a:t>
            </a:r>
            <a:r>
              <a:rPr sz="2400" spc="20" dirty="0">
                <a:latin typeface="Arial" panose="020B0604020202020204" pitchFamily="34" charset="0"/>
                <a:cs typeface="Arial" panose="020B0604020202020204" pitchFamily="34" charset="0"/>
              </a:rPr>
              <a:t>(QBody), </a:t>
            </a:r>
            <a:r>
              <a:rPr sz="2400" spc="-25" dirty="0">
                <a:latin typeface="Arial" panose="020B0604020202020204" pitchFamily="34" charset="0"/>
                <a:cs typeface="Arial" panose="020B0604020202020204" pitchFamily="34" charset="0"/>
              </a:rPr>
              <a:t>the Best  </a:t>
            </a:r>
            <a:r>
              <a:rPr sz="2400" spc="-40" dirty="0">
                <a:latin typeface="Arial" panose="020B0604020202020204" pitchFamily="34" charset="0"/>
                <a:cs typeface="Arial" panose="020B0604020202020204" pitchFamily="34" charset="0"/>
              </a:rPr>
              <a:t>Answers </a:t>
            </a:r>
            <a:r>
              <a:rPr sz="2400" spc="10" dirty="0">
                <a:latin typeface="Arial" panose="020B0604020202020204" pitchFamily="34" charset="0"/>
                <a:cs typeface="Arial" panose="020B0604020202020204" pitchFamily="34" charset="0"/>
              </a:rPr>
              <a:t>(BAns) </a:t>
            </a:r>
            <a:r>
              <a:rPr sz="2400" spc="-30" dirty="0">
                <a:latin typeface="Arial" panose="020B0604020202020204" pitchFamily="34" charset="0"/>
                <a:cs typeface="Arial" panose="020B0604020202020204" pitchFamily="34" charset="0"/>
              </a:rPr>
              <a:t>and </a:t>
            </a:r>
            <a:r>
              <a:rPr sz="2400" spc="-10" dirty="0">
                <a:latin typeface="Arial" panose="020B0604020202020204" pitchFamily="34" charset="0"/>
                <a:cs typeface="Arial" panose="020B0604020202020204" pitchFamily="34" charset="0"/>
              </a:rPr>
              <a:t>All </a:t>
            </a:r>
            <a:r>
              <a:rPr sz="2400" spc="-40" dirty="0">
                <a:latin typeface="Arial" panose="020B0604020202020204" pitchFamily="34" charset="0"/>
                <a:cs typeface="Arial" panose="020B0604020202020204" pitchFamily="34" charset="0"/>
              </a:rPr>
              <a:t>Answers </a:t>
            </a:r>
            <a:r>
              <a:rPr sz="2400" spc="125" dirty="0">
                <a:latin typeface="Arial" panose="020B0604020202020204" pitchFamily="34" charset="0"/>
                <a:cs typeface="Arial" panose="020B0604020202020204" pitchFamily="34" charset="0"/>
              </a:rPr>
              <a:t> </a:t>
            </a:r>
            <a:r>
              <a:rPr sz="2400" spc="15" dirty="0">
                <a:latin typeface="Arial" panose="020B0604020202020204" pitchFamily="34" charset="0"/>
                <a:cs typeface="Arial" panose="020B0604020202020204" pitchFamily="34" charset="0"/>
              </a:rPr>
              <a:t>(AAns).</a:t>
            </a:r>
            <a:endParaRPr sz="2400" dirty="0">
              <a:latin typeface="Arial" panose="020B0604020202020204" pitchFamily="34" charset="0"/>
              <a:cs typeface="Arial" panose="020B0604020202020204" pitchFamily="34" charset="0"/>
            </a:endParaRPr>
          </a:p>
        </p:txBody>
      </p:sp>
      <p:graphicFrame>
        <p:nvGraphicFramePr>
          <p:cNvPr id="14" name="object 3"/>
          <p:cNvGraphicFramePr>
            <a:graphicFrameLocks noGrp="1"/>
          </p:cNvGraphicFramePr>
          <p:nvPr>
            <p:extLst>
              <p:ext uri="{D42A27DB-BD31-4B8C-83A1-F6EECF244321}">
                <p14:modId xmlns:p14="http://schemas.microsoft.com/office/powerpoint/2010/main" val="656523854"/>
              </p:ext>
            </p:extLst>
          </p:nvPr>
        </p:nvGraphicFramePr>
        <p:xfrm>
          <a:off x="1411705" y="2758282"/>
          <a:ext cx="8734534" cy="2066479"/>
        </p:xfrm>
        <a:graphic>
          <a:graphicData uri="http://schemas.openxmlformats.org/drawingml/2006/table">
            <a:tbl>
              <a:tblPr firstRow="1" bandRow="1">
                <a:tableStyleId>{2D5ABB26-0587-4C30-8999-92F81FD0307C}</a:tableStyleId>
              </a:tblPr>
              <a:tblGrid>
                <a:gridCol w="1339575"/>
                <a:gridCol w="1233889"/>
                <a:gridCol w="1233464"/>
                <a:gridCol w="1233850"/>
                <a:gridCol w="1233889"/>
                <a:gridCol w="1233464"/>
                <a:gridCol w="1226403"/>
              </a:tblGrid>
              <a:tr h="527252">
                <a:tc>
                  <a:txBody>
                    <a:bodyPr/>
                    <a:lstStyle/>
                    <a:p>
                      <a:pPr marR="28575" algn="ctr">
                        <a:lnSpc>
                          <a:spcPct val="100000"/>
                        </a:lnSpc>
                        <a:spcBef>
                          <a:spcPts val="35"/>
                        </a:spcBef>
                      </a:pPr>
                      <a:r>
                        <a:rPr sz="2400" spc="-25" dirty="0">
                          <a:latin typeface="Century"/>
                          <a:cs typeface="Century"/>
                        </a:rPr>
                        <a:t>Words</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7465">
                        <a:lnSpc>
                          <a:spcPct val="100000"/>
                        </a:lnSpc>
                        <a:spcBef>
                          <a:spcPts val="35"/>
                        </a:spcBef>
                      </a:pPr>
                      <a:r>
                        <a:rPr sz="2400" i="1" spc="-35" dirty="0">
                          <a:latin typeface="Verdana"/>
                          <a:cs typeface="Verdana"/>
                        </a:rPr>
                        <a:t>&lt;</a:t>
                      </a:r>
                      <a:r>
                        <a:rPr sz="2400" spc="-35" dirty="0">
                          <a:latin typeface="Century"/>
                          <a:cs typeface="Century"/>
                        </a:rPr>
                        <a:t>30</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7465">
                        <a:lnSpc>
                          <a:spcPct val="100000"/>
                        </a:lnSpc>
                        <a:spcBef>
                          <a:spcPts val="35"/>
                        </a:spcBef>
                      </a:pPr>
                      <a:r>
                        <a:rPr sz="2400" i="1" spc="-35" dirty="0">
                          <a:latin typeface="Verdana"/>
                          <a:cs typeface="Verdana"/>
                        </a:rPr>
                        <a:t>&lt;</a:t>
                      </a:r>
                      <a:r>
                        <a:rPr sz="2400" spc="-35" dirty="0">
                          <a:latin typeface="Century"/>
                          <a:cs typeface="Century"/>
                        </a:rPr>
                        <a:t>50</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50800" algn="ctr">
                        <a:lnSpc>
                          <a:spcPct val="100000"/>
                        </a:lnSpc>
                        <a:spcBef>
                          <a:spcPts val="35"/>
                        </a:spcBef>
                      </a:pPr>
                      <a:r>
                        <a:rPr sz="2400" i="1" spc="-40" dirty="0">
                          <a:latin typeface="Verdana"/>
                          <a:cs typeface="Verdana"/>
                        </a:rPr>
                        <a:t>&lt;</a:t>
                      </a:r>
                      <a:r>
                        <a:rPr sz="2400" spc="-40" dirty="0">
                          <a:latin typeface="Century"/>
                          <a:cs typeface="Century"/>
                        </a:rPr>
                        <a:t>100</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50800" algn="ctr">
                        <a:lnSpc>
                          <a:spcPct val="100000"/>
                        </a:lnSpc>
                        <a:spcBef>
                          <a:spcPts val="35"/>
                        </a:spcBef>
                      </a:pPr>
                      <a:r>
                        <a:rPr sz="2400" i="1" spc="-40" dirty="0">
                          <a:latin typeface="Verdana"/>
                          <a:cs typeface="Verdana"/>
                        </a:rPr>
                        <a:t>&lt;</a:t>
                      </a:r>
                      <a:r>
                        <a:rPr sz="2400" spc="-40" dirty="0">
                          <a:latin typeface="Century"/>
                          <a:cs typeface="Century"/>
                        </a:rPr>
                        <a:t>150</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50800" algn="ctr">
                        <a:lnSpc>
                          <a:spcPct val="100000"/>
                        </a:lnSpc>
                        <a:spcBef>
                          <a:spcPts val="35"/>
                        </a:spcBef>
                      </a:pPr>
                      <a:r>
                        <a:rPr sz="2400" i="1" spc="-40" dirty="0">
                          <a:latin typeface="Verdana"/>
                          <a:cs typeface="Verdana"/>
                        </a:rPr>
                        <a:t>&lt;</a:t>
                      </a:r>
                      <a:r>
                        <a:rPr sz="2400" spc="-40" dirty="0">
                          <a:latin typeface="Century"/>
                          <a:cs typeface="Century"/>
                        </a:rPr>
                        <a:t>250</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R="50800" algn="ctr">
                        <a:lnSpc>
                          <a:spcPct val="100000"/>
                        </a:lnSpc>
                        <a:spcBef>
                          <a:spcPts val="35"/>
                        </a:spcBef>
                      </a:pPr>
                      <a:r>
                        <a:rPr sz="2400" i="1" spc="-40" dirty="0">
                          <a:latin typeface="Verdana"/>
                          <a:cs typeface="Verdana"/>
                        </a:rPr>
                        <a:t>&lt;</a:t>
                      </a:r>
                      <a:r>
                        <a:rPr sz="2400" spc="-40" dirty="0">
                          <a:latin typeface="Century"/>
                          <a:cs typeface="Century"/>
                        </a:rPr>
                        <a:t>350</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25448">
                <a:tc>
                  <a:txBody>
                    <a:bodyPr/>
                    <a:lstStyle/>
                    <a:p>
                      <a:pPr algn="ctr">
                        <a:lnSpc>
                          <a:spcPct val="100000"/>
                        </a:lnSpc>
                        <a:spcBef>
                          <a:spcPts val="35"/>
                        </a:spcBef>
                      </a:pPr>
                      <a:r>
                        <a:rPr sz="2400" spc="5" dirty="0">
                          <a:latin typeface="Century"/>
                          <a:cs typeface="Century"/>
                        </a:rPr>
                        <a:t>QBody</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7465">
                        <a:lnSpc>
                          <a:spcPct val="100000"/>
                        </a:lnSpc>
                        <a:spcBef>
                          <a:spcPts val="35"/>
                        </a:spcBef>
                      </a:pPr>
                      <a:r>
                        <a:rPr sz="2400" spc="-35" dirty="0">
                          <a:latin typeface="Century"/>
                          <a:cs typeface="Century"/>
                        </a:rPr>
                        <a:t>0.5011</a:t>
                      </a:r>
                      <a:endParaRPr sz="240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7465">
                        <a:lnSpc>
                          <a:spcPct val="100000"/>
                        </a:lnSpc>
                        <a:spcBef>
                          <a:spcPts val="35"/>
                        </a:spcBef>
                      </a:pPr>
                      <a:r>
                        <a:rPr sz="2400" spc="-35" dirty="0">
                          <a:latin typeface="Century"/>
                          <a:cs typeface="Century"/>
                        </a:rPr>
                        <a:t>0.6819</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35"/>
                        </a:spcBef>
                      </a:pPr>
                      <a:r>
                        <a:rPr sz="2400" spc="-35" dirty="0">
                          <a:latin typeface="Century"/>
                          <a:cs typeface="Century"/>
                        </a:rPr>
                        <a:t>0.8935</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35"/>
                        </a:spcBef>
                      </a:pPr>
                      <a:r>
                        <a:rPr sz="2400" spc="-35" dirty="0">
                          <a:latin typeface="Century"/>
                          <a:cs typeface="Century"/>
                        </a:rPr>
                        <a:t>0.9584</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35"/>
                        </a:spcBef>
                      </a:pPr>
                      <a:r>
                        <a:rPr sz="2400" spc="-35" dirty="0">
                          <a:latin typeface="Century"/>
                          <a:cs typeface="Century"/>
                        </a:rPr>
                        <a:t>0.9964</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35"/>
                        </a:spcBef>
                      </a:pPr>
                      <a:r>
                        <a:rPr sz="2400" spc="-35" dirty="0">
                          <a:latin typeface="Century"/>
                          <a:cs typeface="Century"/>
                        </a:rPr>
                        <a:t>0.9986</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06724">
                <a:tc>
                  <a:txBody>
                    <a:bodyPr/>
                    <a:lstStyle/>
                    <a:p>
                      <a:pPr marR="72390" algn="ctr">
                        <a:lnSpc>
                          <a:spcPct val="100000"/>
                        </a:lnSpc>
                        <a:spcBef>
                          <a:spcPts val="35"/>
                        </a:spcBef>
                      </a:pPr>
                      <a:r>
                        <a:rPr sz="2400" spc="-15" dirty="0">
                          <a:latin typeface="Century"/>
                          <a:cs typeface="Century"/>
                        </a:rPr>
                        <a:t>BAns</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7465">
                        <a:lnSpc>
                          <a:spcPct val="100000"/>
                        </a:lnSpc>
                        <a:spcBef>
                          <a:spcPts val="35"/>
                        </a:spcBef>
                      </a:pPr>
                      <a:r>
                        <a:rPr sz="2400" spc="-35" dirty="0">
                          <a:latin typeface="Century"/>
                          <a:cs typeface="Century"/>
                        </a:rPr>
                        <a:t>0.3653</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37465">
                        <a:lnSpc>
                          <a:spcPct val="100000"/>
                        </a:lnSpc>
                        <a:spcBef>
                          <a:spcPts val="35"/>
                        </a:spcBef>
                      </a:pPr>
                      <a:r>
                        <a:rPr sz="2400" spc="-35" dirty="0">
                          <a:latin typeface="Century"/>
                          <a:cs typeface="Century"/>
                        </a:rPr>
                        <a:t>0.5476</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35"/>
                        </a:spcBef>
                      </a:pPr>
                      <a:r>
                        <a:rPr sz="2400" spc="-35" dirty="0">
                          <a:latin typeface="Century"/>
                          <a:cs typeface="Century"/>
                        </a:rPr>
                        <a:t>0.7908</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35"/>
                        </a:spcBef>
                      </a:pPr>
                      <a:r>
                        <a:rPr sz="2400" spc="-35" dirty="0">
                          <a:latin typeface="Century"/>
                          <a:cs typeface="Century"/>
                        </a:rPr>
                        <a:t>0.8883</a:t>
                      </a:r>
                      <a:endParaRPr sz="240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35"/>
                        </a:spcBef>
                      </a:pPr>
                      <a:r>
                        <a:rPr sz="2400" spc="-35" dirty="0">
                          <a:latin typeface="Century"/>
                          <a:cs typeface="Century"/>
                        </a:rPr>
                        <a:t>0.9565</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35"/>
                        </a:spcBef>
                      </a:pPr>
                      <a:r>
                        <a:rPr sz="2400" spc="-35" dirty="0">
                          <a:latin typeface="Century"/>
                          <a:cs typeface="Century"/>
                        </a:rPr>
                        <a:t>0.9776</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507055">
                <a:tc>
                  <a:txBody>
                    <a:bodyPr/>
                    <a:lstStyle/>
                    <a:p>
                      <a:pPr marR="67945" algn="ctr">
                        <a:lnSpc>
                          <a:spcPct val="100000"/>
                        </a:lnSpc>
                        <a:spcBef>
                          <a:spcPts val="35"/>
                        </a:spcBef>
                      </a:pPr>
                      <a:r>
                        <a:rPr sz="2400" spc="-5" dirty="0">
                          <a:latin typeface="Century"/>
                          <a:cs typeface="Century"/>
                        </a:rPr>
                        <a:t>AAns</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7465">
                        <a:lnSpc>
                          <a:spcPct val="100000"/>
                        </a:lnSpc>
                        <a:spcBef>
                          <a:spcPts val="35"/>
                        </a:spcBef>
                      </a:pPr>
                      <a:r>
                        <a:rPr sz="2400" spc="-35" dirty="0">
                          <a:latin typeface="Century"/>
                          <a:cs typeface="Century"/>
                        </a:rPr>
                        <a:t>0.5191</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7465">
                        <a:lnSpc>
                          <a:spcPct val="100000"/>
                        </a:lnSpc>
                        <a:spcBef>
                          <a:spcPts val="35"/>
                        </a:spcBef>
                      </a:pPr>
                      <a:r>
                        <a:rPr sz="2400" spc="-35" dirty="0">
                          <a:latin typeface="Century"/>
                          <a:cs typeface="Century"/>
                        </a:rPr>
                        <a:t>0.6965</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35"/>
                        </a:spcBef>
                      </a:pPr>
                      <a:r>
                        <a:rPr sz="2400" spc="-35" dirty="0">
                          <a:latin typeface="Century"/>
                          <a:cs typeface="Century"/>
                        </a:rPr>
                        <a:t>0.8841</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35"/>
                        </a:spcBef>
                      </a:pPr>
                      <a:r>
                        <a:rPr sz="2400" spc="-35" dirty="0">
                          <a:latin typeface="Century"/>
                          <a:cs typeface="Century"/>
                        </a:rPr>
                        <a:t>0.9445</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35"/>
                        </a:spcBef>
                      </a:pPr>
                      <a:r>
                        <a:rPr sz="2400" spc="-35" dirty="0">
                          <a:latin typeface="Century"/>
                          <a:cs typeface="Century"/>
                        </a:rPr>
                        <a:t>0.9804</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0000"/>
                        </a:lnSpc>
                        <a:spcBef>
                          <a:spcPts val="35"/>
                        </a:spcBef>
                      </a:pPr>
                      <a:r>
                        <a:rPr sz="2400" spc="-35" dirty="0">
                          <a:latin typeface="Century"/>
                          <a:cs typeface="Century"/>
                        </a:rPr>
                        <a:t>0.9902</a:t>
                      </a:r>
                      <a:endParaRPr sz="2400" dirty="0">
                        <a:latin typeface="Century"/>
                        <a:cs typeface="Century"/>
                      </a:endParaRPr>
                    </a:p>
                  </a:txBody>
                  <a:tcPr marL="0" marR="0" marT="4445"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2" name="文本框 1"/>
          <p:cNvSpPr txBox="1"/>
          <p:nvPr/>
        </p:nvSpPr>
        <p:spPr>
          <a:xfrm>
            <a:off x="1122947" y="5188126"/>
            <a:ext cx="9127958" cy="523220"/>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smtClean="0">
                <a:latin typeface="Arial" panose="020B0604020202020204" pitchFamily="34" charset="0"/>
                <a:cs typeface="Arial" panose="020B0604020202020204" pitchFamily="34" charset="0"/>
              </a:rPr>
              <a:t>Choose 200 words to cover 96.8% answers</a:t>
            </a:r>
            <a:r>
              <a:rPr lang="en-US" altLang="zh-CN" sz="2400" dirty="0" smtClean="0">
                <a:latin typeface="Arial" panose="020B0604020202020204" pitchFamily="34" charset="0"/>
                <a:cs typeface="Arial" panose="020B0604020202020204" pitchFamily="34" charset="0"/>
              </a:rPr>
              <a:t>.</a:t>
            </a:r>
            <a:endParaRPr lang="zh-CN" altLang="en-US"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838200" y="365126"/>
            <a:ext cx="10515600" cy="1135380"/>
          </a:xfrm>
        </p:spPr>
        <p:txBody>
          <a:bodyPr>
            <a:normAutofit/>
          </a:bodyPr>
          <a:lstStyle/>
          <a:p>
            <a:r>
              <a:rPr lang="en-US" sz="4800" b="1" dirty="0" smtClean="0">
                <a:solidFill>
                  <a:schemeClr val="bg1"/>
                </a:solidFill>
                <a:latin typeface="Arial" panose="020B0604020202020204" pitchFamily="34" charset="0"/>
                <a:cs typeface="Arial" panose="020B0604020202020204" pitchFamily="34" charset="0"/>
              </a:rPr>
              <a:t>Outline</a:t>
            </a:r>
            <a:endParaRPr lang="en-US" sz="4800" b="1" dirty="0">
              <a:solidFill>
                <a:schemeClr val="bg1"/>
              </a:solidFill>
              <a:latin typeface="Arial" panose="020B0604020202020204" pitchFamily="34" charset="0"/>
              <a:cs typeface="Arial" panose="020B0604020202020204" pitchFamily="34" charset="0"/>
            </a:endParaRPr>
          </a:p>
        </p:txBody>
      </p:sp>
      <p:sp>
        <p:nvSpPr>
          <p:cNvPr id="9" name="内容占位符 8"/>
          <p:cNvSpPr>
            <a:spLocks noGrp="1"/>
          </p:cNvSpPr>
          <p:nvPr>
            <p:ph idx="1"/>
          </p:nvPr>
        </p:nvSpPr>
        <p:spPr>
          <a:xfrm>
            <a:off x="838200" y="2195687"/>
            <a:ext cx="10515600" cy="3465482"/>
          </a:xfrm>
        </p:spPr>
        <p:txBody>
          <a:bodyPr>
            <a:normAutofit lnSpcReduction="10000"/>
          </a:bodyPr>
          <a:lstStyle/>
          <a:p>
            <a:pPr>
              <a:lnSpc>
                <a:spcPct val="150000"/>
              </a:lnSpc>
            </a:pPr>
            <a:r>
              <a:rPr lang="en-US" sz="3200" dirty="0" smtClean="0">
                <a:solidFill>
                  <a:schemeClr val="tx1"/>
                </a:solidFill>
                <a:latin typeface="Arial" panose="020B0604020202020204" pitchFamily="34" charset="0"/>
                <a:ea typeface="Arial Unicode MS" panose="020B0604020202020204" charset="-122"/>
              </a:rPr>
              <a:t>Background</a:t>
            </a:r>
          </a:p>
          <a:p>
            <a:pPr>
              <a:lnSpc>
                <a:spcPct val="150000"/>
              </a:lnSpc>
            </a:pPr>
            <a:r>
              <a:rPr lang="en-US" altLang="zh-CN" sz="3200" dirty="0">
                <a:latin typeface="Arial" panose="020B0604020202020204" pitchFamily="34" charset="0"/>
                <a:sym typeface="+mn-ea"/>
              </a:rPr>
              <a:t>Answer-contained Snippet</a:t>
            </a:r>
            <a:endParaRPr lang="en-US" altLang="zh-CN" sz="3200" dirty="0">
              <a:latin typeface="Arial" panose="020B0604020202020204" pitchFamily="34" charset="0"/>
            </a:endParaRPr>
          </a:p>
          <a:p>
            <a:pPr>
              <a:lnSpc>
                <a:spcPct val="150000"/>
              </a:lnSpc>
            </a:pPr>
            <a:r>
              <a:rPr lang="en-US" sz="3600" b="1" dirty="0" smtClean="0">
                <a:solidFill>
                  <a:srgbClr val="FF0000"/>
                </a:solidFill>
                <a:latin typeface="Arial" panose="020B0604020202020204" pitchFamily="34" charset="0"/>
                <a:ea typeface="Arial Unicode MS" panose="020B0604020202020204" charset="-122"/>
              </a:rPr>
              <a:t>Experiments and Results</a:t>
            </a:r>
          </a:p>
          <a:p>
            <a:pPr>
              <a:lnSpc>
                <a:spcPct val="150000"/>
              </a:lnSpc>
            </a:pPr>
            <a:r>
              <a:rPr lang="en-US" sz="3200" dirty="0" smtClean="0">
                <a:solidFill>
                  <a:schemeClr val="tx1"/>
                </a:solidFill>
                <a:latin typeface="Arial" panose="020B0604020202020204" pitchFamily="34" charset="0"/>
                <a:ea typeface="Arial Unicode MS" panose="020B0604020202020204" charset="-122"/>
              </a:rPr>
              <a:t>Conclusion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nSpc>
                <a:spcPct val="150000"/>
              </a:lnSpc>
              <a:buFont typeface="Wingdings" panose="05000000000000000000" pitchFamily="2" charset="2"/>
              <a:buChar char="Ø"/>
            </a:pPr>
            <a:r>
              <a:rPr lang="en-US" altLang="zh-CN" dirty="0">
                <a:latin typeface="Arial" panose="020B0604020202020204" pitchFamily="34" charset="0"/>
                <a:ea typeface="Arial Unicode MS" panose="020B0604020202020204" charset="-122"/>
                <a:sym typeface="+mn-ea"/>
              </a:rPr>
              <a:t>Yahoo</a:t>
            </a:r>
            <a:r>
              <a:rPr lang="en-US" altLang="zh-CN" dirty="0" smtClean="0">
                <a:latin typeface="Arial" panose="020B0604020202020204" pitchFamily="34" charset="0"/>
                <a:ea typeface="Arial Unicode MS" panose="020B0604020202020204" charset="-122"/>
                <a:sym typeface="+mn-ea"/>
              </a:rPr>
              <a:t>! Answers</a:t>
            </a:r>
          </a:p>
          <a:p>
            <a:pPr lvl="1">
              <a:lnSpc>
                <a:spcPct val="150000"/>
              </a:lnSpc>
            </a:pPr>
            <a:r>
              <a:rPr lang="en-US" altLang="zh-CN" dirty="0">
                <a:latin typeface="Arial" panose="020B0604020202020204" pitchFamily="34" charset="0"/>
                <a:ea typeface="Arial Unicode MS" panose="020B0604020202020204" charset="-122"/>
                <a:sym typeface="+mn-ea"/>
              </a:rPr>
              <a:t>https://answers.yahoo.com</a:t>
            </a:r>
            <a:r>
              <a:rPr lang="en-US" altLang="zh-CN" dirty="0" smtClean="0">
                <a:latin typeface="Arial" panose="020B0604020202020204" pitchFamily="34" charset="0"/>
                <a:ea typeface="Arial Unicode MS" panose="020B0604020202020204" charset="-122"/>
                <a:sym typeface="+mn-ea"/>
              </a:rPr>
              <a:t>/</a:t>
            </a:r>
            <a:endParaRPr lang="en-US" altLang="zh-CN" dirty="0">
              <a:latin typeface="Arial" panose="020B0604020202020204" pitchFamily="34" charset="0"/>
              <a:ea typeface="Arial Unicode MS" panose="020B0604020202020204" charset="-122"/>
              <a:sym typeface="+mn-ea"/>
            </a:endParaRPr>
          </a:p>
          <a:p>
            <a:pPr lvl="1">
              <a:lnSpc>
                <a:spcPct val="150000"/>
              </a:lnSpc>
            </a:pPr>
            <a:r>
              <a:rPr lang="en-US" altLang="zh-CN" dirty="0" smtClean="0">
                <a:latin typeface="Arial" panose="020B0604020202020204" pitchFamily="34" charset="0"/>
                <a:ea typeface="Arial Unicode MS" panose="020B0604020202020204" charset="-122"/>
                <a:sym typeface="+mn-ea"/>
              </a:rPr>
              <a:t>Computer </a:t>
            </a:r>
            <a:r>
              <a:rPr lang="en-US" altLang="zh-CN" dirty="0">
                <a:latin typeface="Arial" panose="020B0604020202020204" pitchFamily="34" charset="0"/>
                <a:ea typeface="Arial Unicode MS" panose="020B0604020202020204" charset="-122"/>
                <a:sym typeface="+mn-ea"/>
              </a:rPr>
              <a:t>&amp; Internet, </a:t>
            </a:r>
            <a:r>
              <a:rPr lang="en-US" altLang="zh-CN" dirty="0" smtClean="0">
                <a:latin typeface="Arial" panose="020B0604020202020204" pitchFamily="34" charset="0"/>
                <a:ea typeface="Arial Unicode MS" panose="020B0604020202020204" charset="-122"/>
                <a:sym typeface="+mn-ea"/>
              </a:rPr>
              <a:t>Health</a:t>
            </a:r>
          </a:p>
          <a:p>
            <a:pPr lvl="1">
              <a:lnSpc>
                <a:spcPct val="150000"/>
              </a:lnSpc>
            </a:pPr>
            <a:r>
              <a:rPr lang="zh-CN" altLang="en-US" dirty="0" smtClean="0">
                <a:latin typeface="Arial" panose="020B0604020202020204" pitchFamily="34" charset="0"/>
                <a:sym typeface="+mn-ea"/>
              </a:rPr>
              <a:t>6</a:t>
            </a:r>
            <a:r>
              <a:rPr lang="zh-CN" altLang="en-US" dirty="0">
                <a:latin typeface="Arial" panose="020B0604020202020204" pitchFamily="34" charset="0"/>
                <a:sym typeface="+mn-ea"/>
              </a:rPr>
              <a:t>,345,786</a:t>
            </a:r>
            <a:r>
              <a:rPr lang="en-US" altLang="zh-CN" dirty="0">
                <a:latin typeface="Arial" panose="020B0604020202020204" pitchFamily="34" charset="0"/>
                <a:ea typeface="Arial Unicode MS" panose="020B0604020202020204" charset="-122"/>
                <a:sym typeface="+mn-ea"/>
              </a:rPr>
              <a:t> </a:t>
            </a:r>
            <a:r>
              <a:rPr lang="en-US" altLang="zh-CN" dirty="0" smtClean="0">
                <a:latin typeface="Arial" panose="020B0604020202020204" pitchFamily="34" charset="0"/>
                <a:ea typeface="Arial Unicode MS" panose="020B0604020202020204" charset="-122"/>
                <a:sym typeface="+mn-ea"/>
              </a:rPr>
              <a:t>question </a:t>
            </a:r>
            <a:r>
              <a:rPr lang="en-US" altLang="zh-CN" dirty="0">
                <a:latin typeface="Arial" panose="020B0604020202020204" pitchFamily="34" charset="0"/>
                <a:ea typeface="Arial Unicode MS" panose="020B0604020202020204" charset="-122"/>
                <a:sym typeface="+mn-ea"/>
              </a:rPr>
              <a:t>and answer </a:t>
            </a:r>
            <a:r>
              <a:rPr lang="en-US" altLang="zh-CN" dirty="0" smtClean="0">
                <a:latin typeface="Arial" panose="020B0604020202020204" pitchFamily="34" charset="0"/>
                <a:ea typeface="Arial Unicode MS" panose="020B0604020202020204" charset="-122"/>
                <a:sym typeface="+mn-ea"/>
              </a:rPr>
              <a:t>pairs</a:t>
            </a:r>
          </a:p>
          <a:p>
            <a:pPr lvl="1">
              <a:lnSpc>
                <a:spcPct val="150000"/>
              </a:lnSpc>
            </a:pPr>
            <a:r>
              <a:rPr lang="en-US" altLang="zh-CN" dirty="0">
                <a:latin typeface="Arial" panose="020B0604020202020204" pitchFamily="34" charset="0"/>
                <a:ea typeface="Arial Unicode MS" panose="020B0604020202020204" charset="-122"/>
                <a:sym typeface="+mn-ea"/>
              </a:rPr>
              <a:t>[question title, question body, best answer, other </a:t>
            </a:r>
            <a:r>
              <a:rPr lang="en-US" altLang="zh-CN" dirty="0" smtClean="0">
                <a:latin typeface="Arial" panose="020B0604020202020204" pitchFamily="34" charset="0"/>
                <a:ea typeface="Arial Unicode MS" panose="020B0604020202020204" charset="-122"/>
                <a:sym typeface="+mn-ea"/>
              </a:rPr>
              <a:t>answers, metadata.]</a:t>
            </a:r>
          </a:p>
          <a:p>
            <a:pPr lvl="1"/>
            <a:endParaRPr lang="en-US" altLang="zh-CN" dirty="0">
              <a:latin typeface="Arial" panose="020B0604020202020204" pitchFamily="34" charset="0"/>
              <a:ea typeface="Arial Unicode MS" panose="020B0604020202020204" charset="-122"/>
              <a:sym typeface="+mn-ea"/>
            </a:endParaRPr>
          </a:p>
          <a:p>
            <a:endParaRPr lang="en-US" altLang="zh-CN" dirty="0" smtClean="0">
              <a:latin typeface="Arial" panose="020B0604020202020204" pitchFamily="34" charset="0"/>
              <a:ea typeface="Arial Unicode MS" panose="020B0604020202020204" charset="-122"/>
              <a:sym typeface="+mn-ea"/>
            </a:endParaRPr>
          </a:p>
          <a:p>
            <a:pPr lvl="1"/>
            <a:endParaRPr lang="zh-CN" altLang="en-US" dirty="0">
              <a:latin typeface="Arial" panose="020B0604020202020204" pitchFamily="34" charset="0"/>
              <a:ea typeface="Arial Unicode MS" panose="020B0604020202020204" charset="-122"/>
            </a:endParaRPr>
          </a:p>
        </p:txBody>
      </p:sp>
      <p:sp>
        <p:nvSpPr>
          <p:cNvPr id="3" name="标题 2"/>
          <p:cNvSpPr>
            <a:spLocks noGrp="1"/>
          </p:cNvSpPr>
          <p:nvPr>
            <p:ph type="title"/>
          </p:nvPr>
        </p:nvSpPr>
        <p:spPr>
          <a:xfrm>
            <a:off x="838200" y="365126"/>
            <a:ext cx="10515600" cy="1146176"/>
          </a:xfrm>
        </p:spPr>
        <p:txBody>
          <a:bodyPr>
            <a:normAutofit/>
          </a:bodyPr>
          <a:lstStyle/>
          <a:p>
            <a:r>
              <a:rPr lang="en-US" altLang="zh-CN" sz="4800" b="1" dirty="0" smtClean="0">
                <a:solidFill>
                  <a:schemeClr val="bg1"/>
                </a:solidFill>
                <a:latin typeface="Arial" panose="020B0604020202020204" pitchFamily="34" charset="0"/>
                <a:ea typeface="Arial Unicode MS" panose="020B0604020202020204" charset="-122"/>
              </a:rPr>
              <a:t>Dataset</a:t>
            </a:r>
            <a:endParaRPr lang="en-US" altLang="zh-CN" sz="4800" b="1" dirty="0">
              <a:solidFill>
                <a:schemeClr val="bg1"/>
              </a:solidFill>
              <a:latin typeface="Arial" panose="020B0604020202020204" pitchFamily="34" charset="0"/>
              <a:ea typeface="Arial Unicode MS" panose="020B0604020202020204" charset="-122"/>
            </a:endParaRPr>
          </a:p>
        </p:txBody>
      </p:sp>
      <p:pic>
        <p:nvPicPr>
          <p:cNvPr id="1030" name="Picture 6" descr="http://vignette4.wikia.nocookie.net/logopedia/images/7/72/Y!A_7.png/revision/latest?cb=201308131008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1710" y="1825625"/>
            <a:ext cx="2650490" cy="7975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90959"/>
          </a:xfrm>
        </p:spPr>
        <p:txBody>
          <a:bodyPr>
            <a:normAutofit/>
          </a:bodyPr>
          <a:lstStyle/>
          <a:p>
            <a:r>
              <a:rPr lang="en-US" altLang="zh-CN" sz="4800" b="1" dirty="0">
                <a:solidFill>
                  <a:schemeClr val="bg1"/>
                </a:solidFill>
                <a:latin typeface="Arial" panose="020B0604020202020204" pitchFamily="34" charset="0"/>
                <a:ea typeface="Arial Unicode MS" panose="020B0604020202020204" charset="-122"/>
              </a:rPr>
              <a:t>Baseline</a:t>
            </a:r>
            <a:endParaRPr lang="zh-CN" altLang="en-US" sz="4800" b="1" dirty="0"/>
          </a:p>
        </p:txBody>
      </p:sp>
      <p:sp>
        <p:nvSpPr>
          <p:cNvPr id="3" name="内容占位符 2"/>
          <p:cNvSpPr>
            <a:spLocks noGrp="1"/>
          </p:cNvSpPr>
          <p:nvPr>
            <p:ph idx="1"/>
          </p:nvPr>
        </p:nvSpPr>
        <p:spPr>
          <a:xfrm>
            <a:off x="838200" y="1716505"/>
            <a:ext cx="11016916" cy="4460458"/>
          </a:xfrm>
        </p:spPr>
        <p:txBody>
          <a:bodyPr>
            <a:normAutofit/>
          </a:bodyPr>
          <a:lstStyle/>
          <a:p>
            <a:pPr>
              <a:lnSpc>
                <a:spcPct val="150000"/>
              </a:lnSpc>
              <a:buFont typeface="Wingdings" panose="05000000000000000000" pitchFamily="2" charset="2"/>
              <a:buChar char="Ø"/>
            </a:pPr>
            <a:r>
              <a:rPr lang="en-US" altLang="zh-CN" dirty="0">
                <a:latin typeface="Arial" panose="020B0604020202020204" pitchFamily="34" charset="0"/>
              </a:rPr>
              <a:t>Gradient boosted decision tree </a:t>
            </a:r>
            <a:r>
              <a:rPr lang="en-US" altLang="zh-CN" dirty="0" smtClean="0">
                <a:latin typeface="Arial" panose="020B0604020202020204" pitchFamily="34" charset="0"/>
              </a:rPr>
              <a:t>(Metzler </a:t>
            </a:r>
            <a:r>
              <a:rPr lang="en-US" altLang="zh-CN" dirty="0">
                <a:latin typeface="Arial" panose="020B0604020202020204" pitchFamily="34" charset="0"/>
              </a:rPr>
              <a:t>et al., SIGIR, 2008)</a:t>
            </a:r>
          </a:p>
          <a:p>
            <a:pPr lvl="1">
              <a:lnSpc>
                <a:spcPct val="100000"/>
              </a:lnSpc>
            </a:pPr>
            <a:r>
              <a:rPr lang="en-US" altLang="zh-CN" dirty="0">
                <a:latin typeface="Arial" panose="020B0604020202020204" pitchFamily="34" charset="0"/>
              </a:rPr>
              <a:t>Feature: </a:t>
            </a:r>
            <a:r>
              <a:rPr lang="en-US" altLang="zh-CN" dirty="0" smtClean="0">
                <a:latin typeface="Arial" panose="020B0604020202020204" pitchFamily="34" charset="0"/>
              </a:rPr>
              <a:t>Exact </a:t>
            </a:r>
            <a:r>
              <a:rPr lang="en-US" altLang="zh-CN" dirty="0">
                <a:latin typeface="Arial" panose="020B0604020202020204" pitchFamily="34" charset="0"/>
              </a:rPr>
              <a:t>match of query, overlap proportion, </a:t>
            </a:r>
            <a:r>
              <a:rPr lang="en-US" altLang="zh-CN" dirty="0" smtClean="0">
                <a:latin typeface="Arial" panose="020B0604020202020204" pitchFamily="34" charset="0"/>
              </a:rPr>
              <a:t>overlap-</a:t>
            </a:r>
            <a:r>
              <a:rPr lang="en-US" altLang="zh-CN" dirty="0" err="1" smtClean="0">
                <a:latin typeface="Arial" panose="020B0604020202020204" pitchFamily="34" charset="0"/>
              </a:rPr>
              <a:t>syn</a:t>
            </a:r>
            <a:r>
              <a:rPr lang="en-US" altLang="zh-CN" dirty="0" smtClean="0">
                <a:latin typeface="Arial" panose="020B0604020202020204" pitchFamily="34" charset="0"/>
              </a:rPr>
              <a:t> proportion</a:t>
            </a:r>
            <a:r>
              <a:rPr lang="en-US" altLang="zh-CN" dirty="0">
                <a:latin typeface="Arial" panose="020B0604020202020204" pitchFamily="34" charset="0"/>
              </a:rPr>
              <a:t>, </a:t>
            </a:r>
            <a:r>
              <a:rPr lang="en-US" altLang="zh-CN" dirty="0" smtClean="0">
                <a:latin typeface="Arial" panose="020B0604020202020204" pitchFamily="34" charset="0"/>
              </a:rPr>
              <a:t>		sentence </a:t>
            </a:r>
            <a:r>
              <a:rPr lang="en-US" altLang="zh-CN" dirty="0">
                <a:latin typeface="Arial" panose="020B0604020202020204" pitchFamily="34" charset="0"/>
              </a:rPr>
              <a:t>language model, sentence </a:t>
            </a:r>
            <a:r>
              <a:rPr lang="en-US" altLang="zh-CN" dirty="0" smtClean="0">
                <a:latin typeface="Arial" panose="020B0604020202020204" pitchFamily="34" charset="0"/>
              </a:rPr>
              <a:t>length, sentence location.</a:t>
            </a:r>
          </a:p>
          <a:p>
            <a:pPr lvl="1">
              <a:lnSpc>
                <a:spcPct val="150000"/>
              </a:lnSpc>
            </a:pPr>
            <a:r>
              <a:rPr lang="en-US" altLang="zh-CN" dirty="0" err="1" smtClean="0">
                <a:latin typeface="Arial" panose="020B0604020202020204" pitchFamily="34" charset="0"/>
              </a:rPr>
              <a:t>Trainset</a:t>
            </a:r>
            <a:r>
              <a:rPr lang="en-US" altLang="zh-CN" dirty="0">
                <a:latin typeface="Arial" panose="020B0604020202020204" pitchFamily="34" charset="0"/>
              </a:rPr>
              <a:t>: 10 </a:t>
            </a:r>
            <a:r>
              <a:rPr lang="en-US" altLang="zh-CN" dirty="0" smtClean="0">
                <a:latin typeface="Arial" panose="020B0604020202020204" pitchFamily="34" charset="0"/>
              </a:rPr>
              <a:t>queries, corresponding </a:t>
            </a:r>
            <a:r>
              <a:rPr lang="en-US" altLang="zh-CN" dirty="0">
                <a:latin typeface="Arial" panose="020B0604020202020204" pitchFamily="34" charset="0"/>
              </a:rPr>
              <a:t>top 20 retrieved </a:t>
            </a:r>
            <a:r>
              <a:rPr lang="en-US" altLang="zh-CN" dirty="0" smtClean="0">
                <a:latin typeface="Arial" panose="020B0604020202020204" pitchFamily="34" charset="0"/>
              </a:rPr>
              <a:t>documents.</a:t>
            </a:r>
          </a:p>
          <a:p>
            <a:pPr lvl="1">
              <a:lnSpc>
                <a:spcPct val="150000"/>
              </a:lnSpc>
            </a:pPr>
            <a:r>
              <a:rPr lang="en-US" altLang="zh-CN" dirty="0" smtClean="0">
                <a:latin typeface="Arial" panose="020B0604020202020204" pitchFamily="34" charset="0"/>
              </a:rPr>
              <a:t>Summarization: </a:t>
            </a:r>
            <a:r>
              <a:rPr lang="en-US" altLang="zh-CN" dirty="0" smtClean="0">
                <a:latin typeface="Arial" panose="020B0604020202020204" pitchFamily="34" charset="0"/>
                <a:ea typeface="Arial Unicode MS" panose="020B0604020202020204" charset="-122"/>
                <a:sym typeface="+mn-ea"/>
              </a:rPr>
              <a:t>Extracting sentences manually.</a:t>
            </a:r>
            <a:endParaRPr lang="en-US" altLang="zh-CN" dirty="0" smtClean="0">
              <a:latin typeface="Arial" panose="020B0604020202020204" pitchFamily="34" charset="0"/>
            </a:endParaRPr>
          </a:p>
          <a:p>
            <a:pPr lvl="1">
              <a:lnSpc>
                <a:spcPct val="100000"/>
              </a:lnSpc>
            </a:pPr>
            <a:r>
              <a:rPr lang="en-US" altLang="zh-CN" dirty="0" smtClean="0">
                <a:latin typeface="Arial" panose="020B0604020202020204" pitchFamily="34" charset="0"/>
              </a:rPr>
              <a:t>Technology: GBM package for R </a:t>
            </a:r>
          </a:p>
          <a:p>
            <a:pPr lvl="2">
              <a:lnSpc>
                <a:spcPct val="100000"/>
              </a:lnSpc>
            </a:pPr>
            <a:r>
              <a:rPr lang="en-US" altLang="zh-CN" dirty="0" smtClean="0">
                <a:latin typeface="Arial" panose="020B0604020202020204" pitchFamily="34" charset="0"/>
              </a:rPr>
              <a:t>http</a:t>
            </a:r>
            <a:r>
              <a:rPr lang="en-US" altLang="zh-CN" dirty="0">
                <a:latin typeface="Arial" panose="020B0604020202020204" pitchFamily="34" charset="0"/>
              </a:rPr>
              <a:t>://cran.r-project.org/web/packages/gbm</a:t>
            </a:r>
            <a:r>
              <a:rPr lang="en-US" altLang="zh-CN" dirty="0" smtClean="0">
                <a:latin typeface="Arial" panose="020B0604020202020204" pitchFamily="34" charset="0"/>
              </a:rPr>
              <a:t>/</a:t>
            </a:r>
            <a:endParaRPr lang="en-US" altLang="zh-CN" dirty="0">
              <a:latin typeface="Arial" panose="020B0604020202020204" pitchFamily="34" charset="0"/>
            </a:endParaRPr>
          </a:p>
          <a:p>
            <a:pPr>
              <a:lnSpc>
                <a:spcPct val="150000"/>
              </a:lnSpc>
            </a:pPr>
            <a:endParaRPr lang="zh-CN" altLang="en-US" dirty="0"/>
          </a:p>
        </p:txBody>
      </p:sp>
    </p:spTree>
    <p:extLst>
      <p:ext uri="{BB962C8B-B14F-4D97-AF65-F5344CB8AC3E}">
        <p14:creationId xmlns:p14="http://schemas.microsoft.com/office/powerpoint/2010/main" val="1829555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565031"/>
            <a:ext cx="10515600" cy="4611932"/>
          </a:xfrm>
        </p:spPr>
        <p:txBody>
          <a:bodyPr>
            <a:normAutofit/>
          </a:bodyPr>
          <a:lstStyle/>
          <a:p>
            <a:pPr marL="0" indent="0">
              <a:buNone/>
            </a:pPr>
            <a:r>
              <a:rPr lang="en-US" altLang="zh-CN" dirty="0" smtClean="0">
                <a:latin typeface="Arial" panose="020B0604020202020204" pitchFamily="34" charset="0"/>
              </a:rPr>
              <a:t>Settings: </a:t>
            </a:r>
          </a:p>
          <a:p>
            <a:pPr lvl="1"/>
            <a:r>
              <a:rPr lang="en-US" altLang="zh-CN" dirty="0" smtClean="0">
                <a:latin typeface="Arial" panose="020B0604020202020204" pitchFamily="34" charset="0"/>
              </a:rPr>
              <a:t>50 queries, top </a:t>
            </a:r>
            <a:r>
              <a:rPr lang="en-US" altLang="zh-CN" dirty="0">
                <a:latin typeface="Arial" panose="020B0604020202020204" pitchFamily="34" charset="0"/>
              </a:rPr>
              <a:t>30 </a:t>
            </a:r>
            <a:r>
              <a:rPr lang="en-US" altLang="zh-CN" dirty="0" smtClean="0">
                <a:latin typeface="Arial" panose="020B0604020202020204" pitchFamily="34" charset="0"/>
              </a:rPr>
              <a:t>retrieved relevant documents as </a:t>
            </a:r>
            <a:r>
              <a:rPr lang="en-US" altLang="zh-CN" dirty="0" err="1" smtClean="0">
                <a:latin typeface="Arial" panose="020B0604020202020204" pitchFamily="34" charset="0"/>
              </a:rPr>
              <a:t>groundtruth</a:t>
            </a:r>
            <a:r>
              <a:rPr lang="en-US" altLang="zh-CN" dirty="0" smtClean="0">
                <a:latin typeface="Arial" panose="020B0604020202020204" pitchFamily="34" charset="0"/>
              </a:rPr>
              <a:t>.</a:t>
            </a:r>
            <a:endParaRPr lang="en-US" altLang="zh-CN" dirty="0">
              <a:latin typeface="Arial" panose="020B0604020202020204" pitchFamily="34" charset="0"/>
            </a:endParaRPr>
          </a:p>
          <a:p>
            <a:pPr lvl="1"/>
            <a:r>
              <a:rPr lang="en-US" altLang="zh-CN" dirty="0" smtClean="0">
                <a:latin typeface="Arial" panose="020B0604020202020204" pitchFamily="34" charset="0"/>
              </a:rPr>
              <a:t>2 </a:t>
            </a:r>
            <a:r>
              <a:rPr lang="en-US" altLang="zh-CN" dirty="0">
                <a:latin typeface="Arial" panose="020B0604020202020204" pitchFamily="34" charset="0"/>
              </a:rPr>
              <a:t>groups</a:t>
            </a:r>
            <a:r>
              <a:rPr lang="en-US" altLang="zh-CN" dirty="0" smtClean="0">
                <a:latin typeface="Arial" panose="020B0604020202020204" pitchFamily="34" charset="0"/>
              </a:rPr>
              <a:t>, </a:t>
            </a:r>
            <a:r>
              <a:rPr lang="en-US" altLang="zh-CN" dirty="0">
                <a:latin typeface="Arial" panose="020B0604020202020204" pitchFamily="34" charset="0"/>
              </a:rPr>
              <a:t>10 evaluators</a:t>
            </a:r>
            <a:r>
              <a:rPr lang="en-US" altLang="zh-CN" dirty="0" smtClean="0">
                <a:latin typeface="Arial" panose="020B0604020202020204" pitchFamily="34" charset="0"/>
              </a:rPr>
              <a:t>.</a:t>
            </a:r>
            <a:endParaRPr lang="en-US" altLang="zh-CN" dirty="0">
              <a:latin typeface="Arial" panose="020B0604020202020204" pitchFamily="34" charset="0"/>
            </a:endParaRPr>
          </a:p>
          <a:p>
            <a:pPr lvl="1"/>
            <a:r>
              <a:rPr lang="en-US" altLang="zh-CN" dirty="0">
                <a:latin typeface="Arial" panose="020B0604020202020204" pitchFamily="34" charset="0"/>
              </a:rPr>
              <a:t>Actions:  move through the list or to click the full text.</a:t>
            </a:r>
          </a:p>
          <a:p>
            <a:pPr lvl="1"/>
            <a:r>
              <a:rPr lang="en-US" altLang="zh-CN" dirty="0" smtClean="0">
                <a:latin typeface="Arial" panose="020B0604020202020204" pitchFamily="34" charset="0"/>
              </a:rPr>
              <a:t>Goal: identify as more relevant documents as possible in 2 </a:t>
            </a:r>
            <a:r>
              <a:rPr lang="en-US" altLang="zh-CN" dirty="0">
                <a:latin typeface="Arial" panose="020B0604020202020204" pitchFamily="34" charset="0"/>
              </a:rPr>
              <a:t>minutes.</a:t>
            </a:r>
          </a:p>
          <a:p>
            <a:pPr marL="0" indent="0">
              <a:buNone/>
            </a:pPr>
            <a:endParaRPr lang="en-US" altLang="zh-CN" sz="2800" dirty="0" smtClean="0">
              <a:latin typeface="Arial" panose="020B0604020202020204" pitchFamily="34" charset="0"/>
            </a:endParaRPr>
          </a:p>
          <a:p>
            <a:pPr>
              <a:buFont typeface="Wingdings" panose="05000000000000000000" pitchFamily="2" charset="2"/>
              <a:buChar char="Ø"/>
            </a:pPr>
            <a:r>
              <a:rPr lang="en-US" altLang="zh-CN" sz="2800" dirty="0" smtClean="0">
                <a:latin typeface="Arial" panose="020B0604020202020204" pitchFamily="34" charset="0"/>
              </a:rPr>
              <a:t>Recall</a:t>
            </a:r>
            <a:r>
              <a:rPr lang="en-US" altLang="zh-CN" sz="2800" dirty="0">
                <a:latin typeface="Arial" panose="020B0604020202020204" pitchFamily="34" charset="0"/>
              </a:rPr>
              <a:t>, Precision and </a:t>
            </a:r>
            <a:r>
              <a:rPr lang="en-US" altLang="zh-CN" sz="2800" dirty="0" smtClean="0">
                <a:latin typeface="Arial" panose="020B0604020202020204" pitchFamily="34" charset="0"/>
              </a:rPr>
              <a:t>F</a:t>
            </a:r>
            <a:r>
              <a:rPr lang="en-US" altLang="zh-CN" sz="2800" baseline="-25000" dirty="0" smtClean="0">
                <a:latin typeface="Arial" panose="020B0604020202020204" pitchFamily="34" charset="0"/>
              </a:rPr>
              <a:t>1</a:t>
            </a:r>
            <a:endParaRPr lang="en-US" altLang="zh-CN" sz="2400" baseline="-25000" dirty="0">
              <a:latin typeface="Arial" panose="020B0604020202020204" pitchFamily="34" charset="0"/>
            </a:endParaRPr>
          </a:p>
          <a:p>
            <a:pPr>
              <a:buFont typeface="Wingdings" panose="05000000000000000000" pitchFamily="2" charset="2"/>
              <a:buChar char="Ø"/>
            </a:pPr>
            <a:r>
              <a:rPr lang="en-US" altLang="zh-CN" sz="2800" dirty="0" smtClean="0">
                <a:latin typeface="Arial" panose="020B0604020202020204" pitchFamily="34" charset="0"/>
              </a:rPr>
              <a:t>Speed</a:t>
            </a:r>
          </a:p>
          <a:p>
            <a:pPr>
              <a:buFont typeface="Wingdings" panose="05000000000000000000" pitchFamily="2" charset="2"/>
              <a:buChar char="Ø"/>
            </a:pPr>
            <a:r>
              <a:rPr lang="en-US" altLang="zh-CN" sz="2800" dirty="0" smtClean="0">
                <a:latin typeface="Arial" panose="020B0604020202020204" pitchFamily="34" charset="0"/>
              </a:rPr>
              <a:t>Reference </a:t>
            </a:r>
            <a:r>
              <a:rPr lang="en-US" altLang="zh-CN" sz="2800" dirty="0">
                <a:latin typeface="Arial" panose="020B0604020202020204" pitchFamily="34" charset="0"/>
              </a:rPr>
              <a:t>to the full text of the documents</a:t>
            </a:r>
          </a:p>
          <a:p>
            <a:pPr>
              <a:buFont typeface="Wingdings" panose="05000000000000000000" pitchFamily="2" charset="2"/>
              <a:buChar char="Ø"/>
            </a:pPr>
            <a:r>
              <a:rPr lang="en-US" altLang="zh-CN" sz="2800" dirty="0">
                <a:latin typeface="Arial" panose="020B0604020202020204" pitchFamily="34" charset="0"/>
              </a:rPr>
              <a:t>Opinions of </a:t>
            </a:r>
            <a:r>
              <a:rPr lang="en-US" altLang="zh-CN" sz="2800" dirty="0" smtClean="0">
                <a:latin typeface="Arial" panose="020B0604020202020204" pitchFamily="34" charset="0"/>
              </a:rPr>
              <a:t>users</a:t>
            </a:r>
            <a:endParaRPr lang="en-US" altLang="zh-CN" sz="2800" dirty="0">
              <a:latin typeface="Arial" panose="020B0604020202020204" pitchFamily="34" charset="0"/>
            </a:endParaRPr>
          </a:p>
          <a:p>
            <a:pPr lvl="1"/>
            <a:endParaRPr lang="en-US" altLang="zh-CN" dirty="0">
              <a:latin typeface="Arial" panose="020B0604020202020204" pitchFamily="34" charset="0"/>
            </a:endParaRPr>
          </a:p>
        </p:txBody>
      </p:sp>
      <p:sp>
        <p:nvSpPr>
          <p:cNvPr id="3" name="标题 2"/>
          <p:cNvSpPr>
            <a:spLocks noGrp="1"/>
          </p:cNvSpPr>
          <p:nvPr>
            <p:ph type="title"/>
          </p:nvPr>
        </p:nvSpPr>
        <p:spPr>
          <a:xfrm>
            <a:off x="838200" y="365125"/>
            <a:ext cx="10515600" cy="1178877"/>
          </a:xfrm>
        </p:spPr>
        <p:txBody>
          <a:bodyPr>
            <a:normAutofit/>
          </a:bodyPr>
          <a:lstStyle/>
          <a:p>
            <a:r>
              <a:rPr lang="en-US" altLang="zh-CN" sz="4800" b="1" dirty="0" smtClean="0">
                <a:solidFill>
                  <a:schemeClr val="bg1"/>
                </a:solidFill>
                <a:latin typeface="Arial" panose="020B0604020202020204" pitchFamily="34" charset="0"/>
                <a:ea typeface="Arial Unicode MS" panose="020B0604020202020204" charset="-122"/>
              </a:rPr>
              <a:t>Evaluate </a:t>
            </a:r>
            <a:r>
              <a:rPr lang="en-US" altLang="zh-CN" sz="4800" b="1" dirty="0">
                <a:solidFill>
                  <a:schemeClr val="bg1"/>
                </a:solidFill>
                <a:latin typeface="Arial" panose="020B0604020202020204" pitchFamily="34" charset="0"/>
                <a:ea typeface="Arial Unicode MS" panose="020B0604020202020204" charset="-122"/>
              </a:rPr>
              <a:t>Scheme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42833"/>
          </a:xfrm>
        </p:spPr>
        <p:txBody>
          <a:bodyPr>
            <a:normAutofit/>
          </a:bodyPr>
          <a:lstStyle/>
          <a:p>
            <a:r>
              <a:rPr lang="en-US" altLang="zh-CN" sz="4800" b="1" dirty="0">
                <a:solidFill>
                  <a:schemeClr val="bg1"/>
                </a:solidFill>
                <a:latin typeface="Arial" panose="020B0604020202020204" pitchFamily="34" charset="0"/>
                <a:cs typeface="Arial" panose="020B0604020202020204" pitchFamily="34" charset="0"/>
              </a:rPr>
              <a:t>Retrieval Model </a:t>
            </a:r>
            <a:endParaRPr lang="zh-CN" altLang="en-US" sz="4800" b="1" dirty="0">
              <a:solidFill>
                <a:schemeClr val="bg1"/>
              </a:solidFill>
              <a:latin typeface="Arial" panose="020B0604020202020204" pitchFamily="34" charset="0"/>
              <a:cs typeface="Arial" panose="020B0604020202020204" pitchFamily="34" charset="0"/>
            </a:endParaRPr>
          </a:p>
        </p:txBody>
      </p:sp>
      <p:graphicFrame>
        <p:nvGraphicFramePr>
          <p:cNvPr id="4" name="内容占位符 3"/>
          <p:cNvGraphicFramePr>
            <a:graphicFrameLocks noGrp="1" noChangeAspect="1"/>
          </p:cNvGraphicFramePr>
          <p:nvPr>
            <p:ph idx="1"/>
            <p:extLst>
              <p:ext uri="{D42A27DB-BD31-4B8C-83A1-F6EECF244321}">
                <p14:modId xmlns:p14="http://schemas.microsoft.com/office/powerpoint/2010/main" val="2756815310"/>
              </p:ext>
            </p:extLst>
          </p:nvPr>
        </p:nvGraphicFramePr>
        <p:xfrm>
          <a:off x="1146176" y="3351790"/>
          <a:ext cx="9132544" cy="2026432"/>
        </p:xfrm>
        <a:graphic>
          <a:graphicData uri="http://schemas.openxmlformats.org/presentationml/2006/ole">
            <mc:AlternateContent xmlns:mc="http://schemas.openxmlformats.org/markup-compatibility/2006">
              <mc:Choice xmlns:v="urn:schemas-microsoft-com:vml" Requires="v">
                <p:oleObj spid="_x0000_s5198" name="Equation" r:id="rId3" imgW="4406760" imgH="977760" progId="Equation.DSMT4">
                  <p:embed/>
                </p:oleObj>
              </mc:Choice>
              <mc:Fallback>
                <p:oleObj name="Equation" r:id="rId3" imgW="4406760" imgH="977760" progId="Equation.DSMT4">
                  <p:embed/>
                  <p:pic>
                    <p:nvPicPr>
                      <p:cNvPr id="0" name=""/>
                      <p:cNvPicPr/>
                      <p:nvPr/>
                    </p:nvPicPr>
                    <p:blipFill>
                      <a:blip r:embed="rId4"/>
                      <a:stretch>
                        <a:fillRect/>
                      </a:stretch>
                    </p:blipFill>
                    <p:spPr>
                      <a:xfrm>
                        <a:off x="1146176" y="3351790"/>
                        <a:ext cx="9132544" cy="2026432"/>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211210630"/>
              </p:ext>
            </p:extLst>
          </p:nvPr>
        </p:nvGraphicFramePr>
        <p:xfrm>
          <a:off x="1146176" y="6229936"/>
          <a:ext cx="2830512" cy="338137"/>
        </p:xfrm>
        <a:graphic>
          <a:graphicData uri="http://schemas.openxmlformats.org/presentationml/2006/ole">
            <mc:AlternateContent xmlns:mc="http://schemas.openxmlformats.org/markup-compatibility/2006">
              <mc:Choice xmlns:v="urn:schemas-microsoft-com:vml" Requires="v">
                <p:oleObj spid="_x0000_s5199" name="Equation" r:id="rId5" imgW="1701720" imgH="203040" progId="Equation.DSMT4">
                  <p:embed/>
                </p:oleObj>
              </mc:Choice>
              <mc:Fallback>
                <p:oleObj name="Equation" r:id="rId5" imgW="1701720" imgH="203040" progId="Equation.DSMT4">
                  <p:embed/>
                  <p:pic>
                    <p:nvPicPr>
                      <p:cNvPr id="0" name=""/>
                      <p:cNvPicPr/>
                      <p:nvPr/>
                    </p:nvPicPr>
                    <p:blipFill>
                      <a:blip r:embed="rId6"/>
                      <a:stretch>
                        <a:fillRect/>
                      </a:stretch>
                    </p:blipFill>
                    <p:spPr>
                      <a:xfrm>
                        <a:off x="1146176" y="6229936"/>
                        <a:ext cx="2830512" cy="338137"/>
                      </a:xfrm>
                      <a:prstGeom prst="rect">
                        <a:avLst/>
                      </a:prstGeom>
                    </p:spPr>
                  </p:pic>
                </p:oleObj>
              </mc:Fallback>
            </mc:AlternateContent>
          </a:graphicData>
        </a:graphic>
      </p:graphicFrame>
      <p:sp>
        <p:nvSpPr>
          <p:cNvPr id="6" name="文本框 5"/>
          <p:cNvSpPr txBox="1"/>
          <p:nvPr/>
        </p:nvSpPr>
        <p:spPr>
          <a:xfrm>
            <a:off x="645694" y="5542469"/>
            <a:ext cx="1820562" cy="461665"/>
          </a:xfrm>
          <a:prstGeom prst="rect">
            <a:avLst/>
          </a:prstGeom>
          <a:noFill/>
        </p:spPr>
        <p:txBody>
          <a:bodyPr wrap="square" rtlCol="0">
            <a:spAutoFit/>
          </a:bodyPr>
          <a:lstStyle/>
          <a:p>
            <a:pPr marL="285750" indent="-28575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S</a:t>
            </a:r>
            <a:r>
              <a:rPr lang="en-US" altLang="zh-CN" sz="2400" dirty="0" smtClean="0">
                <a:latin typeface="Arial" panose="020B0604020202020204" pitchFamily="34" charset="0"/>
                <a:cs typeface="Arial" panose="020B0604020202020204" pitchFamily="34" charset="0"/>
              </a:rPr>
              <a:t>et</a:t>
            </a:r>
            <a:endParaRPr lang="zh-CN" altLang="en-US" sz="2400" dirty="0">
              <a:latin typeface="Arial" panose="020B0604020202020204" pitchFamily="34" charset="0"/>
              <a:cs typeface="Arial" panose="020B0604020202020204" pitchFamily="34" charset="0"/>
            </a:endParaRPr>
          </a:p>
        </p:txBody>
      </p:sp>
      <p:sp>
        <p:nvSpPr>
          <p:cNvPr id="7" name="文本框 6"/>
          <p:cNvSpPr txBox="1"/>
          <p:nvPr/>
        </p:nvSpPr>
        <p:spPr>
          <a:xfrm>
            <a:off x="645694" y="1832663"/>
            <a:ext cx="10471485" cy="1384995"/>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Similar to </a:t>
            </a:r>
            <a:r>
              <a:rPr lang="en-US" altLang="zh-CN" sz="2400" dirty="0">
                <a:latin typeface="Arial" panose="020B0604020202020204" pitchFamily="34" charset="0"/>
                <a:cs typeface="Arial" panose="020B0604020202020204" pitchFamily="34" charset="0"/>
              </a:rPr>
              <a:t>the </a:t>
            </a:r>
            <a:r>
              <a:rPr lang="en-US" altLang="zh-CN" sz="2400" dirty="0" smtClean="0">
                <a:latin typeface="Arial" panose="020B0604020202020204" pitchFamily="34" charset="0"/>
                <a:cs typeface="Arial" panose="020B0604020202020204" pitchFamily="34" charset="0"/>
              </a:rPr>
              <a:t>ranking function by </a:t>
            </a:r>
            <a:r>
              <a:rPr lang="en-US" altLang="zh-CN" sz="2400" dirty="0" err="1" smtClean="0">
                <a:latin typeface="Arial" panose="020B0604020202020204" pitchFamily="34" charset="0"/>
                <a:cs typeface="Arial" panose="020B0604020202020204" pitchFamily="34" charset="0"/>
              </a:rPr>
              <a:t>Xue</a:t>
            </a:r>
            <a:r>
              <a:rPr lang="en-US" altLang="zh-CN" sz="2400" dirty="0" smtClean="0">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et </a:t>
            </a:r>
            <a:r>
              <a:rPr lang="en-US" altLang="zh-CN" sz="2400" dirty="0" smtClean="0">
                <a:latin typeface="Arial" panose="020B0604020202020204" pitchFamily="34" charset="0"/>
                <a:cs typeface="Arial" panose="020B0604020202020204" pitchFamily="34" charset="0"/>
              </a:rPr>
              <a:t>al. (</a:t>
            </a:r>
            <a:r>
              <a:rPr lang="en-US" altLang="zh-CN" sz="2400" dirty="0" err="1">
                <a:latin typeface="Arial" panose="020B0604020202020204" pitchFamily="34" charset="0"/>
                <a:cs typeface="Arial" panose="020B0604020202020204" pitchFamily="34" charset="0"/>
              </a:rPr>
              <a:t>Xue</a:t>
            </a:r>
            <a:r>
              <a:rPr lang="en-US" altLang="zh-CN" sz="2400" dirty="0">
                <a:latin typeface="Arial" panose="020B0604020202020204" pitchFamily="34" charset="0"/>
                <a:cs typeface="Arial" panose="020B0604020202020204" pitchFamily="34" charset="0"/>
              </a:rPr>
              <a:t> et al., </a:t>
            </a:r>
            <a:r>
              <a:rPr lang="en-US" altLang="zh-CN" sz="2400" dirty="0" smtClean="0">
                <a:latin typeface="Arial" panose="020B0604020202020204" pitchFamily="34" charset="0"/>
                <a:cs typeface="Arial" panose="020B0604020202020204" pitchFamily="34" charset="0"/>
              </a:rPr>
              <a:t>SIGIR, 2008)</a:t>
            </a:r>
          </a:p>
          <a:p>
            <a:pPr marL="342900" indent="-342900">
              <a:lnSpc>
                <a:spcPct val="150000"/>
              </a:lnSpc>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Difference: </a:t>
            </a:r>
            <a:r>
              <a:rPr lang="en-US" altLang="zh-CN" sz="2400" dirty="0" err="1" smtClean="0">
                <a:latin typeface="Arial" panose="020B0604020202020204" pitchFamily="34" charset="0"/>
                <a:cs typeface="Arial" panose="020B0604020202020204" pitchFamily="34" charset="0"/>
              </a:rPr>
              <a:t>Jelinek</a:t>
            </a:r>
            <a:r>
              <a:rPr lang="en-US" altLang="zh-CN" sz="2400" dirty="0" smtClean="0">
                <a:latin typeface="Arial" panose="020B0604020202020204" pitchFamily="34" charset="0"/>
                <a:cs typeface="Arial" panose="020B0604020202020204" pitchFamily="34" charset="0"/>
              </a:rPr>
              <a:t>-Mercer </a:t>
            </a:r>
            <a:r>
              <a:rPr lang="en-US" altLang="zh-CN" sz="2400" dirty="0">
                <a:latin typeface="Arial" panose="020B0604020202020204" pitchFamily="34" charset="0"/>
                <a:cs typeface="Arial" panose="020B0604020202020204" pitchFamily="34" charset="0"/>
              </a:rPr>
              <a:t>smoothing </a:t>
            </a:r>
            <a:r>
              <a:rPr lang="en-US" altLang="zh-CN" sz="2400" dirty="0" smtClean="0">
                <a:latin typeface="Arial" panose="020B0604020202020204" pitchFamily="34" charset="0"/>
                <a:cs typeface="Arial" panose="020B0604020202020204" pitchFamily="34" charset="0"/>
              </a:rPr>
              <a:t>instead </a:t>
            </a:r>
            <a:r>
              <a:rPr lang="en-US" altLang="zh-CN" sz="2400" dirty="0">
                <a:latin typeface="Arial" panose="020B0604020202020204" pitchFamily="34" charset="0"/>
                <a:cs typeface="Arial" panose="020B0604020202020204" pitchFamily="34" charset="0"/>
              </a:rPr>
              <a:t>of </a:t>
            </a:r>
            <a:r>
              <a:rPr lang="en-US" altLang="zh-CN" sz="2400" dirty="0" err="1">
                <a:latin typeface="Arial" panose="020B0604020202020204" pitchFamily="34" charset="0"/>
                <a:cs typeface="Arial" panose="020B0604020202020204" pitchFamily="34" charset="0"/>
              </a:rPr>
              <a:t>Dirichlet</a:t>
            </a:r>
            <a:r>
              <a:rPr lang="en-US" altLang="zh-CN"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Smoothing</a:t>
            </a:r>
          </a:p>
          <a:p>
            <a:pPr lvl="4"/>
            <a:r>
              <a:rPr lang="en-US" altLang="zh-CN" sz="2400" dirty="0" smtClean="0">
                <a:latin typeface="Arial" panose="020B0604020202020204" pitchFamily="34" charset="0"/>
                <a:cs typeface="Arial" panose="020B0604020202020204" pitchFamily="34" charset="0"/>
              </a:rPr>
              <a:t> statistical </a:t>
            </a:r>
            <a:r>
              <a:rPr lang="en-US" altLang="zh-CN" sz="2400" dirty="0">
                <a:latin typeface="Arial" panose="020B0604020202020204" pitchFamily="34" charset="0"/>
                <a:cs typeface="Arial" panose="020B0604020202020204" pitchFamily="34" charset="0"/>
              </a:rPr>
              <a:t>word translation model (</a:t>
            </a:r>
            <a:r>
              <a:rPr lang="en-US" altLang="zh-CN" sz="2400" dirty="0" err="1">
                <a:latin typeface="Arial" panose="020B0604020202020204" pitchFamily="34" charset="0"/>
                <a:cs typeface="Arial" panose="020B0604020202020204" pitchFamily="34" charset="0"/>
              </a:rPr>
              <a:t>Delphine</a:t>
            </a:r>
            <a:r>
              <a:rPr lang="en-US" altLang="zh-CN" sz="2400" dirty="0">
                <a:latin typeface="Arial" panose="020B0604020202020204" pitchFamily="34" charset="0"/>
                <a:cs typeface="Arial" panose="020B0604020202020204" pitchFamily="34" charset="0"/>
              </a:rPr>
              <a:t> et al., </a:t>
            </a:r>
            <a:r>
              <a:rPr lang="en-US" altLang="zh-CN" sz="2400" dirty="0" smtClean="0">
                <a:latin typeface="Arial" panose="020B0604020202020204" pitchFamily="34" charset="0"/>
                <a:cs typeface="Arial" panose="020B0604020202020204" pitchFamily="34" charset="0"/>
              </a:rPr>
              <a:t>ACL, 2009 </a:t>
            </a:r>
            <a:r>
              <a:rPr lang="en-US" altLang="zh-CN" sz="2400" dirty="0">
                <a:latin typeface="Arial" panose="020B0604020202020204" pitchFamily="34" charset="0"/>
                <a:cs typeface="Arial" panose="020B0604020202020204" pitchFamily="34" charset="0"/>
              </a:rPr>
              <a:t>) </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0027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465295" y="1768124"/>
            <a:ext cx="5530850" cy="823595"/>
          </a:xfrm>
        </p:spPr>
        <p:txBody>
          <a:bodyPr/>
          <a:lstStyle/>
          <a:p>
            <a:pPr marL="494665" indent="-457200">
              <a:lnSpc>
                <a:spcPct val="100000"/>
              </a:lnSpc>
              <a:spcBef>
                <a:spcPts val="135"/>
              </a:spcBef>
              <a:buFont typeface="Wingdings" panose="05000000000000000000" pitchFamily="2" charset="2"/>
              <a:buChar char="Ø"/>
            </a:pPr>
            <a:r>
              <a:rPr lang="en-US" altLang="zh-CN" sz="2800" dirty="0">
                <a:latin typeface="Arial" panose="020B0604020202020204" pitchFamily="34" charset="0"/>
                <a:sym typeface="+mn-ea"/>
              </a:rPr>
              <a:t>Recall, Precision and </a:t>
            </a:r>
            <a:r>
              <a:rPr lang="en-US" altLang="zh-CN" sz="2800" dirty="0" smtClean="0">
                <a:latin typeface="Arial" panose="020B0604020202020204" pitchFamily="34" charset="0"/>
                <a:sym typeface="+mn-ea"/>
              </a:rPr>
              <a:t>F</a:t>
            </a:r>
            <a:r>
              <a:rPr lang="en-US" altLang="zh-CN" sz="1400" spc="-10" dirty="0">
                <a:latin typeface="Lucida Sans Unicode"/>
                <a:cs typeface="Lucida Sans Unicode"/>
              </a:rPr>
              <a:t>1</a:t>
            </a:r>
            <a:endParaRPr lang="zh-CN" altLang="en-US" sz="1400" dirty="0">
              <a:latin typeface="Lucida Sans Unicode"/>
              <a:cs typeface="Lucida Sans Unicode"/>
            </a:endParaRPr>
          </a:p>
        </p:txBody>
      </p:sp>
      <p:sp>
        <p:nvSpPr>
          <p:cNvPr id="10" name="文本占位符 9"/>
          <p:cNvSpPr>
            <a:spLocks noGrp="1"/>
          </p:cNvSpPr>
          <p:nvPr>
            <p:ph type="body" sz="quarter" idx="3"/>
          </p:nvPr>
        </p:nvSpPr>
        <p:spPr>
          <a:xfrm>
            <a:off x="6256516" y="1784680"/>
            <a:ext cx="4897576" cy="823912"/>
          </a:xfrm>
        </p:spPr>
        <p:txBody>
          <a:bodyPr/>
          <a:lstStyle/>
          <a:p>
            <a:pPr marL="457200" indent="-457200">
              <a:buFont typeface="Wingdings" panose="05000000000000000000" charset="0"/>
              <a:buChar char="Ø"/>
            </a:pPr>
            <a:r>
              <a:rPr lang="en-US" altLang="zh-CN" dirty="0">
                <a:latin typeface="Arial" panose="020B0604020202020204" pitchFamily="34" charset="0"/>
              </a:rPr>
              <a:t>Speed</a:t>
            </a:r>
          </a:p>
        </p:txBody>
      </p:sp>
      <p:sp>
        <p:nvSpPr>
          <p:cNvPr id="3" name="标题 2"/>
          <p:cNvSpPr>
            <a:spLocks noGrp="1"/>
          </p:cNvSpPr>
          <p:nvPr>
            <p:ph type="title"/>
          </p:nvPr>
        </p:nvSpPr>
        <p:spPr>
          <a:xfrm>
            <a:off x="838199" y="365126"/>
            <a:ext cx="10315893" cy="1196046"/>
          </a:xfrm>
        </p:spPr>
        <p:txBody>
          <a:bodyPr>
            <a:normAutofit/>
          </a:bodyPr>
          <a:lstStyle/>
          <a:p>
            <a:r>
              <a:rPr lang="en-US" altLang="zh-CN" sz="4800" b="1" dirty="0">
                <a:solidFill>
                  <a:schemeClr val="bg1"/>
                </a:solidFill>
                <a:latin typeface="Arial" panose="020B0604020202020204" pitchFamily="34" charset="0"/>
                <a:ea typeface="Arial Unicode MS" panose="020B0604020202020204" charset="-122"/>
              </a:rPr>
              <a:t>Results on Relevance</a:t>
            </a:r>
          </a:p>
        </p:txBody>
      </p:sp>
      <p:sp>
        <p:nvSpPr>
          <p:cNvPr id="12" name="object 2"/>
          <p:cNvSpPr txBox="1"/>
          <p:nvPr/>
        </p:nvSpPr>
        <p:spPr>
          <a:xfrm>
            <a:off x="465295" y="2871152"/>
            <a:ext cx="5455667" cy="328295"/>
          </a:xfrm>
          <a:prstGeom prst="rect">
            <a:avLst/>
          </a:prstGeom>
        </p:spPr>
        <p:txBody>
          <a:bodyPr vert="horz" wrap="square" lIns="0" tIns="0" rIns="0" bIns="0" rtlCol="0">
            <a:spAutoFit/>
          </a:bodyPr>
          <a:lstStyle/>
          <a:p>
            <a:pPr marL="12700">
              <a:lnSpc>
                <a:spcPct val="100000"/>
              </a:lnSpc>
            </a:pPr>
            <a:r>
              <a:rPr sz="3200" b="1" baseline="6172" dirty="0">
                <a:latin typeface="Arial" panose="020B0604020202020204" pitchFamily="34" charset="0"/>
                <a:cs typeface="Arial" panose="020B0604020202020204" pitchFamily="34" charset="0"/>
              </a:rPr>
              <a:t>Table </a:t>
            </a:r>
            <a:r>
              <a:rPr sz="3200" b="1" spc="-60" baseline="6172" dirty="0">
                <a:latin typeface="Arial" panose="020B0604020202020204" pitchFamily="34" charset="0"/>
                <a:cs typeface="Arial" panose="020B0604020202020204" pitchFamily="34" charset="0"/>
              </a:rPr>
              <a:t>2. </a:t>
            </a:r>
            <a:r>
              <a:rPr sz="3200" spc="-15" baseline="6172" dirty="0">
                <a:latin typeface="Arial" panose="020B0604020202020204" pitchFamily="34" charset="0"/>
                <a:cs typeface="Arial" panose="020B0604020202020204" pitchFamily="34" charset="0"/>
              </a:rPr>
              <a:t>The </a:t>
            </a:r>
            <a:r>
              <a:rPr sz="3200" spc="-37" baseline="6172" dirty="0">
                <a:latin typeface="Arial" panose="020B0604020202020204" pitchFamily="34" charset="0"/>
                <a:cs typeface="Arial" panose="020B0604020202020204" pitchFamily="34" charset="0"/>
              </a:rPr>
              <a:t>P, </a:t>
            </a:r>
            <a:r>
              <a:rPr sz="3200" spc="22" baseline="6172" dirty="0">
                <a:latin typeface="Arial" panose="020B0604020202020204" pitchFamily="34" charset="0"/>
                <a:cs typeface="Arial" panose="020B0604020202020204" pitchFamily="34" charset="0"/>
              </a:rPr>
              <a:t>R, </a:t>
            </a:r>
            <a:r>
              <a:rPr sz="3200" i="1" spc="-15" baseline="6172" dirty="0">
                <a:latin typeface="Arial" panose="020B0604020202020204" pitchFamily="34" charset="0"/>
                <a:cs typeface="Arial" panose="020B0604020202020204" pitchFamily="34" charset="0"/>
              </a:rPr>
              <a:t>F</a:t>
            </a:r>
            <a:r>
              <a:rPr sz="1200" spc="-10" dirty="0">
                <a:latin typeface="Arial" panose="020B0604020202020204" pitchFamily="34" charset="0"/>
                <a:cs typeface="Arial" panose="020B0604020202020204" pitchFamily="34" charset="0"/>
              </a:rPr>
              <a:t>1 </a:t>
            </a:r>
            <a:r>
              <a:rPr sz="3200" spc="-60" baseline="6172" dirty="0">
                <a:latin typeface="Arial" panose="020B0604020202020204" pitchFamily="34" charset="0"/>
                <a:cs typeface="Arial" panose="020B0604020202020204" pitchFamily="34" charset="0"/>
              </a:rPr>
              <a:t>Value </a:t>
            </a:r>
            <a:r>
              <a:rPr sz="3200" spc="-7" baseline="6172" dirty="0">
                <a:latin typeface="Arial" panose="020B0604020202020204" pitchFamily="34" charset="0"/>
                <a:cs typeface="Arial" panose="020B0604020202020204" pitchFamily="34" charset="0"/>
              </a:rPr>
              <a:t>of </a:t>
            </a:r>
            <a:r>
              <a:rPr sz="3200" spc="-37" baseline="6172" dirty="0">
                <a:latin typeface="Arial" panose="020B0604020202020204" pitchFamily="34" charset="0"/>
                <a:cs typeface="Arial" panose="020B0604020202020204" pitchFamily="34" charset="0"/>
              </a:rPr>
              <a:t>the </a:t>
            </a:r>
            <a:r>
              <a:rPr sz="3200" baseline="6172" dirty="0">
                <a:latin typeface="Arial" panose="020B0604020202020204" pitchFamily="34" charset="0"/>
                <a:cs typeface="Arial" panose="020B0604020202020204" pitchFamily="34" charset="0"/>
              </a:rPr>
              <a:t>Two </a:t>
            </a:r>
            <a:r>
              <a:rPr sz="3200" spc="-30" baseline="6172" dirty="0" smtClean="0">
                <a:latin typeface="Arial" panose="020B0604020202020204" pitchFamily="34" charset="0"/>
                <a:cs typeface="Arial" panose="020B0604020202020204" pitchFamily="34" charset="0"/>
              </a:rPr>
              <a:t>Groups</a:t>
            </a:r>
            <a:endParaRPr sz="3200" baseline="6172" dirty="0">
              <a:latin typeface="Arial" panose="020B0604020202020204" pitchFamily="34" charset="0"/>
              <a:cs typeface="Arial" panose="020B0604020202020204" pitchFamily="34" charset="0"/>
            </a:endParaRPr>
          </a:p>
        </p:txBody>
      </p:sp>
      <p:graphicFrame>
        <p:nvGraphicFramePr>
          <p:cNvPr id="13" name="object 3"/>
          <p:cNvGraphicFramePr>
            <a:graphicFrameLocks noGrp="1"/>
          </p:cNvGraphicFramePr>
          <p:nvPr>
            <p:extLst>
              <p:ext uri="{D42A27DB-BD31-4B8C-83A1-F6EECF244321}">
                <p14:modId xmlns:p14="http://schemas.microsoft.com/office/powerpoint/2010/main" val="4174913964"/>
              </p:ext>
            </p:extLst>
          </p:nvPr>
        </p:nvGraphicFramePr>
        <p:xfrm>
          <a:off x="761232" y="3585742"/>
          <a:ext cx="4814454" cy="1494263"/>
        </p:xfrm>
        <a:graphic>
          <a:graphicData uri="http://schemas.openxmlformats.org/drawingml/2006/table">
            <a:tbl>
              <a:tblPr firstRow="1" bandRow="1">
                <a:tableStyleId>{2D5ABB26-0587-4C30-8999-92F81FD0307C}</a:tableStyleId>
              </a:tblPr>
              <a:tblGrid>
                <a:gridCol w="1326099"/>
                <a:gridCol w="1308723"/>
                <a:gridCol w="1092743"/>
                <a:gridCol w="1086889"/>
              </a:tblGrid>
              <a:tr h="504902">
                <a:tc>
                  <a:txBody>
                    <a:bodyPr/>
                    <a:lstStyle/>
                    <a:p>
                      <a:pPr algn="ctr"/>
                      <a:endParaRPr sz="3600" baseline="6172" dirty="0">
                        <a:latin typeface="Century"/>
                        <a:cs typeface="Century"/>
                      </a:endParaRPr>
                    </a:p>
                  </a:txBody>
                  <a:tcPr marL="0" marR="0" marT="0" marB="0">
                    <a:lnL>
                      <a:noFill/>
                    </a:lnL>
                    <a:lnR w="5143">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7465" algn="ctr">
                        <a:lnSpc>
                          <a:spcPct val="100000"/>
                        </a:lnSpc>
                        <a:spcBef>
                          <a:spcPts val="35"/>
                        </a:spcBef>
                      </a:pPr>
                      <a:r>
                        <a:rPr sz="2000" spc="-25" dirty="0">
                          <a:latin typeface="Century"/>
                          <a:cs typeface="Century"/>
                        </a:rPr>
                        <a:t>Precision</a:t>
                      </a:r>
                      <a:endParaRPr sz="2000" dirty="0">
                        <a:latin typeface="Century"/>
                        <a:cs typeface="Century"/>
                      </a:endParaRPr>
                    </a:p>
                  </a:txBody>
                  <a:tcPr marL="0" marR="0" marT="4445" marB="0">
                    <a:lnL w="5143">
                      <a:noFill/>
                      <a:prstDash val="solid"/>
                    </a:lnL>
                    <a:lnR w="5143">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7465" algn="ctr">
                        <a:lnSpc>
                          <a:spcPct val="100000"/>
                        </a:lnSpc>
                        <a:spcBef>
                          <a:spcPts val="35"/>
                        </a:spcBef>
                      </a:pPr>
                      <a:r>
                        <a:rPr sz="2000" spc="-20" dirty="0">
                          <a:latin typeface="Century"/>
                          <a:cs typeface="Century"/>
                        </a:rPr>
                        <a:t>Recall</a:t>
                      </a:r>
                      <a:endParaRPr sz="2000" dirty="0">
                        <a:latin typeface="Century"/>
                        <a:cs typeface="Century"/>
                      </a:endParaRPr>
                    </a:p>
                  </a:txBody>
                  <a:tcPr marL="0" marR="0" marT="4445" marB="0">
                    <a:lnL w="5143">
                      <a:noFill/>
                      <a:prstDash val="solid"/>
                    </a:lnL>
                    <a:lnR w="5143">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7465" algn="ctr">
                        <a:lnSpc>
                          <a:spcPct val="100000"/>
                        </a:lnSpc>
                        <a:spcBef>
                          <a:spcPts val="135"/>
                        </a:spcBef>
                      </a:pPr>
                      <a:r>
                        <a:rPr sz="3600" i="1" spc="-15" baseline="6172" dirty="0">
                          <a:latin typeface="Bell MT"/>
                          <a:cs typeface="Bell MT"/>
                        </a:rPr>
                        <a:t>F</a:t>
                      </a:r>
                      <a:r>
                        <a:rPr sz="1400" spc="-10" dirty="0">
                          <a:latin typeface="Lucida Sans Unicode"/>
                          <a:cs typeface="Lucida Sans Unicode"/>
                        </a:rPr>
                        <a:t>1</a:t>
                      </a:r>
                      <a:endParaRPr sz="1400" dirty="0">
                        <a:latin typeface="Lucida Sans Unicode"/>
                        <a:cs typeface="Lucida Sans Unicode"/>
                      </a:endParaRPr>
                    </a:p>
                  </a:txBody>
                  <a:tcPr marL="0" marR="0" marT="17145" marB="0">
                    <a:lnL w="5143">
                      <a:noFill/>
                      <a:prstDash val="soli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3492">
                <a:tc>
                  <a:txBody>
                    <a:bodyPr/>
                    <a:lstStyle/>
                    <a:p>
                      <a:pPr marR="44450" algn="ctr">
                        <a:lnSpc>
                          <a:spcPct val="100000"/>
                        </a:lnSpc>
                        <a:spcBef>
                          <a:spcPts val="55"/>
                        </a:spcBef>
                      </a:pPr>
                      <a:r>
                        <a:rPr sz="2000" spc="-35" dirty="0">
                          <a:latin typeface="Century"/>
                          <a:cs typeface="Century"/>
                        </a:rPr>
                        <a:t>Baseline</a:t>
                      </a:r>
                      <a:endParaRPr sz="2000">
                        <a:latin typeface="Century"/>
                        <a:cs typeface="Century"/>
                      </a:endParaRPr>
                    </a:p>
                  </a:txBody>
                  <a:tcPr marL="0" marR="0" marT="6985" marB="0">
                    <a:lnL>
                      <a:noFill/>
                    </a:lnL>
                    <a:lnR w="5143">
                      <a:noFill/>
                      <a:prstDash val="solid"/>
                    </a:lnR>
                    <a:lnT w="12700" cap="flat" cmpd="sng" algn="ctr">
                      <a:solidFill>
                        <a:schemeClr val="tx1"/>
                      </a:solidFill>
                      <a:prstDash val="solid"/>
                      <a:round/>
                      <a:headEnd type="none" w="med" len="med"/>
                      <a:tailEnd type="none" w="med" len="med"/>
                    </a:lnT>
                    <a:lnB w="5143">
                      <a:noFill/>
                      <a:prstDash val="solid"/>
                    </a:lnB>
                    <a:lnTlToBr w="12700" cmpd="sng">
                      <a:noFill/>
                      <a:prstDash val="solid"/>
                    </a:lnTlToBr>
                    <a:lnBlToTr w="12700" cmpd="sng">
                      <a:noFill/>
                      <a:prstDash val="solid"/>
                    </a:lnBlToTr>
                  </a:tcPr>
                </a:tc>
                <a:tc>
                  <a:txBody>
                    <a:bodyPr/>
                    <a:lstStyle/>
                    <a:p>
                      <a:pPr marL="37465" algn="ctr">
                        <a:lnSpc>
                          <a:spcPct val="100000"/>
                        </a:lnSpc>
                        <a:spcBef>
                          <a:spcPts val="55"/>
                        </a:spcBef>
                      </a:pPr>
                      <a:r>
                        <a:rPr sz="2000" spc="-35" dirty="0">
                          <a:latin typeface="Century"/>
                          <a:cs typeface="Century"/>
                        </a:rPr>
                        <a:t>0.5944</a:t>
                      </a:r>
                      <a:endParaRPr sz="2000">
                        <a:latin typeface="Century"/>
                        <a:cs typeface="Century"/>
                      </a:endParaRPr>
                    </a:p>
                  </a:txBody>
                  <a:tcPr marL="0" marR="0" marT="6985" marB="0">
                    <a:lnL w="5143">
                      <a:noFill/>
                      <a:prstDash val="solid"/>
                    </a:lnL>
                    <a:lnR w="5143">
                      <a:noFill/>
                      <a:prstDash val="solid"/>
                    </a:lnR>
                    <a:lnT w="12700" cap="flat" cmpd="sng" algn="ctr">
                      <a:solidFill>
                        <a:schemeClr val="tx1"/>
                      </a:solidFill>
                      <a:prstDash val="solid"/>
                      <a:round/>
                      <a:headEnd type="none" w="med" len="med"/>
                      <a:tailEnd type="none" w="med" len="med"/>
                    </a:lnT>
                    <a:lnB w="5143">
                      <a:noFill/>
                      <a:prstDash val="solid"/>
                    </a:lnB>
                    <a:lnTlToBr w="12700" cmpd="sng">
                      <a:noFill/>
                      <a:prstDash val="solid"/>
                    </a:lnTlToBr>
                    <a:lnBlToTr w="12700" cmpd="sng">
                      <a:noFill/>
                      <a:prstDash val="solid"/>
                    </a:lnBlToTr>
                  </a:tcPr>
                </a:tc>
                <a:tc>
                  <a:txBody>
                    <a:bodyPr/>
                    <a:lstStyle/>
                    <a:p>
                      <a:pPr marL="37465" algn="ctr">
                        <a:lnSpc>
                          <a:spcPct val="100000"/>
                        </a:lnSpc>
                        <a:spcBef>
                          <a:spcPts val="55"/>
                        </a:spcBef>
                      </a:pPr>
                      <a:r>
                        <a:rPr sz="2000" spc="-35" dirty="0">
                          <a:latin typeface="Century"/>
                          <a:cs typeface="Century"/>
                        </a:rPr>
                        <a:t>0.4676</a:t>
                      </a:r>
                      <a:endParaRPr sz="2000" dirty="0">
                        <a:latin typeface="Century"/>
                        <a:cs typeface="Century"/>
                      </a:endParaRPr>
                    </a:p>
                  </a:txBody>
                  <a:tcPr marL="0" marR="0" marT="6985" marB="0">
                    <a:lnL w="5143">
                      <a:noFill/>
                      <a:prstDash val="solid"/>
                    </a:lnL>
                    <a:lnR w="5143">
                      <a:noFill/>
                      <a:prstDash val="solid"/>
                    </a:lnR>
                    <a:lnT w="12700" cap="flat" cmpd="sng" algn="ctr">
                      <a:solidFill>
                        <a:schemeClr val="tx1"/>
                      </a:solidFill>
                      <a:prstDash val="solid"/>
                      <a:round/>
                      <a:headEnd type="none" w="med" len="med"/>
                      <a:tailEnd type="none" w="med" len="med"/>
                    </a:lnT>
                    <a:lnB w="5143">
                      <a:noFill/>
                      <a:prstDash val="solid"/>
                    </a:lnB>
                    <a:lnTlToBr w="12700" cmpd="sng">
                      <a:noFill/>
                      <a:prstDash val="solid"/>
                    </a:lnTlToBr>
                    <a:lnBlToTr w="12700" cmpd="sng">
                      <a:noFill/>
                      <a:prstDash val="solid"/>
                    </a:lnBlToTr>
                  </a:tcPr>
                </a:tc>
                <a:tc>
                  <a:txBody>
                    <a:bodyPr/>
                    <a:lstStyle/>
                    <a:p>
                      <a:pPr marL="37465" algn="ctr">
                        <a:lnSpc>
                          <a:spcPct val="100000"/>
                        </a:lnSpc>
                        <a:spcBef>
                          <a:spcPts val="55"/>
                        </a:spcBef>
                      </a:pPr>
                      <a:r>
                        <a:rPr sz="2000" spc="-35" dirty="0">
                          <a:latin typeface="Century"/>
                          <a:cs typeface="Century"/>
                        </a:rPr>
                        <a:t>0.5234</a:t>
                      </a:r>
                      <a:endParaRPr sz="2000" dirty="0">
                        <a:latin typeface="Century"/>
                        <a:cs typeface="Century"/>
                      </a:endParaRPr>
                    </a:p>
                  </a:txBody>
                  <a:tcPr marL="0" marR="0" marT="6985" marB="0">
                    <a:lnL w="5143">
                      <a:noFill/>
                      <a:prstDash val="solid"/>
                    </a:lnL>
                    <a:lnR>
                      <a:noFill/>
                    </a:lnR>
                    <a:lnT w="12700" cap="flat" cmpd="sng" algn="ctr">
                      <a:solidFill>
                        <a:schemeClr val="tx1"/>
                      </a:solidFill>
                      <a:prstDash val="solid"/>
                      <a:round/>
                      <a:headEnd type="none" w="med" len="med"/>
                      <a:tailEnd type="none" w="med" len="med"/>
                    </a:lnT>
                    <a:lnB w="5143">
                      <a:noFill/>
                      <a:prstDash val="solid"/>
                    </a:lnB>
                    <a:lnTlToBr w="12700" cmpd="sng">
                      <a:noFill/>
                      <a:prstDash val="solid"/>
                    </a:lnTlToBr>
                    <a:lnBlToTr w="12700" cmpd="sng">
                      <a:noFill/>
                      <a:prstDash val="solid"/>
                    </a:lnBlToTr>
                  </a:tcPr>
                </a:tc>
              </a:tr>
              <a:tr h="485869">
                <a:tc>
                  <a:txBody>
                    <a:bodyPr/>
                    <a:lstStyle/>
                    <a:p>
                      <a:pPr algn="ctr">
                        <a:lnSpc>
                          <a:spcPct val="100000"/>
                        </a:lnSpc>
                        <a:spcBef>
                          <a:spcPts val="35"/>
                        </a:spcBef>
                      </a:pPr>
                      <a:r>
                        <a:rPr sz="2000" spc="-10" dirty="0">
                          <a:latin typeface="Century"/>
                          <a:cs typeface="Century"/>
                        </a:rPr>
                        <a:t>Proposed</a:t>
                      </a:r>
                      <a:endParaRPr sz="2000" dirty="0">
                        <a:latin typeface="Century"/>
                        <a:cs typeface="Century"/>
                      </a:endParaRPr>
                    </a:p>
                  </a:txBody>
                  <a:tcPr marL="0" marR="0" marT="4445" marB="0">
                    <a:lnL>
                      <a:noFill/>
                    </a:lnL>
                    <a:lnR w="5143">
                      <a:noFill/>
                      <a:prstDash val="solid"/>
                    </a:lnR>
                    <a:lnT w="5143">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7465" algn="ctr">
                        <a:lnSpc>
                          <a:spcPct val="100000"/>
                        </a:lnSpc>
                        <a:spcBef>
                          <a:spcPts val="35"/>
                        </a:spcBef>
                      </a:pPr>
                      <a:r>
                        <a:rPr sz="2000" b="1" spc="-60" dirty="0">
                          <a:latin typeface="Bookman Old Style"/>
                          <a:cs typeface="Bookman Old Style"/>
                        </a:rPr>
                        <a:t>0.7969</a:t>
                      </a:r>
                      <a:endParaRPr sz="2000" dirty="0">
                        <a:latin typeface="Bookman Old Style"/>
                        <a:cs typeface="Bookman Old Style"/>
                      </a:endParaRPr>
                    </a:p>
                  </a:txBody>
                  <a:tcPr marL="0" marR="0" marT="4445" marB="0">
                    <a:lnL w="5143">
                      <a:noFill/>
                      <a:prstDash val="solid"/>
                    </a:lnL>
                    <a:lnR w="5143">
                      <a:noFill/>
                      <a:prstDash val="solid"/>
                    </a:lnR>
                    <a:lnT w="5143">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7465" algn="ctr">
                        <a:lnSpc>
                          <a:spcPct val="100000"/>
                        </a:lnSpc>
                        <a:spcBef>
                          <a:spcPts val="35"/>
                        </a:spcBef>
                      </a:pPr>
                      <a:r>
                        <a:rPr sz="2000" b="1" spc="-60" dirty="0">
                          <a:latin typeface="Bookman Old Style"/>
                          <a:cs typeface="Bookman Old Style"/>
                        </a:rPr>
                        <a:t>0.5306</a:t>
                      </a:r>
                      <a:endParaRPr sz="2000" dirty="0">
                        <a:latin typeface="Bookman Old Style"/>
                        <a:cs typeface="Bookman Old Style"/>
                      </a:endParaRPr>
                    </a:p>
                  </a:txBody>
                  <a:tcPr marL="0" marR="0" marT="4445" marB="0">
                    <a:lnL w="5143">
                      <a:noFill/>
                      <a:prstDash val="solid"/>
                    </a:lnL>
                    <a:lnR w="5143">
                      <a:noFill/>
                      <a:prstDash val="solid"/>
                    </a:lnR>
                    <a:lnT w="5143">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37465" algn="ctr">
                        <a:lnSpc>
                          <a:spcPct val="100000"/>
                        </a:lnSpc>
                        <a:spcBef>
                          <a:spcPts val="35"/>
                        </a:spcBef>
                      </a:pPr>
                      <a:r>
                        <a:rPr sz="2000" b="1" spc="-60" dirty="0">
                          <a:latin typeface="Bookman Old Style"/>
                          <a:cs typeface="Bookman Old Style"/>
                        </a:rPr>
                        <a:t>0.6370</a:t>
                      </a:r>
                      <a:endParaRPr sz="2000" dirty="0">
                        <a:latin typeface="Bookman Old Style"/>
                        <a:cs typeface="Bookman Old Style"/>
                      </a:endParaRPr>
                    </a:p>
                  </a:txBody>
                  <a:tcPr marL="0" marR="0" marT="4445" marB="0">
                    <a:lnL w="5143">
                      <a:noFill/>
                      <a:prstDash val="solid"/>
                    </a:lnL>
                    <a:lnR>
                      <a:noFill/>
                    </a:lnR>
                    <a:lnT w="5143">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11" name="内容占位符 10"/>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51413" y="2608592"/>
            <a:ext cx="3839183" cy="3524250"/>
          </a:xfrm>
        </p:spPr>
      </p:pic>
      <p:sp>
        <p:nvSpPr>
          <p:cNvPr id="2" name="矩形 1"/>
          <p:cNvSpPr/>
          <p:nvPr/>
        </p:nvSpPr>
        <p:spPr>
          <a:xfrm>
            <a:off x="1302703" y="5340632"/>
            <a:ext cx="3454758" cy="461665"/>
          </a:xfrm>
          <a:prstGeom prst="rect">
            <a:avLst/>
          </a:prstGeom>
        </p:spPr>
        <p:txBody>
          <a:bodyPr wrap="square">
            <a:spAutoFit/>
          </a:bodyPr>
          <a:lstStyle/>
          <a:p>
            <a:r>
              <a:rPr lang="zh-CN" altLang="en-US" dirty="0"/>
              <a:t> </a:t>
            </a:r>
            <a:r>
              <a:rPr lang="zh-CN" altLang="en-US" sz="2400" dirty="0">
                <a:solidFill>
                  <a:srgbClr val="FF0000"/>
                </a:solidFill>
              </a:rPr>
              <a:t>20.25%, 6.3% and 11.36%</a:t>
            </a:r>
          </a:p>
        </p:txBody>
      </p:sp>
      <p:sp>
        <p:nvSpPr>
          <p:cNvPr id="4" name="矩形 3"/>
          <p:cNvSpPr/>
          <p:nvPr/>
        </p:nvSpPr>
        <p:spPr>
          <a:xfrm>
            <a:off x="7269750" y="6132842"/>
            <a:ext cx="2335063" cy="461665"/>
          </a:xfrm>
          <a:prstGeom prst="rect">
            <a:avLst/>
          </a:prstGeom>
        </p:spPr>
        <p:txBody>
          <a:bodyPr wrap="none">
            <a:spAutoFit/>
          </a:bodyPr>
          <a:lstStyle/>
          <a:p>
            <a:r>
              <a:rPr lang="zh-CN" altLang="en-US" dirty="0"/>
              <a:t> </a:t>
            </a:r>
            <a:r>
              <a:rPr lang="zh-CN" altLang="en-US" sz="2400" dirty="0" smtClean="0">
                <a:solidFill>
                  <a:srgbClr val="FF0000"/>
                </a:solidFill>
              </a:rPr>
              <a:t>21</a:t>
            </a:r>
            <a:r>
              <a:rPr lang="zh-CN" altLang="en-US" sz="2400" dirty="0">
                <a:solidFill>
                  <a:srgbClr val="FF0000"/>
                </a:solidFill>
              </a:rPr>
              <a:t>.75% increase </a:t>
            </a:r>
            <a:endParaRPr lang="zh-CN" altLang="en-US"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idx="1"/>
          </p:nvPr>
        </p:nvSpPr>
        <p:spPr>
          <a:xfrm>
            <a:off x="529589" y="1655578"/>
            <a:ext cx="5926635" cy="823595"/>
          </a:xfrm>
        </p:spPr>
        <p:txBody>
          <a:bodyPr>
            <a:normAutofit/>
          </a:bodyPr>
          <a:lstStyle/>
          <a:p>
            <a:pPr lvl="1" indent="-457200">
              <a:buFont typeface="Wingdings" panose="05000000000000000000" charset="0"/>
              <a:buChar char="Ø"/>
            </a:pPr>
            <a:r>
              <a:rPr lang="zh-CN" altLang="en-US" sz="2800" dirty="0">
                <a:latin typeface="Arial" panose="020B0604020202020204" pitchFamily="34" charset="0"/>
                <a:cs typeface="Arial" panose="020B0604020202020204" pitchFamily="34" charset="0"/>
                <a:sym typeface="+mn-ea"/>
              </a:rPr>
              <a:t>Reference to the full </a:t>
            </a:r>
            <a:r>
              <a:rPr lang="zh-CN" altLang="en-US" sz="2800" dirty="0" smtClean="0">
                <a:latin typeface="Arial" panose="020B0604020202020204" pitchFamily="34" charset="0"/>
                <a:cs typeface="Arial" panose="020B0604020202020204" pitchFamily="34" charset="0"/>
                <a:sym typeface="+mn-ea"/>
              </a:rPr>
              <a:t>documents </a:t>
            </a:r>
            <a:endParaRPr lang="zh-CN" altLang="en-US" sz="2800" dirty="0">
              <a:latin typeface="Arial" panose="020B0604020202020204" pitchFamily="34" charset="0"/>
              <a:cs typeface="Arial" panose="020B0604020202020204" pitchFamily="34" charset="0"/>
            </a:endParaRPr>
          </a:p>
        </p:txBody>
      </p:sp>
      <p:sp>
        <p:nvSpPr>
          <p:cNvPr id="10" name="文本占位符 9"/>
          <p:cNvSpPr>
            <a:spLocks noGrp="1"/>
          </p:cNvSpPr>
          <p:nvPr>
            <p:ph type="body" sz="quarter" idx="3"/>
          </p:nvPr>
        </p:nvSpPr>
        <p:spPr>
          <a:xfrm>
            <a:off x="6456224" y="1655261"/>
            <a:ext cx="4897576" cy="823912"/>
          </a:xfrm>
        </p:spPr>
        <p:txBody>
          <a:bodyPr/>
          <a:lstStyle/>
          <a:p>
            <a:pPr marL="457200" indent="-457200">
              <a:buFont typeface="Wingdings" panose="05000000000000000000" charset="0"/>
              <a:buChar char="Ø"/>
            </a:pPr>
            <a:r>
              <a:rPr lang="zh-CN" altLang="en-US" dirty="0">
                <a:latin typeface="Arial" panose="020B0604020202020204" pitchFamily="34" charset="0"/>
                <a:cs typeface="Arial" panose="020B0604020202020204" pitchFamily="34" charset="0"/>
                <a:sym typeface="+mn-ea"/>
              </a:rPr>
              <a:t>Opinions of users</a:t>
            </a:r>
            <a:endParaRPr lang="en-US" altLang="zh-CN" dirty="0">
              <a:latin typeface="Arial" panose="020B0604020202020204" pitchFamily="34" charset="0"/>
              <a:cs typeface="Arial" panose="020B0604020202020204" pitchFamily="34" charset="0"/>
            </a:endParaRPr>
          </a:p>
        </p:txBody>
      </p:sp>
      <p:sp>
        <p:nvSpPr>
          <p:cNvPr id="3" name="标题 2"/>
          <p:cNvSpPr>
            <a:spLocks noGrp="1"/>
          </p:cNvSpPr>
          <p:nvPr>
            <p:ph type="title"/>
          </p:nvPr>
        </p:nvSpPr>
        <p:spPr>
          <a:xfrm>
            <a:off x="838201" y="365126"/>
            <a:ext cx="10315892" cy="1246626"/>
          </a:xfrm>
        </p:spPr>
        <p:txBody>
          <a:bodyPr>
            <a:normAutofit/>
          </a:bodyPr>
          <a:lstStyle/>
          <a:p>
            <a:r>
              <a:rPr lang="en-US" altLang="zh-CN" sz="4800" b="1" dirty="0">
                <a:solidFill>
                  <a:schemeClr val="bg1"/>
                </a:solidFill>
                <a:latin typeface="Arial" panose="020B0604020202020204" pitchFamily="34" charset="0"/>
                <a:ea typeface="Arial Unicode MS" panose="020B0604020202020204" charset="-122"/>
              </a:rPr>
              <a:t>Results on Relevance</a:t>
            </a:r>
          </a:p>
        </p:txBody>
      </p:sp>
      <p:pic>
        <p:nvPicPr>
          <p:cNvPr id="4" name="内容占位符 3"/>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025229" y="2413701"/>
            <a:ext cx="4250813" cy="3524250"/>
          </a:xfrm>
        </p:spPr>
      </p:pic>
      <p:pic>
        <p:nvPicPr>
          <p:cNvPr id="13" name="内容占位符 12"/>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6574747" y="2479173"/>
            <a:ext cx="4071706" cy="3524250"/>
          </a:xfrm>
        </p:spPr>
      </p:pic>
      <p:sp>
        <p:nvSpPr>
          <p:cNvPr id="2" name="矩形 1"/>
          <p:cNvSpPr/>
          <p:nvPr/>
        </p:nvSpPr>
        <p:spPr>
          <a:xfrm>
            <a:off x="769884" y="5962484"/>
            <a:ext cx="2791149" cy="461665"/>
          </a:xfrm>
          <a:prstGeom prst="rect">
            <a:avLst/>
          </a:prstGeom>
        </p:spPr>
        <p:txBody>
          <a:bodyPr wrap="none">
            <a:spAutoFit/>
          </a:bodyPr>
          <a:lstStyle/>
          <a:p>
            <a:pPr marL="342900" indent="-342900">
              <a:buFont typeface="Arial" panose="020B0604020202020204" pitchFamily="34" charset="0"/>
              <a:buChar char="•"/>
            </a:pPr>
            <a:r>
              <a:rPr lang="zh-CN" altLang="en-US" sz="2400" dirty="0">
                <a:latin typeface="Arial" panose="020B0604020202020204" pitchFamily="34" charset="0"/>
                <a:cs typeface="Arial" panose="020B0604020202020204" pitchFamily="34" charset="0"/>
              </a:rPr>
              <a:t> </a:t>
            </a:r>
            <a:r>
              <a:rPr lang="en-US" altLang="zh-CN" sz="2400" dirty="0" smtClean="0">
                <a:latin typeface="Arial" panose="020B0604020202020204" pitchFamily="34" charset="0"/>
                <a:cs typeface="Arial" panose="020B0604020202020204" pitchFamily="34" charset="0"/>
              </a:rPr>
              <a:t>N</a:t>
            </a:r>
            <a:r>
              <a:rPr lang="zh-CN" altLang="en-US" sz="2400" dirty="0" smtClean="0">
                <a:latin typeface="Arial" panose="020B0604020202020204" pitchFamily="34" charset="0"/>
                <a:cs typeface="Arial" panose="020B0604020202020204" pitchFamily="34" charset="0"/>
              </a:rPr>
              <a:t>eed </a:t>
            </a:r>
            <a:r>
              <a:rPr lang="zh-CN" altLang="en-US" sz="2400" dirty="0">
                <a:latin typeface="Arial" panose="020B0604020202020204" pitchFamily="34" charset="0"/>
                <a:cs typeface="Arial" panose="020B0604020202020204" pitchFamily="34" charset="0"/>
              </a:rPr>
              <a:t>less </a:t>
            </a:r>
            <a:r>
              <a:rPr lang="zh-CN" altLang="en-US" sz="2400" dirty="0" smtClean="0">
                <a:latin typeface="Arial" panose="020B0604020202020204" pitchFamily="34" charset="0"/>
                <a:cs typeface="Arial" panose="020B0604020202020204" pitchFamily="34" charset="0"/>
              </a:rPr>
              <a:t>clues</a:t>
            </a:r>
            <a:endParaRPr lang="zh-CN" altLang="en-US" sz="24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838200" y="333217"/>
            <a:ext cx="10515600" cy="1206826"/>
          </a:xfrm>
        </p:spPr>
        <p:txBody>
          <a:bodyPr>
            <a:normAutofit/>
          </a:bodyPr>
          <a:lstStyle/>
          <a:p>
            <a:r>
              <a:rPr lang="en-US" sz="4800" b="1" dirty="0" smtClean="0">
                <a:solidFill>
                  <a:schemeClr val="bg1"/>
                </a:solidFill>
                <a:latin typeface="Arial" panose="020B0604020202020204" pitchFamily="34" charset="0"/>
                <a:cs typeface="Arial" panose="020B0604020202020204" pitchFamily="34" charset="0"/>
              </a:rPr>
              <a:t>Outline</a:t>
            </a:r>
            <a:endParaRPr lang="en-US" sz="4800" b="1" dirty="0">
              <a:solidFill>
                <a:schemeClr val="bg1"/>
              </a:solidFill>
              <a:latin typeface="Arial" panose="020B0604020202020204" pitchFamily="34" charset="0"/>
              <a:cs typeface="Arial" panose="020B0604020202020204" pitchFamily="34" charset="0"/>
            </a:endParaRPr>
          </a:p>
        </p:txBody>
      </p:sp>
      <p:sp>
        <p:nvSpPr>
          <p:cNvPr id="9" name="内容占位符 8"/>
          <p:cNvSpPr>
            <a:spLocks noGrp="1"/>
          </p:cNvSpPr>
          <p:nvPr>
            <p:ph idx="1"/>
          </p:nvPr>
        </p:nvSpPr>
        <p:spPr>
          <a:xfrm>
            <a:off x="838200" y="1893100"/>
            <a:ext cx="10515600" cy="3733111"/>
          </a:xfrm>
        </p:spPr>
        <p:txBody>
          <a:bodyPr>
            <a:noAutofit/>
          </a:bodyPr>
          <a:lstStyle/>
          <a:p>
            <a:pPr>
              <a:lnSpc>
                <a:spcPct val="150000"/>
              </a:lnSpc>
            </a:pPr>
            <a:r>
              <a:rPr lang="en-US" sz="4000" dirty="0" smtClean="0">
                <a:solidFill>
                  <a:srgbClr val="FF0000"/>
                </a:solidFill>
                <a:latin typeface="Arial" panose="020B0604020202020204" pitchFamily="34" charset="0"/>
              </a:rPr>
              <a:t>Background</a:t>
            </a:r>
          </a:p>
          <a:p>
            <a:pPr>
              <a:lnSpc>
                <a:spcPct val="150000"/>
              </a:lnSpc>
            </a:pPr>
            <a:r>
              <a:rPr lang="en-US" altLang="zh-CN" sz="3600" dirty="0">
                <a:latin typeface="Arial" panose="020B0604020202020204" pitchFamily="34" charset="0"/>
                <a:sym typeface="+mn-ea"/>
              </a:rPr>
              <a:t>Answer-contained Snippet</a:t>
            </a:r>
            <a:endParaRPr lang="en-US" altLang="zh-CN" sz="3600" dirty="0">
              <a:latin typeface="Arial" panose="020B0604020202020204" pitchFamily="34" charset="0"/>
            </a:endParaRPr>
          </a:p>
          <a:p>
            <a:pPr>
              <a:lnSpc>
                <a:spcPct val="150000"/>
              </a:lnSpc>
            </a:pPr>
            <a:r>
              <a:rPr lang="en-US" sz="3600" dirty="0" smtClean="0">
                <a:latin typeface="Arial" panose="020B0604020202020204" pitchFamily="34" charset="0"/>
              </a:rPr>
              <a:t>Experiments and Results</a:t>
            </a:r>
          </a:p>
          <a:p>
            <a:pPr>
              <a:lnSpc>
                <a:spcPct val="150000"/>
              </a:lnSpc>
            </a:pPr>
            <a:r>
              <a:rPr lang="en-US" sz="3600" dirty="0" smtClean="0">
                <a:latin typeface="Arial" panose="020B0604020202020204" pitchFamily="34" charset="0"/>
              </a:rPr>
              <a:t>Conclusion</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38200" y="365125"/>
            <a:ext cx="10515600" cy="1229499"/>
          </a:xfrm>
        </p:spPr>
        <p:txBody>
          <a:bodyPr>
            <a:normAutofit/>
          </a:bodyPr>
          <a:lstStyle/>
          <a:p>
            <a:r>
              <a:rPr lang="en-US" altLang="zh-CN" sz="4800" b="1" dirty="0">
                <a:solidFill>
                  <a:schemeClr val="bg1"/>
                </a:solidFill>
                <a:latin typeface="Arial" panose="020B0604020202020204" pitchFamily="34" charset="0"/>
                <a:ea typeface="Arial Unicode MS" panose="020B0604020202020204" charset="-122"/>
              </a:rPr>
              <a:t>Results of Satisfaction</a:t>
            </a:r>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7615" y="2273643"/>
            <a:ext cx="9737207" cy="3242337"/>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838200" y="365126"/>
            <a:ext cx="10515600" cy="1135380"/>
          </a:xfrm>
        </p:spPr>
        <p:txBody>
          <a:bodyPr>
            <a:normAutofit/>
          </a:bodyPr>
          <a:lstStyle/>
          <a:p>
            <a:r>
              <a:rPr lang="en-US" sz="4800" b="1" dirty="0" smtClean="0">
                <a:solidFill>
                  <a:schemeClr val="bg1"/>
                </a:solidFill>
                <a:latin typeface="Arial" panose="020B0604020202020204" pitchFamily="34" charset="0"/>
                <a:cs typeface="Arial" panose="020B0604020202020204" pitchFamily="34" charset="0"/>
              </a:rPr>
              <a:t>Outline</a:t>
            </a:r>
            <a:endParaRPr lang="en-US" sz="4800" b="1" dirty="0">
              <a:solidFill>
                <a:schemeClr val="bg1"/>
              </a:solidFill>
              <a:latin typeface="Arial" panose="020B0604020202020204" pitchFamily="34" charset="0"/>
              <a:cs typeface="Arial" panose="020B0604020202020204" pitchFamily="34" charset="0"/>
            </a:endParaRPr>
          </a:p>
        </p:txBody>
      </p:sp>
      <p:sp>
        <p:nvSpPr>
          <p:cNvPr id="9" name="内容占位符 8"/>
          <p:cNvSpPr>
            <a:spLocks noGrp="1"/>
          </p:cNvSpPr>
          <p:nvPr>
            <p:ph idx="1"/>
          </p:nvPr>
        </p:nvSpPr>
        <p:spPr>
          <a:xfrm>
            <a:off x="838200" y="1916850"/>
            <a:ext cx="10515600" cy="3733111"/>
          </a:xfrm>
        </p:spPr>
        <p:txBody>
          <a:bodyPr>
            <a:normAutofit/>
          </a:bodyPr>
          <a:lstStyle/>
          <a:p>
            <a:pPr>
              <a:lnSpc>
                <a:spcPct val="150000"/>
              </a:lnSpc>
            </a:pPr>
            <a:r>
              <a:rPr lang="en-US" sz="3200" dirty="0" smtClean="0">
                <a:solidFill>
                  <a:schemeClr val="tx1"/>
                </a:solidFill>
                <a:latin typeface="Arial" panose="020B0604020202020204" pitchFamily="34" charset="0"/>
                <a:ea typeface="Arial Unicode MS" panose="020B0604020202020204" charset="-122"/>
              </a:rPr>
              <a:t>Background</a:t>
            </a:r>
          </a:p>
          <a:p>
            <a:pPr>
              <a:lnSpc>
                <a:spcPct val="150000"/>
              </a:lnSpc>
            </a:pPr>
            <a:r>
              <a:rPr lang="en-US" altLang="zh-CN" sz="3200" dirty="0" smtClean="0">
                <a:latin typeface="Arial" panose="020B0604020202020204" pitchFamily="34" charset="0"/>
                <a:sym typeface="+mn-ea"/>
              </a:rPr>
              <a:t>Answer-contained Snippet</a:t>
            </a:r>
            <a:endParaRPr lang="en-US" altLang="zh-CN" sz="3200" dirty="0">
              <a:latin typeface="Arial" panose="020B0604020202020204" pitchFamily="34" charset="0"/>
            </a:endParaRPr>
          </a:p>
          <a:p>
            <a:pPr>
              <a:lnSpc>
                <a:spcPct val="150000"/>
              </a:lnSpc>
            </a:pPr>
            <a:r>
              <a:rPr lang="en-US" sz="3200" dirty="0" smtClean="0">
                <a:latin typeface="Arial" panose="020B0604020202020204" pitchFamily="34" charset="0"/>
                <a:ea typeface="Arial Unicode MS" panose="020B0604020202020204" charset="-122"/>
              </a:rPr>
              <a:t>Experiments and Results</a:t>
            </a:r>
          </a:p>
          <a:p>
            <a:pPr>
              <a:lnSpc>
                <a:spcPct val="150000"/>
              </a:lnSpc>
            </a:pPr>
            <a:r>
              <a:rPr lang="en-US" sz="3600" b="1" dirty="0" smtClean="0">
                <a:solidFill>
                  <a:srgbClr val="FF0000"/>
                </a:solidFill>
                <a:latin typeface="Arial" panose="020B0604020202020204" pitchFamily="34" charset="0"/>
                <a:ea typeface="Arial Unicode MS" panose="020B0604020202020204" charset="-122"/>
              </a:rPr>
              <a:t>Conclusion</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200" y="1825625"/>
            <a:ext cx="9637295" cy="4351338"/>
          </a:xfrm>
        </p:spPr>
        <p:txBody>
          <a:bodyPr/>
          <a:lstStyle/>
          <a:p>
            <a:r>
              <a:rPr lang="en-US" altLang="zh-CN" dirty="0" smtClean="0">
                <a:latin typeface="Arial" panose="020B0604020202020204" pitchFamily="34" charset="0"/>
                <a:ea typeface="Arial Unicode MS" panose="020B0604020202020204" charset="-122"/>
                <a:sym typeface="+mn-ea"/>
              </a:rPr>
              <a:t>Comparative study on answer-contained </a:t>
            </a:r>
            <a:r>
              <a:rPr lang="en-US" altLang="zh-CN" dirty="0">
                <a:latin typeface="Arial" panose="020B0604020202020204" pitchFamily="34" charset="0"/>
                <a:ea typeface="Arial Unicode MS" panose="020B0604020202020204" charset="-122"/>
                <a:sym typeface="+mn-ea"/>
              </a:rPr>
              <a:t>snippets and traditional snippets. </a:t>
            </a:r>
            <a:r>
              <a:rPr lang="en-US" altLang="zh-CN" dirty="0" smtClean="0">
                <a:latin typeface="Arial" panose="020B0604020202020204" pitchFamily="34" charset="0"/>
                <a:ea typeface="Arial Unicode MS" panose="020B0604020202020204" charset="-122"/>
                <a:sym typeface="+mn-ea"/>
              </a:rPr>
              <a:t> </a:t>
            </a:r>
          </a:p>
          <a:p>
            <a:endParaRPr lang="en-US" altLang="zh-CN" sz="1200" dirty="0" smtClean="0">
              <a:latin typeface="Arial" panose="020B0604020202020204" pitchFamily="34" charset="0"/>
              <a:ea typeface="Arial Unicode MS" panose="020B0604020202020204" charset="-122"/>
              <a:sym typeface="+mn-ea"/>
            </a:endParaRPr>
          </a:p>
          <a:p>
            <a:r>
              <a:rPr lang="en-US" altLang="zh-CN" dirty="0" smtClean="0">
                <a:latin typeface="Arial" panose="020B0604020202020204" pitchFamily="34" charset="0"/>
                <a:ea typeface="Arial Unicode MS" panose="020B0604020202020204" charset="-122"/>
                <a:sym typeface="+mn-ea"/>
              </a:rPr>
              <a:t>A simple </a:t>
            </a:r>
            <a:r>
              <a:rPr lang="en-US" altLang="zh-CN" dirty="0">
                <a:latin typeface="Arial" panose="020B0604020202020204" pitchFamily="34" charset="0"/>
                <a:ea typeface="Arial Unicode MS" panose="020B0604020202020204" charset="-122"/>
                <a:sym typeface="+mn-ea"/>
              </a:rPr>
              <a:t>answer-contained snippet generating </a:t>
            </a:r>
            <a:r>
              <a:rPr lang="en-US" altLang="zh-CN" dirty="0" smtClean="0">
                <a:latin typeface="Arial" panose="020B0604020202020204" pitchFamily="34" charset="0"/>
                <a:ea typeface="Arial Unicode MS" panose="020B0604020202020204" charset="-122"/>
                <a:sym typeface="+mn-ea"/>
              </a:rPr>
              <a:t>function </a:t>
            </a:r>
            <a:r>
              <a:rPr lang="en-US" altLang="zh-CN" dirty="0">
                <a:latin typeface="Arial" panose="020B0604020202020204" pitchFamily="34" charset="0"/>
                <a:ea typeface="Arial Unicode MS" panose="020B0604020202020204" charset="-122"/>
                <a:sym typeface="+mn-ea"/>
              </a:rPr>
              <a:t>that can help users judge relevance quickly and satisfy information need fast. </a:t>
            </a:r>
            <a:endParaRPr lang="en-US" altLang="zh-CN" dirty="0" smtClean="0">
              <a:latin typeface="Arial" panose="020B0604020202020204" pitchFamily="34" charset="0"/>
              <a:ea typeface="Arial Unicode MS" panose="020B0604020202020204" charset="-122"/>
              <a:sym typeface="+mn-ea"/>
            </a:endParaRPr>
          </a:p>
          <a:p>
            <a:endParaRPr lang="en-US" altLang="zh-CN" sz="1100" dirty="0" smtClean="0">
              <a:latin typeface="Arial" panose="020B0604020202020204" pitchFamily="34" charset="0"/>
              <a:ea typeface="Arial Unicode MS" panose="020B0604020202020204" charset="-122"/>
              <a:sym typeface="+mn-ea"/>
            </a:endParaRPr>
          </a:p>
          <a:p>
            <a:r>
              <a:rPr lang="en-US" altLang="zh-CN" dirty="0" smtClean="0">
                <a:latin typeface="Arial" panose="020B0604020202020204" pitchFamily="34" charset="0"/>
                <a:ea typeface="Arial Unicode MS" panose="020B0604020202020204" charset="-122"/>
                <a:sym typeface="+mn-ea"/>
              </a:rPr>
              <a:t>The </a:t>
            </a:r>
            <a:r>
              <a:rPr lang="en-US" altLang="zh-CN" dirty="0">
                <a:latin typeface="Arial" panose="020B0604020202020204" pitchFamily="34" charset="0"/>
                <a:ea typeface="Arial Unicode MS" panose="020B0604020202020204" charset="-122"/>
                <a:sym typeface="+mn-ea"/>
              </a:rPr>
              <a:t>results show that it’s promising research direction to contain answer in a snippet in future.</a:t>
            </a:r>
          </a:p>
        </p:txBody>
      </p:sp>
      <p:sp>
        <p:nvSpPr>
          <p:cNvPr id="3" name="标题 2"/>
          <p:cNvSpPr>
            <a:spLocks noGrp="1"/>
          </p:cNvSpPr>
          <p:nvPr>
            <p:ph type="title"/>
          </p:nvPr>
        </p:nvSpPr>
        <p:spPr>
          <a:xfrm>
            <a:off x="838200" y="365126"/>
            <a:ext cx="10515600" cy="1271170"/>
          </a:xfrm>
        </p:spPr>
        <p:txBody>
          <a:bodyPr>
            <a:normAutofit/>
          </a:bodyPr>
          <a:lstStyle/>
          <a:p>
            <a:r>
              <a:rPr lang="en-US" altLang="zh-CN" sz="4800" b="1" dirty="0">
                <a:solidFill>
                  <a:schemeClr val="bg1"/>
                </a:solidFill>
                <a:latin typeface="Arial" panose="020B0604020202020204" pitchFamily="34" charset="0"/>
                <a:ea typeface="Arial Unicode MS" panose="020B0604020202020204" charset="-122"/>
              </a:rPr>
              <a:t>Conclusion</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矩形 8"/>
          <p:cNvSpPr/>
          <p:nvPr/>
        </p:nvSpPr>
        <p:spPr>
          <a:xfrm>
            <a:off x="0" y="2853795"/>
            <a:ext cx="12192000" cy="1364933"/>
          </a:xfrm>
          <a:prstGeom prst="rect">
            <a:avLst/>
          </a:prstGeom>
          <a:solidFill>
            <a:srgbClr val="DAA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ltLang="zh-CN" sz="2000" dirty="0">
              <a:solidFill>
                <a:srgbClr val="FDFDFD"/>
              </a:solidFill>
              <a:latin typeface="Arial" panose="020B0604020202020204" pitchFamily="34" charset="0"/>
              <a:ea typeface="黑体" panose="02010609060101010101" charset="-122"/>
              <a:sym typeface="Arial" panose="020B0604020202020204" pitchFamily="34" charset="0"/>
            </a:endParaRPr>
          </a:p>
        </p:txBody>
      </p:sp>
      <p:sp>
        <p:nvSpPr>
          <p:cNvPr id="4" name="标题 3"/>
          <p:cNvSpPr>
            <a:spLocks noGrp="1"/>
          </p:cNvSpPr>
          <p:nvPr>
            <p:ph type="title"/>
          </p:nvPr>
        </p:nvSpPr>
        <p:spPr>
          <a:xfrm>
            <a:off x="707571" y="2853795"/>
            <a:ext cx="10515600" cy="1149350"/>
          </a:xfrm>
        </p:spPr>
        <p:txBody>
          <a:bodyPr>
            <a:normAutofit/>
          </a:bodyPr>
          <a:lstStyle/>
          <a:p>
            <a:pPr algn="ctr"/>
            <a:r>
              <a:rPr lang="en-US" altLang="zh-CN" b="1" dirty="0">
                <a:solidFill>
                  <a:schemeClr val="bg1"/>
                </a:solidFill>
              </a:rPr>
              <a:t>Thanks for Attention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78664"/>
          </a:xfrm>
        </p:spPr>
        <p:txBody>
          <a:bodyPr>
            <a:normAutofit/>
          </a:bodyPr>
          <a:lstStyle/>
          <a:p>
            <a:r>
              <a:rPr lang="en-US" altLang="zh-CN" sz="4800" b="1" dirty="0" smtClean="0">
                <a:solidFill>
                  <a:schemeClr val="bg1"/>
                </a:solidFill>
                <a:latin typeface="Arial" panose="020B0604020202020204" pitchFamily="34" charset="0"/>
                <a:cs typeface="Arial" panose="020B0604020202020204" pitchFamily="34" charset="0"/>
              </a:rPr>
              <a:t>Background</a:t>
            </a:r>
            <a:endParaRPr lang="zh-CN" altLang="en-US" sz="4800" b="1" dirty="0">
              <a:solidFill>
                <a:schemeClr val="bg1"/>
              </a:solidFill>
              <a:latin typeface="Arial" panose="020B0604020202020204" pitchFamily="34" charset="0"/>
              <a:cs typeface="Arial" panose="020B0604020202020204" pitchFamily="34" charset="0"/>
            </a:endParaRPr>
          </a:p>
        </p:txBody>
      </p:sp>
      <p:pic>
        <p:nvPicPr>
          <p:cNvPr id="4" name="Picture 2" descr="http://cdn.sstatic.net/Sites/stackoverflow/company/img/logos/se/se-logo-med.png?v=d9b0b6647f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3427" y="1838719"/>
            <a:ext cx="2735946" cy="7715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https://digit.hbs.org/wp-content/uploads/sites/2/2015/12/quor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31023" y="2593855"/>
            <a:ext cx="1333501" cy="889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http://vignette4.wikia.nocookie.net/logopedia/images/7/72/Y!A_7.png/revision/latest?cb=201308131008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4632" y="3429680"/>
            <a:ext cx="1619249" cy="48720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http://file.digitaling.com/eImg/uimages/20160519/1463652918539190.jpg"/>
          <p:cNvPicPr>
            <a:picLocks noChangeAspect="1" noChangeArrowheads="1"/>
          </p:cNvPicPr>
          <p:nvPr/>
        </p:nvPicPr>
        <p:blipFill rotWithShape="1">
          <a:blip r:embed="rId5">
            <a:extLst>
              <a:ext uri="{28A0092B-C50C-407E-A947-70E740481C1C}">
                <a14:useLocalDpi xmlns:a14="http://schemas.microsoft.com/office/drawing/2010/main" val="0"/>
              </a:ext>
            </a:extLst>
          </a:blip>
          <a:srcRect l="22706" t="20495" r="21863" b="18286"/>
          <a:stretch>
            <a:fillRect/>
          </a:stretch>
        </p:blipFill>
        <p:spPr bwMode="auto">
          <a:xfrm>
            <a:off x="6104238" y="2633864"/>
            <a:ext cx="1191076" cy="55248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4" descr="http://baike.baidu.com/cms/s/shimizu/guokewang_2000.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055651" y="3440748"/>
            <a:ext cx="2244725" cy="73345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0" descr="http://www.baidu.com/img/bd_logo1.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10524" t="36135" r="10401" b="9214"/>
          <a:stretch>
            <a:fillRect/>
          </a:stretch>
        </p:blipFill>
        <p:spPr bwMode="auto">
          <a:xfrm>
            <a:off x="7465808" y="2771321"/>
            <a:ext cx="1439143" cy="47522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8" descr="https://lh3.googleusercontent.com/0-BzaWtxoAnsBjQ_wzUcKxyF07XE7v2Kkg1ogPVUdzmQpvaz118uHQEGU6BdtzJuzfo=h1264"/>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28601" t="21505" r="29183" b="52054"/>
          <a:stretch>
            <a:fillRect/>
          </a:stretch>
        </p:blipFill>
        <p:spPr bwMode="auto">
          <a:xfrm>
            <a:off x="7582665" y="2242759"/>
            <a:ext cx="1340306" cy="47224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4" descr="http://cms.csdnimg.cn/article/201405/08/536b5a6cb72f6.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43881" y="3715180"/>
            <a:ext cx="1957155" cy="53495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2" descr="https://upload.wikimedia.org/wikipedia/commons/thumb/e/e9/Bing_logo.svg/220px-Bing_logo.svg.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922971" y="3208577"/>
            <a:ext cx="1352550" cy="60250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descr="http://res.freestockphotos.biz/pictures/3/3551-illustration-of-a-black-right-arrow-pv.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rot="10800000">
            <a:off x="2611111" y="3254100"/>
            <a:ext cx="973213" cy="553374"/>
          </a:xfrm>
          <a:prstGeom prst="rect">
            <a:avLst/>
          </a:prstGeom>
          <a:noFill/>
          <a:extLst>
            <a:ext uri="{909E8E84-426E-40DD-AFC4-6F175D3DCCD1}">
              <a14:hiddenFill xmlns:a14="http://schemas.microsoft.com/office/drawing/2010/main">
                <a:solidFill>
                  <a:srgbClr val="FFFFFF"/>
                </a:solidFill>
              </a14:hiddenFill>
            </a:ext>
          </a:extLst>
        </p:spPr>
      </p:pic>
      <p:sp>
        <p:nvSpPr>
          <p:cNvPr id="24" name="文本框 23"/>
          <p:cNvSpPr txBox="1"/>
          <p:nvPr/>
        </p:nvSpPr>
        <p:spPr>
          <a:xfrm>
            <a:off x="2326324" y="1999771"/>
            <a:ext cx="1484950" cy="400110"/>
          </a:xfrm>
          <a:prstGeom prst="rect">
            <a:avLst/>
          </a:prstGeom>
          <a:noFill/>
        </p:spPr>
        <p:txBody>
          <a:bodyPr wrap="square" rtlCol="0">
            <a:spAutoFit/>
          </a:bodyPr>
          <a:lstStyle/>
          <a:p>
            <a:pPr algn="ctr"/>
            <a:r>
              <a:rPr lang="en-US" altLang="zh-CN" sz="2000" b="1" dirty="0" smtClean="0"/>
              <a:t>Questions</a:t>
            </a:r>
            <a:endParaRPr lang="en-US" sz="2000" b="1" dirty="0"/>
          </a:p>
        </p:txBody>
      </p:sp>
      <p:pic>
        <p:nvPicPr>
          <p:cNvPr id="25" name="Picture 16" descr="http://res.freestockphotos.biz/pictures/3/3551-illustration-of-a-black-right-arrow-pv.png"/>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659988" y="2450276"/>
            <a:ext cx="973213" cy="553374"/>
          </a:xfrm>
          <a:prstGeom prst="rect">
            <a:avLst/>
          </a:prstGeom>
          <a:noFill/>
          <a:extLst>
            <a:ext uri="{909E8E84-426E-40DD-AFC4-6F175D3DCCD1}">
              <a14:hiddenFill xmlns:a14="http://schemas.microsoft.com/office/drawing/2010/main">
                <a:solidFill>
                  <a:srgbClr val="FFFFFF"/>
                </a:solidFill>
              </a14:hiddenFill>
            </a:ext>
          </a:extLst>
        </p:spPr>
      </p:pic>
      <p:sp>
        <p:nvSpPr>
          <p:cNvPr id="26" name="文本框 25"/>
          <p:cNvSpPr txBox="1"/>
          <p:nvPr/>
        </p:nvSpPr>
        <p:spPr>
          <a:xfrm>
            <a:off x="2476073" y="4002155"/>
            <a:ext cx="1270464" cy="400110"/>
          </a:xfrm>
          <a:prstGeom prst="rect">
            <a:avLst/>
          </a:prstGeom>
          <a:noFill/>
        </p:spPr>
        <p:txBody>
          <a:bodyPr wrap="square" rtlCol="0">
            <a:spAutoFit/>
          </a:bodyPr>
          <a:lstStyle/>
          <a:p>
            <a:pPr algn="ctr"/>
            <a:r>
              <a:rPr lang="en-US" sz="2000" b="1" dirty="0" smtClean="0"/>
              <a:t>Answers</a:t>
            </a:r>
            <a:endParaRPr lang="en-US" sz="2000" b="1" dirty="0"/>
          </a:p>
        </p:txBody>
      </p:sp>
      <p:sp>
        <p:nvSpPr>
          <p:cNvPr id="28" name="圆角矩形 27"/>
          <p:cNvSpPr/>
          <p:nvPr/>
        </p:nvSpPr>
        <p:spPr>
          <a:xfrm>
            <a:off x="3742324" y="1857473"/>
            <a:ext cx="6772265" cy="2505075"/>
          </a:xfrm>
          <a:prstGeom prst="roundRect">
            <a:avLst>
              <a:gd name="adj" fmla="val 8169"/>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图片 28"/>
          <p:cNvPicPr>
            <a:picLocks noChangeAspect="1"/>
          </p:cNvPicPr>
          <p:nvPr/>
        </p:nvPicPr>
        <p:blipFill>
          <a:blip r:embed="rId12"/>
          <a:stretch>
            <a:fillRect/>
          </a:stretch>
        </p:blipFill>
        <p:spPr>
          <a:xfrm>
            <a:off x="1426570" y="1857473"/>
            <a:ext cx="768452" cy="770572"/>
          </a:xfrm>
          <a:prstGeom prst="rect">
            <a:avLst/>
          </a:prstGeom>
        </p:spPr>
      </p:pic>
      <p:pic>
        <p:nvPicPr>
          <p:cNvPr id="30" name="图片 29"/>
          <p:cNvPicPr>
            <a:picLocks noChangeAspect="1"/>
          </p:cNvPicPr>
          <p:nvPr/>
        </p:nvPicPr>
        <p:blipFill>
          <a:blip r:embed="rId13"/>
          <a:stretch>
            <a:fillRect/>
          </a:stretch>
        </p:blipFill>
        <p:spPr>
          <a:xfrm>
            <a:off x="1445321" y="2670250"/>
            <a:ext cx="753503" cy="759747"/>
          </a:xfrm>
          <a:prstGeom prst="rect">
            <a:avLst/>
          </a:prstGeom>
        </p:spPr>
      </p:pic>
      <p:pic>
        <p:nvPicPr>
          <p:cNvPr id="31" name="图片 30"/>
          <p:cNvPicPr>
            <a:picLocks noChangeAspect="1"/>
          </p:cNvPicPr>
          <p:nvPr/>
        </p:nvPicPr>
        <p:blipFill>
          <a:blip r:embed="rId14"/>
          <a:stretch>
            <a:fillRect/>
          </a:stretch>
        </p:blipFill>
        <p:spPr>
          <a:xfrm>
            <a:off x="1436882" y="3465475"/>
            <a:ext cx="767325" cy="768379"/>
          </a:xfrm>
          <a:prstGeom prst="rect">
            <a:avLst/>
          </a:prstGeom>
        </p:spPr>
      </p:pic>
      <p:sp>
        <p:nvSpPr>
          <p:cNvPr id="32" name="圆角矩形 31"/>
          <p:cNvSpPr/>
          <p:nvPr/>
        </p:nvSpPr>
        <p:spPr>
          <a:xfrm>
            <a:off x="1258819" y="1797706"/>
            <a:ext cx="1047552" cy="2505075"/>
          </a:xfrm>
          <a:prstGeom prst="roundRect">
            <a:avLst>
              <a:gd name="adj" fmla="val 8169"/>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文本框 32"/>
          <p:cNvSpPr txBox="1"/>
          <p:nvPr/>
        </p:nvSpPr>
        <p:spPr>
          <a:xfrm>
            <a:off x="1040120" y="4324385"/>
            <a:ext cx="1484950" cy="707886"/>
          </a:xfrm>
          <a:prstGeom prst="rect">
            <a:avLst/>
          </a:prstGeom>
          <a:noFill/>
        </p:spPr>
        <p:txBody>
          <a:bodyPr wrap="square" rtlCol="0">
            <a:spAutoFit/>
          </a:bodyPr>
          <a:lstStyle/>
          <a:p>
            <a:pPr algn="ctr"/>
            <a:r>
              <a:rPr lang="en-US" altLang="zh-CN" sz="2000" b="1" dirty="0" smtClean="0"/>
              <a:t>Information Seekers</a:t>
            </a:r>
            <a:endParaRPr lang="en-US" sz="2000" b="1" dirty="0"/>
          </a:p>
        </p:txBody>
      </p:sp>
      <p:sp>
        <p:nvSpPr>
          <p:cNvPr id="34" name="文本框 33"/>
          <p:cNvSpPr txBox="1"/>
          <p:nvPr/>
        </p:nvSpPr>
        <p:spPr>
          <a:xfrm>
            <a:off x="1040120" y="5240667"/>
            <a:ext cx="9428019" cy="892552"/>
          </a:xfrm>
          <a:prstGeom prst="rect">
            <a:avLst/>
          </a:prstGeom>
          <a:noFill/>
        </p:spPr>
        <p:txBody>
          <a:bodyPr wrap="square" rtlCol="0">
            <a:spAutoFit/>
          </a:bodyPr>
          <a:lstStyle/>
          <a:p>
            <a:pPr marL="457200" indent="-457200">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Problem</a:t>
            </a:r>
            <a:r>
              <a:rPr lang="en-US" altLang="zh-CN" sz="2400" b="1" dirty="0" smtClean="0">
                <a:latin typeface="Arial" panose="020B0604020202020204" pitchFamily="34" charset="0"/>
                <a:cs typeface="Arial" panose="020B0604020202020204" pitchFamily="34" charset="0"/>
              </a:rPr>
              <a:t>: </a:t>
            </a:r>
            <a:r>
              <a:rPr lang="en-US" altLang="zh-CN" sz="2800" dirty="0" smtClean="0">
                <a:solidFill>
                  <a:srgbClr val="FF0000"/>
                </a:solidFill>
                <a:latin typeface="Arial" panose="020B0604020202020204" pitchFamily="34" charset="0"/>
                <a:cs typeface="Arial" panose="020B0604020202020204" pitchFamily="34" charset="0"/>
              </a:rPr>
              <a:t>ambiguity</a:t>
            </a:r>
            <a:endParaRPr lang="en-US" altLang="zh-CN" sz="2800" b="1" dirty="0" smtClean="0">
              <a:solidFill>
                <a:srgbClr val="FF0000"/>
              </a:solidFill>
              <a:latin typeface="Arial" panose="020B0604020202020204" pitchFamily="34" charset="0"/>
              <a:cs typeface="Arial" panose="020B0604020202020204" pitchFamily="34" charset="0"/>
            </a:endParaRPr>
          </a:p>
          <a:p>
            <a:r>
              <a:rPr lang="en-US" altLang="zh-CN" sz="2400" b="1" dirty="0">
                <a:latin typeface="Arial" panose="020B0604020202020204" pitchFamily="34" charset="0"/>
                <a:cs typeface="Arial" panose="020B0604020202020204" pitchFamily="34" charset="0"/>
              </a:rPr>
              <a:t>	</a:t>
            </a:r>
            <a:endParaRPr lang="zh-CN" altLang="en-US" sz="2400" b="1" dirty="0">
              <a:latin typeface="Arial" panose="020B0604020202020204" pitchFamily="34" charset="0"/>
              <a:cs typeface="Arial" panose="020B0604020202020204" pitchFamily="34" charset="0"/>
            </a:endParaRPr>
          </a:p>
        </p:txBody>
      </p:sp>
      <p:sp>
        <p:nvSpPr>
          <p:cNvPr id="36" name="矩形 35"/>
          <p:cNvSpPr/>
          <p:nvPr/>
        </p:nvSpPr>
        <p:spPr>
          <a:xfrm>
            <a:off x="5361555" y="4460485"/>
            <a:ext cx="3345403" cy="400110"/>
          </a:xfrm>
          <a:prstGeom prst="rect">
            <a:avLst/>
          </a:prstGeom>
        </p:spPr>
        <p:txBody>
          <a:bodyPr wrap="none">
            <a:spAutoFit/>
          </a:bodyPr>
          <a:lstStyle/>
          <a:p>
            <a:pPr algn="ctr"/>
            <a:r>
              <a:rPr lang="en-US" altLang="zh-CN" sz="2000" b="1" dirty="0">
                <a:cs typeface="Arial" panose="020B0604020202020204" pitchFamily="34" charset="0"/>
              </a:rPr>
              <a:t>Search </a:t>
            </a:r>
            <a:r>
              <a:rPr lang="en-US" altLang="zh-CN" sz="2000" b="1" dirty="0" smtClean="0">
                <a:cs typeface="Arial" panose="020B0604020202020204" pitchFamily="34" charset="0"/>
              </a:rPr>
              <a:t>Engines and  </a:t>
            </a:r>
            <a:r>
              <a:rPr lang="en-US" altLang="zh-CN" sz="2000" b="1" dirty="0" err="1">
                <a:cs typeface="Arial" panose="020B0604020202020204" pitchFamily="34" charset="0"/>
              </a:rPr>
              <a:t>cQA</a:t>
            </a:r>
            <a:r>
              <a:rPr lang="en-US" altLang="zh-CN" sz="2000" b="1" dirty="0">
                <a:cs typeface="Arial" panose="020B0604020202020204" pitchFamily="34" charset="0"/>
              </a:rPr>
              <a:t> </a:t>
            </a:r>
            <a:r>
              <a:rPr lang="en-US" altLang="zh-CN" sz="2000" b="1" dirty="0" smtClean="0">
                <a:cs typeface="Arial" panose="020B0604020202020204" pitchFamily="34" charset="0"/>
              </a:rPr>
              <a:t>Sites</a:t>
            </a:r>
            <a:endParaRPr lang="en-US" altLang="zh-CN" sz="2000" b="1" dirty="0">
              <a:cs typeface="Arial" panose="020B0604020202020204" pitchFamily="34" charset="0"/>
            </a:endParaRPr>
          </a:p>
        </p:txBody>
      </p:sp>
    </p:spTree>
    <p:extLst>
      <p:ext uri="{BB962C8B-B14F-4D97-AF65-F5344CB8AC3E}">
        <p14:creationId xmlns:p14="http://schemas.microsoft.com/office/powerpoint/2010/main" val="1349414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800" y="3358473"/>
            <a:ext cx="2759674" cy="1379837"/>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5007" y="3042426"/>
            <a:ext cx="1899703" cy="1782798"/>
          </a:xfrm>
          <a:prstGeom prst="rect">
            <a:avLst/>
          </a:prstGeom>
        </p:spPr>
      </p:pic>
      <p:sp>
        <p:nvSpPr>
          <p:cNvPr id="18" name="矩形 17"/>
          <p:cNvSpPr/>
          <p:nvPr/>
        </p:nvSpPr>
        <p:spPr>
          <a:xfrm>
            <a:off x="812165" y="513107"/>
            <a:ext cx="9717861" cy="770255"/>
          </a:xfrm>
          <a:prstGeom prst="rect">
            <a:avLst/>
          </a:prstGeom>
          <a:solidFill>
            <a:srgbClr val="DAA4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altLang="zh-CN" sz="2000" dirty="0">
              <a:solidFill>
                <a:srgbClr val="FDFDFD"/>
              </a:solidFill>
              <a:latin typeface="Arial" panose="020B0604020202020204" pitchFamily="34" charset="0"/>
              <a:ea typeface="黑体" panose="02010609060101010101" charset="-122"/>
              <a:sym typeface="Arial" panose="020B0604020202020204" pitchFamily="34" charset="0"/>
            </a:endParaRPr>
          </a:p>
        </p:txBody>
      </p:sp>
      <p:sp>
        <p:nvSpPr>
          <p:cNvPr id="28" name="任意多边形 27"/>
          <p:cNvSpPr/>
          <p:nvPr/>
        </p:nvSpPr>
        <p:spPr>
          <a:xfrm>
            <a:off x="41747" y="498847"/>
            <a:ext cx="770418" cy="1509395"/>
          </a:xfrm>
          <a:custGeom>
            <a:avLst/>
            <a:gdLst>
              <a:gd name="connsiteX0" fmla="*/ 671956 w 672067"/>
              <a:gd name="connsiteY0" fmla="*/ 0 h 988091"/>
              <a:gd name="connsiteX1" fmla="*/ 669861 w 672067"/>
              <a:gd name="connsiteY1" fmla="*/ 504082 h 988091"/>
              <a:gd name="connsiteX2" fmla="*/ 0 w 672067"/>
              <a:gd name="connsiteY2" fmla="*/ 988091 h 988091"/>
              <a:gd name="connsiteX3" fmla="*/ 0 w 672067"/>
              <a:gd name="connsiteY3" fmla="*/ 481948 h 988091"/>
            </a:gdLst>
            <a:ahLst/>
            <a:cxnLst>
              <a:cxn ang="0">
                <a:pos x="connsiteX0" y="connsiteY0"/>
              </a:cxn>
              <a:cxn ang="0">
                <a:pos x="connsiteX1" y="connsiteY1"/>
              </a:cxn>
              <a:cxn ang="0">
                <a:pos x="connsiteX2" y="connsiteY2"/>
              </a:cxn>
              <a:cxn ang="0">
                <a:pos x="connsiteX3" y="connsiteY3"/>
              </a:cxn>
            </a:cxnLst>
            <a:rect l="l" t="t" r="r" b="b"/>
            <a:pathLst>
              <a:path w="672067" h="988091">
                <a:moveTo>
                  <a:pt x="671956" y="0"/>
                </a:moveTo>
                <a:cubicBezTo>
                  <a:pt x="672744" y="168027"/>
                  <a:pt x="669073" y="336055"/>
                  <a:pt x="669861" y="504082"/>
                </a:cubicBezTo>
                <a:lnTo>
                  <a:pt x="0" y="988091"/>
                </a:lnTo>
                <a:lnTo>
                  <a:pt x="0" y="481948"/>
                </a:lnTo>
                <a:close/>
              </a:path>
            </a:pathLst>
          </a:custGeom>
          <a:solidFill>
            <a:srgbClr val="EBC35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Arial" panose="020B0604020202020204" pitchFamily="34" charset="0"/>
              <a:ea typeface="黑体" panose="02010609060101010101" charset="-122"/>
              <a:sym typeface="Arial" panose="020B0604020202020204" pitchFamily="34" charset="0"/>
            </a:endParaRPr>
          </a:p>
        </p:txBody>
      </p:sp>
      <p:sp>
        <p:nvSpPr>
          <p:cNvPr id="4" name="标题 3"/>
          <p:cNvSpPr>
            <a:spLocks noGrp="1"/>
          </p:cNvSpPr>
          <p:nvPr>
            <p:ph type="title"/>
          </p:nvPr>
        </p:nvSpPr>
        <p:spPr>
          <a:xfrm>
            <a:off x="838200" y="365125"/>
            <a:ext cx="10515600" cy="1059261"/>
          </a:xfrm>
        </p:spPr>
        <p:txBody>
          <a:bodyPr>
            <a:normAutofit/>
          </a:bodyPr>
          <a:lstStyle/>
          <a:p>
            <a:r>
              <a:rPr lang="en-US" altLang="zh-CN" sz="4800" b="1" dirty="0" smtClean="0">
                <a:solidFill>
                  <a:schemeClr val="bg1"/>
                </a:solidFill>
                <a:latin typeface="Arial" panose="020B0604020202020204" pitchFamily="34" charset="0"/>
                <a:cs typeface="Arial" panose="020B0604020202020204" pitchFamily="34" charset="0"/>
              </a:rPr>
              <a:t>Ambiguity</a:t>
            </a:r>
            <a:endParaRPr lang="zh-CN" altLang="en-US" sz="4800" b="1" dirty="0">
              <a:solidFill>
                <a:schemeClr val="bg1"/>
              </a:solidFill>
              <a:latin typeface="Arial" panose="020B0604020202020204" pitchFamily="34" charset="0"/>
              <a:cs typeface="Arial" panose="020B0604020202020204" pitchFamily="34" charset="0"/>
            </a:endParaRPr>
          </a:p>
        </p:txBody>
      </p:sp>
      <p:sp>
        <p:nvSpPr>
          <p:cNvPr id="14" name="内容占位符 13"/>
          <p:cNvSpPr>
            <a:spLocks noGrp="1"/>
          </p:cNvSpPr>
          <p:nvPr>
            <p:ph sz="half" idx="1"/>
          </p:nvPr>
        </p:nvSpPr>
        <p:spPr>
          <a:xfrm>
            <a:off x="838200" y="1572126"/>
            <a:ext cx="5181600" cy="4604837"/>
          </a:xfrm>
        </p:spPr>
        <p:txBody>
          <a:bodyPr/>
          <a:lstStyle/>
          <a:p>
            <a:pPr marL="342900" lvl="1" indent="-342900">
              <a:spcBef>
                <a:spcPts val="1000"/>
              </a:spcBef>
              <a:buFont typeface="Wingdings" panose="05000000000000000000" pitchFamily="2" charset="2"/>
              <a:buChar char="Ø"/>
            </a:pPr>
            <a:r>
              <a:rPr lang="en-US" altLang="zh-CN" dirty="0" smtClean="0"/>
              <a:t>Query</a:t>
            </a:r>
            <a:r>
              <a:rPr lang="zh-CN" altLang="en-US" dirty="0" smtClean="0"/>
              <a:t>：</a:t>
            </a:r>
            <a:r>
              <a:rPr lang="en-US" altLang="zh-CN" dirty="0" smtClean="0">
                <a:solidFill>
                  <a:srgbClr val="FF0000"/>
                </a:solidFill>
              </a:rPr>
              <a:t>Apple</a:t>
            </a:r>
            <a:endParaRPr lang="en-US" altLang="zh-CN" dirty="0" smtClean="0"/>
          </a:p>
          <a:p>
            <a:pPr lvl="1"/>
            <a:r>
              <a:rPr lang="en-US" altLang="zh-CN" dirty="0" smtClean="0"/>
              <a:t>Apple</a:t>
            </a:r>
            <a:r>
              <a:rPr lang="en-US" altLang="zh-CN" dirty="0"/>
              <a:t> Inc</a:t>
            </a:r>
            <a:r>
              <a:rPr lang="en-US" altLang="zh-CN" dirty="0" smtClean="0"/>
              <a:t>.</a:t>
            </a:r>
          </a:p>
          <a:p>
            <a:pPr lvl="1"/>
            <a:r>
              <a:rPr lang="en-US" altLang="zh-CN" dirty="0" smtClean="0"/>
              <a:t>Fruit </a:t>
            </a:r>
            <a:endParaRPr lang="zh-CN" altLang="en-US" dirty="0"/>
          </a:p>
        </p:txBody>
      </p:sp>
      <p:sp>
        <p:nvSpPr>
          <p:cNvPr id="2" name="内容占位符 1"/>
          <p:cNvSpPr>
            <a:spLocks noGrp="1"/>
          </p:cNvSpPr>
          <p:nvPr>
            <p:ph sz="half" idx="2"/>
          </p:nvPr>
        </p:nvSpPr>
        <p:spPr>
          <a:xfrm>
            <a:off x="5185385" y="1572126"/>
            <a:ext cx="6168415" cy="4604837"/>
          </a:xfrm>
        </p:spPr>
        <p:txBody>
          <a:bodyPr/>
          <a:lstStyle/>
          <a:p>
            <a:pPr marL="342900" lvl="1" indent="-342900">
              <a:spcBef>
                <a:spcPts val="1000"/>
              </a:spcBef>
              <a:buFont typeface="Wingdings" panose="05000000000000000000" pitchFamily="2" charset="2"/>
              <a:buChar char="Ø"/>
            </a:pPr>
            <a:r>
              <a:rPr lang="en-US" altLang="zh-CN" dirty="0" smtClean="0"/>
              <a:t>Question</a:t>
            </a:r>
            <a:r>
              <a:rPr lang="zh-CN" altLang="en-US" dirty="0" smtClean="0"/>
              <a:t>：</a:t>
            </a:r>
            <a:r>
              <a:rPr lang="en-US" altLang="zh-CN" dirty="0"/>
              <a:t>what is </a:t>
            </a:r>
            <a:r>
              <a:rPr lang="en-US" altLang="zh-CN" dirty="0">
                <a:solidFill>
                  <a:srgbClr val="FF0000"/>
                </a:solidFill>
              </a:rPr>
              <a:t>big bang</a:t>
            </a:r>
            <a:r>
              <a:rPr lang="zh-CN" altLang="en-US" dirty="0" smtClean="0"/>
              <a:t>？</a:t>
            </a:r>
            <a:endParaRPr lang="en-US" altLang="zh-CN" dirty="0"/>
          </a:p>
          <a:p>
            <a:pPr lvl="1"/>
            <a:r>
              <a:rPr lang="en-US" altLang="zh-CN" dirty="0" smtClean="0"/>
              <a:t>the </a:t>
            </a:r>
            <a:r>
              <a:rPr lang="en-US" altLang="zh-CN" dirty="0"/>
              <a:t>band named “big bang”</a:t>
            </a:r>
          </a:p>
          <a:p>
            <a:pPr lvl="1"/>
            <a:r>
              <a:rPr lang="en-US" altLang="zh-CN" dirty="0"/>
              <a:t> the TV play named “big bang”</a:t>
            </a:r>
          </a:p>
          <a:p>
            <a:pPr lvl="1"/>
            <a:r>
              <a:rPr lang="en-US" altLang="zh-CN" dirty="0"/>
              <a:t> “big bang theory”</a:t>
            </a:r>
            <a:endParaRPr lang="zh-CN" altLang="en-US" dirty="0"/>
          </a:p>
          <a:p>
            <a:endParaRPr lang="zh-CN" altLang="en-US" dirty="0"/>
          </a:p>
        </p:txBody>
      </p:sp>
      <p:pic>
        <p:nvPicPr>
          <p:cNvPr id="25" name="图片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85385" y="3358473"/>
            <a:ext cx="1720900" cy="1878780"/>
          </a:xfrm>
          <a:prstGeom prst="rect">
            <a:avLst/>
          </a:prstGeom>
        </p:spPr>
      </p:pic>
      <p:pic>
        <p:nvPicPr>
          <p:cNvPr id="26" name="图片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19843" y="3666885"/>
            <a:ext cx="1666442" cy="1949142"/>
          </a:xfrm>
          <a:prstGeom prst="rect">
            <a:avLst/>
          </a:prstGeom>
        </p:spPr>
      </p:pic>
      <p:pic>
        <p:nvPicPr>
          <p:cNvPr id="27" name="图片 2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68252" y="3489253"/>
            <a:ext cx="2564086" cy="1931611"/>
          </a:xfrm>
          <a:prstGeom prst="rect">
            <a:avLst/>
          </a:prstGeom>
        </p:spPr>
      </p:pic>
      <p:sp>
        <p:nvSpPr>
          <p:cNvPr id="8" name="文本框 7"/>
          <p:cNvSpPr txBox="1"/>
          <p:nvPr/>
        </p:nvSpPr>
        <p:spPr>
          <a:xfrm>
            <a:off x="3561347" y="5793659"/>
            <a:ext cx="3925622" cy="523220"/>
          </a:xfrm>
          <a:prstGeom prst="rect">
            <a:avLst/>
          </a:prstGeom>
          <a:noFill/>
        </p:spPr>
        <p:txBody>
          <a:bodyPr wrap="square" rtlCol="0">
            <a:spAutoFit/>
          </a:bodyPr>
          <a:lstStyle/>
          <a:p>
            <a:r>
              <a:rPr lang="en-US" altLang="zh-CN" sz="2800" dirty="0" smtClean="0">
                <a:latin typeface="Arial" panose="020B0604020202020204" pitchFamily="34" charset="0"/>
                <a:cs typeface="Arial" panose="020B0604020202020204" pitchFamily="34" charset="0"/>
              </a:rPr>
              <a:t>Solution: </a:t>
            </a:r>
            <a:r>
              <a:rPr lang="en-US" altLang="zh-CN" sz="2800" dirty="0" smtClean="0">
                <a:solidFill>
                  <a:srgbClr val="FF0000"/>
                </a:solidFill>
                <a:latin typeface="Arial" panose="020B0604020202020204" pitchFamily="34" charset="0"/>
                <a:cs typeface="Arial" panose="020B0604020202020204" pitchFamily="34" charset="0"/>
              </a:rPr>
              <a:t>Snippet</a:t>
            </a:r>
            <a:endParaRPr lang="zh-CN" altLang="en-US" sz="2800"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078664"/>
          </a:xfrm>
        </p:spPr>
        <p:txBody>
          <a:bodyPr>
            <a:normAutofit/>
          </a:bodyPr>
          <a:lstStyle/>
          <a:p>
            <a:r>
              <a:rPr lang="en-US" altLang="zh-CN" sz="4800" b="1" dirty="0" smtClean="0">
                <a:solidFill>
                  <a:schemeClr val="bg1"/>
                </a:solidFill>
                <a:latin typeface="Arial" panose="020B0604020202020204" pitchFamily="34" charset="0"/>
                <a:cs typeface="Arial" panose="020B0604020202020204" pitchFamily="34" charset="0"/>
              </a:rPr>
              <a:t>Traditional Snippet</a:t>
            </a:r>
            <a:endParaRPr lang="zh-CN" altLang="en-US" sz="4800" b="1" dirty="0">
              <a:solidFill>
                <a:schemeClr val="bg1"/>
              </a:solidFill>
              <a:latin typeface="Arial" panose="020B0604020202020204" pitchFamily="34" charset="0"/>
              <a:cs typeface="Arial" panose="020B0604020202020204" pitchFamily="34" charset="0"/>
            </a:endParaRPr>
          </a:p>
        </p:txBody>
      </p:sp>
      <p:sp>
        <p:nvSpPr>
          <p:cNvPr id="5" name="内容占位符 4"/>
          <p:cNvSpPr>
            <a:spLocks noGrp="1"/>
          </p:cNvSpPr>
          <p:nvPr>
            <p:ph idx="1"/>
          </p:nvPr>
        </p:nvSpPr>
        <p:spPr/>
        <p:txBody>
          <a:bodyPr/>
          <a:lstStyle/>
          <a:p>
            <a:r>
              <a:rPr lang="en-US" altLang="zh-CN" dirty="0" smtClean="0"/>
              <a:t>Relevance judgment</a:t>
            </a:r>
          </a:p>
          <a:p>
            <a:pPr lvl="1"/>
            <a:r>
              <a:rPr lang="en-US" altLang="zh-CN" dirty="0">
                <a:latin typeface="Arial" panose="020B0604020202020204" pitchFamily="34" charset="0"/>
                <a:cs typeface="Arial" panose="020B0604020202020204" pitchFamily="34" charset="0"/>
              </a:rPr>
              <a:t>compensate for the inaccuracy of ranking </a:t>
            </a:r>
            <a:r>
              <a:rPr lang="en-US" altLang="zh-CN" dirty="0" smtClean="0">
                <a:latin typeface="Arial" panose="020B0604020202020204" pitchFamily="34" charset="0"/>
                <a:cs typeface="Arial" panose="020B0604020202020204" pitchFamily="34" charset="0"/>
              </a:rPr>
              <a:t>functions</a:t>
            </a:r>
          </a:p>
          <a:p>
            <a:pPr lvl="1"/>
            <a:r>
              <a:rPr lang="zh-CN" altLang="en-US" dirty="0">
                <a:latin typeface="Arial" panose="020B0604020202020204" pitchFamily="34" charset="0"/>
                <a:cs typeface="Arial" panose="020B0604020202020204" pitchFamily="34" charset="0"/>
                <a:sym typeface="+mn-ea"/>
              </a:rPr>
              <a:t>relevance between document and query</a:t>
            </a:r>
            <a:endParaRPr lang="en-US" altLang="zh-CN" dirty="0">
              <a:latin typeface="Arial" panose="020B0604020202020204" pitchFamily="34" charset="0"/>
              <a:cs typeface="Arial" panose="020B0604020202020204" pitchFamily="34" charset="0"/>
              <a:sym typeface="+mn-ea"/>
            </a:endParaRPr>
          </a:p>
          <a:p>
            <a:pPr marL="457200" lvl="1" indent="0">
              <a:buNone/>
            </a:pPr>
            <a:endParaRPr lang="en-US" altLang="zh-CN" dirty="0" smtClean="0"/>
          </a:p>
          <a:p>
            <a:r>
              <a:rPr lang="en-US" altLang="zh-CN" dirty="0" smtClean="0"/>
              <a:t>Criteria </a:t>
            </a:r>
            <a:r>
              <a:rPr lang="en-US" altLang="zh-CN" dirty="0"/>
              <a:t>for evaluating search engines</a:t>
            </a:r>
            <a:endParaRPr lang="zh-CN" altLang="en-US" dirty="0"/>
          </a:p>
        </p:txBody>
      </p:sp>
      <p:pic>
        <p:nvPicPr>
          <p:cNvPr id="6" name="Picture 20" descr="http://www.baidu.com/img/bd_logo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524" t="36135" r="10401" b="9214"/>
          <a:stretch>
            <a:fillRect/>
          </a:stretch>
        </p:blipFill>
        <p:spPr bwMode="auto">
          <a:xfrm>
            <a:off x="3120636" y="5477242"/>
            <a:ext cx="1439143" cy="47522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8" descr="https://lh3.googleusercontent.com/0-BzaWtxoAnsBjQ_wzUcKxyF07XE7v2Kkg1ogPVUdzmQpvaz118uHQEGU6BdtzJuzfo=h1264"/>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8601" t="21505" r="29183" b="52054"/>
          <a:stretch>
            <a:fillRect/>
          </a:stretch>
        </p:blipFill>
        <p:spPr bwMode="auto">
          <a:xfrm>
            <a:off x="3328339" y="4462602"/>
            <a:ext cx="1340306" cy="4722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4" descr="http://cms.csdnimg.cn/article/201405/08/536b5a6cb72f6.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2640" y="4921742"/>
            <a:ext cx="1957155" cy="5349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2" descr="https://upload.wikimedia.org/wikipedia/commons/thumb/e/e9/Bing_logo.svg/220px-Bing_logo.svg.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8475" y="5043114"/>
            <a:ext cx="1352550" cy="602500"/>
          </a:xfrm>
          <a:prstGeom prst="rect">
            <a:avLst/>
          </a:prstGeom>
          <a:noFill/>
          <a:extLst>
            <a:ext uri="{909E8E84-426E-40DD-AFC4-6F175D3DCCD1}">
              <a14:hiddenFill xmlns:a14="http://schemas.microsoft.com/office/drawing/2010/main">
                <a:solidFill>
                  <a:srgbClr val="FFFFFF"/>
                </a:solidFill>
              </a14:hiddenFill>
            </a:ext>
          </a:extLst>
        </p:spPr>
      </p:pic>
      <p:sp>
        <p:nvSpPr>
          <p:cNvPr id="10" name="圆角矩形 9"/>
          <p:cNvSpPr/>
          <p:nvPr/>
        </p:nvSpPr>
        <p:spPr>
          <a:xfrm>
            <a:off x="1692043" y="4164438"/>
            <a:ext cx="4295619" cy="2049564"/>
          </a:xfrm>
          <a:prstGeom prst="roundRect">
            <a:avLst>
              <a:gd name="adj" fmla="val 8169"/>
            </a:avLst>
          </a:prstGeom>
          <a:no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6525" y="3091239"/>
            <a:ext cx="2403142" cy="2623614"/>
          </a:xfrm>
          <a:prstGeom prst="rect">
            <a:avLst/>
          </a:prstGeom>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23541" y="4343694"/>
            <a:ext cx="1713335" cy="2003989"/>
          </a:xfrm>
          <a:prstGeom prst="rect">
            <a:avLst/>
          </a:prstGeom>
        </p:spPr>
      </p:pic>
      <p:pic>
        <p:nvPicPr>
          <p:cNvPr id="13" name="图片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23541" y="2580984"/>
            <a:ext cx="2636236" cy="1985964"/>
          </a:xfrm>
          <a:prstGeom prst="rect">
            <a:avLst/>
          </a:prstGeom>
        </p:spPr>
      </p:pic>
    </p:spTree>
    <p:extLst>
      <p:ext uri="{BB962C8B-B14F-4D97-AF65-F5344CB8AC3E}">
        <p14:creationId xmlns:p14="http://schemas.microsoft.com/office/powerpoint/2010/main" val="3534001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6168" y="1544002"/>
            <a:ext cx="10515600" cy="4487830"/>
          </a:xfrm>
        </p:spPr>
        <p:txBody>
          <a:bodyPr>
            <a:normAutofit lnSpcReduction="10000"/>
          </a:bodyPr>
          <a:lstStyle/>
          <a:p>
            <a:pPr marL="457200" lvl="1" indent="-457200">
              <a:spcBef>
                <a:spcPts val="1000"/>
              </a:spcBef>
              <a:buFont typeface="Wingdings" panose="05000000000000000000" pitchFamily="2" charset="2"/>
              <a:buChar char="Ø"/>
            </a:pPr>
            <a:r>
              <a:rPr lang="en-US" altLang="zh-CN" sz="2800" dirty="0">
                <a:latin typeface="Arial" panose="020B0604020202020204" pitchFamily="34" charset="0"/>
                <a:cs typeface="Arial" panose="020B0604020202020204" pitchFamily="34" charset="0"/>
              </a:rPr>
              <a:t>Static and query-independent </a:t>
            </a:r>
            <a:r>
              <a:rPr lang="en-US" altLang="zh-CN" sz="2800" dirty="0" smtClean="0">
                <a:latin typeface="Arial" panose="020B0604020202020204" pitchFamily="34" charset="0"/>
                <a:cs typeface="Arial" panose="020B0604020202020204" pitchFamily="34" charset="0"/>
              </a:rPr>
              <a:t>snippets </a:t>
            </a:r>
          </a:p>
          <a:p>
            <a:pPr marL="914400" lvl="2" indent="-457200">
              <a:spcBef>
                <a:spcPts val="1000"/>
              </a:spcBef>
            </a:pPr>
            <a:r>
              <a:rPr lang="en-US" altLang="zh-CN" sz="2200" dirty="0" smtClean="0">
                <a:cs typeface="Arial" panose="020B0604020202020204" pitchFamily="34" charset="0"/>
              </a:rPr>
              <a:t>[</a:t>
            </a:r>
            <a:r>
              <a:rPr lang="en-US" altLang="zh-CN" sz="2200" dirty="0" err="1" smtClean="0">
                <a:cs typeface="Arial" panose="020B0604020202020204" pitchFamily="34" charset="0"/>
              </a:rPr>
              <a:t>Edmundson</a:t>
            </a:r>
            <a:r>
              <a:rPr lang="en-US" altLang="zh-CN" sz="2200" dirty="0" smtClean="0">
                <a:cs typeface="Arial" panose="020B0604020202020204" pitchFamily="34" charset="0"/>
              </a:rPr>
              <a:t> et al., </a:t>
            </a:r>
            <a:r>
              <a:rPr lang="en-US" altLang="zh-CN" sz="2200" dirty="0">
                <a:cs typeface="Arial" panose="020B0604020202020204" pitchFamily="34" charset="0"/>
              </a:rPr>
              <a:t>ACM,1969</a:t>
            </a:r>
            <a:r>
              <a:rPr lang="en-US" altLang="zh-CN" sz="2200" dirty="0" smtClean="0">
                <a:cs typeface="Arial" panose="020B0604020202020204" pitchFamily="34" charset="0"/>
              </a:rPr>
              <a:t>]</a:t>
            </a:r>
          </a:p>
          <a:p>
            <a:pPr marL="800100" lvl="2" indent="-342900">
              <a:spcBef>
                <a:spcPts val="1000"/>
              </a:spcBef>
            </a:pPr>
            <a:r>
              <a:rPr lang="en-US" altLang="zh-CN" sz="2200" dirty="0" smtClean="0">
                <a:cs typeface="Arial" panose="020B0604020202020204" pitchFamily="34" charset="0"/>
              </a:rPr>
              <a:t>  Eﬃcient but </a:t>
            </a:r>
            <a:r>
              <a:rPr lang="en-US" altLang="zh-CN" sz="2200" dirty="0">
                <a:cs typeface="Arial" panose="020B0604020202020204" pitchFamily="34" charset="0"/>
              </a:rPr>
              <a:t>often </a:t>
            </a:r>
            <a:r>
              <a:rPr lang="en-US" altLang="zh-CN" sz="2200" dirty="0" smtClean="0">
                <a:cs typeface="Arial" panose="020B0604020202020204" pitchFamily="34" charset="0"/>
              </a:rPr>
              <a:t>ineﬀective. </a:t>
            </a:r>
          </a:p>
          <a:p>
            <a:pPr marL="457200" lvl="1" indent="-457200">
              <a:spcBef>
                <a:spcPts val="1000"/>
              </a:spcBef>
              <a:buFont typeface="Wingdings" panose="05000000000000000000" pitchFamily="2" charset="2"/>
              <a:buChar char="Ø"/>
            </a:pPr>
            <a:endParaRPr lang="en-US" altLang="zh-CN" sz="1100" dirty="0" smtClean="0"/>
          </a:p>
          <a:p>
            <a:pPr marL="457200" lvl="1" indent="-457200">
              <a:spcBef>
                <a:spcPts val="1000"/>
              </a:spcBef>
              <a:buFont typeface="Wingdings" panose="05000000000000000000" pitchFamily="2" charset="2"/>
              <a:buChar char="Ø"/>
            </a:pPr>
            <a:r>
              <a:rPr lang="en-US" altLang="zh-CN" sz="2800" dirty="0" smtClean="0">
                <a:latin typeface="Arial" panose="020B0604020202020204" pitchFamily="34" charset="0"/>
                <a:cs typeface="Arial" panose="020B0604020202020204" pitchFamily="34" charset="0"/>
              </a:rPr>
              <a:t>Query-biased snippet </a:t>
            </a:r>
          </a:p>
          <a:p>
            <a:pPr marL="914400" lvl="2" indent="-457200">
              <a:spcBef>
                <a:spcPts val="1000"/>
              </a:spcBef>
            </a:pPr>
            <a:r>
              <a:rPr lang="en-US" altLang="zh-CN" sz="2200" dirty="0" smtClean="0">
                <a:cs typeface="Arial" panose="020B0604020202020204" pitchFamily="34" charset="0"/>
              </a:rPr>
              <a:t>[</a:t>
            </a:r>
            <a:r>
              <a:rPr lang="en-US" altLang="zh-CN" sz="2200" dirty="0" err="1" smtClean="0">
                <a:cs typeface="Arial" panose="020B0604020202020204" pitchFamily="34" charset="0"/>
              </a:rPr>
              <a:t>Tombros</a:t>
            </a:r>
            <a:r>
              <a:rPr lang="en-US" altLang="zh-CN" sz="2200" dirty="0" smtClean="0">
                <a:cs typeface="Arial" panose="020B0604020202020204" pitchFamily="34" charset="0"/>
              </a:rPr>
              <a:t> </a:t>
            </a:r>
            <a:r>
              <a:rPr lang="en-US" altLang="zh-CN" sz="2200" dirty="0">
                <a:cs typeface="Arial" panose="020B0604020202020204" pitchFamily="34" charset="0"/>
              </a:rPr>
              <a:t>et </a:t>
            </a:r>
            <a:r>
              <a:rPr lang="en-US" altLang="zh-CN" sz="2200" dirty="0" smtClean="0">
                <a:cs typeface="Arial" panose="020B0604020202020204" pitchFamily="34" charset="0"/>
              </a:rPr>
              <a:t>al., </a:t>
            </a:r>
            <a:r>
              <a:rPr lang="en-US" altLang="zh-CN" sz="2200" dirty="0">
                <a:cs typeface="Arial" panose="020B0604020202020204" pitchFamily="34" charset="0"/>
              </a:rPr>
              <a:t>ACM, </a:t>
            </a:r>
            <a:r>
              <a:rPr lang="en-US" altLang="zh-CN" sz="2200" dirty="0" smtClean="0">
                <a:cs typeface="Arial" panose="020B0604020202020204" pitchFamily="34" charset="0"/>
              </a:rPr>
              <a:t>1998]</a:t>
            </a:r>
            <a:r>
              <a:rPr lang="en-US" altLang="zh-CN" sz="2200" dirty="0">
                <a:cs typeface="Arial" panose="020B0604020202020204" pitchFamily="34" charset="0"/>
              </a:rPr>
              <a:t> [Turpin et al., SIGIR, 2007]</a:t>
            </a:r>
            <a:endParaRPr lang="en-US" altLang="zh-CN" sz="2600" dirty="0">
              <a:cs typeface="Arial" panose="020B0604020202020204" pitchFamily="34" charset="0"/>
            </a:endParaRPr>
          </a:p>
          <a:p>
            <a:pPr marL="914400" lvl="2" indent="-457200">
              <a:spcBef>
                <a:spcPts val="1000"/>
              </a:spcBef>
            </a:pPr>
            <a:r>
              <a:rPr lang="en-US" altLang="zh-CN" dirty="0" smtClean="0"/>
              <a:t>Unable to process structural or semi-structural data</a:t>
            </a:r>
            <a:endParaRPr lang="en-US" altLang="zh-CN" dirty="0"/>
          </a:p>
          <a:p>
            <a:pPr marL="457200" lvl="1" indent="-457200">
              <a:spcBef>
                <a:spcPts val="1000"/>
              </a:spcBef>
              <a:buFont typeface="Wingdings" panose="05000000000000000000" pitchFamily="2" charset="2"/>
              <a:buChar char="Ø"/>
            </a:pPr>
            <a:endParaRPr lang="en-US" altLang="zh-CN" sz="1050" dirty="0"/>
          </a:p>
          <a:p>
            <a:pPr marL="457200" lvl="1" indent="-457200">
              <a:spcBef>
                <a:spcPts val="1000"/>
              </a:spcBef>
              <a:buFont typeface="Wingdings" panose="05000000000000000000" pitchFamily="2" charset="2"/>
              <a:buChar char="Ø"/>
            </a:pPr>
            <a:r>
              <a:rPr lang="en-US" altLang="zh-CN" sz="2800" dirty="0">
                <a:latin typeface="Arial" panose="020B0604020202020204" pitchFamily="34" charset="0"/>
                <a:cs typeface="Arial" panose="020B0604020202020204" pitchFamily="34" charset="0"/>
              </a:rPr>
              <a:t>Structural snippets </a:t>
            </a:r>
            <a:endParaRPr lang="en-US" altLang="zh-CN" sz="2800" dirty="0" smtClean="0">
              <a:latin typeface="Arial" panose="020B0604020202020204" pitchFamily="34" charset="0"/>
              <a:cs typeface="Arial" panose="020B0604020202020204" pitchFamily="34" charset="0"/>
            </a:endParaRPr>
          </a:p>
          <a:p>
            <a:pPr marL="914400" lvl="2" indent="-457200">
              <a:spcBef>
                <a:spcPts val="1000"/>
              </a:spcBef>
            </a:pPr>
            <a:r>
              <a:rPr lang="en-US" altLang="zh-CN" sz="2200" dirty="0" smtClean="0"/>
              <a:t>[</a:t>
            </a:r>
            <a:r>
              <a:rPr lang="en-US" altLang="zh-CN" sz="2200" dirty="0"/>
              <a:t>Huang et al., ACM, 2008</a:t>
            </a:r>
            <a:r>
              <a:rPr lang="en-US" altLang="zh-CN" sz="2200" dirty="0" smtClean="0"/>
              <a:t>]</a:t>
            </a:r>
            <a:r>
              <a:rPr lang="en-US" altLang="zh-CN" sz="2200" dirty="0"/>
              <a:t> [Liu et </a:t>
            </a:r>
            <a:r>
              <a:rPr lang="en-US" altLang="zh-CN" sz="2200" dirty="0" err="1"/>
              <a:t>al.,SIGMOD</a:t>
            </a:r>
            <a:r>
              <a:rPr lang="en-US" altLang="zh-CN" sz="2200" dirty="0"/>
              <a:t>, 2007</a:t>
            </a:r>
            <a:r>
              <a:rPr lang="en-US" altLang="zh-CN" sz="2200" dirty="0" smtClean="0"/>
              <a:t>]</a:t>
            </a:r>
            <a:endParaRPr lang="en-US" altLang="zh-CN" sz="2600" dirty="0" smtClean="0">
              <a:latin typeface="Arial" panose="020B0604020202020204" pitchFamily="34" charset="0"/>
              <a:cs typeface="Arial" panose="020B0604020202020204" pitchFamily="34" charset="0"/>
            </a:endParaRPr>
          </a:p>
          <a:p>
            <a:pPr marL="914400" lvl="2" indent="-457200">
              <a:spcBef>
                <a:spcPts val="1000"/>
              </a:spcBef>
            </a:pPr>
            <a:r>
              <a:rPr lang="en-US" altLang="zh-CN" dirty="0" smtClean="0"/>
              <a:t>XML documents but not for </a:t>
            </a:r>
            <a:r>
              <a:rPr lang="en-US" altLang="zh-CN" dirty="0" err="1" smtClean="0"/>
              <a:t>cQA</a:t>
            </a:r>
            <a:r>
              <a:rPr lang="en-US" altLang="zh-CN" dirty="0" smtClean="0"/>
              <a:t> data</a:t>
            </a:r>
          </a:p>
          <a:p>
            <a:pPr marL="457200" lvl="1" indent="0">
              <a:buNone/>
            </a:pPr>
            <a:endParaRPr lang="en-US" altLang="zh-CN" dirty="0"/>
          </a:p>
          <a:p>
            <a:pPr lvl="2"/>
            <a:endParaRPr lang="en-US" altLang="zh-CN" dirty="0"/>
          </a:p>
          <a:p>
            <a:pPr lvl="1"/>
            <a:endParaRPr lang="en-US" altLang="zh-CN" dirty="0"/>
          </a:p>
          <a:p>
            <a:pPr lvl="1"/>
            <a:endParaRPr lang="en-US" altLang="zh-CN" dirty="0" smtClean="0"/>
          </a:p>
          <a:p>
            <a:pPr lvl="1"/>
            <a:endParaRPr lang="en-US" altLang="zh-CN" dirty="0"/>
          </a:p>
        </p:txBody>
      </p:sp>
      <p:sp>
        <p:nvSpPr>
          <p:cNvPr id="3" name="标题 2"/>
          <p:cNvSpPr>
            <a:spLocks noGrp="1"/>
          </p:cNvSpPr>
          <p:nvPr>
            <p:ph type="title"/>
          </p:nvPr>
        </p:nvSpPr>
        <p:spPr>
          <a:xfrm>
            <a:off x="838200" y="365125"/>
            <a:ext cx="10515600" cy="1178877"/>
          </a:xfrm>
        </p:spPr>
        <p:txBody>
          <a:bodyPr>
            <a:normAutofit/>
          </a:bodyPr>
          <a:lstStyle/>
          <a:p>
            <a:r>
              <a:rPr lang="en-US" altLang="zh-CN" sz="4800" b="1" dirty="0" smtClean="0">
                <a:solidFill>
                  <a:schemeClr val="bg1"/>
                </a:solidFill>
                <a:latin typeface="Arial" panose="020B0604020202020204" pitchFamily="34" charset="0"/>
                <a:cs typeface="Arial" panose="020B0604020202020204" pitchFamily="34" charset="0"/>
              </a:rPr>
              <a:t>Snippet Generation</a:t>
            </a:r>
            <a:endParaRPr lang="zh-CN" altLang="en-US" sz="4800" b="1" dirty="0">
              <a:solidFill>
                <a:schemeClr val="bg1"/>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709863" y="332401"/>
            <a:ext cx="10166684" cy="1239726"/>
          </a:xfrm>
        </p:spPr>
        <p:txBody>
          <a:bodyPr>
            <a:normAutofit/>
          </a:bodyPr>
          <a:lstStyle/>
          <a:p>
            <a:r>
              <a:rPr lang="en-US" altLang="zh-CN" sz="4800" b="1" dirty="0" err="1" smtClean="0">
                <a:solidFill>
                  <a:schemeClr val="bg1"/>
                </a:solidFill>
                <a:latin typeface="Arial" panose="020B0604020202020204" pitchFamily="34" charset="0"/>
                <a:cs typeface="Arial" panose="020B0604020202020204" pitchFamily="34" charset="0"/>
              </a:rPr>
              <a:t>cQA</a:t>
            </a:r>
            <a:r>
              <a:rPr lang="en-US" altLang="zh-CN" sz="4800" b="1" dirty="0" smtClean="0">
                <a:solidFill>
                  <a:schemeClr val="bg1"/>
                </a:solidFill>
                <a:latin typeface="Arial" panose="020B0604020202020204" pitchFamily="34" charset="0"/>
                <a:cs typeface="Arial" panose="020B0604020202020204" pitchFamily="34" charset="0"/>
              </a:rPr>
              <a:t> Document</a:t>
            </a:r>
            <a:endParaRPr lang="zh-CN" altLang="en-US" sz="4800" b="1" dirty="0">
              <a:solidFill>
                <a:schemeClr val="bg1"/>
              </a:solidFill>
              <a:latin typeface="Arial" panose="020B0604020202020204" pitchFamily="34" charset="0"/>
              <a:cs typeface="Arial" panose="020B0604020202020204" pitchFamily="34" charset="0"/>
            </a:endParaRPr>
          </a:p>
        </p:txBody>
      </p:sp>
      <p:sp>
        <p:nvSpPr>
          <p:cNvPr id="2" name="内容占位符 1"/>
          <p:cNvSpPr>
            <a:spLocks noGrp="1"/>
          </p:cNvSpPr>
          <p:nvPr>
            <p:ph idx="1"/>
          </p:nvPr>
        </p:nvSpPr>
        <p:spPr>
          <a:xfrm>
            <a:off x="709863" y="1468068"/>
            <a:ext cx="9313718" cy="4545382"/>
          </a:xfrm>
        </p:spPr>
        <p:txBody>
          <a:bodyPr>
            <a:normAutofit/>
          </a:bodyPr>
          <a:lstStyle/>
          <a:p>
            <a:pPr marL="457200" lvl="1" indent="0">
              <a:buNone/>
            </a:pPr>
            <a:endParaRPr lang="en-US" altLang="zh-CN" sz="100" dirty="0">
              <a:latin typeface="Arial" panose="020B0604020202020204" pitchFamily="34" charset="0"/>
              <a:cs typeface="Arial" panose="020B0604020202020204" pitchFamily="34" charset="0"/>
              <a:sym typeface="+mn-ea"/>
            </a:endParaRPr>
          </a:p>
          <a:p>
            <a:pPr>
              <a:buFont typeface="Wingdings" panose="05000000000000000000" pitchFamily="2" charset="2"/>
              <a:buChar char="Ø"/>
            </a:pPr>
            <a:r>
              <a:rPr lang="en-US" altLang="zh-CN" dirty="0" smtClean="0">
                <a:latin typeface="Arial" panose="020B0604020202020204" pitchFamily="34" charset="0"/>
                <a:cs typeface="Arial" panose="020B0604020202020204" pitchFamily="34" charset="0"/>
              </a:rPr>
              <a:t>Google: “How to lose weight? Site: answers.yahoo.com”</a:t>
            </a:r>
          </a:p>
          <a:p>
            <a:pPr lvl="1"/>
            <a:endParaRPr lang="en-US" altLang="zh-CN" sz="2000" dirty="0">
              <a:latin typeface="Arial" panose="020B0604020202020204" pitchFamily="34" charset="0"/>
              <a:cs typeface="Arial" panose="020B0604020202020204" pitchFamily="34" charset="0"/>
            </a:endParaRPr>
          </a:p>
          <a:p>
            <a:pPr lvl="1"/>
            <a:endParaRPr lang="en-US" altLang="zh-CN" sz="2000" dirty="0" smtClean="0">
              <a:latin typeface="Arial" panose="020B0604020202020204" pitchFamily="34" charset="0"/>
              <a:cs typeface="Arial" panose="020B0604020202020204" pitchFamily="34" charset="0"/>
            </a:endParaRPr>
          </a:p>
          <a:p>
            <a:pPr marL="457200" lvl="1" indent="0">
              <a:buNone/>
            </a:pPr>
            <a:endParaRPr lang="en-US" altLang="zh-CN" sz="2000"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altLang="zh-CN" dirty="0">
                <a:latin typeface="Arial" panose="020B0604020202020204" pitchFamily="34" charset="0"/>
                <a:cs typeface="Arial" panose="020B0604020202020204" pitchFamily="34" charset="0"/>
              </a:rPr>
              <a:t>Yahoo! Answers</a:t>
            </a:r>
            <a:r>
              <a:rPr lang="en-US" altLang="zh-CN" dirty="0" smtClean="0">
                <a:latin typeface="Arial" panose="020B0604020202020204" pitchFamily="34" charset="0"/>
                <a:cs typeface="Arial" panose="020B0604020202020204" pitchFamily="34" charset="0"/>
              </a:rPr>
              <a:t>: “How </a:t>
            </a:r>
            <a:r>
              <a:rPr lang="en-US" altLang="zh-CN" dirty="0">
                <a:latin typeface="Arial" panose="020B0604020202020204" pitchFamily="34" charset="0"/>
                <a:cs typeface="Arial" panose="020B0604020202020204" pitchFamily="34" charset="0"/>
              </a:rPr>
              <a:t>to lose weight</a:t>
            </a:r>
            <a:r>
              <a:rPr lang="en-US" altLang="zh-CN" dirty="0" smtClean="0">
                <a:latin typeface="Arial" panose="020B0604020202020204" pitchFamily="34" charset="0"/>
                <a:cs typeface="Arial" panose="020B0604020202020204" pitchFamily="34" charset="0"/>
              </a:rPr>
              <a:t>?”</a:t>
            </a:r>
          </a:p>
          <a:p>
            <a:pPr>
              <a:buFont typeface="Wingdings" panose="05000000000000000000" pitchFamily="2" charset="2"/>
              <a:buChar char="Ø"/>
            </a:pPr>
            <a:endParaRPr lang="en-US" altLang="zh-CN" dirty="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altLang="zh-CN" dirty="0" smtClean="0">
              <a:latin typeface="Arial" panose="020B0604020202020204" pitchFamily="34" charset="0"/>
              <a:cs typeface="Arial" panose="020B0604020202020204" pitchFamily="34" charset="0"/>
            </a:endParaRPr>
          </a:p>
          <a:p>
            <a:pPr>
              <a:buFont typeface="Wingdings" panose="05000000000000000000" pitchFamily="2" charset="2"/>
              <a:buChar char="Ø"/>
            </a:pPr>
            <a:r>
              <a:rPr lang="en-US" altLang="zh-CN" dirty="0">
                <a:latin typeface="Arial" panose="020B0604020202020204" pitchFamily="34" charset="0"/>
                <a:cs typeface="Arial" panose="020B0604020202020204" pitchFamily="34" charset="0"/>
              </a:rPr>
              <a:t>Weakness:</a:t>
            </a:r>
          </a:p>
          <a:p>
            <a:pPr lvl="1"/>
            <a:r>
              <a:rPr lang="en-US" altLang="zh-CN" dirty="0">
                <a:latin typeface="Arial" panose="020B0604020202020204" pitchFamily="34" charset="0"/>
                <a:cs typeface="Arial" panose="020B0604020202020204" pitchFamily="34" charset="0"/>
              </a:rPr>
              <a:t>No snippet generation methods designed for </a:t>
            </a:r>
            <a:r>
              <a:rPr lang="en-US" altLang="zh-CN" dirty="0" err="1">
                <a:latin typeface="Arial" panose="020B0604020202020204" pitchFamily="34" charset="0"/>
                <a:cs typeface="Arial" panose="020B0604020202020204" pitchFamily="34" charset="0"/>
              </a:rPr>
              <a:t>cQA</a:t>
            </a:r>
            <a:r>
              <a:rPr lang="en-US" altLang="zh-CN" dirty="0">
                <a:latin typeface="Arial" panose="020B0604020202020204" pitchFamily="34" charset="0"/>
                <a:cs typeface="Arial" panose="020B0604020202020204" pitchFamily="34" charset="0"/>
              </a:rPr>
              <a:t> data</a:t>
            </a:r>
          </a:p>
          <a:p>
            <a:pPr lvl="1"/>
            <a:r>
              <a:rPr lang="en-US" altLang="zh-CN" dirty="0" smtClean="0">
                <a:latin typeface="Arial" panose="020B0604020202020204" pitchFamily="34" charset="0"/>
                <a:cs typeface="Arial" panose="020B0604020202020204" pitchFamily="34" charset="0"/>
              </a:rPr>
              <a:t>Answer not contained in snippets</a:t>
            </a:r>
            <a:endParaRPr lang="zh-CN" altLang="en-US" dirty="0">
              <a:latin typeface="Arial" panose="020B0604020202020204" pitchFamily="34" charset="0"/>
              <a:cs typeface="Arial" panose="020B0604020202020204" pitchFamily="34" charset="0"/>
            </a:endParaRPr>
          </a:p>
          <a:p>
            <a:pPr lvl="1"/>
            <a:endParaRPr lang="en-US" altLang="zh-CN" sz="2000" dirty="0">
              <a:latin typeface="Arial" panose="020B0604020202020204" pitchFamily="34" charset="0"/>
              <a:cs typeface="Arial" panose="020B0604020202020204" pitchFamily="34" charset="0"/>
            </a:endParaRPr>
          </a:p>
          <a:p>
            <a:pPr lvl="1"/>
            <a:endParaRPr lang="en-US" altLang="zh-CN" dirty="0" smtClean="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745" y="2120322"/>
            <a:ext cx="8288932" cy="799523"/>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745" y="3628447"/>
            <a:ext cx="6451600" cy="838200"/>
          </a:xfrm>
          <a:prstGeom prst="rect">
            <a:avLst/>
          </a:prstGeom>
        </p:spPr>
      </p:pic>
    </p:spTree>
    <p:extLst>
      <p:ext uri="{BB962C8B-B14F-4D97-AF65-F5344CB8AC3E}">
        <p14:creationId xmlns:p14="http://schemas.microsoft.com/office/powerpoint/2010/main" val="5817661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126791"/>
          </a:xfrm>
        </p:spPr>
        <p:txBody>
          <a:bodyPr>
            <a:normAutofit/>
          </a:bodyPr>
          <a:lstStyle/>
          <a:p>
            <a:r>
              <a:rPr lang="en-US" altLang="zh-CN" sz="4800" b="1" dirty="0" smtClean="0">
                <a:solidFill>
                  <a:schemeClr val="bg1"/>
                </a:solidFill>
                <a:latin typeface="Arial" panose="020B0604020202020204" pitchFamily="34" charset="0"/>
                <a:cs typeface="Arial" panose="020B0604020202020204" pitchFamily="34" charset="0"/>
              </a:rPr>
              <a:t>Answer-contained Snippet</a:t>
            </a:r>
            <a:endParaRPr lang="zh-CN" altLang="en-US" sz="4800" b="1" dirty="0">
              <a:solidFill>
                <a:schemeClr val="bg1"/>
              </a:solidFill>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a:xfrm>
            <a:off x="838200" y="1825625"/>
            <a:ext cx="9123947" cy="4351338"/>
          </a:xfrm>
        </p:spPr>
        <p:txBody>
          <a:bodyPr>
            <a:normAutofit/>
          </a:bodyPr>
          <a:lstStyle/>
          <a:p>
            <a:pPr>
              <a:buFont typeface="Wingdings" panose="05000000000000000000" pitchFamily="2" charset="2"/>
              <a:buChar char="Ø"/>
            </a:pPr>
            <a:r>
              <a:rPr lang="zh-CN" altLang="en-US" dirty="0" smtClean="0">
                <a:latin typeface="Times New Roman" panose="02020603050405020304" charset="0"/>
                <a:sym typeface="+mn-ea"/>
              </a:rPr>
              <a:t>Relevance：</a:t>
            </a:r>
            <a:endParaRPr lang="en-US" altLang="zh-CN" dirty="0" smtClean="0">
              <a:latin typeface="Times New Roman" panose="02020603050405020304" charset="0"/>
              <a:sym typeface="+mn-ea"/>
            </a:endParaRPr>
          </a:p>
          <a:p>
            <a:pPr lvl="1"/>
            <a:r>
              <a:rPr lang="en-US" altLang="zh-CN" dirty="0" smtClean="0">
                <a:latin typeface="Times New Roman" panose="02020603050405020304" charset="0"/>
                <a:sym typeface="+mn-ea"/>
              </a:rPr>
              <a:t>Reflect </a:t>
            </a:r>
            <a:r>
              <a:rPr lang="en-US" altLang="zh-CN" dirty="0">
                <a:latin typeface="Times New Roman" panose="02020603050405020304" charset="0"/>
                <a:sym typeface="+mn-ea"/>
              </a:rPr>
              <a:t>the relevance between document and </a:t>
            </a:r>
            <a:r>
              <a:rPr lang="en-US" altLang="zh-CN" dirty="0" smtClean="0">
                <a:latin typeface="Times New Roman" panose="02020603050405020304" charset="0"/>
                <a:sym typeface="+mn-ea"/>
              </a:rPr>
              <a:t>query</a:t>
            </a:r>
            <a:endParaRPr lang="en-US" altLang="zh-CN" dirty="0">
              <a:latin typeface="Times New Roman" panose="02020603050405020304" charset="0"/>
              <a:sym typeface="+mn-ea"/>
            </a:endParaRPr>
          </a:p>
          <a:p>
            <a:pPr>
              <a:buFont typeface="Wingdings" panose="05000000000000000000" pitchFamily="2" charset="2"/>
              <a:buChar char="Ø"/>
            </a:pPr>
            <a:r>
              <a:rPr lang="zh-CN" altLang="en-US" dirty="0" smtClean="0">
                <a:latin typeface="Times New Roman" panose="02020603050405020304" charset="0"/>
                <a:sym typeface="+mn-ea"/>
              </a:rPr>
              <a:t>Satisfaction：</a:t>
            </a:r>
            <a:endParaRPr lang="en-US" altLang="zh-CN" dirty="0" smtClean="0">
              <a:latin typeface="Times New Roman" panose="02020603050405020304" charset="0"/>
              <a:sym typeface="+mn-ea"/>
            </a:endParaRPr>
          </a:p>
          <a:p>
            <a:pPr lvl="1"/>
            <a:r>
              <a:rPr lang="en-US" altLang="zh-CN" dirty="0" smtClean="0">
                <a:latin typeface="Times New Roman" panose="02020603050405020304" charset="0"/>
                <a:sym typeface="+mn-ea"/>
              </a:rPr>
              <a:t>C</a:t>
            </a:r>
            <a:r>
              <a:rPr lang="zh-CN" altLang="en-US" dirty="0">
                <a:latin typeface="Times New Roman" panose="02020603050405020304" charset="0"/>
                <a:sym typeface="+mn-ea"/>
              </a:rPr>
              <a:t>ontain </a:t>
            </a:r>
            <a:r>
              <a:rPr lang="en-US" altLang="zh-CN" dirty="0" smtClean="0">
                <a:sym typeface="+mn-ea"/>
              </a:rPr>
              <a:t>s</a:t>
            </a:r>
            <a:r>
              <a:rPr lang="en-US" altLang="zh-CN" dirty="0" smtClean="0"/>
              <a:t>entences </a:t>
            </a:r>
            <a:r>
              <a:rPr lang="en-US" altLang="zh-CN" dirty="0" smtClean="0">
                <a:latin typeface="Times New Roman" panose="02020603050405020304" charset="0"/>
                <a:sym typeface="+mn-ea"/>
              </a:rPr>
              <a:t>to </a:t>
            </a:r>
            <a:r>
              <a:rPr lang="zh-CN" altLang="en-US" dirty="0" smtClean="0">
                <a:latin typeface="Times New Roman" panose="02020603050405020304" charset="0"/>
                <a:sym typeface="+mn-ea"/>
              </a:rPr>
              <a:t>satisfy </a:t>
            </a:r>
            <a:r>
              <a:rPr lang="zh-CN" altLang="en-US" dirty="0">
                <a:latin typeface="Times New Roman" panose="02020603050405020304" charset="0"/>
                <a:sym typeface="+mn-ea"/>
              </a:rPr>
              <a:t>the information </a:t>
            </a:r>
            <a:r>
              <a:rPr lang="zh-CN" altLang="en-US" dirty="0" smtClean="0">
                <a:latin typeface="Times New Roman" panose="02020603050405020304" charset="0"/>
                <a:sym typeface="+mn-ea"/>
              </a:rPr>
              <a:t>need</a:t>
            </a:r>
            <a:endParaRPr lang="en-US" altLang="zh-CN" dirty="0" smtClean="0">
              <a:latin typeface="Times New Roman" panose="02020603050405020304" charset="0"/>
              <a:sym typeface="+mn-ea"/>
            </a:endParaRPr>
          </a:p>
          <a:p>
            <a:pPr lvl="1"/>
            <a:r>
              <a:rPr lang="en-US" altLang="zh-CN" dirty="0" smtClean="0">
                <a:latin typeface="Times New Roman" panose="02020603050405020304" charset="0"/>
                <a:sym typeface="+mn-ea"/>
              </a:rPr>
              <a:t>Aim: </a:t>
            </a:r>
            <a:r>
              <a:rPr lang="en-US" altLang="zh-CN" dirty="0">
                <a:latin typeface="Times New Roman" panose="02020603050405020304" charset="0"/>
                <a:sym typeface="+mn-ea"/>
              </a:rPr>
              <a:t>No more clicks! [</a:t>
            </a:r>
            <a:r>
              <a:rPr lang="en-US" altLang="zh-CN" dirty="0" smtClean="0">
                <a:latin typeface="Times New Roman" panose="02020603050405020304" charset="0"/>
                <a:sym typeface="+mn-ea"/>
              </a:rPr>
              <a:t>One </a:t>
            </a:r>
            <a:r>
              <a:rPr lang="en-US" altLang="zh-CN" dirty="0">
                <a:latin typeface="Times New Roman" panose="02020603050405020304" charset="0"/>
                <a:sym typeface="+mn-ea"/>
              </a:rPr>
              <a:t>Click Access Task of </a:t>
            </a:r>
            <a:r>
              <a:rPr lang="en-US" altLang="zh-CN" dirty="0" smtClean="0">
                <a:latin typeface="Times New Roman" panose="02020603050405020304" charset="0"/>
                <a:sym typeface="+mn-ea"/>
              </a:rPr>
              <a:t>NTCIR]</a:t>
            </a:r>
            <a:endParaRPr lang="en-US" altLang="zh-CN" dirty="0">
              <a:latin typeface="Times New Roman" panose="02020603050405020304" charset="0"/>
              <a:sym typeface="+mn-ea"/>
            </a:endParaRPr>
          </a:p>
          <a:p>
            <a:pPr marL="457200" lvl="1" indent="0">
              <a:buNone/>
            </a:pPr>
            <a:endParaRPr lang="en-US" altLang="zh-CN" dirty="0">
              <a:latin typeface="Times New Roman" panose="02020603050405020304" charset="0"/>
              <a:sym typeface="+mn-ea"/>
            </a:endParaRPr>
          </a:p>
          <a:p>
            <a:pPr>
              <a:buFont typeface="Wingdings" panose="05000000000000000000" pitchFamily="2" charset="2"/>
              <a:buChar char="Ø"/>
            </a:pPr>
            <a:r>
              <a:rPr lang="en-US" altLang="zh-CN" dirty="0" smtClean="0">
                <a:latin typeface="Times New Roman" panose="02020603050405020304" charset="0"/>
                <a:sym typeface="+mn-ea"/>
              </a:rPr>
              <a:t>Challenges</a:t>
            </a:r>
            <a:r>
              <a:rPr lang="zh-CN" altLang="en-US" dirty="0" smtClean="0">
                <a:latin typeface="Times New Roman" panose="02020603050405020304" charset="0"/>
                <a:sym typeface="+mn-ea"/>
              </a:rPr>
              <a:t>：</a:t>
            </a:r>
            <a:endParaRPr lang="en-US" altLang="zh-CN" dirty="0" smtClean="0">
              <a:latin typeface="Times New Roman" panose="02020603050405020304" charset="0"/>
              <a:sym typeface="+mn-ea"/>
            </a:endParaRPr>
          </a:p>
          <a:p>
            <a:pPr lvl="1"/>
            <a:r>
              <a:rPr lang="en-US" altLang="zh-CN" dirty="0" smtClean="0">
                <a:latin typeface="Times New Roman" panose="02020603050405020304" charset="0"/>
                <a:sym typeface="+mn-ea"/>
              </a:rPr>
              <a:t>How to rank answers</a:t>
            </a:r>
            <a:r>
              <a:rPr lang="zh-CN" altLang="en-US" dirty="0" smtClean="0">
                <a:latin typeface="Times New Roman" panose="02020603050405020304" charset="0"/>
                <a:sym typeface="+mn-ea"/>
              </a:rPr>
              <a:t>？</a:t>
            </a:r>
            <a:endParaRPr lang="en-US" altLang="zh-CN" dirty="0" smtClean="0">
              <a:latin typeface="Times New Roman" panose="02020603050405020304" charset="0"/>
              <a:sym typeface="+mn-ea"/>
            </a:endParaRPr>
          </a:p>
          <a:p>
            <a:pPr lvl="1"/>
            <a:r>
              <a:rPr lang="en-US" altLang="zh-CN" dirty="0" smtClean="0">
                <a:latin typeface="Times New Roman" panose="02020603050405020304" charset="0"/>
                <a:sym typeface="+mn-ea"/>
              </a:rPr>
              <a:t>What if the size of one answer is large</a:t>
            </a:r>
            <a:r>
              <a:rPr lang="zh-CN" altLang="en-US" dirty="0" smtClean="0">
                <a:latin typeface="Times New Roman" panose="02020603050405020304" charset="0"/>
                <a:sym typeface="+mn-ea"/>
              </a:rPr>
              <a:t>？</a:t>
            </a:r>
            <a:endParaRPr lang="en-US" altLang="zh-CN" dirty="0" smtClean="0"/>
          </a:p>
          <a:p>
            <a:endParaRPr lang="zh-CN" altLang="en-US" dirty="0"/>
          </a:p>
        </p:txBody>
      </p:sp>
    </p:spTree>
    <p:extLst>
      <p:ext uri="{BB962C8B-B14F-4D97-AF65-F5344CB8AC3E}">
        <p14:creationId xmlns:p14="http://schemas.microsoft.com/office/powerpoint/2010/main" val="3968480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838200" y="365126"/>
            <a:ext cx="10515600" cy="1218348"/>
          </a:xfrm>
        </p:spPr>
        <p:txBody>
          <a:bodyPr>
            <a:normAutofit/>
          </a:bodyPr>
          <a:lstStyle/>
          <a:p>
            <a:r>
              <a:rPr lang="en-US" sz="4800" b="1" dirty="0" smtClean="0">
                <a:solidFill>
                  <a:schemeClr val="bg1"/>
                </a:solidFill>
                <a:latin typeface="Arial" panose="020B0604020202020204" pitchFamily="34" charset="0"/>
                <a:cs typeface="Arial" panose="020B0604020202020204" pitchFamily="34" charset="0"/>
              </a:rPr>
              <a:t>Outline</a:t>
            </a:r>
            <a:endParaRPr lang="en-US" sz="4800" b="1" dirty="0">
              <a:solidFill>
                <a:schemeClr val="bg1"/>
              </a:solidFill>
              <a:latin typeface="Arial" panose="020B0604020202020204" pitchFamily="34" charset="0"/>
              <a:cs typeface="Arial" panose="020B0604020202020204" pitchFamily="34" charset="0"/>
            </a:endParaRPr>
          </a:p>
        </p:txBody>
      </p:sp>
      <p:sp>
        <p:nvSpPr>
          <p:cNvPr id="9" name="内容占位符 8"/>
          <p:cNvSpPr>
            <a:spLocks noGrp="1"/>
          </p:cNvSpPr>
          <p:nvPr>
            <p:ph idx="1"/>
          </p:nvPr>
        </p:nvSpPr>
        <p:spPr>
          <a:xfrm>
            <a:off x="838200" y="2196789"/>
            <a:ext cx="10515600" cy="3655053"/>
          </a:xfrm>
        </p:spPr>
        <p:txBody>
          <a:bodyPr>
            <a:normAutofit/>
          </a:bodyPr>
          <a:lstStyle/>
          <a:p>
            <a:pPr>
              <a:lnSpc>
                <a:spcPct val="150000"/>
              </a:lnSpc>
            </a:pPr>
            <a:r>
              <a:rPr lang="en-US" sz="3200" dirty="0" smtClean="0">
                <a:solidFill>
                  <a:schemeClr val="tx1"/>
                </a:solidFill>
                <a:latin typeface="Arial" panose="020B0604020202020204" pitchFamily="34" charset="0"/>
              </a:rPr>
              <a:t>Background</a:t>
            </a:r>
          </a:p>
          <a:p>
            <a:pPr>
              <a:lnSpc>
                <a:spcPct val="150000"/>
              </a:lnSpc>
            </a:pPr>
            <a:r>
              <a:rPr lang="en-US" altLang="zh-CN" sz="3600" dirty="0">
                <a:solidFill>
                  <a:srgbClr val="FF0000"/>
                </a:solidFill>
                <a:latin typeface="Arial" panose="020B0604020202020204" pitchFamily="34" charset="0"/>
                <a:sym typeface="+mn-ea"/>
              </a:rPr>
              <a:t>Answer-contained Snippet</a:t>
            </a:r>
            <a:endParaRPr lang="en-US" altLang="zh-CN" sz="3600" dirty="0">
              <a:solidFill>
                <a:srgbClr val="FF0000"/>
              </a:solidFill>
              <a:latin typeface="Arial" panose="020B0604020202020204" pitchFamily="34" charset="0"/>
            </a:endParaRPr>
          </a:p>
          <a:p>
            <a:pPr>
              <a:lnSpc>
                <a:spcPct val="150000"/>
              </a:lnSpc>
            </a:pPr>
            <a:r>
              <a:rPr lang="en-US" sz="3200" dirty="0" smtClean="0">
                <a:latin typeface="Arial" panose="020B0604020202020204" pitchFamily="34" charset="0"/>
              </a:rPr>
              <a:t>Experiments and Results</a:t>
            </a:r>
          </a:p>
          <a:p>
            <a:pPr>
              <a:lnSpc>
                <a:spcPct val="150000"/>
              </a:lnSpc>
            </a:pPr>
            <a:r>
              <a:rPr lang="en-US" sz="3200" dirty="0" smtClean="0">
                <a:latin typeface="Arial" panose="020B0604020202020204" pitchFamily="34" charset="0"/>
              </a:rPr>
              <a:t>Conclusion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1906</TotalTime>
  <Words>1319</Words>
  <Application>Microsoft Office PowerPoint</Application>
  <PresentationFormat>宽屏</PresentationFormat>
  <Paragraphs>230</Paragraphs>
  <Slides>23</Slides>
  <Notes>11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9" baseType="lpstr">
      <vt:lpstr>Arial Unicode MS</vt:lpstr>
      <vt:lpstr>黑体</vt:lpstr>
      <vt:lpstr>宋体</vt:lpstr>
      <vt:lpstr>微软雅黑</vt:lpstr>
      <vt:lpstr>Arial</vt:lpstr>
      <vt:lpstr>Bell MT</vt:lpstr>
      <vt:lpstr>Bookman Old Style</vt:lpstr>
      <vt:lpstr>Calibri</vt:lpstr>
      <vt:lpstr>Calibri Light</vt:lpstr>
      <vt:lpstr>Century</vt:lpstr>
      <vt:lpstr>Lucida Sans Unicode</vt:lpstr>
      <vt:lpstr>Times New Roman</vt:lpstr>
      <vt:lpstr>Verdana</vt:lpstr>
      <vt:lpstr>Wingdings</vt:lpstr>
      <vt:lpstr>Office 主题</vt:lpstr>
      <vt:lpstr>Equation</vt:lpstr>
      <vt:lpstr>A Comparitive Study of Answer-contained Snippets and Traditional Snippets</vt:lpstr>
      <vt:lpstr>Outline</vt:lpstr>
      <vt:lpstr>Background</vt:lpstr>
      <vt:lpstr>Ambiguity</vt:lpstr>
      <vt:lpstr>Traditional Snippet</vt:lpstr>
      <vt:lpstr>Snippet Generation</vt:lpstr>
      <vt:lpstr>cQA Document</vt:lpstr>
      <vt:lpstr>Answer-contained Snippet</vt:lpstr>
      <vt:lpstr>Outline</vt:lpstr>
      <vt:lpstr>Answer Importance</vt:lpstr>
      <vt:lpstr>Answer Importance</vt:lpstr>
      <vt:lpstr>Size Consideration</vt:lpstr>
      <vt:lpstr>Outline</vt:lpstr>
      <vt:lpstr>Dataset</vt:lpstr>
      <vt:lpstr>Baseline</vt:lpstr>
      <vt:lpstr>Evaluate Scheme</vt:lpstr>
      <vt:lpstr>Retrieval Model </vt:lpstr>
      <vt:lpstr>Results on Relevance</vt:lpstr>
      <vt:lpstr>Results on Relevance</vt:lpstr>
      <vt:lpstr>Results of Satisfaction</vt:lpstr>
      <vt:lpstr>Outline</vt:lpstr>
      <vt:lpstr>Conclusion</vt:lpstr>
      <vt:lpstr>Thanks for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Wangdan</dc:creator>
  <cp:lastModifiedBy>Windows 用户</cp:lastModifiedBy>
  <cp:revision>194</cp:revision>
  <dcterms:created xsi:type="dcterms:W3CDTF">2016-11-16T12:44:00Z</dcterms:created>
  <dcterms:modified xsi:type="dcterms:W3CDTF">2016-11-29T13:34:18Z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