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28"/>
  </p:notesMasterIdLst>
  <p:sldIdLst>
    <p:sldId id="256" r:id="rId2"/>
    <p:sldId id="304" r:id="rId3"/>
    <p:sldId id="305" r:id="rId4"/>
    <p:sldId id="306" r:id="rId5"/>
    <p:sldId id="273" r:id="rId6"/>
    <p:sldId id="283" r:id="rId7"/>
    <p:sldId id="284" r:id="rId8"/>
    <p:sldId id="286" r:id="rId9"/>
    <p:sldId id="258" r:id="rId10"/>
    <p:sldId id="289" r:id="rId11"/>
    <p:sldId id="288" r:id="rId12"/>
    <p:sldId id="290" r:id="rId13"/>
    <p:sldId id="303" r:id="rId14"/>
    <p:sldId id="296" r:id="rId15"/>
    <p:sldId id="298" r:id="rId16"/>
    <p:sldId id="302" r:id="rId17"/>
    <p:sldId id="272" r:id="rId18"/>
    <p:sldId id="300" r:id="rId19"/>
    <p:sldId id="267" r:id="rId20"/>
    <p:sldId id="268" r:id="rId21"/>
    <p:sldId id="260" r:id="rId22"/>
    <p:sldId id="261" r:id="rId23"/>
    <p:sldId id="262" r:id="rId24"/>
    <p:sldId id="263" r:id="rId25"/>
    <p:sldId id="270" r:id="rId26"/>
    <p:sldId id="30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66992-FDF0-4DB8-B5CA-067362747BD5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7DF22-0854-48A0-866B-A40AE05E3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9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D8F63-4D0F-43BC-BA78-3823345089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1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D8F63-4D0F-43BC-BA78-3823345089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1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0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8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40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47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56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58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56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3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4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4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2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0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2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0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5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67A8B2B-052E-4306-9C14-7637C12D690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CD12587-00A3-4C01-B9E0-720D2A7F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4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921397"/>
            <a:ext cx="9667374" cy="2280213"/>
          </a:xfrm>
        </p:spPr>
        <p:txBody>
          <a:bodyPr>
            <a:noAutofit/>
          </a:bodyPr>
          <a:lstStyle/>
          <a:p>
            <a:r>
              <a:rPr lang="en-US" altLang="zh-CN" sz="6000" dirty="0" smtClean="0"/>
              <a:t>Deep Semantic Ranking Based Hashing for Multi-Label Image Retrieval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421528"/>
            <a:ext cx="8825658" cy="121727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Fang Zhao, </a:t>
            </a:r>
            <a:r>
              <a:rPr lang="en-US" altLang="zh-CN" dirty="0" err="1" smtClean="0"/>
              <a:t>Yongzhen</a:t>
            </a:r>
            <a:r>
              <a:rPr lang="en-US" altLang="zh-CN" dirty="0" smtClean="0"/>
              <a:t> Huang, Liang Wang, </a:t>
            </a:r>
            <a:r>
              <a:rPr lang="en-US" altLang="zh-CN" dirty="0" err="1" smtClean="0"/>
              <a:t>Tieniu</a:t>
            </a:r>
            <a:r>
              <a:rPr lang="en-US" altLang="zh-CN" dirty="0" smtClean="0"/>
              <a:t> Tan </a:t>
            </a:r>
          </a:p>
          <a:p>
            <a:r>
              <a:rPr lang="en-US" altLang="zh-CN" dirty="0" smtClean="0"/>
              <a:t>Center for Research on Intelligent Perception and Computing Institute of Automation, Chinese Academy of Sciences </a:t>
            </a:r>
          </a:p>
          <a:p>
            <a:r>
              <a:rPr lang="en-US" altLang="zh-CN" dirty="0" smtClean="0"/>
              <a:t>CVPR 2015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13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234" y="908891"/>
            <a:ext cx="9842500" cy="7493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The </a:t>
            </a:r>
            <a:r>
              <a:rPr lang="en-US" altLang="zh-CN" dirty="0"/>
              <a:t>structure of deep hash functions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34" y="2855831"/>
            <a:ext cx="6285230" cy="2357596"/>
          </a:xfrm>
        </p:spPr>
      </p:pic>
      <p:sp>
        <p:nvSpPr>
          <p:cNvPr id="5" name="矩形 4"/>
          <p:cNvSpPr/>
          <p:nvPr/>
        </p:nvSpPr>
        <p:spPr>
          <a:xfrm>
            <a:off x="7370284" y="2503291"/>
            <a:ext cx="44397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0" dirty="0" smtClean="0">
                <a:solidFill>
                  <a:srgbClr val="000000"/>
                </a:solidFill>
                <a:effectLst/>
                <a:latin typeface="NimbusRomNo9L-Regu"/>
              </a:rPr>
              <a:t>An input image is first </a:t>
            </a:r>
            <a:r>
              <a:rPr lang="en-US" altLang="zh-CN" i="0" dirty="0" smtClean="0">
                <a:effectLst/>
                <a:latin typeface="NimbusRomNo9L-Regu"/>
              </a:rPr>
              <a:t>transformed 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NimbusRomNo9L-Regu"/>
              </a:rPr>
              <a:t>to a fixed size, and then goes through five convolution layers and two fully-connected layers, which provides a deep feature representation. Finally, the hash layer generates a compact binary code. The hash layer is also directly connected to the first fully-connected layer (FCa) in order to </a:t>
            </a:r>
            <a:r>
              <a:rPr lang="en-US" altLang="zh-CN" i="0" dirty="0" smtClean="0">
                <a:effectLst/>
                <a:latin typeface="NimbusRomNo9L-Regu"/>
              </a:rPr>
              <a:t>utilize diverse feature information biased toward visual appearance.</a:t>
            </a:r>
            <a:r>
              <a:rPr lang="en-US" altLang="zh-CN" i="0" dirty="0" smtClean="0">
                <a:solidFill>
                  <a:srgbClr val="000000"/>
                </a:solidFill>
                <a:effectLst/>
                <a:latin typeface="NimbusRomNo9L-Regu"/>
              </a:rPr>
              <a:t/>
            </a:r>
            <a:br>
              <a:rPr lang="en-US" altLang="zh-CN" i="0" dirty="0" smtClean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en-US" altLang="zh-CN" i="0" dirty="0" smtClean="0">
                <a:solidFill>
                  <a:srgbClr val="000000"/>
                </a:solidFill>
                <a:effectLst/>
                <a:latin typeface="NimbusRomNo9L-Regu"/>
              </a:rPr>
              <a:t/>
            </a:r>
            <a:br>
              <a:rPr lang="en-US" altLang="zh-CN" i="0" dirty="0" smtClean="0">
                <a:solidFill>
                  <a:srgbClr val="000000"/>
                </a:solidFill>
                <a:effectLst/>
                <a:latin typeface="NimbusRomNo9L-Regu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012" y="2486555"/>
            <a:ext cx="8612778" cy="387017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600" dirty="0"/>
              <a:t>a dataset </a:t>
            </a:r>
            <a:endParaRPr lang="en-US" altLang="zh-CN" sz="8600" dirty="0" smtClean="0"/>
          </a:p>
          <a:p>
            <a:r>
              <a:rPr lang="en-US" altLang="zh-CN" sz="8600" dirty="0"/>
              <a:t>a set of class labels </a:t>
            </a:r>
            <a:r>
              <a:rPr lang="en-US" altLang="zh-CN" sz="8600" i="1" dirty="0"/>
              <a:t>L </a:t>
            </a:r>
            <a:r>
              <a:rPr lang="en-US" altLang="zh-CN" sz="8600" dirty="0"/>
              <a:t>= </a:t>
            </a:r>
            <a:r>
              <a:rPr lang="en-US" altLang="zh-CN" sz="8600" i="1" dirty="0"/>
              <a:t>{</a:t>
            </a:r>
            <a:r>
              <a:rPr lang="en-US" altLang="zh-CN" sz="8600" dirty="0"/>
              <a:t>1</a:t>
            </a:r>
            <a:r>
              <a:rPr lang="en-US" altLang="zh-CN" sz="8600" i="1" dirty="0"/>
              <a:t>, ..., C}</a:t>
            </a:r>
          </a:p>
          <a:p>
            <a:r>
              <a:rPr lang="en-US" altLang="zh-CN" sz="8600" dirty="0"/>
              <a:t>data point </a:t>
            </a:r>
            <a:r>
              <a:rPr lang="en-US" altLang="zh-CN" sz="8600" b="1" dirty="0"/>
              <a:t>x </a:t>
            </a:r>
            <a:r>
              <a:rPr lang="en-US" altLang="zh-CN" sz="8600" i="1" dirty="0"/>
              <a:t>∈ </a:t>
            </a:r>
            <a:r>
              <a:rPr lang="en-US" altLang="zh-CN" sz="8600" dirty="0"/>
              <a:t>R</a:t>
            </a:r>
            <a:r>
              <a:rPr lang="en-US" altLang="zh-CN" sz="8600" baseline="30000" dirty="0"/>
              <a:t>D</a:t>
            </a:r>
            <a:r>
              <a:rPr lang="en-US" altLang="zh-CN" sz="8600" i="1" dirty="0"/>
              <a:t> </a:t>
            </a:r>
            <a:r>
              <a:rPr lang="en-US" altLang="zh-CN" sz="8600" dirty="0"/>
              <a:t>is associated with a subset of labels </a:t>
            </a:r>
            <a:r>
              <a:rPr lang="en-US" altLang="zh-CN" sz="8600" i="1" dirty="0" smtClean="0"/>
              <a:t>Y.</a:t>
            </a:r>
            <a:endParaRPr lang="en-US" altLang="zh-CN" sz="8600" dirty="0"/>
          </a:p>
          <a:p>
            <a:endParaRPr lang="en-US" altLang="zh-CN" sz="8600" dirty="0" smtClean="0"/>
          </a:p>
          <a:p>
            <a:r>
              <a:rPr lang="en-US" altLang="zh-CN" sz="8600" dirty="0" smtClean="0"/>
              <a:t>a </a:t>
            </a:r>
            <a:r>
              <a:rPr lang="en-US" altLang="zh-CN" sz="8600" dirty="0" smtClean="0"/>
              <a:t>hash function </a:t>
            </a:r>
            <a:r>
              <a:rPr lang="en-US" altLang="zh-CN" sz="8600" i="1" dirty="0" smtClean="0"/>
              <a:t>h </a:t>
            </a:r>
            <a:r>
              <a:rPr lang="en-US" altLang="zh-CN" sz="8600" dirty="0" smtClean="0"/>
              <a:t>: </a:t>
            </a:r>
            <a:r>
              <a:rPr lang="en-US" altLang="zh-CN" sz="8600" dirty="0"/>
              <a:t>R</a:t>
            </a:r>
            <a:r>
              <a:rPr lang="en-US" altLang="zh-CN" sz="8600" baseline="30000" dirty="0"/>
              <a:t>D</a:t>
            </a:r>
            <a:r>
              <a:rPr lang="en-US" altLang="zh-CN" sz="8600" dirty="0" smtClean="0"/>
              <a:t> </a:t>
            </a:r>
            <a:r>
              <a:rPr lang="en-US" altLang="zh-CN" sz="8600" i="1" dirty="0" smtClean="0"/>
              <a:t>→ {−</a:t>
            </a:r>
            <a:r>
              <a:rPr lang="en-US" altLang="zh-CN" sz="8600" dirty="0" smtClean="0"/>
              <a:t>1</a:t>
            </a:r>
            <a:r>
              <a:rPr lang="en-US" altLang="zh-CN" sz="8600" i="1" dirty="0" smtClean="0"/>
              <a:t>, </a:t>
            </a:r>
            <a:r>
              <a:rPr lang="en-US" altLang="zh-CN" sz="8600" dirty="0" smtClean="0"/>
              <a:t>1</a:t>
            </a:r>
            <a:r>
              <a:rPr lang="en-US" altLang="zh-CN" sz="8600" i="1" dirty="0" smtClean="0"/>
              <a:t>} </a:t>
            </a:r>
            <a:r>
              <a:rPr lang="en-US" altLang="zh-CN" sz="8600" dirty="0" smtClean="0"/>
              <a:t>is treated as a mapping that projects a </a:t>
            </a:r>
            <a:r>
              <a:rPr lang="en-US" altLang="zh-CN" sz="8600" i="1" dirty="0" smtClean="0"/>
              <a:t>D</a:t>
            </a:r>
            <a:r>
              <a:rPr lang="en-US" altLang="zh-CN" sz="8600" dirty="0" smtClean="0"/>
              <a:t>-dimensional input onto a binary </a:t>
            </a:r>
            <a:r>
              <a:rPr lang="en-US" altLang="zh-CN" sz="8600" dirty="0" smtClean="0"/>
              <a:t>code.</a:t>
            </a:r>
            <a:endParaRPr lang="en-US" altLang="zh-CN" sz="8600" dirty="0" smtClean="0"/>
          </a:p>
          <a:p>
            <a:endParaRPr lang="en-US" altLang="zh-CN" sz="8600" i="1" dirty="0" smtClean="0"/>
          </a:p>
          <a:p>
            <a:r>
              <a:rPr lang="en-US" altLang="zh-CN" sz="8600" dirty="0" smtClean="0"/>
              <a:t>hash functions </a:t>
            </a:r>
            <a:r>
              <a:rPr lang="en-US" altLang="zh-CN" sz="8600" b="1" dirty="0" smtClean="0"/>
              <a:t>h</a:t>
            </a:r>
            <a:r>
              <a:rPr lang="en-US" altLang="zh-CN" sz="8600" dirty="0" smtClean="0"/>
              <a:t>(</a:t>
            </a:r>
            <a:r>
              <a:rPr lang="en-US" altLang="zh-CN" sz="8600" b="1" dirty="0" smtClean="0"/>
              <a:t>x</a:t>
            </a:r>
            <a:r>
              <a:rPr lang="en-US" altLang="zh-CN" sz="8600" dirty="0" smtClean="0"/>
              <a:t>) = [</a:t>
            </a:r>
            <a:r>
              <a:rPr lang="en-US" altLang="zh-CN" sz="8600" i="1" dirty="0"/>
              <a:t>h</a:t>
            </a:r>
            <a:r>
              <a:rPr lang="en-US" altLang="zh-CN" sz="8600" baseline="-25000" dirty="0"/>
              <a:t>1</a:t>
            </a:r>
            <a:r>
              <a:rPr lang="en-US" altLang="zh-CN" sz="8600" dirty="0"/>
              <a:t>(</a:t>
            </a:r>
            <a:r>
              <a:rPr lang="en-US" altLang="zh-CN" sz="8600" b="1" dirty="0"/>
              <a:t>x</a:t>
            </a:r>
            <a:r>
              <a:rPr lang="en-US" altLang="zh-CN" sz="8600" dirty="0"/>
              <a:t>)</a:t>
            </a:r>
            <a:r>
              <a:rPr lang="en-US" altLang="zh-CN" sz="8600" i="1" dirty="0"/>
              <a:t>, h</a:t>
            </a:r>
            <a:r>
              <a:rPr lang="en-US" altLang="zh-CN" sz="8600" baseline="-25000" dirty="0"/>
              <a:t>2</a:t>
            </a:r>
            <a:r>
              <a:rPr lang="en-US" altLang="zh-CN" sz="8600" dirty="0"/>
              <a:t>(</a:t>
            </a:r>
            <a:r>
              <a:rPr lang="en-US" altLang="zh-CN" sz="8600" b="1" dirty="0"/>
              <a:t>x</a:t>
            </a:r>
            <a:r>
              <a:rPr lang="en-US" altLang="zh-CN" sz="8600" dirty="0"/>
              <a:t>)</a:t>
            </a:r>
            <a:r>
              <a:rPr lang="en-US" altLang="zh-CN" sz="8600" i="1" dirty="0"/>
              <a:t>, ..., h</a:t>
            </a:r>
            <a:r>
              <a:rPr lang="en-US" altLang="zh-CN" sz="8600" i="1" baseline="-25000" dirty="0"/>
              <a:t>K</a:t>
            </a:r>
            <a:r>
              <a:rPr lang="en-US" altLang="zh-CN" sz="8600" dirty="0"/>
              <a:t>(</a:t>
            </a:r>
            <a:r>
              <a:rPr lang="en-US" altLang="zh-CN" sz="8600" b="1" dirty="0"/>
              <a:t>x</a:t>
            </a:r>
            <a:r>
              <a:rPr lang="en-US" altLang="zh-CN" sz="8600" dirty="0"/>
              <a:t>)]</a:t>
            </a:r>
            <a:r>
              <a:rPr lang="en-US" altLang="zh-CN" sz="8600" dirty="0" smtClean="0"/>
              <a:t>  (K&lt;&lt;D)</a:t>
            </a:r>
            <a:br>
              <a:rPr lang="en-US" altLang="zh-CN" sz="8600" dirty="0" smtClean="0"/>
            </a:br>
            <a:r>
              <a:rPr lang="en-US" altLang="zh-CN" sz="4100" dirty="0" smtClean="0"/>
              <a:t/>
            </a:r>
            <a:br>
              <a:rPr lang="en-US" altLang="zh-CN" sz="4100" dirty="0" smtClean="0"/>
            </a:br>
            <a:r>
              <a:rPr lang="en-US" altLang="zh-CN" sz="4100" dirty="0" smtClean="0"/>
              <a:t/>
            </a:r>
            <a:br>
              <a:rPr lang="en-US" altLang="zh-CN" sz="4100" dirty="0" smtClean="0"/>
            </a:br>
            <a:r>
              <a:rPr lang="en-US" altLang="zh-CN" sz="4100" dirty="0" smtClean="0"/>
              <a:t/>
            </a:r>
            <a:br>
              <a:rPr lang="en-US" altLang="zh-CN" sz="41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204319"/>
              </p:ext>
            </p:extLst>
          </p:nvPr>
        </p:nvGraphicFramePr>
        <p:xfrm>
          <a:off x="2353401" y="2341102"/>
          <a:ext cx="1495425" cy="55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3" imgW="927000" imgH="368280" progId="Equation.DSMT4">
                  <p:embed/>
                </p:oleObj>
              </mc:Choice>
              <mc:Fallback>
                <p:oleObj name="Equation" r:id="rId3" imgW="9270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3401" y="2341102"/>
                        <a:ext cx="1495425" cy="550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517900" y="19939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7900" y="19939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内容占位符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683" y="2238597"/>
            <a:ext cx="3376508" cy="44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6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981" y="801254"/>
            <a:ext cx="10515600" cy="104803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</a:t>
            </a:r>
            <a:r>
              <a:rPr lang="en-US" altLang="zh-CN" dirty="0" smtClean="0"/>
              <a:t>eep </a:t>
            </a:r>
            <a:r>
              <a:rPr lang="en-US" altLang="zh-CN" dirty="0"/>
              <a:t>hash function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deep </a:t>
            </a:r>
            <a:r>
              <a:rPr lang="en-US" altLang="zh-CN" dirty="0"/>
              <a:t>hash function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where </a:t>
            </a:r>
            <a:r>
              <a:rPr lang="en-US" altLang="zh-CN" b="1" dirty="0"/>
              <a:t>w </a:t>
            </a:r>
            <a:r>
              <a:rPr lang="en-US" altLang="zh-CN" dirty="0"/>
              <a:t>denotes weights in the hash layer, </a:t>
            </a:r>
            <a:r>
              <a:rPr lang="en-US" altLang="zh-CN" i="1" dirty="0"/>
              <a:t>fa</a:t>
            </a:r>
            <a:r>
              <a:rPr lang="en-US" altLang="zh-CN" dirty="0"/>
              <a:t>(</a:t>
            </a:r>
            <a:r>
              <a:rPr lang="en-US" altLang="zh-CN" i="1" dirty="0"/>
              <a:t>.</a:t>
            </a:r>
            <a:r>
              <a:rPr lang="en-US" altLang="zh-CN" dirty="0"/>
              <a:t>) and </a:t>
            </a:r>
            <a:r>
              <a:rPr lang="en-US" altLang="zh-CN" i="1" dirty="0"/>
              <a:t>fb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) denote </a:t>
            </a:r>
            <a:r>
              <a:rPr lang="en-US" altLang="zh-CN" dirty="0"/>
              <a:t>feature vectors from the outputs of the layers </a:t>
            </a:r>
            <a:r>
              <a:rPr lang="en-US" altLang="zh-CN" dirty="0" err="1" smtClean="0"/>
              <a:t>FCa</a:t>
            </a:r>
            <a:r>
              <a:rPr lang="en-US" altLang="zh-CN" dirty="0" smtClean="0"/>
              <a:t> and </a:t>
            </a:r>
            <a:r>
              <a:rPr lang="en-US" altLang="zh-CN" dirty="0" err="1"/>
              <a:t>FCb</a:t>
            </a:r>
            <a:r>
              <a:rPr lang="en-US" altLang="zh-CN" dirty="0"/>
              <a:t> </a:t>
            </a:r>
            <a:r>
              <a:rPr lang="en-US" altLang="zh-CN" dirty="0" smtClean="0"/>
              <a:t>respectively.</a:t>
            </a:r>
            <a:endParaRPr lang="en-US" altLang="zh-CN" dirty="0" smtClean="0"/>
          </a:p>
          <a:p>
            <a:r>
              <a:rPr lang="en-US" altLang="zh-CN" dirty="0"/>
              <a:t>To obtain a </a:t>
            </a:r>
            <a:r>
              <a:rPr lang="en-US" altLang="zh-CN" i="1" dirty="0"/>
              <a:t>K</a:t>
            </a:r>
            <a:r>
              <a:rPr lang="en-US" altLang="zh-CN" dirty="0"/>
              <a:t>-bit binary code, </a:t>
            </a:r>
            <a:r>
              <a:rPr lang="en-US" altLang="zh-CN" b="1" dirty="0"/>
              <a:t>h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/>
              <a:t>; </a:t>
            </a:r>
            <a:r>
              <a:rPr lang="en-US" altLang="zh-CN" b="1" dirty="0"/>
              <a:t>W</a:t>
            </a:r>
            <a:r>
              <a:rPr lang="en-US" altLang="zh-CN" dirty="0"/>
              <a:t>) </a:t>
            </a:r>
            <a:r>
              <a:rPr lang="en-US" altLang="zh-CN" dirty="0" smtClean="0"/>
              <a:t>=[</a:t>
            </a:r>
            <a:r>
              <a:rPr lang="en-US" altLang="zh-CN" b="1" dirty="0" smtClean="0"/>
              <a:t>h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 = [</a:t>
            </a:r>
            <a:r>
              <a:rPr lang="en-US" altLang="zh-CN" i="1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, h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, ..., h</a:t>
            </a:r>
            <a:r>
              <a:rPr lang="en-US" altLang="zh-CN" i="1" baseline="-25000" dirty="0" smtClean="0"/>
              <a:t>K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)] can </a:t>
            </a:r>
            <a:r>
              <a:rPr lang="en-US" altLang="zh-CN" dirty="0"/>
              <a:t>be computed.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003011"/>
              </p:ext>
            </p:extLst>
          </p:nvPr>
        </p:nvGraphicFramePr>
        <p:xfrm>
          <a:off x="4029877" y="2716002"/>
          <a:ext cx="4457701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3" imgW="2197080" imgH="330120" progId="Equation.DSMT4">
                  <p:embed/>
                </p:oleObj>
              </mc:Choice>
              <mc:Fallback>
                <p:oleObj name="Equation" r:id="rId3" imgW="2197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9877" y="2716002"/>
                        <a:ext cx="4457701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83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9421792" y="5450652"/>
            <a:ext cx="1076446" cy="896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597570" y="5450652"/>
            <a:ext cx="2560718" cy="896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96083" y="4341170"/>
            <a:ext cx="2199190" cy="766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72000" y="3402957"/>
            <a:ext cx="963660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680" y="982216"/>
            <a:ext cx="9953897" cy="706964"/>
          </a:xfrm>
        </p:spPr>
        <p:txBody>
          <a:bodyPr/>
          <a:lstStyle/>
          <a:p>
            <a:r>
              <a:rPr lang="en-US" altLang="zh-CN" dirty="0"/>
              <a:t>Supervised  Optimization with Surrogate Loss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44010" y="2649144"/>
            <a:ext cx="11042247" cy="3821104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dding </a:t>
            </a:r>
            <a:r>
              <a:rPr lang="en-US" altLang="zh-CN" dirty="0"/>
              <a:t>adaptive </a:t>
            </a:r>
            <a:r>
              <a:rPr lang="en-US" altLang="zh-CN" dirty="0" smtClean="0"/>
              <a:t>weights related </a:t>
            </a:r>
            <a:r>
              <a:rPr lang="en-US" altLang="zh-CN" dirty="0"/>
              <a:t>to the similarity levels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150938" y="3238500"/>
          <a:ext cx="80073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3" imgW="3987720" imgH="469800" progId="Equation.DSMT4">
                  <p:embed/>
                </p:oleObj>
              </mc:Choice>
              <mc:Fallback>
                <p:oleObj name="Equation" r:id="rId3" imgW="3987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0938" y="3238500"/>
                        <a:ext cx="8007350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636871" y="29631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277547" y="4298587"/>
          <a:ext cx="2017726" cy="770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5" imgW="1130040" imgH="431640" progId="Equation.DSMT4">
                  <p:embed/>
                </p:oleObj>
              </mc:Choice>
              <mc:Fallback>
                <p:oleObj name="Equation" r:id="rId5" imgW="1130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7547" y="4298587"/>
                        <a:ext cx="2017726" cy="770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>
            <a:endCxn id="11" idx="0"/>
          </p:cNvCxnSpPr>
          <p:nvPr/>
        </p:nvCxnSpPr>
        <p:spPr>
          <a:xfrm>
            <a:off x="5092861" y="3923818"/>
            <a:ext cx="102817" cy="4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1150938" y="5450652"/>
          <a:ext cx="9347300" cy="89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7" imgW="4635360" imgH="444240" progId="Equation.DSMT4">
                  <p:embed/>
                </p:oleObj>
              </mc:Choice>
              <mc:Fallback>
                <p:oleObj name="Equation" r:id="rId7" imgW="4635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0938" y="5450652"/>
                        <a:ext cx="9347300" cy="896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圆角矩形 25"/>
          <p:cNvSpPr/>
          <p:nvPr/>
        </p:nvSpPr>
        <p:spPr>
          <a:xfrm>
            <a:off x="7095281" y="4653023"/>
            <a:ext cx="1828800" cy="4548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Balance Item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26" idx="2"/>
          </p:cNvCxnSpPr>
          <p:nvPr/>
        </p:nvCxnSpPr>
        <p:spPr>
          <a:xfrm flipV="1">
            <a:off x="7870785" y="5107827"/>
            <a:ext cx="138896" cy="34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421792" y="4653023"/>
            <a:ext cx="2025570" cy="454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Independence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30" idx="2"/>
          </p:cNvCxnSpPr>
          <p:nvPr/>
        </p:nvCxnSpPr>
        <p:spPr>
          <a:xfrm flipV="1">
            <a:off x="9960015" y="5107827"/>
            <a:ext cx="474562" cy="34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19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4377509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1200" dirty="0" smtClean="0"/>
              <a:t>a query </a:t>
            </a:r>
            <a:r>
              <a:rPr lang="en-US" altLang="zh-CN" sz="11200" b="1" dirty="0" smtClean="0"/>
              <a:t>q</a:t>
            </a:r>
          </a:p>
          <a:p>
            <a:endParaRPr lang="en-US" altLang="zh-CN" sz="11200" b="1" dirty="0" smtClean="0"/>
          </a:p>
          <a:p>
            <a:r>
              <a:rPr lang="en-US" altLang="zh-CN" sz="11200" dirty="0"/>
              <a:t>a ranking </a:t>
            </a:r>
            <a:r>
              <a:rPr lang="en-US" altLang="zh-CN" sz="11200" dirty="0" smtClean="0"/>
              <a:t>list                 </a:t>
            </a:r>
            <a:r>
              <a:rPr lang="en-US" altLang="zh-CN" sz="11200" dirty="0" smtClean="0"/>
              <a:t> </a:t>
            </a:r>
            <a:r>
              <a:rPr lang="en-US" altLang="zh-CN" sz="11200" dirty="0" smtClean="0"/>
              <a:t>for q</a:t>
            </a:r>
          </a:p>
          <a:p>
            <a:endParaRPr lang="en-US" altLang="zh-CN" sz="11200" dirty="0" smtClean="0"/>
          </a:p>
          <a:p>
            <a:r>
              <a:rPr lang="en-US" altLang="zh-CN" sz="11200" dirty="0" smtClean="0"/>
              <a:t>M is </a:t>
            </a:r>
            <a:r>
              <a:rPr lang="en-US" altLang="zh-CN" sz="11200" dirty="0"/>
              <a:t>the length of the ranking </a:t>
            </a:r>
            <a:r>
              <a:rPr lang="en-US" altLang="zh-CN" sz="11200" dirty="0" smtClean="0"/>
              <a:t>list</a:t>
            </a:r>
          </a:p>
          <a:p>
            <a:r>
              <a:rPr lang="en-US" altLang="zh-CN" sz="11200" dirty="0" smtClean="0"/>
              <a:t>[</a:t>
            </a:r>
            <a:r>
              <a:rPr lang="en-US" altLang="zh-CN" sz="11200" i="1" dirty="0" smtClean="0"/>
              <a:t>.</a:t>
            </a:r>
            <a:r>
              <a:rPr lang="en-US" altLang="zh-CN" sz="11200" dirty="0" smtClean="0"/>
              <a:t>]</a:t>
            </a:r>
            <a:r>
              <a:rPr lang="en-US" altLang="zh-CN" sz="11200" baseline="-25000" dirty="0" smtClean="0"/>
              <a:t>+</a:t>
            </a:r>
            <a:r>
              <a:rPr lang="en-US" altLang="zh-CN" sz="11200" dirty="0" smtClean="0"/>
              <a:t> </a:t>
            </a:r>
            <a:r>
              <a:rPr lang="en-US" altLang="zh-CN" sz="11200" dirty="0"/>
              <a:t>= max(0</a:t>
            </a:r>
            <a:r>
              <a:rPr lang="en-US" altLang="zh-CN" sz="11200" i="1" dirty="0"/>
              <a:t>, </a:t>
            </a:r>
            <a:r>
              <a:rPr lang="en-US" altLang="zh-CN" sz="11200" i="1" dirty="0" smtClean="0"/>
              <a:t>.</a:t>
            </a:r>
            <a:r>
              <a:rPr lang="en-US" altLang="zh-CN" sz="11200" dirty="0" smtClean="0"/>
              <a:t>)</a:t>
            </a:r>
          </a:p>
          <a:p>
            <a:r>
              <a:rPr lang="en-US" altLang="zh-CN" sz="11200" i="1" dirty="0" err="1" smtClean="0"/>
              <a:t>d</a:t>
            </a:r>
            <a:r>
              <a:rPr lang="en-US" altLang="zh-CN" sz="11200" i="1" baseline="-25000" dirty="0" err="1" smtClean="0"/>
              <a:t>H</a:t>
            </a:r>
            <a:r>
              <a:rPr lang="en-US" altLang="zh-CN" sz="11200" dirty="0" smtClean="0"/>
              <a:t>(</a:t>
            </a:r>
            <a:r>
              <a:rPr lang="en-US" altLang="zh-CN" sz="11200" i="1" dirty="0" smtClean="0"/>
              <a:t>., </a:t>
            </a:r>
            <a:r>
              <a:rPr lang="en-US" altLang="zh-CN" sz="11200" i="1" dirty="0"/>
              <a:t>.</a:t>
            </a:r>
            <a:r>
              <a:rPr lang="en-US" altLang="zh-CN" sz="11200" dirty="0"/>
              <a:t>) is </a:t>
            </a:r>
            <a:r>
              <a:rPr lang="en-US" altLang="zh-CN" sz="11200" dirty="0" smtClean="0"/>
              <a:t>the Hamming </a:t>
            </a:r>
            <a:r>
              <a:rPr lang="en-US" altLang="zh-CN" sz="11200" dirty="0"/>
              <a:t>distance </a:t>
            </a:r>
            <a:endParaRPr lang="en-US" altLang="zh-CN" sz="11200" dirty="0" smtClean="0"/>
          </a:p>
          <a:p>
            <a:r>
              <a:rPr lang="el-GR" altLang="zh-CN" sz="11200" i="1" dirty="0" smtClean="0"/>
              <a:t>δ</a:t>
            </a:r>
            <a:r>
              <a:rPr lang="en-US" altLang="zh-CN" sz="11200" i="1" dirty="0" err="1"/>
              <a:t>d</a:t>
            </a:r>
            <a:r>
              <a:rPr lang="en-US" altLang="zh-CN" sz="11200" i="1" baseline="-25000" dirty="0" err="1"/>
              <a:t>H</a:t>
            </a:r>
            <a:r>
              <a:rPr lang="en-US" altLang="zh-CN" sz="11200" i="1" baseline="-25000" dirty="0"/>
              <a:t> </a:t>
            </a:r>
            <a:r>
              <a:rPr lang="en-US" altLang="zh-CN" sz="11200" dirty="0" smtClean="0"/>
              <a:t>(</a:t>
            </a:r>
            <a:r>
              <a:rPr lang="en-US" altLang="zh-CN" sz="11200" b="1" dirty="0"/>
              <a:t>h</a:t>
            </a:r>
            <a:r>
              <a:rPr lang="en-US" altLang="zh-CN" sz="11200" i="1" dirty="0"/>
              <a:t>, </a:t>
            </a:r>
            <a:r>
              <a:rPr lang="en-US" altLang="zh-CN" sz="11200" b="1" dirty="0"/>
              <a:t>h</a:t>
            </a:r>
            <a:r>
              <a:rPr lang="en-US" altLang="zh-CN" sz="11200" dirty="0"/>
              <a:t>1</a:t>
            </a:r>
            <a:r>
              <a:rPr lang="en-US" altLang="zh-CN" sz="11200" i="1" dirty="0"/>
              <a:t>, </a:t>
            </a:r>
            <a:r>
              <a:rPr lang="en-US" altLang="zh-CN" sz="11200" b="1" dirty="0"/>
              <a:t>h</a:t>
            </a:r>
            <a:r>
              <a:rPr lang="en-US" altLang="zh-CN" sz="11200" dirty="0"/>
              <a:t>2) = </a:t>
            </a:r>
            <a:r>
              <a:rPr lang="en-US" altLang="zh-CN" sz="11200" i="1" dirty="0"/>
              <a:t>d</a:t>
            </a:r>
            <a:r>
              <a:rPr lang="en-US" altLang="zh-CN" sz="11200" i="1" baseline="-25000" dirty="0"/>
              <a:t>H</a:t>
            </a:r>
            <a:r>
              <a:rPr lang="en-US" altLang="zh-CN" sz="11200" dirty="0"/>
              <a:t>(</a:t>
            </a:r>
            <a:r>
              <a:rPr lang="en-US" altLang="zh-CN" sz="11200" b="1" dirty="0"/>
              <a:t>h</a:t>
            </a:r>
            <a:r>
              <a:rPr lang="en-US" altLang="zh-CN" sz="11200" i="1" dirty="0"/>
              <a:t>, </a:t>
            </a:r>
            <a:r>
              <a:rPr lang="en-US" altLang="zh-CN" sz="11200" b="1" dirty="0"/>
              <a:t>h</a:t>
            </a:r>
            <a:r>
              <a:rPr lang="en-US" altLang="zh-CN" sz="11200" dirty="0"/>
              <a:t>1) </a:t>
            </a:r>
            <a:r>
              <a:rPr lang="en-US" altLang="zh-CN" sz="11200" i="1" dirty="0"/>
              <a:t>− d</a:t>
            </a:r>
            <a:r>
              <a:rPr lang="en-US" altLang="zh-CN" sz="11200" i="1" baseline="-25000" dirty="0"/>
              <a:t>H</a:t>
            </a:r>
            <a:r>
              <a:rPr lang="en-US" altLang="zh-CN" sz="11200" dirty="0"/>
              <a:t>(</a:t>
            </a:r>
            <a:r>
              <a:rPr lang="en-US" altLang="zh-CN" sz="11200" b="1" dirty="0"/>
              <a:t>h</a:t>
            </a:r>
            <a:r>
              <a:rPr lang="en-US" altLang="zh-CN" sz="11200" i="1" dirty="0"/>
              <a:t>, </a:t>
            </a:r>
            <a:r>
              <a:rPr lang="en-US" altLang="zh-CN" sz="11200" b="1" dirty="0"/>
              <a:t>h</a:t>
            </a:r>
            <a:r>
              <a:rPr lang="en-US" altLang="zh-CN" sz="11200" dirty="0"/>
              <a:t>2</a:t>
            </a:r>
            <a:r>
              <a:rPr lang="en-US" altLang="zh-CN" sz="11200" dirty="0" smtClean="0"/>
              <a:t>)</a:t>
            </a:r>
          </a:p>
          <a:p>
            <a:r>
              <a:rPr lang="el-GR" altLang="zh-CN" sz="11200" i="1" dirty="0"/>
              <a:t>ρ </a:t>
            </a:r>
            <a:r>
              <a:rPr lang="en-US" altLang="zh-CN" sz="11200" dirty="0"/>
              <a:t>is a margin parameter </a:t>
            </a:r>
            <a:br>
              <a:rPr lang="en-US" altLang="zh-CN" sz="11200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194637"/>
              </p:ext>
            </p:extLst>
          </p:nvPr>
        </p:nvGraphicFramePr>
        <p:xfrm>
          <a:off x="3590849" y="3126657"/>
          <a:ext cx="1263517" cy="63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3" imgW="520560" imgH="368280" progId="Equation.DSMT4">
                  <p:embed/>
                </p:oleObj>
              </mc:Choice>
              <mc:Fallback>
                <p:oleObj name="Equation" r:id="rId3" imgW="5205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0849" y="3126657"/>
                        <a:ext cx="1263517" cy="635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74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Supervised  Optimization with Surrogate Loss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Directly </a:t>
            </a:r>
            <a:r>
              <a:rPr lang="en-US" altLang="zh-CN" dirty="0" smtClean="0">
                <a:solidFill>
                  <a:srgbClr val="00B050"/>
                </a:solidFill>
              </a:rPr>
              <a:t>optimizing such </a:t>
            </a:r>
            <a:r>
              <a:rPr lang="en-US" altLang="zh-CN" dirty="0">
                <a:solidFill>
                  <a:srgbClr val="00B050"/>
                </a:solidFill>
              </a:rPr>
              <a:t>ranking criteria </a:t>
            </a:r>
            <a:r>
              <a:rPr lang="en-US" altLang="zh-CN" dirty="0"/>
              <a:t>is intractable, which involves minimizing nonsmooth and multivariate ranking </a:t>
            </a:r>
            <a:r>
              <a:rPr lang="en-US" altLang="zh-CN" dirty="0" smtClean="0"/>
              <a:t>losses</a:t>
            </a:r>
          </a:p>
          <a:p>
            <a:r>
              <a:rPr lang="en-US" altLang="zh-CN" dirty="0" smtClean="0"/>
              <a:t>This surrogate loss is a convex upper bound on the pairwise disagreement which </a:t>
            </a:r>
            <a:r>
              <a:rPr lang="en-US" altLang="zh-CN" dirty="0" smtClean="0">
                <a:solidFill>
                  <a:srgbClr val="00B050"/>
                </a:solidFill>
              </a:rPr>
              <a:t>counts the number of incorrectly ranked triplets</a:t>
            </a:r>
            <a:r>
              <a:rPr lang="el-GR" altLang="zh-CN" dirty="0"/>
              <a:t/>
            </a:r>
            <a:br>
              <a:rPr lang="el-GR" altLang="zh-CN" dirty="0"/>
            </a:br>
            <a:r>
              <a:rPr lang="el-GR" altLang="zh-CN" dirty="0"/>
              <a:t/>
            </a:r>
            <a:br>
              <a:rPr lang="el-GR" altLang="zh-CN" dirty="0"/>
            </a:b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911114"/>
              </p:ext>
            </p:extLst>
          </p:nvPr>
        </p:nvGraphicFramePr>
        <p:xfrm>
          <a:off x="1154954" y="4158842"/>
          <a:ext cx="851535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3" imgW="3784320" imgH="469800" progId="Equation.DSMT4">
                  <p:embed/>
                </p:oleObj>
              </mc:Choice>
              <mc:Fallback>
                <p:oleObj name="Equation" r:id="rId3" imgW="37843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4954" y="4158842"/>
                        <a:ext cx="8515350" cy="91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49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130053" y="4178014"/>
            <a:ext cx="2346524" cy="428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130053" y="3414532"/>
            <a:ext cx="168995" cy="3588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66674" y="4362680"/>
            <a:ext cx="4749947" cy="488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69711" y="3310359"/>
            <a:ext cx="2824223" cy="544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Ranking Loss</a:t>
            </a:r>
          </a:p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666674" y="3136175"/>
          <a:ext cx="6910168" cy="93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3" imgW="3441600" imgH="469800" progId="Equation.DSMT4">
                  <p:embed/>
                </p:oleObj>
              </mc:Choice>
              <mc:Fallback>
                <p:oleObj name="Equation" r:id="rId3" imgW="3441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6674" y="3136175"/>
                        <a:ext cx="6910168" cy="93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636871" y="29631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666674" y="4362680"/>
          <a:ext cx="4749947" cy="48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5" imgW="2222280" imgH="228600" progId="Equation.DSMT4">
                  <p:embed/>
                </p:oleObj>
              </mc:Choice>
              <mc:Fallback>
                <p:oleObj name="Equation" r:id="rId5" imgW="222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6674" y="4362680"/>
                        <a:ext cx="4749947" cy="488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>
            <a:endCxn id="10" idx="0"/>
          </p:cNvCxnSpPr>
          <p:nvPr/>
        </p:nvCxnSpPr>
        <p:spPr>
          <a:xfrm flipH="1">
            <a:off x="4041648" y="3854370"/>
            <a:ext cx="2289704" cy="50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30053" y="4178014"/>
            <a:ext cx="23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margin parameter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13" idx="0"/>
          </p:cNvCxnSpPr>
          <p:nvPr/>
        </p:nvCxnSpPr>
        <p:spPr>
          <a:xfrm>
            <a:off x="8214550" y="3773347"/>
            <a:ext cx="1088765" cy="40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51008" y="5440100"/>
            <a:ext cx="922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users </a:t>
            </a:r>
            <a:r>
              <a:rPr lang="en-US" altLang="zh-CN" dirty="0" smtClean="0">
                <a:solidFill>
                  <a:srgbClr val="FF0000"/>
                </a:solidFill>
              </a:rPr>
              <a:t>usually pay </a:t>
            </a:r>
            <a:r>
              <a:rPr lang="en-US" altLang="zh-CN" dirty="0">
                <a:solidFill>
                  <a:srgbClr val="FF0000"/>
                </a:solidFill>
              </a:rPr>
              <a:t>most of their attentions to the results on the first </a:t>
            </a:r>
            <a:r>
              <a:rPr lang="en-US" altLang="zh-CN" dirty="0" smtClean="0">
                <a:solidFill>
                  <a:srgbClr val="FF0000"/>
                </a:solidFill>
              </a:rPr>
              <a:t>few pages.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9421792" y="5450652"/>
            <a:ext cx="1076446" cy="896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597570" y="5450652"/>
            <a:ext cx="2560718" cy="896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96083" y="4341170"/>
            <a:ext cx="2199190" cy="766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72000" y="3402957"/>
            <a:ext cx="963660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Supervised  Optimization with Surrogate Loss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44010" y="2649144"/>
            <a:ext cx="11042247" cy="3821104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dding </a:t>
            </a:r>
            <a:r>
              <a:rPr lang="en-US" altLang="zh-CN" dirty="0"/>
              <a:t>adaptive </a:t>
            </a:r>
            <a:r>
              <a:rPr lang="en-US" altLang="zh-CN" dirty="0" smtClean="0"/>
              <a:t>weights related </a:t>
            </a:r>
            <a:r>
              <a:rPr lang="en-US" altLang="zh-CN" dirty="0"/>
              <a:t>to the similarity levels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948216"/>
              </p:ext>
            </p:extLst>
          </p:nvPr>
        </p:nvGraphicFramePr>
        <p:xfrm>
          <a:off x="1150938" y="3238500"/>
          <a:ext cx="80073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3" imgW="3987720" imgH="469800" progId="Equation.DSMT4">
                  <p:embed/>
                </p:oleObj>
              </mc:Choice>
              <mc:Fallback>
                <p:oleObj name="Equation" r:id="rId3" imgW="3987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0938" y="3238500"/>
                        <a:ext cx="8007350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636871" y="29631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644312"/>
              </p:ext>
            </p:extLst>
          </p:nvPr>
        </p:nvGraphicFramePr>
        <p:xfrm>
          <a:off x="4277547" y="4298587"/>
          <a:ext cx="2017726" cy="770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5" imgW="1130040" imgH="431640" progId="Equation.DSMT4">
                  <p:embed/>
                </p:oleObj>
              </mc:Choice>
              <mc:Fallback>
                <p:oleObj name="Equation" r:id="rId5" imgW="1130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7547" y="4298587"/>
                        <a:ext cx="2017726" cy="770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>
            <a:endCxn id="11" idx="0"/>
          </p:cNvCxnSpPr>
          <p:nvPr/>
        </p:nvCxnSpPr>
        <p:spPr>
          <a:xfrm>
            <a:off x="5092861" y="3923818"/>
            <a:ext cx="102817" cy="4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514337"/>
              </p:ext>
            </p:extLst>
          </p:nvPr>
        </p:nvGraphicFramePr>
        <p:xfrm>
          <a:off x="1150938" y="5450652"/>
          <a:ext cx="9347300" cy="89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7" imgW="4635360" imgH="444240" progId="Equation.DSMT4">
                  <p:embed/>
                </p:oleObj>
              </mc:Choice>
              <mc:Fallback>
                <p:oleObj name="Equation" r:id="rId7" imgW="4635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0938" y="5450652"/>
                        <a:ext cx="9347300" cy="896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圆角矩形 25"/>
          <p:cNvSpPr/>
          <p:nvPr/>
        </p:nvSpPr>
        <p:spPr>
          <a:xfrm>
            <a:off x="7095281" y="4653023"/>
            <a:ext cx="1828800" cy="4548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Balance Item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26" idx="2"/>
          </p:cNvCxnSpPr>
          <p:nvPr/>
        </p:nvCxnSpPr>
        <p:spPr>
          <a:xfrm flipV="1">
            <a:off x="7870785" y="5107827"/>
            <a:ext cx="138896" cy="34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421792" y="4653023"/>
            <a:ext cx="2025570" cy="454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Independence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30" idx="2"/>
          </p:cNvCxnSpPr>
          <p:nvPr/>
        </p:nvCxnSpPr>
        <p:spPr>
          <a:xfrm flipV="1">
            <a:off x="9960015" y="5107827"/>
            <a:ext cx="474562" cy="34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819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51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smtClean="0"/>
              <a:t>Experiments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2544896"/>
            <a:ext cx="10317480" cy="2924087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5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 </a:t>
            </a:r>
            <a:r>
              <a:rPr lang="en-US" altLang="zh-CN" sz="5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benchmark datasets:MIRFLICKR-25K and NUSWIDE</a:t>
            </a:r>
          </a:p>
          <a:p>
            <a:r>
              <a:rPr lang="en-US" altLang="zh-CN" sz="5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 (</a:t>
            </a:r>
            <a:r>
              <a:rPr lang="en-US" altLang="zh-CN" sz="5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 </a:t>
            </a:r>
            <a:r>
              <a:rPr lang="en-US" altLang="zh-C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for gradient </a:t>
            </a:r>
            <a:r>
              <a:rPr lang="en-US" altLang="zh-CN" sz="5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descent) </a:t>
            </a:r>
            <a:r>
              <a:rPr lang="en-US" altLang="zh-C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5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</a:p>
          <a:p>
            <a:r>
              <a:rPr lang="en-US" altLang="zh-CN" sz="5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parameter </a:t>
            </a:r>
            <a:r>
              <a:rPr lang="el-GR" altLang="zh-CN" sz="5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altLang="zh-C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l-GR" altLang="zh-CN" sz="5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altLang="zh-CN" sz="5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set to </a:t>
            </a:r>
            <a:r>
              <a:rPr lang="en-US" altLang="zh-C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and 5</a:t>
            </a:r>
            <a:r>
              <a:rPr lang="en-US" altLang="zh-CN" sz="5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e−</a:t>
            </a:r>
            <a:r>
              <a:rPr lang="en-US" altLang="zh-C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5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</a:p>
          <a:p>
            <a:r>
              <a:rPr lang="en-US" altLang="zh-C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the </a:t>
            </a:r>
            <a:r>
              <a:rPr lang="en-US" altLang="zh-CN" sz="5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ground-truth ranking list used for training is set to </a:t>
            </a:r>
            <a:r>
              <a:rPr lang="en-US" altLang="zh-CN" sz="5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20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MIRFLICKR-25K</a:t>
            </a:r>
          </a:p>
          <a:p>
            <a:r>
              <a:rPr lang="en-US" altLang="zh-CN" dirty="0" smtClean="0"/>
              <a:t>2000 as </a:t>
            </a:r>
            <a:r>
              <a:rPr lang="en-US" altLang="zh-CN" dirty="0" err="1" smtClean="0"/>
              <a:t>testset</a:t>
            </a:r>
            <a:r>
              <a:rPr lang="en-US" altLang="zh-CN" dirty="0" smtClean="0"/>
              <a:t>; 23000 as </a:t>
            </a:r>
            <a:r>
              <a:rPr lang="en-US" altLang="zh-CN" dirty="0" err="1" smtClean="0"/>
              <a:t>trainset</a:t>
            </a:r>
            <a:endParaRPr lang="en-US" altLang="zh-CN" dirty="0" smtClean="0"/>
          </a:p>
          <a:p>
            <a:r>
              <a:rPr lang="en-US" altLang="zh-CN" dirty="0" smtClean="0"/>
              <a:t>38 concepts</a:t>
            </a:r>
          </a:p>
          <a:p>
            <a:r>
              <a:rPr lang="en-US" altLang="zh-CN" dirty="0" smtClean="0"/>
              <a:t>3857-dimensional feature vector:</a:t>
            </a:r>
          </a:p>
          <a:p>
            <a:pPr lvl="1"/>
            <a:r>
              <a:rPr lang="en-US" altLang="zh-CN" dirty="0"/>
              <a:t>Pyramid Histogram of Words (PHOW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Gist</a:t>
            </a:r>
          </a:p>
          <a:p>
            <a:pPr lvl="1"/>
            <a:r>
              <a:rPr lang="en-US" altLang="zh-CN" dirty="0"/>
              <a:t>MPEG-7 descriptors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4040368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NUS-WIDE</a:t>
            </a:r>
          </a:p>
          <a:p>
            <a:r>
              <a:rPr lang="en-US" altLang="zh-CN" dirty="0" smtClean="0"/>
              <a:t>226,265 of 269,648</a:t>
            </a:r>
          </a:p>
          <a:p>
            <a:pPr lvl="1"/>
            <a:r>
              <a:rPr lang="en-US" altLang="zh-CN" dirty="0" smtClean="0"/>
              <a:t>5000 as </a:t>
            </a:r>
            <a:r>
              <a:rPr lang="en-US" altLang="zh-CN" dirty="0" err="1" smtClean="0"/>
              <a:t>testset</a:t>
            </a:r>
            <a:endParaRPr lang="en-US" altLang="zh-CN" dirty="0" smtClean="0"/>
          </a:p>
          <a:p>
            <a:r>
              <a:rPr lang="en-US" altLang="zh-CN" dirty="0" smtClean="0"/>
              <a:t>81 concepts</a:t>
            </a:r>
          </a:p>
          <a:p>
            <a:r>
              <a:rPr lang="en-US" altLang="zh-CN" dirty="0" smtClean="0"/>
              <a:t>1134-dimensional feature vector:</a:t>
            </a:r>
          </a:p>
          <a:p>
            <a:pPr lvl="1"/>
            <a:r>
              <a:rPr lang="en-US" altLang="zh-CN" dirty="0" smtClean="0"/>
              <a:t>Bag of words based on SIFT</a:t>
            </a:r>
          </a:p>
          <a:p>
            <a:pPr lvl="1"/>
            <a:r>
              <a:rPr lang="en-US" altLang="zh-CN" dirty="0"/>
              <a:t>color </a:t>
            </a:r>
            <a:r>
              <a:rPr lang="en-US" altLang="zh-CN" dirty="0" smtClean="0"/>
              <a:t>histogram</a:t>
            </a:r>
          </a:p>
          <a:p>
            <a:pPr lvl="1"/>
            <a:r>
              <a:rPr lang="en-US" altLang="zh-CN" dirty="0"/>
              <a:t>color </a:t>
            </a:r>
            <a:r>
              <a:rPr lang="en-US" altLang="zh-CN" dirty="0" err="1" smtClean="0"/>
              <a:t>correlogram</a:t>
            </a:r>
            <a:endParaRPr lang="en-US" altLang="zh-CN" dirty="0" smtClean="0"/>
          </a:p>
          <a:p>
            <a:pPr lvl="1"/>
            <a:r>
              <a:rPr lang="en-US" altLang="zh-CN" dirty="0"/>
              <a:t>edge </a:t>
            </a:r>
            <a:r>
              <a:rPr lang="en-US" altLang="zh-CN" dirty="0" smtClean="0"/>
              <a:t>direction histogram</a:t>
            </a:r>
          </a:p>
          <a:p>
            <a:pPr lvl="1"/>
            <a:r>
              <a:rPr lang="en-US" altLang="zh-CN" dirty="0"/>
              <a:t>wavelet </a:t>
            </a:r>
            <a:r>
              <a:rPr lang="en-US" altLang="zh-CN" dirty="0" smtClean="0"/>
              <a:t>texture</a:t>
            </a:r>
          </a:p>
          <a:p>
            <a:pPr lvl="1"/>
            <a:r>
              <a:rPr lang="en-US" altLang="zh-CN" dirty="0"/>
              <a:t>block-wise color moments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55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778" y="794783"/>
            <a:ext cx="10515600" cy="9683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Discounted </a:t>
            </a:r>
            <a:r>
              <a:rPr lang="en-US" altLang="zh-CN" dirty="0"/>
              <a:t>Cumulative Gain (NDCG)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45744"/>
            <a:ext cx="10515600" cy="3980455"/>
          </a:xfrm>
        </p:spPr>
        <p:txBody>
          <a:bodyPr/>
          <a:lstStyle/>
          <a:p>
            <a:r>
              <a:rPr lang="en-US" altLang="zh-CN" b="1" dirty="0" smtClean="0"/>
              <a:t>Discounted </a:t>
            </a:r>
            <a:r>
              <a:rPr lang="en-US" altLang="zh-CN" b="1" dirty="0"/>
              <a:t>cumulative gain</a:t>
            </a:r>
            <a:r>
              <a:rPr lang="en-US" altLang="zh-CN" dirty="0"/>
              <a:t> (</a:t>
            </a:r>
            <a:r>
              <a:rPr lang="en-US" altLang="zh-CN" b="1" dirty="0"/>
              <a:t>DCG</a:t>
            </a:r>
            <a:r>
              <a:rPr lang="en-US" altLang="zh-CN" dirty="0"/>
              <a:t>) is a measure of ranking </a:t>
            </a:r>
            <a:r>
              <a:rPr lang="en-US" altLang="zh-CN" dirty="0" smtClean="0"/>
              <a:t>quality</a:t>
            </a:r>
            <a:endParaRPr lang="en-US" altLang="zh-CN" dirty="0"/>
          </a:p>
          <a:p>
            <a:r>
              <a:rPr lang="en-US" altLang="zh-CN" dirty="0"/>
              <a:t>DCG measures the usefulness, </a:t>
            </a:r>
            <a:r>
              <a:rPr lang="en-US" altLang="zh-CN" dirty="0" smtClean="0"/>
              <a:t>or </a:t>
            </a:r>
            <a:r>
              <a:rPr lang="en-US" altLang="zh-CN" i="1" dirty="0" smtClean="0"/>
              <a:t>gain</a:t>
            </a:r>
            <a:r>
              <a:rPr lang="en-US" altLang="zh-CN" dirty="0"/>
              <a:t>, of a document based on its </a:t>
            </a:r>
            <a:r>
              <a:rPr lang="en-US" altLang="zh-CN" dirty="0">
                <a:solidFill>
                  <a:srgbClr val="00B050"/>
                </a:solidFill>
              </a:rPr>
              <a:t>position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 the result </a:t>
            </a:r>
            <a:r>
              <a:rPr lang="en-US" altLang="zh-CN" dirty="0" smtClean="0"/>
              <a:t>list</a:t>
            </a:r>
          </a:p>
          <a:p>
            <a:pPr marL="0" indent="0">
              <a:buNone/>
            </a:pPr>
            <a:r>
              <a:rPr lang="en-US" altLang="zh-CN" dirty="0" smtClean="0"/>
              <a:t>      Two </a:t>
            </a:r>
            <a:r>
              <a:rPr lang="en-US" altLang="zh-CN" dirty="0"/>
              <a:t>assumptions are made in using DCG and its related </a:t>
            </a:r>
            <a:r>
              <a:rPr lang="en-US" altLang="zh-CN" dirty="0" smtClean="0"/>
              <a:t>measures</a:t>
            </a:r>
          </a:p>
          <a:p>
            <a:r>
              <a:rPr lang="en-US" altLang="zh-CN" dirty="0"/>
              <a:t>Highly relevant documents are more useful when appearing earlier in a search engine result list (have higher ranks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Highly relevant documents are more useful than marginally relevant documents, which are in turn more useful than irrelevant documents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9" y="5181534"/>
            <a:ext cx="3656299" cy="9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85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Normalized Discounted </a:t>
            </a:r>
            <a:r>
              <a:rPr lang="en-US" altLang="zh-CN" dirty="0" smtClean="0"/>
              <a:t>Cumulative </a:t>
            </a:r>
            <a:r>
              <a:rPr lang="en-US" altLang="zh-CN" dirty="0"/>
              <a:t>Gain (NDCG)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mean Average Precision (</a:t>
            </a:r>
            <a:r>
              <a:rPr lang="en-US" altLang="zh-CN" dirty="0" err="1"/>
              <a:t>mAP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Average Cumulative Gain (ACG)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194944"/>
              </p:ext>
            </p:extLst>
          </p:nvPr>
        </p:nvGraphicFramePr>
        <p:xfrm>
          <a:off x="1632812" y="3403518"/>
          <a:ext cx="3519730" cy="867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3" imgW="1803240" imgH="444240" progId="Equation.DSMT4">
                  <p:embed/>
                </p:oleObj>
              </mc:Choice>
              <mc:Fallback>
                <p:oleObj name="Equation" r:id="rId3" imgW="18032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2812" y="3403518"/>
                        <a:ext cx="3519730" cy="867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807569"/>
              </p:ext>
            </p:extLst>
          </p:nvPr>
        </p:nvGraphicFramePr>
        <p:xfrm>
          <a:off x="6944810" y="3291968"/>
          <a:ext cx="2731626" cy="97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5" imgW="1206360" imgH="431640" progId="Equation.DSMT4">
                  <p:embed/>
                </p:oleObj>
              </mc:Choice>
              <mc:Fallback>
                <p:oleObj name="Equation" r:id="rId5" imgW="1206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4810" y="3291968"/>
                        <a:ext cx="2731626" cy="977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247865"/>
              </p:ext>
            </p:extLst>
          </p:nvPr>
        </p:nvGraphicFramePr>
        <p:xfrm>
          <a:off x="1632812" y="5071074"/>
          <a:ext cx="2696120" cy="91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7" imgW="1307880" imgH="444240" progId="Equation.DSMT4">
                  <p:embed/>
                </p:oleObj>
              </mc:Choice>
              <mc:Fallback>
                <p:oleObj name="Equation" r:id="rId7" imgW="1307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2812" y="5071074"/>
                        <a:ext cx="2696120" cy="916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572955"/>
              </p:ext>
            </p:extLst>
          </p:nvPr>
        </p:nvGraphicFramePr>
        <p:xfrm>
          <a:off x="5108811" y="4807173"/>
          <a:ext cx="3393782" cy="117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9" imgW="1904760" imgH="660240" progId="Equation.DSMT4">
                  <p:embed/>
                </p:oleObj>
              </mc:Choice>
              <mc:Fallback>
                <p:oleObj name="Equation" r:id="rId9" imgW="19047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8811" y="4807173"/>
                        <a:ext cx="3393782" cy="1176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25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973668"/>
            <a:ext cx="9200901" cy="5659896"/>
          </a:xfrm>
        </p:spPr>
      </p:pic>
    </p:spTree>
    <p:extLst>
      <p:ext uri="{BB962C8B-B14F-4D97-AF65-F5344CB8AC3E}">
        <p14:creationId xmlns:p14="http://schemas.microsoft.com/office/powerpoint/2010/main" val="3803801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973667"/>
            <a:ext cx="8761413" cy="5389547"/>
          </a:xfrm>
        </p:spPr>
      </p:pic>
    </p:spTree>
    <p:extLst>
      <p:ext uri="{BB962C8B-B14F-4D97-AF65-F5344CB8AC3E}">
        <p14:creationId xmlns:p14="http://schemas.microsoft.com/office/powerpoint/2010/main" val="346795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973668"/>
            <a:ext cx="8991581" cy="5531134"/>
          </a:xfrm>
        </p:spPr>
      </p:pic>
    </p:spTree>
    <p:extLst>
      <p:ext uri="{BB962C8B-B14F-4D97-AF65-F5344CB8AC3E}">
        <p14:creationId xmlns:p14="http://schemas.microsoft.com/office/powerpoint/2010/main" val="3730507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973668"/>
            <a:ext cx="9167851" cy="5639566"/>
          </a:xfrm>
        </p:spPr>
      </p:pic>
    </p:spTree>
    <p:extLst>
      <p:ext uri="{BB962C8B-B14F-4D97-AF65-F5344CB8AC3E}">
        <p14:creationId xmlns:p14="http://schemas.microsoft.com/office/powerpoint/2010/main" val="3535609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novel hash function learning formwork is proposed to combine semantic ranking and deep learning model to address the problem of preserving multilevel semantic similarity between </a:t>
            </a:r>
            <a:r>
              <a:rPr lang="en-US" altLang="zh-CN" dirty="0" err="1"/>
              <a:t>multilabel</a:t>
            </a:r>
            <a:r>
              <a:rPr lang="en-US" altLang="zh-CN" dirty="0"/>
              <a:t> images. 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ﬁrst time to exploit deep convolutional neural network with </a:t>
            </a:r>
            <a:r>
              <a:rPr lang="en-US" altLang="zh-CN" dirty="0" err="1"/>
              <a:t>listwise</a:t>
            </a:r>
            <a:r>
              <a:rPr lang="en-US" altLang="zh-CN" dirty="0"/>
              <a:t> ranking supervision for hashing. CNN </a:t>
            </a:r>
            <a:r>
              <a:rPr lang="en-US" altLang="zh-CN" dirty="0" smtClean="0"/>
              <a:t>to avoid hand-crafted features</a:t>
            </a:r>
          </a:p>
          <a:p>
            <a:r>
              <a:rPr lang="en-US" altLang="zh-CN" dirty="0" smtClean="0"/>
              <a:t>Our method achieved </a:t>
            </a:r>
            <a:r>
              <a:rPr lang="en-US" altLang="zh-CN" dirty="0"/>
              <a:t>the state-of-the-art performance in terms of ranking evaluation metrics.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7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0" y="2472021"/>
            <a:ext cx="8238038" cy="3945068"/>
          </a:xfr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9575158" y="5544150"/>
          <a:ext cx="16764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包装程序外壳对象" showAsIcon="1" r:id="rId4" imgW="1676880" imgH="541440" progId="Package">
                  <p:embed/>
                </p:oleObj>
              </mc:Choice>
              <mc:Fallback>
                <p:oleObj name="包装程序外壳对象" showAsIcon="1" r:id="rId4" imgW="1676880" imgH="541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75158" y="5544150"/>
                        <a:ext cx="16764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7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605194"/>
            <a:ext cx="10121900" cy="1082675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DCG and Normalized </a:t>
            </a:r>
            <a:r>
              <a:rPr lang="en-US" altLang="zh-CN" b="1" dirty="0"/>
              <a:t>DCG</a:t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874" y="4199215"/>
            <a:ext cx="4549776" cy="952500"/>
          </a:xfrm>
        </p:spPr>
      </p:pic>
      <p:sp>
        <p:nvSpPr>
          <p:cNvPr id="6" name="矩形 5"/>
          <p:cNvSpPr/>
          <p:nvPr/>
        </p:nvSpPr>
        <p:spPr>
          <a:xfrm>
            <a:off x="636989" y="2396837"/>
            <a:ext cx="109628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0" dirty="0" smtClean="0">
                <a:solidFill>
                  <a:srgbClr val="555555"/>
                </a:solidFill>
                <a:effectLst/>
              </a:rPr>
              <a:t>Normalized </a:t>
            </a:r>
            <a:r>
              <a:rPr lang="en-US" altLang="zh-CN" sz="2000" b="1" i="0" dirty="0" smtClean="0">
                <a:solidFill>
                  <a:srgbClr val="555555"/>
                </a:solidFill>
                <a:effectLst/>
              </a:rPr>
              <a:t>discounted cumulative gain (NDCG)</a:t>
            </a:r>
            <a:r>
              <a:rPr lang="en-US" altLang="zh-CN" sz="2000" b="0" i="0" dirty="0" smtClean="0">
                <a:solidFill>
                  <a:srgbClr val="555555"/>
                </a:solidFill>
                <a:effectLst/>
              </a:rPr>
              <a:t> measures the performance of a recommendation system based on the graded relevance of the recommended entities. It varies from 0.0 to 1.0, with 1.0 representing the ideal ranking of the </a:t>
            </a:r>
            <a:r>
              <a:rPr lang="en-US" altLang="zh-CN" sz="2000" b="0" i="0" dirty="0" smtClean="0">
                <a:solidFill>
                  <a:srgbClr val="555555"/>
                </a:solidFill>
                <a:effectLst/>
              </a:rPr>
              <a:t>entities.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812800" y="5436049"/>
            <a:ext cx="9107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</a:rPr>
              <a:t>where </a:t>
            </a:r>
            <a:r>
              <a:rPr lang="en-US" altLang="zh-CN" dirty="0"/>
              <a:t>p</a:t>
            </a:r>
            <a:r>
              <a:rPr lang="en-US" altLang="zh-CN" dirty="0">
                <a:solidFill>
                  <a:srgbClr val="555555"/>
                </a:solidFill>
              </a:rPr>
              <a:t> is the truncated position in a ranking </a:t>
            </a:r>
            <a:r>
              <a:rPr lang="en-US" altLang="zh-CN" dirty="0" smtClean="0">
                <a:solidFill>
                  <a:srgbClr val="555555"/>
                </a:solidFill>
              </a:rPr>
              <a:t>list</a:t>
            </a:r>
            <a:r>
              <a:rPr lang="en-US" altLang="zh-CN" dirty="0">
                <a:solidFill>
                  <a:srgbClr val="555555"/>
                </a:solidFill>
              </a:rPr>
              <a:t>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791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DCG and Normalized DCG</a:t>
            </a:r>
            <a:br>
              <a:rPr lang="en-US" altLang="zh-CN" b="1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42352"/>
            <a:ext cx="9677400" cy="3507648"/>
          </a:xfrm>
        </p:spPr>
        <p:txBody>
          <a:bodyPr/>
          <a:lstStyle/>
          <a:p>
            <a:r>
              <a:rPr lang="en-US" altLang="zh-CN" dirty="0" smtClean="0"/>
              <a:t>Presented with a list of documents in response to a search query with relevant values</a:t>
            </a:r>
          </a:p>
          <a:p>
            <a:pPr marL="0" indent="0">
              <a:buNone/>
            </a:pPr>
            <a:r>
              <a:rPr lang="en-US" altLang="zh-CN" dirty="0" smtClean="0"/>
              <a:t>relevance scores:  3,2,3,0,1,2   as</a:t>
            </a:r>
          </a:p>
          <a:p>
            <a:pPr marL="0" indent="0">
              <a:buNone/>
            </a:pPr>
            <a:r>
              <a:rPr lang="en-US" altLang="zh-CN" dirty="0" smtClean="0"/>
              <a:t>DCG</a:t>
            </a:r>
            <a:r>
              <a:rPr lang="en-US" altLang="zh-CN" baseline="-25000" dirty="0" smtClean="0"/>
              <a:t>6 </a:t>
            </a:r>
            <a:r>
              <a:rPr lang="en-US" altLang="zh-CN" dirty="0" smtClean="0"/>
              <a:t>=7+1.892+3.5+0+0.387+1.069=13.848</a:t>
            </a:r>
          </a:p>
          <a:p>
            <a:pPr marL="0" indent="0">
              <a:buNone/>
            </a:pPr>
            <a:r>
              <a:rPr lang="en-US" altLang="zh-CN" dirty="0"/>
              <a:t>an ideal ordering for the given </a:t>
            </a:r>
            <a:r>
              <a:rPr lang="en-US" altLang="zh-CN" dirty="0" smtClean="0"/>
              <a:t>query: 3,3,2,2,1,0</a:t>
            </a:r>
          </a:p>
          <a:p>
            <a:pPr marL="0" indent="0">
              <a:buNone/>
            </a:pPr>
            <a:r>
              <a:rPr lang="en-US" altLang="zh-CN" dirty="0" smtClean="0"/>
              <a:t>IDCG</a:t>
            </a:r>
            <a:r>
              <a:rPr lang="en-US" altLang="zh-CN" baseline="-25000" dirty="0" smtClean="0"/>
              <a:t>6 </a:t>
            </a:r>
            <a:r>
              <a:rPr lang="en-US" altLang="zh-CN" dirty="0" smtClean="0"/>
              <a:t>=14.595</a:t>
            </a:r>
          </a:p>
          <a:p>
            <a:pPr marL="0" indent="0">
              <a:buNone/>
            </a:pPr>
            <a:r>
              <a:rPr lang="en-US" altLang="zh-CN" dirty="0" smtClean="0"/>
              <a:t>NDCG</a:t>
            </a:r>
            <a:r>
              <a:rPr lang="en-US" altLang="zh-CN" baseline="-25000" dirty="0" smtClean="0"/>
              <a:t>6 </a:t>
            </a:r>
            <a:r>
              <a:rPr lang="en-US" altLang="zh-CN" dirty="0" smtClean="0"/>
              <a:t>=13.848/14.595=0.95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3517900" y="19939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914400" imgH="179640" progId="Equation.DSMT4">
                  <p:embed/>
                </p:oleObj>
              </mc:Choice>
              <mc:Fallback>
                <p:oleObj name="Equation" r:id="rId3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7900" y="19939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117" y="3341718"/>
            <a:ext cx="4159250" cy="7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3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Similarity-preserving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Balance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Independence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06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most of </a:t>
            </a:r>
            <a:r>
              <a:rPr lang="en-US" altLang="zh-CN" dirty="0"/>
              <a:t>existing</a:t>
            </a:r>
            <a:r>
              <a:rPr lang="en-US" altLang="zh-CN" i="1" dirty="0"/>
              <a:t> hashing methods are designed</a:t>
            </a:r>
            <a:r>
              <a:rPr lang="en-US" altLang="zh-CN" dirty="0"/>
              <a:t> </a:t>
            </a:r>
            <a:r>
              <a:rPr lang="en-US" altLang="zh-CN" i="1" dirty="0"/>
              <a:t>to handle </a:t>
            </a:r>
            <a:r>
              <a:rPr lang="en-US" altLang="zh-CN" i="1" dirty="0">
                <a:solidFill>
                  <a:srgbClr val="00B050"/>
                </a:solidFill>
              </a:rPr>
              <a:t>simple binary similarity</a:t>
            </a:r>
            <a:r>
              <a:rPr lang="en-US" altLang="zh-CN" i="1" dirty="0"/>
              <a:t> other than </a:t>
            </a:r>
            <a:r>
              <a:rPr lang="en-US" altLang="zh-CN" i="1" dirty="0">
                <a:solidFill>
                  <a:srgbClr val="00B050"/>
                </a:solidFill>
              </a:rPr>
              <a:t>multilevel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i="1" dirty="0">
                <a:solidFill>
                  <a:srgbClr val="00B050"/>
                </a:solidFill>
              </a:rPr>
              <a:t>semantic structure of images associated with multiple </a:t>
            </a:r>
            <a:r>
              <a:rPr lang="en-US" altLang="zh-CN" i="1" dirty="0" smtClean="0">
                <a:solidFill>
                  <a:srgbClr val="00B050"/>
                </a:solidFill>
              </a:rPr>
              <a:t>labels</a:t>
            </a:r>
          </a:p>
          <a:p>
            <a:endParaRPr lang="en-US" altLang="zh-CN" i="1" dirty="0" smtClean="0">
              <a:solidFill>
                <a:srgbClr val="00B050"/>
              </a:solidFill>
            </a:endParaRPr>
          </a:p>
          <a:p>
            <a:r>
              <a:rPr lang="en-US" altLang="zh-CN" i="1" dirty="0" smtClean="0"/>
              <a:t>the </a:t>
            </a:r>
            <a:r>
              <a:rPr lang="en-US" altLang="zh-CN" i="1" dirty="0"/>
              <a:t>limitation of semantic representation power of hand-crafted features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such as semantic information loss in the hand-crafted features like </a:t>
            </a:r>
            <a:r>
              <a:rPr lang="en-US" altLang="zh-CN" dirty="0" smtClean="0"/>
              <a:t>SIFT    </a:t>
            </a:r>
            <a:r>
              <a:rPr lang="en-US" altLang="zh-CN" dirty="0"/>
              <a:t>feature extracting.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87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Multi-label Images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5541484" y="2603500"/>
            <a:ext cx="5492387" cy="3416300"/>
          </a:xfrm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Images </a:t>
            </a:r>
            <a:r>
              <a:rPr lang="en-US" altLang="zh-CN" dirty="0"/>
              <a:t>are usually </a:t>
            </a:r>
            <a:r>
              <a:rPr lang="en-US" altLang="zh-CN" dirty="0">
                <a:solidFill>
                  <a:srgbClr val="00B050"/>
                </a:solidFill>
              </a:rPr>
              <a:t>simultaneously</a:t>
            </a:r>
            <a:r>
              <a:rPr lang="en-US" altLang="zh-CN" dirty="0"/>
              <a:t> </a:t>
            </a:r>
            <a:r>
              <a:rPr lang="en-US" altLang="zh-CN" dirty="0" smtClean="0"/>
              <a:t>associated with </a:t>
            </a:r>
            <a:r>
              <a:rPr lang="en-US" altLang="zh-CN" dirty="0" smtClean="0">
                <a:solidFill>
                  <a:srgbClr val="00B050"/>
                </a:solidFill>
              </a:rPr>
              <a:t>multiple </a:t>
            </a:r>
            <a:r>
              <a:rPr lang="en-US" altLang="zh-CN" dirty="0">
                <a:solidFill>
                  <a:srgbClr val="00B050"/>
                </a:solidFill>
              </a:rPr>
              <a:t>semantic labels</a:t>
            </a:r>
            <a:r>
              <a:rPr lang="en-US" altLang="zh-CN" dirty="0"/>
              <a:t>, and in this case the </a:t>
            </a:r>
            <a:r>
              <a:rPr lang="en-US" altLang="zh-CN" dirty="0">
                <a:solidFill>
                  <a:srgbClr val="00B050"/>
                </a:solidFill>
              </a:rPr>
              <a:t>similarity </a:t>
            </a:r>
            <a:r>
              <a:rPr lang="en-US" altLang="zh-CN" dirty="0" smtClean="0">
                <a:solidFill>
                  <a:srgbClr val="00B050"/>
                </a:solidFill>
              </a:rPr>
              <a:t>relationship </a:t>
            </a:r>
            <a:r>
              <a:rPr lang="en-US" altLang="zh-CN" dirty="0"/>
              <a:t>is usually relevant to the number of </a:t>
            </a:r>
            <a:r>
              <a:rPr lang="en-US" altLang="zh-CN" dirty="0">
                <a:solidFill>
                  <a:srgbClr val="00B050"/>
                </a:solidFill>
              </a:rPr>
              <a:t>common labels </a:t>
            </a:r>
            <a:r>
              <a:rPr lang="en-US" altLang="zh-CN" dirty="0"/>
              <a:t>that two images have. Consequently, a </a:t>
            </a:r>
            <a:r>
              <a:rPr lang="en-US" altLang="zh-CN" dirty="0">
                <a:solidFill>
                  <a:srgbClr val="00B050"/>
                </a:solidFill>
              </a:rPr>
              <a:t>multilevel measure </a:t>
            </a:r>
            <a:r>
              <a:rPr lang="en-US" altLang="zh-CN" dirty="0"/>
              <a:t>(such as very similar, normally similar and dissimilar) is required to describe the similarity, which cannot be handled well by </a:t>
            </a:r>
            <a:r>
              <a:rPr lang="en-US" altLang="zh-CN" dirty="0" smtClean="0"/>
              <a:t>the prior </a:t>
            </a:r>
            <a:r>
              <a:rPr lang="en-US" altLang="zh-CN" dirty="0"/>
              <a:t>methods.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86" y="2392530"/>
            <a:ext cx="3376508" cy="4465470"/>
          </a:xfrm>
        </p:spPr>
      </p:pic>
    </p:spTree>
    <p:extLst>
      <p:ext uri="{BB962C8B-B14F-4D97-AF65-F5344CB8AC3E}">
        <p14:creationId xmlns:p14="http://schemas.microsoft.com/office/powerpoint/2010/main" val="293844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ground-truth ranking list in DRSH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length of the ground-truth ranking list used for training is set to 3, which can be created by taking one item sharing all the labels with a query</a:t>
            </a:r>
            <a:r>
              <a:rPr lang="en-US" altLang="zh-CN" dirty="0" smtClean="0"/>
              <a:t>, one </a:t>
            </a:r>
            <a:r>
              <a:rPr lang="en-US" altLang="zh-CN" dirty="0"/>
              <a:t>item without any common label and one item having at</a:t>
            </a:r>
            <a:br>
              <a:rPr lang="en-US" altLang="zh-CN" dirty="0"/>
            </a:br>
            <a:r>
              <a:rPr lang="en-US" altLang="zh-CN" dirty="0"/>
              <a:t>least one common label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22774"/>
              </p:ext>
            </p:extLst>
          </p:nvPr>
        </p:nvGraphicFramePr>
        <p:xfrm>
          <a:off x="5097463" y="4416425"/>
          <a:ext cx="2571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7463" y="4416425"/>
                        <a:ext cx="257175" cy="34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375195" y="4058215"/>
                <a:ext cx="2137331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zh-CN" altLang="en-US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195" y="4058215"/>
                <a:ext cx="2137331" cy="411395"/>
              </a:xfrm>
              <a:prstGeom prst="rect">
                <a:avLst/>
              </a:prstGeom>
              <a:blipFill rotWithShape="0"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40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821803"/>
            <a:ext cx="10058400" cy="915557"/>
          </a:xfrm>
        </p:spPr>
        <p:txBody>
          <a:bodyPr/>
          <a:lstStyle/>
          <a:p>
            <a:r>
              <a:rPr lang="en-US" altLang="ko-KR" dirty="0"/>
              <a:t>Overall Architecture of DRSH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1" y="2328355"/>
            <a:ext cx="6633449" cy="4335830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7535537" y="2544896"/>
            <a:ext cx="3756752" cy="366861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 smtClean="0"/>
              <a:t>Hash functions consist of CNN and binary mappings of the feature representation from the top hidden layers of CNN.</a:t>
            </a:r>
          </a:p>
          <a:p>
            <a:r>
              <a:rPr lang="en-US" altLang="zh-CN" sz="6000" dirty="0"/>
              <a:t>D</a:t>
            </a:r>
            <a:r>
              <a:rPr lang="en-US" altLang="zh-CN" sz="6000" dirty="0" smtClean="0"/>
              <a:t>eep </a:t>
            </a:r>
            <a:r>
              <a:rPr lang="en-US" altLang="zh-CN" sz="6000" dirty="0" smtClean="0"/>
              <a:t>hash functions using CNNs to jointly learn feature representations from raw pixels of images and their mappings to hash </a:t>
            </a:r>
            <a:r>
              <a:rPr lang="en-US" altLang="zh-CN" sz="6000" dirty="0" smtClean="0"/>
              <a:t>codes.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43670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1778</TotalTime>
  <Words>788</Words>
  <Application>Microsoft Office PowerPoint</Application>
  <PresentationFormat>宽屏</PresentationFormat>
  <Paragraphs>116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맑은 고딕</vt:lpstr>
      <vt:lpstr>NimbusRomNo9L-Regu</vt:lpstr>
      <vt:lpstr>宋体</vt:lpstr>
      <vt:lpstr>Arial</vt:lpstr>
      <vt:lpstr>Calibri</vt:lpstr>
      <vt:lpstr>Cambria Math</vt:lpstr>
      <vt:lpstr>Century Gothic</vt:lpstr>
      <vt:lpstr>Times New Roman</vt:lpstr>
      <vt:lpstr>Wingdings 3</vt:lpstr>
      <vt:lpstr>离子会议室</vt:lpstr>
      <vt:lpstr>Equation</vt:lpstr>
      <vt:lpstr>MathType 6.0 Equation</vt:lpstr>
      <vt:lpstr>包装程序外壳对象</vt:lpstr>
      <vt:lpstr>Deep Semantic Ranking Based Hashing for Multi-Label Image Retrieval</vt:lpstr>
      <vt:lpstr>  Discounted Cumulative Gain (NDCG)  </vt:lpstr>
      <vt:lpstr> DCG and Normalized DCG </vt:lpstr>
      <vt:lpstr> DCG and Normalized DCG </vt:lpstr>
      <vt:lpstr>Principles</vt:lpstr>
      <vt:lpstr>Motivation</vt:lpstr>
      <vt:lpstr>Multi-label Images</vt:lpstr>
      <vt:lpstr>The ground-truth ranking list in DRSH</vt:lpstr>
      <vt:lpstr>Overall Architecture of DRSH</vt:lpstr>
      <vt:lpstr>  The structure of deep hash functions  </vt:lpstr>
      <vt:lpstr>Notation</vt:lpstr>
      <vt:lpstr>  Deep hash function  </vt:lpstr>
      <vt:lpstr>Supervised  Optimization with Surrogate Loss </vt:lpstr>
      <vt:lpstr>Notation</vt:lpstr>
      <vt:lpstr>  Supervised  Optimization with Surrogate Loss   </vt:lpstr>
      <vt:lpstr>Optimization</vt:lpstr>
      <vt:lpstr>Supervised  Optimization with Surrogate Loss  </vt:lpstr>
      <vt:lpstr>  Experiments  </vt:lpstr>
      <vt:lpstr>Datasets</vt:lpstr>
      <vt:lpstr>Evaluation Criteria</vt:lpstr>
      <vt:lpstr>PowerPoint 演示文稿</vt:lpstr>
      <vt:lpstr>PowerPoint 演示文稿</vt:lpstr>
      <vt:lpstr>PowerPoint 演示文稿</vt:lpstr>
      <vt:lpstr>PowerPoint 演示文稿</vt:lpstr>
      <vt:lpstr>Conclusion</vt:lpstr>
      <vt:lpstr>CNN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Semantic Ranking Based Hashing for Multi-Label Image Retrieval</dc:title>
  <dc:creator>Windows 用户</dc:creator>
  <cp:lastModifiedBy>Windows 用户</cp:lastModifiedBy>
  <cp:revision>55</cp:revision>
  <dcterms:created xsi:type="dcterms:W3CDTF">2017-03-26T07:28:51Z</dcterms:created>
  <dcterms:modified xsi:type="dcterms:W3CDTF">2017-03-31T00:52:17Z</dcterms:modified>
</cp:coreProperties>
</file>