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3"/>
    <p:sldId id="258" r:id="rId4"/>
    <p:sldId id="259" r:id="rId5"/>
    <p:sldId id="276" r:id="rId6"/>
    <p:sldId id="262" r:id="rId7"/>
    <p:sldId id="277" r:id="rId8"/>
    <p:sldId id="264" r:id="rId9"/>
    <p:sldId id="278" r:id="rId10"/>
    <p:sldId id="279" r:id="rId11"/>
    <p:sldId id="280" r:id="rId12"/>
    <p:sldId id="281" r:id="rId13"/>
    <p:sldId id="265" r:id="rId14"/>
    <p:sldId id="282" r:id="rId15"/>
    <p:sldId id="266" r:id="rId16"/>
    <p:sldId id="332" r:id="rId17"/>
    <p:sldId id="317" r:id="rId18"/>
    <p:sldId id="297" r:id="rId19"/>
    <p:sldId id="267" r:id="rId20"/>
    <p:sldId id="268" r:id="rId21"/>
    <p:sldId id="269" r:id="rId22"/>
    <p:sldId id="307" r:id="rId23"/>
    <p:sldId id="270" r:id="rId24"/>
    <p:sldId id="271" r:id="rId25"/>
    <p:sldId id="308" r:id="rId26"/>
    <p:sldId id="272" r:id="rId27"/>
    <p:sldId id="273" r:id="rId28"/>
    <p:sldId id="274" r:id="rId30"/>
    <p:sldId id="275" r:id="rId31"/>
    <p:sldId id="309" r:id="rId32"/>
    <p:sldId id="31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98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80808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059543"/>
            <a:ext cx="10515600" cy="51174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0" y="2191657"/>
            <a:ext cx="12192001" cy="2989471"/>
            <a:chOff x="0" y="2191657"/>
            <a:chExt cx="12192001" cy="2989471"/>
          </a:xfrm>
        </p:grpSpPr>
        <p:sp>
          <p:nvSpPr>
            <p:cNvPr id="8" name="任意多边形 7"/>
            <p:cNvSpPr/>
            <p:nvPr userDrawn="1"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直角三角形 8"/>
            <p:cNvSpPr/>
            <p:nvPr userDrawn="1"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6238398" y="3609839"/>
              <a:ext cx="445586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09200" y="2869200"/>
            <a:ext cx="4982400" cy="741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8998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123200"/>
            <a:ext cx="9831600" cy="23868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r">
              <a:defRPr sz="115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4142971" y="1476928"/>
            <a:ext cx="7764034" cy="47446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0"/>
            <a:ext cx="10515600" cy="900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35200" y="2001600"/>
            <a:ext cx="5526000" cy="3506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801600" cy="419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79280" y="365125"/>
            <a:ext cx="187452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503920" cy="5811838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占位符 1"/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566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838200" y="928914"/>
            <a:ext cx="10515600" cy="5248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0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>
                <a:latin typeface="+mj-lt"/>
                <a:ea typeface="+mj-ea"/>
                <a:cs typeface="+mj-cs"/>
              </a:rPr>
              <a:t>Deep Hashing for Compact Binary Codes Learning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en-US" altLang="zh-CN" dirty="0">
                <a:latin typeface="+mn-lt"/>
                <a:ea typeface="+mn-ea"/>
                <a:cs typeface="+mn-cs"/>
              </a:rPr>
              <a:t>Venice Erin Liong, Jiwen Lu , Gang Wang, Pierre Moulin, Jie Zhou 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latin typeface="+mn-lt"/>
                <a:ea typeface="+mn-ea"/>
                <a:cs typeface="+mn-cs"/>
              </a:rPr>
              <a:t>CVPR2015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DH——stochastic gradient descent </a:t>
            </a:r>
            <a:endParaRPr lang="en-US" altLang="zh-CN"/>
          </a:p>
        </p:txBody>
      </p:sp>
      <p:pic>
        <p:nvPicPr>
          <p:cNvPr id="4" name="内容占位符 3" descr="desc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4210" y="996315"/>
            <a:ext cx="7790180" cy="4909185"/>
          </a:xfrm>
          <a:prstGeom prst="rect">
            <a:avLst/>
          </a:prstGeom>
        </p:spPr>
      </p:pic>
      <p:pic>
        <p:nvPicPr>
          <p:cNvPr id="5" name="图片 4" descr="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80" y="3916045"/>
            <a:ext cx="3145155" cy="5327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DH——update parameters</a:t>
            </a:r>
            <a:endParaRPr lang="en-US" altLang="zh-CN"/>
          </a:p>
        </p:txBody>
      </p:sp>
      <p:pic>
        <p:nvPicPr>
          <p:cNvPr id="4" name="内容占位符 3" descr="upda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9215" y="963930"/>
            <a:ext cx="5339080" cy="2417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21100" y="4110990"/>
            <a:ext cx="632015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/>
              <a:t> an </a:t>
            </a:r>
            <a:r>
              <a:rPr sz="2800" b="1">
                <a:solidFill>
                  <a:srgbClr val="FF0000"/>
                </a:solidFill>
              </a:rPr>
              <a:t>unsupervised </a:t>
            </a:r>
            <a:r>
              <a:rPr sz="2800"/>
              <a:t>learning approach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SDH——Supervised Deep Hashing</a:t>
            </a:r>
            <a:endParaRPr lang="en-US" altLang="zh-CN"/>
          </a:p>
        </p:txBody>
      </p:sp>
      <p:pic>
        <p:nvPicPr>
          <p:cNvPr id="5" name="内容占位符 4" descr="Super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89610" y="1148715"/>
            <a:ext cx="9799320" cy="45827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2690" y="2206625"/>
            <a:ext cx="2667000" cy="91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</a:t>
            </a:r>
            <a:r>
              <a:rPr lang="en-US" altLang="zh-CN"/>
              <a:t>DH</a:t>
            </a:r>
            <a:endParaRPr lang="en-US" altLang="zh-CN"/>
          </a:p>
        </p:txBody>
      </p:sp>
      <p:pic>
        <p:nvPicPr>
          <p:cNvPr id="4" name="内容占位符 3" descr="w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0170" y="1153160"/>
            <a:ext cx="8264525" cy="4302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42070" y="1793875"/>
            <a:ext cx="273367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70C0"/>
                </a:solidFill>
              </a:rPr>
              <a:t>minimize the intra-class variations</a:t>
            </a:r>
            <a:endParaRPr lang="zh-CN" altLang="en-US" sz="200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79915" y="3721100"/>
            <a:ext cx="221869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70C0"/>
                </a:solidFill>
              </a:rPr>
              <a:t> maximize the inter-class variations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Datasets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CIFAR-10</a:t>
            </a:r>
            <a:endParaRPr lang="en-US" altLang="zh-CN"/>
          </a:p>
          <a:p>
            <a:r>
              <a:rPr lang="en-US" altLang="zh-CN"/>
              <a:t>MNIST</a:t>
            </a:r>
            <a:endParaRPr lang="en-US" altLang="zh-CN"/>
          </a:p>
          <a:p>
            <a:r>
              <a:rPr lang="en-US" altLang="zh-CN"/>
              <a:t>LabelMe22k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Settings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𝑀 =2, </a:t>
            </a:r>
            <a:endParaRPr lang="zh-CN" altLang="en-US"/>
          </a:p>
          <a:p>
            <a:r>
              <a:rPr lang="zh-CN" altLang="en-US"/>
              <a:t> [60 → 30 → 16], [80 → 50 → 32], and [100 → 80 → 64] .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the hyperbolic tangent function as the non-linear activation function </a:t>
            </a:r>
            <a:r>
              <a:rPr lang="en-US" altLang="zh-CN"/>
              <a:t>.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The parameter 𝛼 for SDH was empirically set as 1.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9515" y="2952750"/>
          <a:ext cx="4514215" cy="54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92300" imgH="228600" progId="Equation.KSEE3">
                  <p:embed/>
                </p:oleObj>
              </mc:Choice>
              <mc:Fallback>
                <p:oleObj name="" r:id="rId1" imgW="1892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9515" y="2952750"/>
                        <a:ext cx="4514215" cy="54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 altLang="zh-CN"/>
              <a:t>E</a:t>
            </a:r>
            <a:r>
              <a:rPr lang="zh-CN" altLang="en-US"/>
              <a:t>valuation metrics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 1) mAP: which computes the area under the precision-recall curve and evaluates the over all performance of different hashing algorithms; </a:t>
            </a:r>
            <a:endParaRPr lang="zh-CN" altLang="en-US"/>
          </a:p>
          <a:p>
            <a:r>
              <a:rPr lang="zh-CN" altLang="en-US"/>
              <a:t>2) precision</a:t>
            </a:r>
            <a:r>
              <a:rPr lang="en-US" altLang="zh-CN"/>
              <a:t>@N</a:t>
            </a:r>
            <a:r>
              <a:rPr lang="zh-CN" altLang="en-US"/>
              <a:t>: the percentage of true neighbors among top 𝑁 retrieved samples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3) </a:t>
            </a:r>
            <a:r>
              <a:rPr lang="zh-CN" altLang="en-US">
                <a:sym typeface="+mn-ea"/>
              </a:rPr>
              <a:t>precision</a:t>
            </a:r>
            <a:r>
              <a:rPr lang="en-US" altLang="zh-CN">
                <a:sym typeface="+mn-ea"/>
              </a:rPr>
              <a:t>@r</a:t>
            </a:r>
            <a:r>
              <a:rPr lang="zh-CN" altLang="en-US"/>
              <a:t>: the precision over all the points in the buckets that fall within a hamming radius of </a:t>
            </a:r>
            <a:r>
              <a:rPr lang="en-US" altLang="zh-CN"/>
              <a:t>r</a:t>
            </a:r>
            <a:r>
              <a:rPr lang="zh-CN" altLang="en-US"/>
              <a:t>=2 </a:t>
            </a:r>
            <a:r>
              <a:rPr lang="en-US" altLang="zh-CN"/>
              <a:t>(</a:t>
            </a:r>
            <a:r>
              <a:rPr lang="zh-CN" altLang="en-US"/>
              <a:t>a failed search would have zero precision</a:t>
            </a:r>
            <a:r>
              <a:rPr lang="en-US" altLang="zh-CN"/>
              <a:t>)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CIFAR-10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60000 color images from 10 object classes</a:t>
            </a:r>
            <a:endParaRPr lang="zh-CN" altLang="en-US"/>
          </a:p>
          <a:p>
            <a:r>
              <a:rPr lang="zh-CN" altLang="en-US"/>
              <a:t>The size of each image is 32 × 32. </a:t>
            </a:r>
            <a:endParaRPr lang="zh-CN" altLang="en-US"/>
          </a:p>
          <a:p>
            <a:r>
              <a:rPr lang="en-US" altLang="zh-CN"/>
              <a:t>Query data</a:t>
            </a:r>
            <a:r>
              <a:rPr lang="zh-CN" altLang="en-US"/>
              <a:t>： 1000 samples, 100 per class, </a:t>
            </a:r>
            <a:endParaRPr lang="zh-CN" altLang="en-US"/>
          </a:p>
          <a:p>
            <a:r>
              <a:rPr lang="en-US" altLang="zh-CN"/>
              <a:t>Gallery set</a:t>
            </a:r>
            <a:r>
              <a:rPr lang="zh-CN" altLang="en-US"/>
              <a:t>： the remaining 59000 images. </a:t>
            </a:r>
            <a:endParaRPr lang="zh-CN" altLang="en-US"/>
          </a:p>
          <a:p>
            <a:r>
              <a:rPr lang="zh-CN" altLang="en-US"/>
              <a:t>Each image was represented as a 512-D GIST feature vector . 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 on CIFAR-10</a:t>
            </a:r>
            <a:endParaRPr lang="en-US" altLang="zh-CN"/>
          </a:p>
        </p:txBody>
      </p:sp>
      <p:pic>
        <p:nvPicPr>
          <p:cNvPr id="4" name="内容占位符 3" descr="CIFAR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6760" y="992505"/>
            <a:ext cx="10781665" cy="455739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3114675" y="2905125"/>
            <a:ext cx="666750" cy="6572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756275" y="2393950"/>
            <a:ext cx="666750" cy="6572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699625" y="2365375"/>
            <a:ext cx="666750" cy="6572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65675" y="3403600"/>
            <a:ext cx="666750" cy="6572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84925" y="3879850"/>
            <a:ext cx="666750" cy="6572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784725" y="4794250"/>
            <a:ext cx="666750" cy="6572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365750" y="4318000"/>
            <a:ext cx="666750" cy="6572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690100" y="4841875"/>
            <a:ext cx="666750" cy="6572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89200" y="3794125"/>
            <a:ext cx="666750" cy="6572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Results on CIFAR-10</a:t>
            </a:r>
            <a:endParaRPr lang="zh-CN" altLang="en-US"/>
          </a:p>
        </p:txBody>
      </p:sp>
      <p:pic>
        <p:nvPicPr>
          <p:cNvPr id="4" name="内容占位符 3" descr="cifar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8935" y="1342390"/>
            <a:ext cx="11368405" cy="42379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93645" y="3943985"/>
            <a:ext cx="8896350" cy="2794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80310" y="5038090"/>
            <a:ext cx="8896350" cy="2794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  <a:p>
            <a:r>
              <a:rPr lang="en-US" altLang="zh-CN"/>
              <a:t>Related Work</a:t>
            </a:r>
            <a:endParaRPr lang="en-US" altLang="zh-CN"/>
          </a:p>
          <a:p>
            <a:r>
              <a:rPr lang="en-US" altLang="zh-CN"/>
              <a:t>Proposed Approach</a:t>
            </a:r>
            <a:endParaRPr lang="en-US" altLang="zh-CN"/>
          </a:p>
          <a:p>
            <a:r>
              <a:rPr lang="en-US" altLang="zh-CN"/>
              <a:t>Results</a:t>
            </a:r>
            <a:endParaRPr lang="en-US" altLang="zh-CN"/>
          </a:p>
          <a:p>
            <a:r>
              <a:rPr lang="en-US" altLang="zh-CN"/>
              <a:t>Conclusion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Results on CIFAR-10</a:t>
            </a:r>
            <a:endParaRPr lang="zh-CN" altLang="en-US"/>
          </a:p>
        </p:txBody>
      </p:sp>
      <p:pic>
        <p:nvPicPr>
          <p:cNvPr id="6" name="内容占位符 5" descr="cifar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2810" y="705485"/>
            <a:ext cx="10292080" cy="57619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MNIST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70000 handwritten digit images from 10 classes (labeled from 0 to 9). </a:t>
            </a:r>
            <a:endParaRPr lang="zh-CN" altLang="en-US"/>
          </a:p>
          <a:p>
            <a:r>
              <a:rPr lang="zh-CN" altLang="en-US"/>
              <a:t>The size of each image is 28 × 28. </a:t>
            </a:r>
            <a:endParaRPr lang="zh-CN" altLang="en-US"/>
          </a:p>
          <a:p>
            <a:r>
              <a:rPr lang="en-US" altLang="zh-CN"/>
              <a:t>Query data</a:t>
            </a:r>
            <a:r>
              <a:rPr lang="zh-CN" altLang="en-US"/>
              <a:t>：1000 samples, 100 per class</a:t>
            </a:r>
            <a:endParaRPr lang="zh-CN" altLang="en-US"/>
          </a:p>
          <a:p>
            <a:r>
              <a:rPr lang="en-US" altLang="zh-CN"/>
              <a:t>Gallery set</a:t>
            </a:r>
            <a:r>
              <a:rPr lang="zh-CN" altLang="en-US"/>
              <a:t>： the remaining 69000 images</a:t>
            </a:r>
            <a:endParaRPr lang="zh-CN" altLang="en-US"/>
          </a:p>
          <a:p>
            <a:r>
              <a:rPr lang="zh-CN" altLang="en-US"/>
              <a:t> Each image was represented as a 784-D gray-scale feature vector by using its intensity . 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Results on MNIST </a:t>
            </a:r>
            <a:endParaRPr lang="zh-CN" altLang="en-US"/>
          </a:p>
        </p:txBody>
      </p:sp>
      <p:pic>
        <p:nvPicPr>
          <p:cNvPr id="4" name="内容占位符 3" descr="mnist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915" y="1851025"/>
            <a:ext cx="11519535" cy="35344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 Results on MNIST </a:t>
            </a:r>
            <a:endParaRPr lang="zh-CN" altLang="en-US"/>
          </a:p>
        </p:txBody>
      </p:sp>
      <p:pic>
        <p:nvPicPr>
          <p:cNvPr id="4" name="内容占位符 3" descr="mnist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040" y="1216025"/>
            <a:ext cx="11507470" cy="3711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66645" y="3587115"/>
            <a:ext cx="9074150" cy="3181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66010" y="4401185"/>
            <a:ext cx="9074150" cy="3181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40610" y="1856105"/>
            <a:ext cx="9074150" cy="3181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LabelMe22k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22000 object images</a:t>
            </a:r>
            <a:endParaRPr lang="zh-CN" altLang="en-US"/>
          </a:p>
          <a:p>
            <a:r>
              <a:rPr lang="zh-CN" altLang="en-US"/>
              <a:t>512-D GIST feature. </a:t>
            </a:r>
            <a:endParaRPr lang="zh-CN" altLang="en-US"/>
          </a:p>
          <a:p>
            <a:r>
              <a:rPr lang="zh-CN" altLang="en-US"/>
              <a:t>the ground truths ：</a:t>
            </a:r>
            <a:r>
              <a:rPr lang="zh-CN" altLang="en-US">
                <a:sym typeface="+mn-ea"/>
              </a:rPr>
              <a:t>a maximum of 50 semantic neighbors</a:t>
            </a:r>
            <a:endParaRPr lang="zh-CN" altLang="en-US"/>
          </a:p>
          <a:p>
            <a:r>
              <a:rPr lang="en-US" altLang="zh-CN"/>
              <a:t>Query data</a:t>
            </a:r>
            <a:r>
              <a:rPr lang="zh-CN" altLang="en-US"/>
              <a:t>： 2000 images</a:t>
            </a:r>
            <a:endParaRPr lang="zh-CN" altLang="en-US"/>
          </a:p>
          <a:p>
            <a:r>
              <a:rPr lang="zh-CN" altLang="en-US"/>
              <a:t> the recall at the top 𝑁 ranked samples ： the fraction of retrieved true neighbors to the total number of true neighbors. 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Results on </a:t>
            </a:r>
            <a:r>
              <a:rPr lang="en-US" altLang="zh-CN">
                <a:sym typeface="+mn-ea"/>
              </a:rPr>
              <a:t>LabelMe22k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 descr="label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7270" y="806450"/>
            <a:ext cx="10006330" cy="55429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Results on </a:t>
            </a:r>
            <a:r>
              <a:rPr lang="en-US" altLang="zh-CN">
                <a:sym typeface="+mn-ea"/>
              </a:rPr>
              <a:t>LabelMe22k</a:t>
            </a:r>
            <a:endParaRPr lang="zh-CN" altLang="en-US"/>
          </a:p>
        </p:txBody>
      </p:sp>
      <p:pic>
        <p:nvPicPr>
          <p:cNvPr id="4" name="内容占位符 3" descr="label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5195" y="851535"/>
            <a:ext cx="7060565" cy="50076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Computational Time </a:t>
            </a:r>
            <a:endParaRPr lang="zh-CN" altLang="en-US"/>
          </a:p>
        </p:txBody>
      </p:sp>
      <p:pic>
        <p:nvPicPr>
          <p:cNvPr id="4" name="内容占位符 3" descr="tim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7680" y="1034415"/>
            <a:ext cx="7527925" cy="4688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7700" y="1447800"/>
            <a:ext cx="3467735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a 3.40GHz CPU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24.0 GB RAM. 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CIFAR-10 dataset 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16-bit binary codes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DH;SDH</a:t>
            </a:r>
            <a:endParaRPr lang="en-US" altLang="zh-CN"/>
          </a:p>
          <a:p>
            <a:r>
              <a:rPr lang="en-US" altLang="zh-CN"/>
              <a:t>effectiveness of the proposed methods</a:t>
            </a:r>
            <a:endParaRPr lang="en-US" altLang="zh-CN"/>
          </a:p>
          <a:p>
            <a:r>
              <a:rPr lang="en-US" altLang="zh-CN"/>
              <a:t>apply to other applications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Advantages &amp; Cons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a strong nonlinear fitting ability, can be mapped to any complex nonlinear relationship,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 when the data is not sufficient ，the neural network will not work.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Network Structure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zh-CN" altLang="en-US">
                <a:sym typeface="+mn-ea"/>
              </a:rPr>
              <a:t>new </a:t>
            </a:r>
            <a:r>
              <a:rPr lang="en-US" altLang="zh-CN">
                <a:sym typeface="+mn-ea"/>
              </a:rPr>
              <a:t>s</a:t>
            </a:r>
            <a:r>
              <a:rPr lang="zh-CN" altLang="en-US"/>
              <a:t>ample affect  networks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the number of input features </a:t>
            </a:r>
            <a:r>
              <a:rPr lang="en-US" altLang="zh-CN"/>
              <a:t>of</a:t>
            </a:r>
            <a:r>
              <a:rPr lang="zh-CN" altLang="en-US"/>
              <a:t> each sample must be the same;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 low-dimensional representation or equivalently a short code consisting of a sequence of bits.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Data-independent</a:t>
            </a:r>
            <a:r>
              <a:rPr lang="zh-CN" altLang="en-US"/>
              <a:t>：</a:t>
            </a:r>
            <a:r>
              <a:rPr lang="en-US" altLang="zh-CN"/>
              <a:t>LSH</a:t>
            </a:r>
            <a:r>
              <a:rPr lang="zh-CN" altLang="en-US"/>
              <a:t>；kernelized</a:t>
            </a:r>
            <a:r>
              <a:rPr lang="en-US" altLang="zh-CN"/>
              <a:t>/</a:t>
            </a:r>
            <a:r>
              <a:rPr lang="zh-CN" altLang="en-US"/>
              <a:t>discriminative exte</a:t>
            </a:r>
            <a:r>
              <a:rPr lang="en-US" altLang="zh-CN"/>
              <a:t>nsions……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 sz="2000"/>
              <a:t>random projections + binarization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/>
              <a:t>	Data-dependent:  SH, BRE, ITQ</a:t>
            </a:r>
            <a:r>
              <a:rPr lang="zh-CN" altLang="en-US"/>
              <a:t>，</a:t>
            </a:r>
            <a:r>
              <a:rPr lang="en-US" altLang="zh-CN"/>
              <a:t>KMH, MLH……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 sz="2000"/>
              <a:t>statistical learning techniques </a:t>
            </a:r>
            <a:endParaRPr lang="en-US" altLang="zh-CN" sz="2000"/>
          </a:p>
          <a:p>
            <a:endParaRPr lang="en-US" altLang="zh-CN">
              <a:latin typeface="SimSun" charset="0"/>
              <a:ea typeface="SimSun" charset="0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228090" y="2416175"/>
            <a:ext cx="453390" cy="26358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60000">
            <a:off x="5288915" y="5167630"/>
            <a:ext cx="640969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63500" dist="50800" dir="18900000">
                    <a:schemeClr val="accent5">
                      <a:alpha val="50000"/>
                    </a:schemeClr>
                  </a:innerShdw>
                </a:effectLst>
              </a:rPr>
              <a:t> the nonlinear manifold structure of samples. </a:t>
            </a:r>
            <a:endParaRPr lang="zh-CN" altLang="en-US" sz="240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>
                <a:innerShdw blurRad="63500" dist="50800" dir="18900000">
                  <a:schemeClr val="accent5">
                    <a:alpha val="50000"/>
                  </a:schemeClr>
                </a:innerShdw>
              </a:effectLst>
            </a:endParaRPr>
          </a:p>
          <a:p>
            <a:pPr algn="ctr"/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63500" dist="50800" dir="18900000">
                    <a:schemeClr val="accent5">
                      <a:alpha val="50000"/>
                    </a:schemeClr>
                  </a:innerShdw>
                </a:effectLst>
              </a:rPr>
              <a:t> the scalability problem. </a:t>
            </a:r>
            <a:endParaRPr lang="zh-CN" altLang="en-US" sz="240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>
                <a:innerShdw blurRad="63500" dist="50800" dir="18900000">
                  <a:schemeClr val="accent5">
                    <a:alpha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Comic Sans MS" charset="0"/>
              </a:rPr>
              <a:t>THANK  YOU.</a:t>
            </a:r>
            <a:endParaRPr lang="en-US" altLang="zh-CN">
              <a:latin typeface="Comic Sans M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Learning-based Hashing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unsupervised：label information of the training set is not required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 sz="2000"/>
              <a:t>ITQ…</a:t>
            </a:r>
            <a:r>
              <a:rPr lang="en-US" altLang="zh-CN"/>
              <a:t>…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semi-supervised ： the pairwise label information is used </a:t>
            </a:r>
            <a:r>
              <a:rPr lang="en-US" altLang="zh-CN"/>
              <a:t>&amp;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 sz="2000"/>
              <a:t>SSH</a:t>
            </a:r>
            <a:r>
              <a:rPr lang="zh-CN" altLang="en-US" sz="2000"/>
              <a:t>、</a:t>
            </a:r>
            <a:r>
              <a:rPr lang="en-US" altLang="zh-CN" sz="2000"/>
              <a:t>BRE</a:t>
            </a:r>
            <a:r>
              <a:rPr lang="zh-CN" altLang="en-US" sz="2000"/>
              <a:t>、</a:t>
            </a:r>
            <a:r>
              <a:rPr lang="en-US" altLang="zh-CN" sz="2000"/>
              <a:t>MLH……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supervised：</a:t>
            </a:r>
            <a:r>
              <a:rPr lang="zh-CN" altLang="en-US">
                <a:sym typeface="+mn-ea"/>
              </a:rPr>
              <a:t>the pairwise label information is used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 sz="2000"/>
              <a:t>LDA……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>
                <a:sym typeface="+mn-ea"/>
              </a:rPr>
              <a:t>Weakness</a:t>
            </a:r>
            <a:r>
              <a:rPr lang="zh-CN" altLang="en-US">
                <a:sym typeface="+mn-ea"/>
              </a:rPr>
              <a:t>： seek a single linear projection, cannot well capture the nonlinear structure of samples. </a:t>
            </a:r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1235710" y="1146175"/>
            <a:ext cx="443230" cy="32442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Related Work——Deep Learning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</a:t>
            </a:r>
            <a:r>
              <a:rPr lang="zh-CN" altLang="en-US"/>
              <a:t>：learn </a:t>
            </a:r>
            <a:r>
              <a:rPr lang="zh-CN" altLang="en-US" b="1">
                <a:solidFill>
                  <a:srgbClr val="FF0000"/>
                </a:solidFill>
              </a:rPr>
              <a:t>hierarchical feature representations</a:t>
            </a:r>
            <a:r>
              <a:rPr lang="zh-CN" altLang="en-US"/>
              <a:t> by building high-level features from raw data.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semantic hashing is the ﬁrst work on using deep learning techniques for hashing.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New Idea——DH</a:t>
            </a:r>
            <a:endParaRPr lang="en-US" altLang="zh-CN"/>
          </a:p>
        </p:txBody>
      </p:sp>
      <p:pic>
        <p:nvPicPr>
          <p:cNvPr id="4" name="内容占位符 3" descr="basi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0885" y="765175"/>
            <a:ext cx="5531485" cy="55860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20093916104784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6990" y="774700"/>
            <a:ext cx="9391015" cy="55378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DH</a:t>
            </a:r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8205" y="2604135"/>
          <a:ext cx="926465" cy="119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177165" imgH="228600" progId="Equation.KSEE3">
                  <p:embed/>
                </p:oleObj>
              </mc:Choice>
              <mc:Fallback>
                <p:oleObj name="" r:id="rId2" imgW="177165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8205" y="2604135"/>
                        <a:ext cx="926465" cy="119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72930" y="2491740"/>
          <a:ext cx="112776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165100" imgH="228600" progId="Equation.KSEE3">
                  <p:embed/>
                </p:oleObj>
              </mc:Choice>
              <mc:Fallback>
                <p:oleObj name="" r:id="rId4" imgW="1651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72930" y="2491740"/>
                        <a:ext cx="112776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04740" y="5854700"/>
          <a:ext cx="183388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6" imgW="381000" imgH="165100" progId="Equation.KSEE3">
                  <p:embed/>
                </p:oleObj>
              </mc:Choice>
              <mc:Fallback>
                <p:oleObj name="" r:id="rId6" imgW="381000" imgH="1651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04740" y="5854700"/>
                        <a:ext cx="1833880" cy="67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左大括号 7"/>
          <p:cNvSpPr/>
          <p:nvPr/>
        </p:nvSpPr>
        <p:spPr>
          <a:xfrm rot="16200000">
            <a:off x="5469890" y="3103880"/>
            <a:ext cx="537210" cy="48628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84550" y="1283970"/>
            <a:ext cx="3767455" cy="399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95015" y="787400"/>
            <a:ext cx="2011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全连接层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93305" y="1844040"/>
            <a:ext cx="113284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195310" y="1309370"/>
            <a:ext cx="19215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哈希编码层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1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DH——Output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1th layer:</a:t>
            </a:r>
            <a:endParaRPr lang="en-US" altLang="zh-CN"/>
          </a:p>
          <a:p>
            <a:r>
              <a:rPr lang="en-US" altLang="zh-CN"/>
              <a:t>2th layer: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mth layer: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8280" y="1214755"/>
          <a:ext cx="2954655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459865" imgH="266700" progId="Equation.KSEE3">
                  <p:embed/>
                </p:oleObj>
              </mc:Choice>
              <mc:Fallback>
                <p:oleObj name="" r:id="rId1" imgW="1459865" imgH="266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8280" y="1214755"/>
                        <a:ext cx="2954655" cy="54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7970" y="1902460"/>
          <a:ext cx="3161665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562100" imgH="266700" progId="Equation.KSEE3">
                  <p:embed/>
                </p:oleObj>
              </mc:Choice>
              <mc:Fallback>
                <p:oleObj name="" r:id="rId3" imgW="1562100" imgH="266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7970" y="1902460"/>
                        <a:ext cx="3161665" cy="54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12110" y="3261995"/>
          <a:ext cx="3573145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765300" imgH="266700" progId="Equation.KSEE3">
                  <p:embed/>
                </p:oleObj>
              </mc:Choice>
              <mc:Fallback>
                <p:oleObj name="" r:id="rId5" imgW="1765300" imgH="266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2110" y="3261995"/>
                        <a:ext cx="3573145" cy="54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18155" y="5114290"/>
          <a:ext cx="257619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7" imgW="876300" imgH="254000" progId="Equation.KSEE3">
                  <p:embed/>
                </p:oleObj>
              </mc:Choice>
              <mc:Fallback>
                <p:oleObj name="" r:id="rId7" imgW="876300" imgH="2540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8155" y="5114290"/>
                        <a:ext cx="2576195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4168140" y="3954780"/>
            <a:ext cx="0" cy="100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DH—— the parameters of our network</a:t>
            </a:r>
            <a:endParaRPr lang="en-US" altLang="zh-CN"/>
          </a:p>
        </p:txBody>
      </p:sp>
      <p:pic>
        <p:nvPicPr>
          <p:cNvPr id="4" name="内容占位符 3" descr="objec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7105" y="1383030"/>
            <a:ext cx="8604885" cy="4337050"/>
          </a:xfrm>
          <a:prstGeom prst="rect">
            <a:avLst/>
          </a:prstGeom>
        </p:spPr>
      </p:pic>
      <p:sp>
        <p:nvSpPr>
          <p:cNvPr id="10" name="矩形标注 9"/>
          <p:cNvSpPr/>
          <p:nvPr/>
        </p:nvSpPr>
        <p:spPr>
          <a:xfrm>
            <a:off x="2599055" y="840105"/>
            <a:ext cx="3025140" cy="121031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77465" y="1221105"/>
            <a:ext cx="324929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 the quantization loss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887970" y="1355090"/>
            <a:ext cx="3384550" cy="851535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10830" y="1334135"/>
            <a:ext cx="336804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rgbClr val="7030A0"/>
                </a:solidFill>
                <a:sym typeface="+mn-ea"/>
              </a:rPr>
              <a:t>the variance of learned </a:t>
            </a:r>
            <a:endParaRPr lang="zh-CN" altLang="en-US" sz="2400">
              <a:solidFill>
                <a:srgbClr val="7030A0"/>
              </a:solidFill>
              <a:sym typeface="+mn-ea"/>
            </a:endParaRPr>
          </a:p>
          <a:p>
            <a:pPr algn="l"/>
            <a:r>
              <a:rPr lang="zh-CN" altLang="en-US" sz="2400">
                <a:solidFill>
                  <a:srgbClr val="7030A0"/>
                </a:solidFill>
                <a:sym typeface="+mn-ea"/>
              </a:rPr>
              <a:t>binary vectors </a:t>
            </a:r>
            <a:endParaRPr lang="zh-CN" altLang="en-US" sz="2400">
              <a:solidFill>
                <a:srgbClr val="7030A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 rot="5280000">
            <a:off x="8758555" y="2843530"/>
            <a:ext cx="1412875" cy="2088515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60435" y="3350260"/>
            <a:ext cx="248793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 </a:t>
            </a:r>
            <a:r>
              <a:rPr lang="zh-CN" altLang="en-US" sz="2400">
                <a:solidFill>
                  <a:srgbClr val="C00000"/>
                </a:solidFill>
              </a:rPr>
              <a:t>a relaxed orthogonality constraint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 rot="5340000">
            <a:off x="8759190" y="3819525"/>
            <a:ext cx="1170305" cy="3371215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66380" y="5110480"/>
            <a:ext cx="286893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6">
                    <a:lumMod val="75000"/>
                  </a:schemeClr>
                </a:solidFill>
              </a:rPr>
              <a:t> control the scales of the parameters</a:t>
            </a:r>
            <a:endParaRPr lang="zh-CN" altLang="en-US" sz="24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1" grpId="0" animBg="1"/>
      <p:bldP spid="7" grpId="0"/>
      <p:bldP spid="8" grpId="0"/>
      <p:bldP spid="12" grpId="0" animBg="1"/>
      <p:bldP spid="9" grpId="0"/>
      <p:bldP spid="13" grpId="0" bldLvl="0" animBg="1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b"/>
  <p:tag name="KSO_WM_UNIT_INDEX" val="1"/>
  <p:tag name="KSO_WM_UNIT_ID" val="custom160162_1*b*1"/>
  <p:tag name="KSO_WM_UNIT_CLEAR" val="1"/>
  <p:tag name="KSO_WM_UNIT_LAYERLEVEL" val="1"/>
  <p:tag name="KSO_WM_UNIT_VALUE" val="11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6、8、12、20、21、22、23、25"/>
  <p:tag name="KSO_WM_TEMPLATE_CATEGORY" val="custom"/>
  <p:tag name="KSO_WM_TEMPLATE_INDEX" val="160162"/>
  <p:tag name="KSO_WM_TAG_VERSION" val="1.0"/>
  <p:tag name="KSO_WM_SLIDE_ID" val="custom16016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自定义 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3449</Words>
  <Application>Kingsoft Office WPP</Application>
  <PresentationFormat>宽屏</PresentationFormat>
  <Paragraphs>170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1_Office 主题</vt:lpstr>
      <vt:lpstr>Equation.KSEE3</vt:lpstr>
      <vt:lpstr>Deep Hashing for Compact Binary Codes Learning</vt:lpstr>
      <vt:lpstr>Outline</vt:lpstr>
      <vt:lpstr>Introduction</vt:lpstr>
      <vt:lpstr>Learning-based Hashing</vt:lpstr>
      <vt:lpstr>Related Work——Deep Learning</vt:lpstr>
      <vt:lpstr>New Idea——DH</vt:lpstr>
      <vt:lpstr>DH</vt:lpstr>
      <vt:lpstr>DH——Output</vt:lpstr>
      <vt:lpstr>DH—— the parameters of our network</vt:lpstr>
      <vt:lpstr>DH——stochastic gradient descent </vt:lpstr>
      <vt:lpstr>DH——update parameters</vt:lpstr>
      <vt:lpstr>SDH——Supervised Deep Hashing</vt:lpstr>
      <vt:lpstr>SDH</vt:lpstr>
      <vt:lpstr>Experiment</vt:lpstr>
      <vt:lpstr>PowerPoint 演示文稿</vt:lpstr>
      <vt:lpstr> Evaluation metrics </vt:lpstr>
      <vt:lpstr>CIFAR-10</vt:lpstr>
      <vt:lpstr>Results on CIFAR-10</vt:lpstr>
      <vt:lpstr>Results on CIFAR-10</vt:lpstr>
      <vt:lpstr>Results on CIFAR-10</vt:lpstr>
      <vt:lpstr>MNIST</vt:lpstr>
      <vt:lpstr> Results on MNIST </vt:lpstr>
      <vt:lpstr> Results on MNIST </vt:lpstr>
      <vt:lpstr>LabelMe22k</vt:lpstr>
      <vt:lpstr>Results on LabelMe22k</vt:lpstr>
      <vt:lpstr>Results on LabelMe22k</vt:lpstr>
      <vt:lpstr> Computational Time </vt:lpstr>
      <vt:lpstr>Conclusion</vt:lpstr>
      <vt:lpstr>Advantages &amp; Cons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wangdan</dc:creator>
  <cp:lastModifiedBy>wangdan</cp:lastModifiedBy>
  <cp:revision>12</cp:revision>
  <dcterms:created xsi:type="dcterms:W3CDTF">2016-03-02T06:37:00Z</dcterms:created>
  <dcterms:modified xsi:type="dcterms:W3CDTF">2016-03-10T13:33:18Z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