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>
            <a:off x="1" y="716"/>
            <a:ext cx="8872519" cy="68572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73190" y="716"/>
            <a:ext cx="3770811" cy="6857284"/>
          </a:xfrm>
          <a:prstGeom prst="rect">
            <a:avLst/>
          </a:prstGeom>
          <a:gradFill flip="none" rotWithShape="1">
            <a:gsLst>
              <a:gs pos="4000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40184" y="3978847"/>
            <a:ext cx="5456997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640184" y="2394857"/>
            <a:ext cx="5456997" cy="1556704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943200" y="2336400"/>
            <a:ext cx="7473600" cy="3816000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solidFill>
                  <a:schemeClr val="tx2"/>
                </a:solidFill>
              </a:defRPr>
            </a:lvl1pPr>
            <a:lvl2pPr marL="323850" indent="0">
              <a:buFontTx/>
              <a:buNone/>
              <a:defRPr sz="2000">
                <a:solidFill>
                  <a:schemeClr val="tx2"/>
                </a:solidFill>
              </a:defRPr>
            </a:lvl2pPr>
            <a:lvl3pPr marL="685800" indent="0">
              <a:buFontTx/>
              <a:buNone/>
              <a:defRPr sz="1800">
                <a:solidFill>
                  <a:schemeClr val="tx2"/>
                </a:solidFill>
              </a:defRPr>
            </a:lvl3pPr>
            <a:lvl4pPr marL="1028700" indent="0">
              <a:buFontTx/>
              <a:buNone/>
              <a:defRPr sz="1800">
                <a:solidFill>
                  <a:schemeClr val="tx2"/>
                </a:solidFill>
              </a:defRPr>
            </a:lvl4pPr>
            <a:lvl5pPr marL="1371600" indent="0">
              <a:buFontTx/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092964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574007" y="3355026"/>
            <a:ext cx="5995988" cy="494166"/>
          </a:xfrm>
          <a:blipFill dpi="0" rotWithShape="1">
            <a:blip r:embed="rId2"/>
            <a:srcRect/>
            <a:stretch>
              <a:fillRect t="-1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943200" y="2336400"/>
            <a:ext cx="7473600" cy="156600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 algn="l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943200" y="4428000"/>
            <a:ext cx="7473600" cy="1566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3"/>
          <p:cNvSpPr/>
          <p:nvPr>
            <p:custDataLst>
              <p:tags r:id="rId2"/>
            </p:custDataLst>
          </p:nvPr>
        </p:nvSpPr>
        <p:spPr bwMode="auto">
          <a:xfrm>
            <a:off x="3714750" y="2611438"/>
            <a:ext cx="2592388" cy="458787"/>
          </a:xfrm>
          <a:custGeom>
            <a:avLst/>
            <a:gdLst>
              <a:gd name="T0" fmla="*/ 1633 w 1638"/>
              <a:gd name="T1" fmla="*/ 0 h 289"/>
              <a:gd name="T2" fmla="*/ 0 w 1638"/>
              <a:gd name="T3" fmla="*/ 66 h 289"/>
              <a:gd name="T4" fmla="*/ 0 w 1638"/>
              <a:gd name="T5" fmla="*/ 289 h 289"/>
              <a:gd name="T6" fmla="*/ 1638 w 1638"/>
              <a:gd name="T7" fmla="*/ 213 h 289"/>
              <a:gd name="T8" fmla="*/ 1633 w 1638"/>
              <a:gd name="T9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Freeform 94"/>
          <p:cNvSpPr/>
          <p:nvPr>
            <p:custDataLst>
              <p:tags r:id="rId3"/>
            </p:custDataLst>
          </p:nvPr>
        </p:nvSpPr>
        <p:spPr bwMode="auto">
          <a:xfrm>
            <a:off x="3714750" y="2611438"/>
            <a:ext cx="2600325" cy="458787"/>
          </a:xfrm>
          <a:custGeom>
            <a:avLst/>
            <a:gdLst>
              <a:gd name="T0" fmla="*/ 2147483646 w 1638"/>
              <a:gd name="T1" fmla="*/ 0 h 289"/>
              <a:gd name="T2" fmla="*/ 0 w 1638"/>
              <a:gd name="T3" fmla="*/ 2147483646 h 289"/>
              <a:gd name="T4" fmla="*/ 0 w 1638"/>
              <a:gd name="T5" fmla="*/ 2147483646 h 289"/>
              <a:gd name="T6" fmla="*/ 2147483646 w 1638"/>
              <a:gd name="T7" fmla="*/ 2147483646 h 289"/>
              <a:gd name="T8" fmla="*/ 2147483646 w 1638"/>
              <a:gd name="T9" fmla="*/ 0 h 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8" h="289">
                <a:moveTo>
                  <a:pt x="1633" y="0"/>
                </a:moveTo>
                <a:lnTo>
                  <a:pt x="0" y="66"/>
                </a:lnTo>
                <a:lnTo>
                  <a:pt x="0" y="289"/>
                </a:lnTo>
                <a:lnTo>
                  <a:pt x="1638" y="213"/>
                </a:lnTo>
                <a:lnTo>
                  <a:pt x="1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Freeform 95"/>
          <p:cNvSpPr/>
          <p:nvPr>
            <p:custDataLst>
              <p:tags r:id="rId4"/>
            </p:custDataLst>
          </p:nvPr>
        </p:nvSpPr>
        <p:spPr bwMode="auto">
          <a:xfrm>
            <a:off x="3119438" y="3827463"/>
            <a:ext cx="2359025" cy="450850"/>
          </a:xfrm>
          <a:custGeom>
            <a:avLst/>
            <a:gdLst>
              <a:gd name="T0" fmla="*/ 1486 w 1486"/>
              <a:gd name="T1" fmla="*/ 0 h 284"/>
              <a:gd name="T2" fmla="*/ 0 w 1486"/>
              <a:gd name="T3" fmla="*/ 61 h 284"/>
              <a:gd name="T4" fmla="*/ 5 w 1486"/>
              <a:gd name="T5" fmla="*/ 284 h 284"/>
              <a:gd name="T6" fmla="*/ 1486 w 1486"/>
              <a:gd name="T7" fmla="*/ 213 h 284"/>
              <a:gd name="T8" fmla="*/ 1486 w 1486"/>
              <a:gd name="T9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Freeform 96"/>
          <p:cNvSpPr/>
          <p:nvPr>
            <p:custDataLst>
              <p:tags r:id="rId5"/>
            </p:custDataLst>
          </p:nvPr>
        </p:nvSpPr>
        <p:spPr bwMode="auto">
          <a:xfrm>
            <a:off x="3109913" y="3827463"/>
            <a:ext cx="2359025" cy="450850"/>
          </a:xfrm>
          <a:custGeom>
            <a:avLst/>
            <a:gdLst>
              <a:gd name="T0" fmla="*/ 2147483646 w 1486"/>
              <a:gd name="T1" fmla="*/ 0 h 284"/>
              <a:gd name="T2" fmla="*/ 0 w 1486"/>
              <a:gd name="T3" fmla="*/ 2147483646 h 284"/>
              <a:gd name="T4" fmla="*/ 2147483646 w 1486"/>
              <a:gd name="T5" fmla="*/ 2147483646 h 284"/>
              <a:gd name="T6" fmla="*/ 2147483646 w 1486"/>
              <a:gd name="T7" fmla="*/ 2147483646 h 284"/>
              <a:gd name="T8" fmla="*/ 2147483646 w 1486"/>
              <a:gd name="T9" fmla="*/ 0 h 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6" h="284">
                <a:moveTo>
                  <a:pt x="1486" y="0"/>
                </a:moveTo>
                <a:lnTo>
                  <a:pt x="0" y="61"/>
                </a:lnTo>
                <a:lnTo>
                  <a:pt x="5" y="284"/>
                </a:lnTo>
                <a:lnTo>
                  <a:pt x="1486" y="213"/>
                </a:lnTo>
                <a:lnTo>
                  <a:pt x="148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Freeform 97"/>
          <p:cNvSpPr/>
          <p:nvPr>
            <p:custDataLst>
              <p:tags r:id="rId6"/>
            </p:custDataLst>
          </p:nvPr>
        </p:nvSpPr>
        <p:spPr bwMode="auto">
          <a:xfrm>
            <a:off x="3727450" y="4737100"/>
            <a:ext cx="1481138" cy="636588"/>
          </a:xfrm>
          <a:custGeom>
            <a:avLst/>
            <a:gdLst>
              <a:gd name="T0" fmla="*/ 436 w 933"/>
              <a:gd name="T1" fmla="*/ 0 h 401"/>
              <a:gd name="T2" fmla="*/ 933 w 933"/>
              <a:gd name="T3" fmla="*/ 112 h 401"/>
              <a:gd name="T4" fmla="*/ 750 w 933"/>
              <a:gd name="T5" fmla="*/ 218 h 401"/>
              <a:gd name="T6" fmla="*/ 831 w 933"/>
              <a:gd name="T7" fmla="*/ 401 h 401"/>
              <a:gd name="T8" fmla="*/ 0 w 933"/>
              <a:gd name="T9" fmla="*/ 203 h 401"/>
              <a:gd name="T10" fmla="*/ 436 w 933"/>
              <a:gd name="T11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Freeform 98"/>
          <p:cNvSpPr/>
          <p:nvPr>
            <p:custDataLst>
              <p:tags r:id="rId7"/>
            </p:custDataLst>
          </p:nvPr>
        </p:nvSpPr>
        <p:spPr bwMode="auto">
          <a:xfrm>
            <a:off x="3714750" y="4737100"/>
            <a:ext cx="1481138" cy="636588"/>
          </a:xfrm>
          <a:custGeom>
            <a:avLst/>
            <a:gdLst>
              <a:gd name="T0" fmla="*/ 2147483646 w 933"/>
              <a:gd name="T1" fmla="*/ 0 h 401"/>
              <a:gd name="T2" fmla="*/ 2147483646 w 933"/>
              <a:gd name="T3" fmla="*/ 2147483646 h 401"/>
              <a:gd name="T4" fmla="*/ 2147483646 w 933"/>
              <a:gd name="T5" fmla="*/ 2147483646 h 401"/>
              <a:gd name="T6" fmla="*/ 2147483646 w 933"/>
              <a:gd name="T7" fmla="*/ 2147483646 h 401"/>
              <a:gd name="T8" fmla="*/ 0 w 933"/>
              <a:gd name="T9" fmla="*/ 2147483646 h 401"/>
              <a:gd name="T10" fmla="*/ 2147483646 w 933"/>
              <a:gd name="T11" fmla="*/ 0 h 4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401">
                <a:moveTo>
                  <a:pt x="436" y="0"/>
                </a:moveTo>
                <a:lnTo>
                  <a:pt x="933" y="112"/>
                </a:lnTo>
                <a:lnTo>
                  <a:pt x="750" y="218"/>
                </a:lnTo>
                <a:lnTo>
                  <a:pt x="831" y="401"/>
                </a:lnTo>
                <a:lnTo>
                  <a:pt x="0" y="203"/>
                </a:lnTo>
                <a:lnTo>
                  <a:pt x="4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100"/>
          <p:cNvSpPr/>
          <p:nvPr>
            <p:custDataLst>
              <p:tags r:id="rId8"/>
            </p:custDataLst>
          </p:nvPr>
        </p:nvSpPr>
        <p:spPr bwMode="auto">
          <a:xfrm>
            <a:off x="3109913" y="2611438"/>
            <a:ext cx="3205162" cy="1666875"/>
          </a:xfrm>
          <a:custGeom>
            <a:avLst/>
            <a:gdLst>
              <a:gd name="T0" fmla="*/ 2147483646 w 2019"/>
              <a:gd name="T1" fmla="*/ 0 h 1050"/>
              <a:gd name="T2" fmla="*/ 0 w 2019"/>
              <a:gd name="T3" fmla="*/ 2147483646 h 1050"/>
              <a:gd name="T4" fmla="*/ 2147483646 w 2019"/>
              <a:gd name="T5" fmla="*/ 2147483646 h 1050"/>
              <a:gd name="T6" fmla="*/ 2147483646 w 2019"/>
              <a:gd name="T7" fmla="*/ 2147483646 h 1050"/>
              <a:gd name="T8" fmla="*/ 2147483646 w 2019"/>
              <a:gd name="T9" fmla="*/ 0 h 1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1050">
                <a:moveTo>
                  <a:pt x="2014" y="0"/>
                </a:moveTo>
                <a:lnTo>
                  <a:pt x="0" y="594"/>
                </a:lnTo>
                <a:lnTo>
                  <a:pt x="5" y="1050"/>
                </a:lnTo>
                <a:lnTo>
                  <a:pt x="2019" y="457"/>
                </a:lnTo>
                <a:lnTo>
                  <a:pt x="2014" y="0"/>
                </a:lnTo>
              </a:path>
            </a:pathLst>
          </a:custGeom>
          <a:solidFill>
            <a:srgbClr val="5790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0" name="Freeform 102"/>
          <p:cNvSpPr/>
          <p:nvPr>
            <p:custDataLst>
              <p:tags r:id="rId9"/>
            </p:custDataLst>
          </p:nvPr>
        </p:nvSpPr>
        <p:spPr bwMode="auto">
          <a:xfrm>
            <a:off x="3109913" y="2611438"/>
            <a:ext cx="3197225" cy="1047750"/>
          </a:xfrm>
          <a:custGeom>
            <a:avLst/>
            <a:gdLst>
              <a:gd name="T0" fmla="*/ 2147483646 w 2014"/>
              <a:gd name="T1" fmla="*/ 0 h 660"/>
              <a:gd name="T2" fmla="*/ 2147483646 w 2014"/>
              <a:gd name="T3" fmla="*/ 0 h 660"/>
              <a:gd name="T4" fmla="*/ 2147483646 w 2014"/>
              <a:gd name="T5" fmla="*/ 2147483646 h 660"/>
              <a:gd name="T6" fmla="*/ 0 w 2014"/>
              <a:gd name="T7" fmla="*/ 2147483646 h 660"/>
              <a:gd name="T8" fmla="*/ 0 w 2014"/>
              <a:gd name="T9" fmla="*/ 2147483646 h 660"/>
              <a:gd name="T10" fmla="*/ 2147483646 w 2014"/>
              <a:gd name="T11" fmla="*/ 2147483646 h 660"/>
              <a:gd name="T12" fmla="*/ 2147483646 w 2014"/>
              <a:gd name="T13" fmla="*/ 0 h 6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4" h="660">
                <a:moveTo>
                  <a:pt x="2014" y="0"/>
                </a:moveTo>
                <a:lnTo>
                  <a:pt x="2014" y="0"/>
                </a:lnTo>
                <a:lnTo>
                  <a:pt x="1162" y="254"/>
                </a:lnTo>
                <a:lnTo>
                  <a:pt x="0" y="594"/>
                </a:lnTo>
                <a:lnTo>
                  <a:pt x="0" y="660"/>
                </a:lnTo>
                <a:lnTo>
                  <a:pt x="2014" y="76"/>
                </a:lnTo>
                <a:lnTo>
                  <a:pt x="20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1" name="Freeform 104"/>
          <p:cNvSpPr/>
          <p:nvPr>
            <p:custDataLst>
              <p:tags r:id="rId10"/>
            </p:custDataLst>
          </p:nvPr>
        </p:nvSpPr>
        <p:spPr bwMode="auto">
          <a:xfrm>
            <a:off x="3109913" y="3232150"/>
            <a:ext cx="3205162" cy="1046163"/>
          </a:xfrm>
          <a:custGeom>
            <a:avLst/>
            <a:gdLst>
              <a:gd name="T0" fmla="*/ 2147483646 w 2019"/>
              <a:gd name="T1" fmla="*/ 0 h 659"/>
              <a:gd name="T2" fmla="*/ 0 w 2019"/>
              <a:gd name="T3" fmla="*/ 2147483646 h 659"/>
              <a:gd name="T4" fmla="*/ 2147483646 w 2019"/>
              <a:gd name="T5" fmla="*/ 2147483646 h 659"/>
              <a:gd name="T6" fmla="*/ 2147483646 w 2019"/>
              <a:gd name="T7" fmla="*/ 2147483646 h 659"/>
              <a:gd name="T8" fmla="*/ 2147483646 w 2019"/>
              <a:gd name="T9" fmla="*/ 0 h 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19" h="659">
                <a:moveTo>
                  <a:pt x="2019" y="0"/>
                </a:moveTo>
                <a:lnTo>
                  <a:pt x="0" y="598"/>
                </a:lnTo>
                <a:lnTo>
                  <a:pt x="5" y="659"/>
                </a:lnTo>
                <a:lnTo>
                  <a:pt x="2019" y="66"/>
                </a:lnTo>
                <a:lnTo>
                  <a:pt x="20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2" name="Freeform 123"/>
          <p:cNvSpPr/>
          <p:nvPr>
            <p:custDataLst>
              <p:tags r:id="rId11"/>
            </p:custDataLst>
          </p:nvPr>
        </p:nvSpPr>
        <p:spPr bwMode="auto">
          <a:xfrm>
            <a:off x="3987800" y="1466850"/>
            <a:ext cx="1481138" cy="804863"/>
          </a:xfrm>
          <a:custGeom>
            <a:avLst/>
            <a:gdLst>
              <a:gd name="T0" fmla="*/ 928 w 933"/>
              <a:gd name="T1" fmla="*/ 233 h 507"/>
              <a:gd name="T2" fmla="*/ 91 w 933"/>
              <a:gd name="T3" fmla="*/ 0 h 507"/>
              <a:gd name="T4" fmla="*/ 172 w 933"/>
              <a:gd name="T5" fmla="*/ 172 h 507"/>
              <a:gd name="T6" fmla="*/ 0 w 933"/>
              <a:gd name="T7" fmla="*/ 289 h 507"/>
              <a:gd name="T8" fmla="*/ 933 w 933"/>
              <a:gd name="T9" fmla="*/ 507 h 507"/>
              <a:gd name="T10" fmla="*/ 928 w 933"/>
              <a:gd name="T11" fmla="*/ 233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Freeform 124"/>
          <p:cNvSpPr/>
          <p:nvPr>
            <p:custDataLst>
              <p:tags r:id="rId12"/>
            </p:custDataLst>
          </p:nvPr>
        </p:nvSpPr>
        <p:spPr bwMode="auto">
          <a:xfrm>
            <a:off x="3987800" y="1476375"/>
            <a:ext cx="1481138" cy="804863"/>
          </a:xfrm>
          <a:custGeom>
            <a:avLst/>
            <a:gdLst>
              <a:gd name="T0" fmla="*/ 2147483646 w 933"/>
              <a:gd name="T1" fmla="*/ 2147483646 h 507"/>
              <a:gd name="T2" fmla="*/ 2147483646 w 933"/>
              <a:gd name="T3" fmla="*/ 0 h 507"/>
              <a:gd name="T4" fmla="*/ 2147483646 w 933"/>
              <a:gd name="T5" fmla="*/ 2147483646 h 507"/>
              <a:gd name="T6" fmla="*/ 0 w 933"/>
              <a:gd name="T7" fmla="*/ 2147483646 h 507"/>
              <a:gd name="T8" fmla="*/ 2147483646 w 933"/>
              <a:gd name="T9" fmla="*/ 2147483646 h 507"/>
              <a:gd name="T10" fmla="*/ 2147483646 w 933"/>
              <a:gd name="T11" fmla="*/ 2147483646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3" h="507">
                <a:moveTo>
                  <a:pt x="928" y="233"/>
                </a:moveTo>
                <a:lnTo>
                  <a:pt x="91" y="0"/>
                </a:lnTo>
                <a:lnTo>
                  <a:pt x="172" y="172"/>
                </a:lnTo>
                <a:lnTo>
                  <a:pt x="0" y="289"/>
                </a:lnTo>
                <a:lnTo>
                  <a:pt x="933" y="507"/>
                </a:lnTo>
                <a:lnTo>
                  <a:pt x="928" y="2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126"/>
          <p:cNvSpPr/>
          <p:nvPr>
            <p:custDataLst>
              <p:tags r:id="rId13"/>
            </p:custDataLst>
          </p:nvPr>
        </p:nvSpPr>
        <p:spPr bwMode="auto">
          <a:xfrm>
            <a:off x="3705225" y="1838325"/>
            <a:ext cx="177165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129"/>
          <p:cNvSpPr/>
          <p:nvPr>
            <p:custDataLst>
              <p:tags r:id="rId14"/>
            </p:custDataLst>
          </p:nvPr>
        </p:nvSpPr>
        <p:spPr bwMode="auto">
          <a:xfrm>
            <a:off x="3714750" y="2482850"/>
            <a:ext cx="1762125" cy="587375"/>
          </a:xfrm>
          <a:custGeom>
            <a:avLst/>
            <a:gdLst>
              <a:gd name="T0" fmla="*/ 2147483646 w 1110"/>
              <a:gd name="T1" fmla="*/ 0 h 370"/>
              <a:gd name="T2" fmla="*/ 0 w 1110"/>
              <a:gd name="T3" fmla="*/ 2147483646 h 370"/>
              <a:gd name="T4" fmla="*/ 0 w 1110"/>
              <a:gd name="T5" fmla="*/ 2147483646 h 370"/>
              <a:gd name="T6" fmla="*/ 2147483646 w 1110"/>
              <a:gd name="T7" fmla="*/ 2147483646 h 370"/>
              <a:gd name="T8" fmla="*/ 2147483646 w 1110"/>
              <a:gd name="T9" fmla="*/ 0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0" h="370">
                <a:moveTo>
                  <a:pt x="1110" y="0"/>
                </a:moveTo>
                <a:lnTo>
                  <a:pt x="0" y="314"/>
                </a:lnTo>
                <a:lnTo>
                  <a:pt x="0" y="370"/>
                </a:lnTo>
                <a:lnTo>
                  <a:pt x="1110" y="51"/>
                </a:lnTo>
                <a:lnTo>
                  <a:pt x="11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131"/>
          <p:cNvSpPr/>
          <p:nvPr>
            <p:custDataLst>
              <p:tags r:id="rId15"/>
            </p:custDataLst>
          </p:nvPr>
        </p:nvSpPr>
        <p:spPr bwMode="auto">
          <a:xfrm>
            <a:off x="3705225" y="3827463"/>
            <a:ext cx="1771650" cy="1231900"/>
          </a:xfrm>
          <a:custGeom>
            <a:avLst/>
            <a:gdLst>
              <a:gd name="T0" fmla="*/ 2147483646 w 1116"/>
              <a:gd name="T1" fmla="*/ 0 h 776"/>
              <a:gd name="T2" fmla="*/ 0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16" h="776">
                <a:moveTo>
                  <a:pt x="1111" y="0"/>
                </a:moveTo>
                <a:lnTo>
                  <a:pt x="0" y="320"/>
                </a:lnTo>
                <a:lnTo>
                  <a:pt x="6" y="776"/>
                </a:lnTo>
                <a:lnTo>
                  <a:pt x="1116" y="457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13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3705225" y="3827463"/>
            <a:ext cx="1771650" cy="1231900"/>
          </a:xfrm>
          <a:custGeom>
            <a:avLst/>
            <a:gdLst>
              <a:gd name="T0" fmla="*/ 2147483646 w 1116"/>
              <a:gd name="T1" fmla="*/ 2147483646 h 776"/>
              <a:gd name="T2" fmla="*/ 2147483646 w 1116"/>
              <a:gd name="T3" fmla="*/ 2147483646 h 776"/>
              <a:gd name="T4" fmla="*/ 2147483646 w 1116"/>
              <a:gd name="T5" fmla="*/ 2147483646 h 776"/>
              <a:gd name="T6" fmla="*/ 2147483646 w 1116"/>
              <a:gd name="T7" fmla="*/ 2147483646 h 776"/>
              <a:gd name="T8" fmla="*/ 2147483646 w 1116"/>
              <a:gd name="T9" fmla="*/ 2147483646 h 776"/>
              <a:gd name="T10" fmla="*/ 2147483646 w 1116"/>
              <a:gd name="T11" fmla="*/ 0 h 776"/>
              <a:gd name="T12" fmla="*/ 2147483646 w 1116"/>
              <a:gd name="T13" fmla="*/ 0 h 776"/>
              <a:gd name="T14" fmla="*/ 0 w 1116"/>
              <a:gd name="T15" fmla="*/ 2147483646 h 776"/>
              <a:gd name="T16" fmla="*/ 0 w 1116"/>
              <a:gd name="T17" fmla="*/ 2147483646 h 776"/>
              <a:gd name="T18" fmla="*/ 0 w 1116"/>
              <a:gd name="T19" fmla="*/ 2147483646 h 776"/>
              <a:gd name="T20" fmla="*/ 2147483646 w 1116"/>
              <a:gd name="T21" fmla="*/ 2147483646 h 776"/>
              <a:gd name="T22" fmla="*/ 2147483646 w 1116"/>
              <a:gd name="T23" fmla="*/ 0 h 7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6" h="776">
                <a:moveTo>
                  <a:pt x="1116" y="406"/>
                </a:moveTo>
                <a:lnTo>
                  <a:pt x="6" y="720"/>
                </a:lnTo>
                <a:lnTo>
                  <a:pt x="6" y="776"/>
                </a:lnTo>
                <a:lnTo>
                  <a:pt x="1116" y="457"/>
                </a:lnTo>
                <a:lnTo>
                  <a:pt x="1116" y="406"/>
                </a:lnTo>
                <a:moveTo>
                  <a:pt x="1111" y="0"/>
                </a:moveTo>
                <a:lnTo>
                  <a:pt x="1111" y="0"/>
                </a:lnTo>
                <a:lnTo>
                  <a:pt x="0" y="320"/>
                </a:lnTo>
                <a:lnTo>
                  <a:pt x="0" y="345"/>
                </a:lnTo>
                <a:lnTo>
                  <a:pt x="0" y="370"/>
                </a:lnTo>
                <a:lnTo>
                  <a:pt x="1111" y="51"/>
                </a:lnTo>
                <a:lnTo>
                  <a:pt x="11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8" name="任意多边形 163"/>
          <p:cNvSpPr/>
          <p:nvPr>
            <p:custDataLst>
              <p:tags r:id="rId17"/>
            </p:custDataLst>
          </p:nvPr>
        </p:nvSpPr>
        <p:spPr bwMode="auto">
          <a:xfrm rot="-942146">
            <a:off x="2951163" y="3073400"/>
            <a:ext cx="3522662" cy="742950"/>
          </a:xfrm>
          <a:custGeom>
            <a:avLst/>
            <a:gdLst>
              <a:gd name="T0" fmla="*/ 3525205 w 3521391"/>
              <a:gd name="T1" fmla="*/ 0 h 741516"/>
              <a:gd name="T2" fmla="*/ 3363490 w 3521391"/>
              <a:gd name="T3" fmla="*/ 603200 h 741516"/>
              <a:gd name="T4" fmla="*/ 3364682 w 3521391"/>
              <a:gd name="T5" fmla="*/ 603182 h 741516"/>
              <a:gd name="T6" fmla="*/ 3336294 w 3521391"/>
              <a:gd name="T7" fmla="*/ 704633 h 741516"/>
              <a:gd name="T8" fmla="*/ 0 w 3521391"/>
              <a:gd name="T9" fmla="*/ 745827 h 741516"/>
              <a:gd name="T10" fmla="*/ 3717 w 3521391"/>
              <a:gd name="T11" fmla="*/ 726637 h 741516"/>
              <a:gd name="T12" fmla="*/ 25216 w 3521391"/>
              <a:gd name="T13" fmla="*/ 649807 h 741516"/>
              <a:gd name="T14" fmla="*/ 25741 w 3521391"/>
              <a:gd name="T15" fmla="*/ 649800 h 741516"/>
              <a:gd name="T16" fmla="*/ 37710 w 3521391"/>
              <a:gd name="T17" fmla="*/ 605162 h 741516"/>
              <a:gd name="T18" fmla="*/ 195106 w 3521391"/>
              <a:gd name="T19" fmla="*/ 42644 h 741516"/>
              <a:gd name="T20" fmla="*/ 3525158 w 3521391"/>
              <a:gd name="T21" fmla="*/ 0 h 741516"/>
              <a:gd name="T22" fmla="*/ 3525204 w 3521391"/>
              <a:gd name="T23" fmla="*/ 0 h 741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21391"/>
              <a:gd name="T37" fmla="*/ 0 h 741516"/>
              <a:gd name="T38" fmla="*/ 3521391 w 3521391"/>
              <a:gd name="T39" fmla="*/ 741516 h 7415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21391" h="741516">
                <a:moveTo>
                  <a:pt x="3521391" y="0"/>
                </a:moveTo>
                <a:lnTo>
                  <a:pt x="3359850" y="599714"/>
                </a:lnTo>
                <a:lnTo>
                  <a:pt x="3361041" y="599696"/>
                </a:lnTo>
                <a:lnTo>
                  <a:pt x="3332684" y="700561"/>
                </a:lnTo>
                <a:lnTo>
                  <a:pt x="0" y="741516"/>
                </a:lnTo>
                <a:lnTo>
                  <a:pt x="3714" y="722437"/>
                </a:lnTo>
                <a:lnTo>
                  <a:pt x="25189" y="646052"/>
                </a:lnTo>
                <a:lnTo>
                  <a:pt x="25714" y="646045"/>
                </a:lnTo>
                <a:lnTo>
                  <a:pt x="37668" y="601664"/>
                </a:lnTo>
                <a:lnTo>
                  <a:pt x="194896" y="42398"/>
                </a:lnTo>
                <a:lnTo>
                  <a:pt x="3521344" y="0"/>
                </a:lnTo>
                <a:lnTo>
                  <a:pt x="3521390" y="0"/>
                </a:lnTo>
                <a:lnTo>
                  <a:pt x="35213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任意多边形 167"/>
          <p:cNvSpPr/>
          <p:nvPr>
            <p:custDataLst>
              <p:tags r:id="rId18"/>
            </p:custDataLst>
          </p:nvPr>
        </p:nvSpPr>
        <p:spPr bwMode="auto">
          <a:xfrm rot="-878033">
            <a:off x="3587750" y="2079625"/>
            <a:ext cx="2008188" cy="749300"/>
          </a:xfrm>
          <a:custGeom>
            <a:avLst/>
            <a:gdLst>
              <a:gd name="T0" fmla="*/ 2007542 w 2008511"/>
              <a:gd name="T1" fmla="*/ 0 h 748757"/>
              <a:gd name="T2" fmla="*/ 1832018 w 2008511"/>
              <a:gd name="T3" fmla="*/ 705491 h 748757"/>
              <a:gd name="T4" fmla="*/ 0 w 2008511"/>
              <a:gd name="T5" fmla="*/ 750387 h 748757"/>
              <a:gd name="T6" fmla="*/ 173588 w 2008511"/>
              <a:gd name="T7" fmla="*/ 46033 h 748757"/>
              <a:gd name="T8" fmla="*/ 0 60000 65536"/>
              <a:gd name="T9" fmla="*/ 0 60000 65536"/>
              <a:gd name="T10" fmla="*/ 0 60000 65536"/>
              <a:gd name="T11" fmla="*/ 0 60000 65536"/>
              <a:gd name="T12" fmla="*/ 0 w 2008511"/>
              <a:gd name="T13" fmla="*/ 0 h 748757"/>
              <a:gd name="T14" fmla="*/ 2008511 w 2008511"/>
              <a:gd name="T15" fmla="*/ 748757 h 7487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8511" h="748757">
                <a:moveTo>
                  <a:pt x="2008511" y="0"/>
                </a:moveTo>
                <a:lnTo>
                  <a:pt x="1832903" y="703958"/>
                </a:lnTo>
                <a:lnTo>
                  <a:pt x="0" y="748757"/>
                </a:lnTo>
                <a:lnTo>
                  <a:pt x="173672" y="45934"/>
                </a:lnTo>
                <a:lnTo>
                  <a:pt x="20085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任意多边形 171"/>
          <p:cNvSpPr/>
          <p:nvPr>
            <p:custDataLst>
              <p:tags r:id="rId19"/>
            </p:custDataLst>
          </p:nvPr>
        </p:nvSpPr>
        <p:spPr bwMode="auto">
          <a:xfrm rot="-750403">
            <a:off x="3614738" y="4032250"/>
            <a:ext cx="1979612" cy="822325"/>
          </a:xfrm>
          <a:custGeom>
            <a:avLst/>
            <a:gdLst>
              <a:gd name="T0" fmla="*/ 1980168 w 1979334"/>
              <a:gd name="T1" fmla="*/ 0 h 822792"/>
              <a:gd name="T2" fmla="*/ 1830747 w 1979334"/>
              <a:gd name="T3" fmla="*/ 708782 h 822792"/>
              <a:gd name="T4" fmla="*/ 0 w 1979334"/>
              <a:gd name="T5" fmla="*/ 821392 h 822792"/>
              <a:gd name="T6" fmla="*/ 147528 w 1979334"/>
              <a:gd name="T7" fmla="*/ 113812 h 822792"/>
              <a:gd name="T8" fmla="*/ 0 60000 65536"/>
              <a:gd name="T9" fmla="*/ 0 60000 65536"/>
              <a:gd name="T10" fmla="*/ 0 60000 65536"/>
              <a:gd name="T11" fmla="*/ 0 60000 65536"/>
              <a:gd name="T12" fmla="*/ 0 w 1979334"/>
              <a:gd name="T13" fmla="*/ 0 h 822792"/>
              <a:gd name="T14" fmla="*/ 1979334 w 1979334"/>
              <a:gd name="T15" fmla="*/ 822792 h 822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9334" h="822792">
                <a:moveTo>
                  <a:pt x="1979334" y="0"/>
                </a:moveTo>
                <a:lnTo>
                  <a:pt x="1829976" y="709991"/>
                </a:lnTo>
                <a:lnTo>
                  <a:pt x="0" y="822792"/>
                </a:lnTo>
                <a:lnTo>
                  <a:pt x="147465" y="114007"/>
                </a:lnTo>
                <a:lnTo>
                  <a:pt x="1979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 rot="20610023">
            <a:off x="2925272" y="3118249"/>
            <a:ext cx="3601279" cy="653693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2800" y="417600"/>
            <a:ext cx="8265600" cy="6984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885600" y="1854000"/>
            <a:ext cx="3614400" cy="3805284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964400" y="1720800"/>
            <a:ext cx="3470400" cy="42552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171269" y="483657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128183" y="483657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1849" r="399"/>
          <a:stretch>
            <a:fillRect/>
          </a:stretch>
        </p:blipFill>
        <p:spPr>
          <a:xfrm flipH="1">
            <a:off x="269970" y="9425"/>
            <a:ext cx="8872519" cy="6857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" y="718"/>
            <a:ext cx="9149990" cy="686599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800" baseline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44243" y="417016"/>
            <a:ext cx="8265844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44137" y="1422400"/>
            <a:ext cx="8257482" cy="478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itchFamily="34" charset="0"/>
                <a:ea typeface="黑体" pitchFamily="49" charset="-122"/>
              </a:defRPr>
            </a:lvl1pPr>
          </a:lstStyle>
          <a:p>
            <a:fld id="{095331BB-5290-4B74-890F-ADE3EAA0F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itchFamily="34" charset="0"/>
                <a:ea typeface="黑体" pitchFamily="49" charset="-122"/>
              </a:defRPr>
            </a:lvl1pPr>
          </a:lstStyle>
          <a:p>
            <a:fld id="{C6B5ED51-E834-49EC-BF25-99CF33DB10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latin typeface="Arial" pitchFamily="34" charset="0"/>
          <a:ea typeface="黑体" pitchFamily="49" charset="-122"/>
          <a:cs typeface="+mj-cs"/>
        </a:defRPr>
      </a:lvl1pPr>
    </p:titleStyle>
    <p:bodyStyle>
      <a:lvl1pPr marL="0" indent="0" algn="just" defTabSz="6858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60000"/>
        <a:buFontTx/>
        <a:buNone/>
        <a:defRPr sz="2400" kern="1200" baseline="0">
          <a:solidFill>
            <a:schemeClr val="accent1">
              <a:lumMod val="75000"/>
            </a:schemeClr>
          </a:solidFill>
          <a:latin typeface="Arial" pitchFamily="34" charset="0"/>
          <a:ea typeface="黑体" pitchFamily="49" charset="-122"/>
          <a:cs typeface="+mn-cs"/>
        </a:defRPr>
      </a:lvl1pPr>
      <a:lvl2pPr marL="323850" indent="0" algn="just" defTabSz="6858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2">
            <a:lumMod val="60000"/>
            <a:lumOff val="40000"/>
          </a:schemeClr>
        </a:buClr>
        <a:buFontTx/>
        <a:buNone/>
        <a:defRPr sz="2000" kern="1200" baseline="0">
          <a:solidFill>
            <a:srgbClr val="7D7D7D"/>
          </a:solidFill>
          <a:latin typeface="幼圆" pitchFamily="49" charset="-122"/>
          <a:ea typeface="黑体" pitchFamily="49" charset="-122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Tx/>
        <a:buNone/>
        <a:defRPr sz="1800" kern="1200">
          <a:solidFill>
            <a:srgbClr val="7D7D7D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000"/>
              <a:t>Supervised Hashing for Image Retrieval via Image Representation Learning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40455" y="3978910"/>
            <a:ext cx="5457190" cy="1581785"/>
          </a:xfrm>
        </p:spPr>
        <p:txBody>
          <a:bodyPr>
            <a:normAutofit fontScale="80000"/>
          </a:bodyPr>
          <a:p>
            <a:r>
              <a:rPr lang="zh-CN" altLang="en-US">
                <a:solidFill>
                  <a:schemeClr val="tx1"/>
                </a:solidFill>
              </a:rPr>
              <a:t>Rongkai Xia, Yan Pan, Cong Liu (Sun Yat-Sen University)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Hanjiang Lai, Shuicheng Yan (National University of Singapore)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AAAI 2014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555" y="278765"/>
            <a:ext cx="7886700" cy="994172"/>
          </a:xfrm>
        </p:spPr>
        <p:txBody>
          <a:bodyPr/>
          <a:p>
            <a:r>
              <a:rPr lang="en-US" altLang="zh-CN" sz="3600"/>
              <a:t>Stage2</a:t>
            </a:r>
            <a:r>
              <a:rPr lang="zh-CN" altLang="en-US" sz="3600"/>
              <a:t>：</a:t>
            </a:r>
            <a:r>
              <a:rPr lang="en-US" altLang="zh-CN" sz="3600"/>
              <a:t>Learning Hash Functions</a:t>
            </a:r>
            <a:endParaRPr lang="en-US" altLang="zh-CN" sz="3600"/>
          </a:p>
        </p:txBody>
      </p:sp>
      <p:pic>
        <p:nvPicPr>
          <p:cNvPr id="4" name="内容占位符 3" descr="桑塔格22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8995" y="1263015"/>
            <a:ext cx="6746240" cy="266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1400" y="4231005"/>
            <a:ext cx="700976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• It is a multi-label binary classification problem that is solved by deep convolutional neural networks. </a:t>
            </a:r>
            <a:endParaRPr lang="zh-CN" altLang="en-US" sz="2400"/>
          </a:p>
          <a:p>
            <a:r>
              <a:rPr lang="zh-CN" altLang="en-US" sz="2400"/>
              <a:t>• It leans hash functions as well as image features. </a:t>
            </a:r>
            <a:endParaRPr lang="zh-CN" altLang="en-US" sz="2400"/>
          </a:p>
          <a:p>
            <a:r>
              <a:rPr lang="zh-CN" altLang="en-US" sz="2400"/>
              <a:t>• We propose two methods: CNNH and CNNH+.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251" y="224790"/>
            <a:ext cx="7886700" cy="994172"/>
          </a:xfrm>
        </p:spPr>
        <p:txBody>
          <a:bodyPr/>
          <a:p>
            <a:r>
              <a:rPr lang="en-US" altLang="zh-CN" sz="3600"/>
              <a:t>Method1</a:t>
            </a:r>
            <a:r>
              <a:rPr lang="zh-CN" altLang="en-US" sz="3600"/>
              <a:t>：</a:t>
            </a:r>
            <a:r>
              <a:rPr lang="en-US" altLang="zh-CN" sz="3600"/>
              <a:t>CNNH</a:t>
            </a:r>
            <a:endParaRPr lang="en-US" altLang="zh-CN" sz="3600"/>
          </a:p>
        </p:txBody>
      </p:sp>
      <p:pic>
        <p:nvPicPr>
          <p:cNvPr id="4" name="内容占位符 3" descr="CNN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8805" y="1337310"/>
            <a:ext cx="7721600" cy="4768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536" y="222091"/>
            <a:ext cx="7886700" cy="994172"/>
          </a:xfrm>
        </p:spPr>
        <p:txBody>
          <a:bodyPr/>
          <a:p>
            <a:r>
              <a:rPr lang="en-US" altLang="zh-CN" sz="4000"/>
              <a:t>Method1</a:t>
            </a:r>
            <a:r>
              <a:rPr lang="zh-CN" altLang="en-US" sz="4000"/>
              <a:t>：</a:t>
            </a:r>
            <a:r>
              <a:rPr lang="en-US" altLang="zh-CN" sz="4000"/>
              <a:t>CNNH</a:t>
            </a:r>
            <a:endParaRPr lang="en-US" altLang="zh-CN" sz="4000"/>
          </a:p>
        </p:txBody>
      </p:sp>
      <p:pic>
        <p:nvPicPr>
          <p:cNvPr id="4" name="内容占位符 3" descr="CNNH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7390" y="1243330"/>
            <a:ext cx="7604125" cy="5146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260" y="386715"/>
            <a:ext cx="7886700" cy="873125"/>
          </a:xfrm>
        </p:spPr>
        <p:txBody>
          <a:bodyPr/>
          <a:p>
            <a:r>
              <a:rPr lang="en-US" altLang="zh-CN" sz="4000"/>
              <a:t>Methods</a:t>
            </a:r>
            <a:r>
              <a:rPr lang="zh-CN" altLang="en-US" sz="4000"/>
              <a:t>：</a:t>
            </a:r>
            <a:r>
              <a:rPr lang="en-US" altLang="zh-CN" sz="4000"/>
              <a:t>CNNH+</a:t>
            </a:r>
            <a:endParaRPr lang="en-US" altLang="zh-CN" sz="4000"/>
          </a:p>
        </p:txBody>
      </p:sp>
      <p:pic>
        <p:nvPicPr>
          <p:cNvPr id="4" name="内容占位符 3" descr="CNNH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739265"/>
            <a:ext cx="8359775" cy="3719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510" y="249555"/>
            <a:ext cx="7886700" cy="706120"/>
          </a:xfrm>
        </p:spPr>
        <p:txBody>
          <a:bodyPr/>
          <a:p>
            <a:r>
              <a:rPr lang="en-US" altLang="zh-CN" sz="3600"/>
              <a:t>Method2</a:t>
            </a:r>
            <a:r>
              <a:rPr lang="zh-CN" altLang="en-US" sz="3600"/>
              <a:t>：</a:t>
            </a:r>
            <a:r>
              <a:rPr lang="en-US" altLang="zh-CN" sz="3600"/>
              <a:t>CNNH+</a:t>
            </a:r>
            <a:endParaRPr lang="en-US" altLang="zh-CN" sz="3600"/>
          </a:p>
        </p:txBody>
      </p:sp>
      <p:pic>
        <p:nvPicPr>
          <p:cNvPr id="4" name="内容占位符 3" descr="CHHH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970" y="1350010"/>
            <a:ext cx="7793990" cy="4827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215" y="575310"/>
            <a:ext cx="7886700" cy="842645"/>
          </a:xfrm>
        </p:spPr>
        <p:txBody>
          <a:bodyPr/>
          <a:p>
            <a:r>
              <a:rPr lang="en-US" altLang="zh-CN" sz="4000"/>
              <a:t>Experiment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015" y="1809750"/>
            <a:ext cx="7767955" cy="4057650"/>
          </a:xfrm>
        </p:spPr>
        <p:txBody>
          <a:bodyPr>
            <a:noAutofit/>
          </a:bodyPr>
          <a:p>
            <a:r>
              <a:rPr lang="zh-CN" altLang="en-US" sz="2400">
                <a:latin typeface="Times New Roman" charset="0"/>
              </a:rPr>
              <a:t> </a:t>
            </a:r>
            <a:r>
              <a:rPr lang="en-US" altLang="zh-CN" sz="2400">
                <a:latin typeface="Times New Roman" charset="0"/>
              </a:rPr>
              <a:t>1.</a:t>
            </a:r>
            <a:r>
              <a:rPr lang="zh-CN" altLang="en-US" sz="2400">
                <a:latin typeface="Times New Roman" charset="0"/>
              </a:rPr>
              <a:t>adopt the architecture of [Krizhevsky, NIPS 2012] as our basic framework. </a:t>
            </a:r>
            <a:endParaRPr lang="zh-CN" altLang="en-US" sz="2400">
              <a:latin typeface="Times New Roman" charset="0"/>
            </a:endParaRPr>
          </a:p>
          <a:p>
            <a:r>
              <a:rPr lang="zh-CN" altLang="en-US" sz="2400">
                <a:latin typeface="Times New Roman" charset="0"/>
              </a:rPr>
              <a:t> </a:t>
            </a:r>
            <a:r>
              <a:rPr lang="en-US" altLang="zh-CN" sz="2400">
                <a:latin typeface="Times New Roman" charset="0"/>
              </a:rPr>
              <a:t>2.</a:t>
            </a:r>
            <a:r>
              <a:rPr lang="zh-CN" altLang="en-US" sz="2400">
                <a:latin typeface="Times New Roman" charset="0"/>
              </a:rPr>
              <a:t>network has three convolutional-pooling layers with rectified linear activation, max pooling and local contrast normalization, a standard fully connected layer, and an output layer with softmax activation. </a:t>
            </a:r>
            <a:endParaRPr lang="zh-CN" altLang="en-US" sz="2400">
              <a:latin typeface="Times New Roman" charset="0"/>
            </a:endParaRPr>
          </a:p>
          <a:p>
            <a:r>
              <a:rPr lang="zh-CN" altLang="en-US" sz="2400">
                <a:latin typeface="Times New Roman" charset="0"/>
              </a:rPr>
              <a:t> </a:t>
            </a:r>
            <a:r>
              <a:rPr lang="en-US" altLang="zh-CN" sz="2400">
                <a:latin typeface="Times New Roman" charset="0"/>
              </a:rPr>
              <a:t>3.</a:t>
            </a:r>
            <a:r>
              <a:rPr lang="zh-CN" altLang="en-US" sz="2400">
                <a:latin typeface="Times New Roman" charset="0"/>
              </a:rPr>
              <a:t>use 32, 64, 128 filter (with the size 5*5) in the 1st, 2nd and 3rd convolutional layer, respectively. </a:t>
            </a:r>
            <a:endParaRPr lang="zh-CN" altLang="en-US" sz="2400">
              <a:latin typeface="Times New Roman" charset="0"/>
            </a:endParaRPr>
          </a:p>
          <a:p>
            <a:r>
              <a:rPr lang="zh-CN" altLang="en-US" sz="2400">
                <a:latin typeface="Times New Roman" charset="0"/>
              </a:rPr>
              <a:t> </a:t>
            </a:r>
            <a:r>
              <a:rPr lang="en-US" altLang="zh-CN" sz="2400">
                <a:latin typeface="Times New Roman" charset="0"/>
              </a:rPr>
              <a:t>4.</a:t>
            </a:r>
            <a:r>
              <a:rPr lang="zh-CN" altLang="en-US" sz="2400">
                <a:latin typeface="Times New Roman" charset="0"/>
              </a:rPr>
              <a:t>use dropout with a rate of 0.5.</a:t>
            </a:r>
            <a:endParaRPr lang="zh-CN" altLang="en-US" sz="24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940" y="353060"/>
            <a:ext cx="7886700" cy="689610"/>
          </a:xfrm>
        </p:spPr>
        <p:txBody>
          <a:bodyPr>
            <a:normAutofit/>
          </a:bodyPr>
          <a:p>
            <a:r>
              <a:rPr lang="en-US" altLang="zh-CN"/>
              <a:t>Datasets</a:t>
            </a:r>
            <a:endParaRPr lang="en-US" altLang="zh-CN"/>
          </a:p>
        </p:txBody>
      </p:sp>
      <p:pic>
        <p:nvPicPr>
          <p:cNvPr id="4" name="内容占位符 3" descr="datas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710" y="1337310"/>
            <a:ext cx="1786255" cy="5281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55056" y="1759903"/>
            <a:ext cx="6168866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MNIST: 70,000 greyscale images (in size 28*28) of handwritten digits from ‘0’ to ‘9’ 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2295843" y="3259773"/>
            <a:ext cx="6572250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CIFAR10: 60,000 color tinny images (in size 32*32) that are categorized in 10 classes</a:t>
            </a:r>
            <a:r>
              <a:rPr lang="zh-CN" altLang="en-US" sz="1350"/>
              <a:t> </a:t>
            </a:r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2369979" y="5278914"/>
            <a:ext cx="6420803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NUS-WIDE: about 270,000 images collected from the web. It is a multi-label dataset. 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420" y="249555"/>
            <a:ext cx="7886700" cy="862965"/>
          </a:xfrm>
        </p:spPr>
        <p:txBody>
          <a:bodyPr/>
          <a:p>
            <a:r>
              <a:rPr lang="en-US" altLang="zh-CN"/>
              <a:t>Baseline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736725"/>
            <a:ext cx="7473315" cy="3846830"/>
          </a:xfrm>
        </p:spPr>
        <p:txBody>
          <a:bodyPr>
            <a:normAutofit/>
          </a:bodyPr>
          <a:p>
            <a:r>
              <a:rPr lang="zh-CN" altLang="en-US" sz="2400"/>
              <a:t>LSH [Gionis et al. VLDB,1999] </a:t>
            </a:r>
            <a:endParaRPr lang="zh-CN" altLang="en-US" sz="2400"/>
          </a:p>
          <a:p>
            <a:r>
              <a:rPr lang="zh-CN" altLang="en-US" sz="2400"/>
              <a:t>SH [Weiss and Torralba. NIPS,2008] </a:t>
            </a:r>
            <a:endParaRPr lang="zh-CN" altLang="en-US" sz="2400"/>
          </a:p>
          <a:p>
            <a:r>
              <a:rPr lang="zh-CN" altLang="en-US" sz="2400"/>
              <a:t>ITQ [Gong and Lazebnik. CVPR,2011]</a:t>
            </a:r>
            <a:endParaRPr lang="zh-CN" altLang="en-US" sz="2400"/>
          </a:p>
          <a:p>
            <a:r>
              <a:rPr lang="zh-CN" altLang="en-US" sz="2400"/>
              <a:t>MLH [Norouzi and Blei. ICML,2011] </a:t>
            </a:r>
            <a:endParaRPr lang="zh-CN" altLang="en-US" sz="2400"/>
          </a:p>
          <a:p>
            <a:r>
              <a:rPr lang="zh-CN" altLang="en-US" sz="2400"/>
              <a:t>BRE [Kulis and Darrell. NIPS,2009]</a:t>
            </a:r>
            <a:endParaRPr lang="zh-CN" altLang="en-US" sz="2400"/>
          </a:p>
          <a:p>
            <a:r>
              <a:rPr lang="zh-CN" altLang="en-US" sz="2400"/>
              <a:t>ITQ-CCA [Gong and Lazebnik. CVPR,2011] </a:t>
            </a:r>
            <a:endParaRPr lang="zh-CN" altLang="en-US" sz="2400"/>
          </a:p>
          <a:p>
            <a:r>
              <a:rPr lang="zh-CN" altLang="en-US" sz="2400"/>
              <a:t>KSH [Liu et al. CVPR,2012]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501650"/>
            <a:ext cx="7886700" cy="726440"/>
          </a:xfrm>
        </p:spPr>
        <p:txBody>
          <a:bodyPr/>
          <a:p>
            <a:r>
              <a:rPr lang="en-US" altLang="zh-CN"/>
              <a:t>Evaluation Metrics</a:t>
            </a:r>
            <a:endParaRPr lang="en-US" altLang="zh-CN"/>
          </a:p>
        </p:txBody>
      </p:sp>
      <p:pic>
        <p:nvPicPr>
          <p:cNvPr id="4" name="内容占位符 3" descr="evalu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427480"/>
            <a:ext cx="7549515" cy="4560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22275"/>
            <a:ext cx="7886700" cy="710565"/>
          </a:xfrm>
        </p:spPr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4" name="内容占位符 3" descr="resul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010" y="1397635"/>
            <a:ext cx="7569835" cy="4981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150" y="1316590"/>
            <a:ext cx="7473600" cy="3816000"/>
          </a:xfrm>
        </p:spPr>
        <p:txBody>
          <a:bodyPr>
            <a:noAutofit/>
          </a:bodyPr>
          <a:p>
            <a:r>
              <a:rPr lang="zh-CN" altLang="en-US" sz="2400" b="1">
                <a:latin typeface="Times New Roman" charset="0"/>
                <a:ea typeface="宋体" charset="0"/>
              </a:rPr>
              <a:t> In most existing methods, each image is firstly encoded by a vector of some handcrafted visual descriptor (e.g., GIST, BoW, SIFT) </a:t>
            </a:r>
            <a:endParaRPr lang="zh-CN" altLang="en-US" sz="2400" b="1">
              <a:latin typeface="Times New Roman" charset="0"/>
              <a:ea typeface="宋体" charset="0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Times New Roman" charset="0"/>
                <a:ea typeface="宋体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Concern</a:t>
            </a:r>
            <a:r>
              <a:rPr lang="zh-CN" altLang="en-US" sz="2400" b="1">
                <a:latin typeface="Times New Roman" charset="0"/>
                <a:ea typeface="宋体" charset="0"/>
              </a:rPr>
              <a:t>: the chosen hand-crafted visual features do not necessarily guarantee to accurately preserve the semantic similarities of image pairs.</a:t>
            </a:r>
            <a:endParaRPr lang="zh-CN" altLang="en-US" sz="2400" b="1">
              <a:latin typeface="Times New Roman" charset="0"/>
              <a:ea typeface="宋体" charset="0"/>
            </a:endParaRPr>
          </a:p>
          <a:p>
            <a:pPr lvl="1"/>
            <a:r>
              <a:rPr lang="zh-CN" altLang="en-US" sz="2400">
                <a:latin typeface="Times New Roman" charset="0"/>
                <a:ea typeface="宋体" charset="0"/>
              </a:rPr>
              <a:t>e.g., a pair of semantically similar/dissimilar images may not have feature vectors with relatively small/large Euclidean distance.</a:t>
            </a:r>
            <a:endParaRPr lang="zh-CN" altLang="en-US" sz="2400">
              <a:latin typeface="Times New Roman" charset="0"/>
              <a:ea typeface="宋体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965" y="427355"/>
            <a:ext cx="7886700" cy="779145"/>
          </a:xfrm>
        </p:spPr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4" name="内容占位符 3" descr="result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2310" y="1395095"/>
            <a:ext cx="7355840" cy="4880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305" y="322580"/>
            <a:ext cx="7886700" cy="768985"/>
          </a:xfrm>
        </p:spPr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4" name="内容占位符 3" descr="results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0" y="1244600"/>
            <a:ext cx="7421245" cy="4855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120" y="316865"/>
            <a:ext cx="7886700" cy="689610"/>
          </a:xfrm>
        </p:spPr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4" name="内容占位符 3" descr="result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650" y="2094230"/>
            <a:ext cx="6710680" cy="4387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835" y="1127125"/>
            <a:ext cx="833120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Results on MNIST </a:t>
            </a:r>
            <a:endParaRPr lang="zh-CN" altLang="en-US"/>
          </a:p>
          <a:p>
            <a:r>
              <a:rPr lang="zh-CN" altLang="en-US"/>
              <a:t>(a) precision within curves Hamming radius 2 (b) MAP curves within Hamming radius 2 (c) precision-recall curves with 48 bits (d) precision curves with 48 bits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580" y="291465"/>
            <a:ext cx="7886700" cy="737235"/>
          </a:xfrm>
        </p:spPr>
        <p:txBody>
          <a:bodyPr/>
          <a:p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4" name="内容占位符 3" descr="results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340" y="2258695"/>
            <a:ext cx="7828280" cy="4025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543" y="1240155"/>
            <a:ext cx="5698331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CNNH+ vs. KSH with different hand-crafted features </a:t>
            </a:r>
            <a:endParaRPr lang="zh-CN" altLang="en-US"/>
          </a:p>
          <a:p>
            <a:r>
              <a:rPr lang="zh-CN" altLang="en-US"/>
              <a:t>(a) Results on CIFAR-10    (b) Results on MNIST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pic>
        <p:nvPicPr>
          <p:cNvPr id="4" name="内容占位符 3" descr="motiv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1190" y="1390015"/>
            <a:ext cx="8023225" cy="4371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pic>
        <p:nvPicPr>
          <p:cNvPr id="4" name="内容占位符 3" descr="motivation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5170" y="1581785"/>
            <a:ext cx="7536180" cy="4149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 Proposed Approach</a:t>
            </a:r>
            <a:endParaRPr lang="en-US" altLang="zh-CN"/>
          </a:p>
        </p:txBody>
      </p:sp>
      <p:pic>
        <p:nvPicPr>
          <p:cNvPr id="4" name="内容占位符 3" descr="approa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276" y="2567464"/>
            <a:ext cx="8519636" cy="196881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243" y="311606"/>
            <a:ext cx="8265844" cy="699594"/>
          </a:xfrm>
        </p:spPr>
        <p:txBody>
          <a:bodyPr/>
          <a:p>
            <a:r>
              <a:rPr lang="en-US" altLang="zh-CN"/>
              <a:t>Stage1</a:t>
            </a:r>
            <a:endParaRPr lang="en-US" altLang="zh-CN"/>
          </a:p>
        </p:txBody>
      </p:sp>
      <p:pic>
        <p:nvPicPr>
          <p:cNvPr id="4" name="内容占位符 3" descr="stag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265" y="1061720"/>
            <a:ext cx="3582035" cy="2307590"/>
          </a:xfrm>
          <a:prstGeom prst="rect">
            <a:avLst/>
          </a:prstGeom>
        </p:spPr>
      </p:pic>
      <p:pic>
        <p:nvPicPr>
          <p:cNvPr id="5" name="图片 4" descr="stage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3864610"/>
            <a:ext cx="6486525" cy="21628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stag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245" y="2658745"/>
            <a:ext cx="8354060" cy="3502025"/>
          </a:xfrm>
          <a:prstGeom prst="rect">
            <a:avLst/>
          </a:prstGeom>
        </p:spPr>
      </p:pic>
      <p:pic>
        <p:nvPicPr>
          <p:cNvPr id="6" name="图片 5" descr="桑塔格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" y="358140"/>
            <a:ext cx="7877810" cy="2019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583" y="479881"/>
            <a:ext cx="8265844" cy="699594"/>
          </a:xfrm>
        </p:spPr>
        <p:txBody>
          <a:bodyPr>
            <a:normAutofit/>
          </a:bodyPr>
          <a:p>
            <a:r>
              <a:rPr lang="en-US" altLang="zh-CN"/>
              <a:t>Stage1</a:t>
            </a:r>
            <a:r>
              <a:rPr lang="zh-CN" altLang="en-US"/>
              <a:t>：</a:t>
            </a:r>
            <a:r>
              <a:rPr lang="en-US" altLang="zh-CN"/>
              <a:t>Learning Approximate Codes</a:t>
            </a:r>
            <a:endParaRPr lang="en-US" altLang="zh-CN"/>
          </a:p>
        </p:txBody>
      </p:sp>
      <p:pic>
        <p:nvPicPr>
          <p:cNvPr id="4" name="内容占位符 3" descr="stage1learn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635" y="1435735"/>
            <a:ext cx="7333615" cy="4671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698" y="627836"/>
            <a:ext cx="8265844" cy="699594"/>
          </a:xfrm>
        </p:spPr>
        <p:txBody>
          <a:bodyPr/>
          <a:p>
            <a:r>
              <a:rPr lang="en-US" altLang="zh-CN" sz="3600"/>
              <a:t>Optimization</a:t>
            </a:r>
            <a:endParaRPr lang="en-US" altLang="zh-CN" sz="3600"/>
          </a:p>
        </p:txBody>
      </p:sp>
      <p:pic>
        <p:nvPicPr>
          <p:cNvPr id="4" name="内容占位符 3" descr="optimiz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665" y="1821815"/>
            <a:ext cx="8559165" cy="3823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0"/>
  <p:tag name="KSO_WM_TEMPLATE_CATEGORY" val="custom"/>
  <p:tag name="KSO_WM_TEMPLATE_INDEX" val="16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9"/>
  <p:tag name="KSO_WM_TEMPLATE_CATEGORY" val="custom"/>
  <p:tag name="KSO_WM_TEMPLATE_INDEX" val="16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0"/>
  <p:tag name="KSO_WM_TEMPLATE_CATEGORY" val="custom"/>
  <p:tag name="KSO_WM_TEMPLATE_INDEX" val="16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1"/>
  <p:tag name="KSO_WM_TEMPLATE_CATEGORY" val="custom"/>
  <p:tag name="KSO_WM_TEMPLATE_INDEX" val="16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2"/>
  <p:tag name="KSO_WM_TEMPLATE_CATEGORY" val="custom"/>
  <p:tag name="KSO_WM_TEMPLATE_INDEX" val="16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3"/>
  <p:tag name="KSO_WM_TEMPLATE_CATEGORY" val="custom"/>
  <p:tag name="KSO_WM_TEMPLATE_INDEX" val="16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4"/>
  <p:tag name="KSO_WM_TEMPLATE_CATEGORY" val="custom"/>
  <p:tag name="KSO_WM_TEMPLATE_INDEX" val="16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"/>
  <p:tag name="KSO_WM_UNIT_TYPE" val="a"/>
  <p:tag name="KSO_WM_UNIT_INDEX" val="1"/>
  <p:tag name="KSO_WM_UNIT_ID" val="27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BEAUTIFY_FLAG" val="#wm#"/>
  <p:tag name="KSO_WM_UNIT_PRESET_TEXT" val="THANKS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6"/>
  <p:tag name="KSO_WM_TEMPLATE_CATEGORY" val="custom"/>
  <p:tag name="KSO_WM_TEMPLATE_INDEX" val="160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7"/>
  <p:tag name="KSO_WM_TEMPLATE_CATEGORY" val="custom"/>
  <p:tag name="KSO_WM_TEMPLATE_INDEX" val="160"/>
</p:tagLst>
</file>

<file path=ppt/tags/tag19.xml><?xml version="1.0" encoding="utf-8"?>
<p:tagLst xmlns:p="http://schemas.openxmlformats.org/presentationml/2006/main">
  <p:tag name="KSO_WM_TEMPLATE_CATEGORY" val="custom"/>
  <p:tag name="KSO_WM_TEMPLATE_INDEX" val="16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1"/>
  <p:tag name="KSO_WM_TEMPLATE_CATEGORY" val="custom"/>
  <p:tag name="KSO_WM_TEMPLATE_INDEX" val="160"/>
</p:tagLst>
</file>

<file path=ppt/tags/tag20.xml><?xml version="1.0" encoding="utf-8"?>
<p:tagLst xmlns:p="http://schemas.openxmlformats.org/presentationml/2006/main">
  <p:tag name="KSO_WM_TEMPLATE_CATEGORY" val="custom"/>
  <p:tag name="KSO_WM_TEMPLATE_INDEX" val="160"/>
</p:tagLst>
</file>

<file path=ppt/tags/tag21.xml><?xml version="1.0" encoding="utf-8"?>
<p:tagLst xmlns:p="http://schemas.openxmlformats.org/presentationml/2006/main">
  <p:tag name="KSO_WM_TEMPLATE_CATEGORY" val="custom"/>
  <p:tag name="KSO_WM_TEMPLATE_INDEX" val="160"/>
</p:tagLst>
</file>

<file path=ppt/tags/tag22.xml><?xml version="1.0" encoding="utf-8"?>
<p:tagLst xmlns:p="http://schemas.openxmlformats.org/presentationml/2006/main">
  <p:tag name="KSO_WM_TEMPLATE_CATEGORY" val="custom"/>
  <p:tag name="KSO_WM_TEMPLATE_INDEX" val="160"/>
</p:tagLst>
</file>

<file path=ppt/tags/tag23.xml><?xml version="1.0" encoding="utf-8"?>
<p:tagLst xmlns:p="http://schemas.openxmlformats.org/presentationml/2006/main">
  <p:tag name="KSO_WM_TEMPLATE_CATEGORY" val="custom"/>
  <p:tag name="KSO_WM_TEMPLATE_INDEX" val="160"/>
</p:tagLst>
</file>

<file path=ppt/tags/tag24.xml><?xml version="1.0" encoding="utf-8"?>
<p:tagLst xmlns:p="http://schemas.openxmlformats.org/presentationml/2006/main">
  <p:tag name="KSO_WM_TEMPLATE_CATEGORY" val="custom"/>
  <p:tag name="KSO_WM_TEMPLATE_INDEX" val="160"/>
</p:tagLst>
</file>

<file path=ppt/tags/tag25.xml><?xml version="1.0" encoding="utf-8"?>
<p:tagLst xmlns:p="http://schemas.openxmlformats.org/presentationml/2006/main">
  <p:tag name="KSO_WM_TEMPLATE_CATEGORY" val="custom"/>
  <p:tag name="KSO_WM_TEMPLATE_INDEX" val="160"/>
</p:tagLst>
</file>

<file path=ppt/tags/tag26.xml><?xml version="1.0" encoding="utf-8"?>
<p:tagLst xmlns:p="http://schemas.openxmlformats.org/presentationml/2006/main">
  <p:tag name="KSO_WM_TEMPLATE_CATEGORY" val="custom"/>
  <p:tag name="KSO_WM_TEMPLATE_INDEX" val="160"/>
</p:tagLst>
</file>

<file path=ppt/tags/tag27.xml><?xml version="1.0" encoding="utf-8"?>
<p:tagLst xmlns:p="http://schemas.openxmlformats.org/presentationml/2006/main">
  <p:tag name="KSO_WM_TEMPLATE_CATEGORY" val="custom"/>
  <p:tag name="KSO_WM_TEMPLATE_INDEX" val="160"/>
</p:tagLst>
</file>

<file path=ppt/tags/tag28.xml><?xml version="1.0" encoding="utf-8"?>
<p:tagLst xmlns:p="http://schemas.openxmlformats.org/presentationml/2006/main">
  <p:tag name="KSO_WM_TEMPLATE_CATEGORY" val="custom"/>
  <p:tag name="KSO_WM_TEMPLATE_INDEX" val="160"/>
</p:tagLst>
</file>

<file path=ppt/tags/tag29.xml><?xml version="1.0" encoding="utf-8"?>
<p:tagLst xmlns:p="http://schemas.openxmlformats.org/presentationml/2006/main">
  <p:tag name="KSO_WM_TEMPLATE_CATEGORY" val="custom"/>
  <p:tag name="KSO_WM_TEMPLATE_INDEX" val="16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2"/>
  <p:tag name="KSO_WM_TEMPLATE_CATEGORY" val="custom"/>
  <p:tag name="KSO_WM_TEMPLATE_INDEX" val="160"/>
</p:tagLst>
</file>

<file path=ppt/tags/tag30.xml><?xml version="1.0" encoding="utf-8"?>
<p:tagLst xmlns:p="http://schemas.openxmlformats.org/presentationml/2006/main">
  <p:tag name="KSO_WM_TEMPLATE_CATEGORY" val="custom"/>
  <p:tag name="KSO_WM_TEMPLATE_INDEX" val="160"/>
</p:tagLst>
</file>

<file path=ppt/tags/tag31.xml><?xml version="1.0" encoding="utf-8"?>
<p:tagLst xmlns:p="http://schemas.openxmlformats.org/presentationml/2006/main">
  <p:tag name="KSO_WM_TEMPLATE_CATEGORY" val="custom"/>
  <p:tag name="KSO_WM_TEMPLATE_INDEX" val="160"/>
</p:tagLst>
</file>

<file path=ppt/tags/tag32.xml><?xml version="1.0" encoding="utf-8"?>
<p:tagLst xmlns:p="http://schemas.openxmlformats.org/presentationml/2006/main">
  <p:tag name="KSO_WM_TEMPLATE_CATEGORY" val="custom"/>
  <p:tag name="KSO_WM_TEMPLATE_INDEX" val="160"/>
</p:tagLst>
</file>

<file path=ppt/tags/tag33.xml><?xml version="1.0" encoding="utf-8"?>
<p:tagLst xmlns:p="http://schemas.openxmlformats.org/presentationml/2006/main">
  <p:tag name="KSO_WM_TEMPLATE_CATEGORY" val="custom"/>
  <p:tag name="KSO_WM_TEMPLATE_INDEX" val="160"/>
</p:tagLst>
</file>

<file path=ppt/tags/tag34.xml><?xml version="1.0" encoding="utf-8"?>
<p:tagLst xmlns:p="http://schemas.openxmlformats.org/presentationml/2006/main">
  <p:tag name="KSO_WM_TEMPLATE_CATEGORY" val="custom"/>
  <p:tag name="KSO_WM_TEMPLATE_INDEX" val="160"/>
</p:tagLst>
</file>

<file path=ppt/tags/tag35.xml><?xml version="1.0" encoding="utf-8"?>
<p:tagLst xmlns:p="http://schemas.openxmlformats.org/presentationml/2006/main">
  <p:tag name="KSO_WM_TEMPLATE_CATEGORY" val="custom"/>
  <p:tag name="KSO_WM_TEMPLATE_INDEX" val="160"/>
</p:tagLst>
</file>

<file path=ppt/tags/tag36.xml><?xml version="1.0" encoding="utf-8"?>
<p:tagLst xmlns:p="http://schemas.openxmlformats.org/presentationml/2006/main">
  <p:tag name="KSO_WM_TEMPLATE_CATEGORY" val="custom"/>
  <p:tag name="KSO_WM_TEMPLATE_INDEX" val="160"/>
</p:tagLst>
</file>

<file path=ppt/tags/tag37.xml><?xml version="1.0" encoding="utf-8"?>
<p:tagLst xmlns:p="http://schemas.openxmlformats.org/presentationml/2006/main">
  <p:tag name="KSO_WM_TEMPLATE_CATEGORY" val="custom"/>
  <p:tag name="KSO_WM_TEMPLATE_INDEX" val="160"/>
</p:tagLst>
</file>

<file path=ppt/tags/tag38.xml><?xml version="1.0" encoding="utf-8"?>
<p:tagLst xmlns:p="http://schemas.openxmlformats.org/presentationml/2006/main">
  <p:tag name="KSO_WM_TEMPLATE_CATEGORY" val="custom"/>
  <p:tag name="KSO_WM_TEMPLATE_INDEX" val="160"/>
</p:tagLst>
</file>

<file path=ppt/tags/tag39.xml><?xml version="1.0" encoding="utf-8"?>
<p:tagLst xmlns:p="http://schemas.openxmlformats.org/presentationml/2006/main">
  <p:tag name="KSO_WM_TEMPLATE_CATEGORY" val="custom"/>
  <p:tag name="KSO_WM_TEMPLATE_INDEX" val="16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3"/>
  <p:tag name="KSO_WM_TEMPLATE_CATEGORY" val="custom"/>
  <p:tag name="KSO_WM_TEMPLATE_INDEX" val="160"/>
</p:tagLst>
</file>

<file path=ppt/tags/tag40.xml><?xml version="1.0" encoding="utf-8"?>
<p:tagLst xmlns:p="http://schemas.openxmlformats.org/presentationml/2006/main">
  <p:tag name="KSO_WM_TEMPLATE_CATEGORY" val="custom"/>
  <p:tag name="KSO_WM_TEMPLATE_INDEX" val="160"/>
</p:tagLst>
</file>

<file path=ppt/tags/tag41.xml><?xml version="1.0" encoding="utf-8"?>
<p:tagLst xmlns:p="http://schemas.openxmlformats.org/presentationml/2006/main">
  <p:tag name="KSO_WM_TEMPLATE_CATEGORY" val="custom"/>
  <p:tag name="KSO_WM_TEMPLATE_INDEX" val="16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4"/>
  <p:tag name="KSO_WM_TEMPLATE_CATEGORY" val="custom"/>
  <p:tag name="KSO_WM_TEMPLATE_INDEX" val="16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5"/>
  <p:tag name="KSO_WM_TEMPLATE_CATEGORY" val="custom"/>
  <p:tag name="KSO_WM_TEMPLATE_INDEX" val="1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6"/>
  <p:tag name="KSO_WM_TEMPLATE_CATEGORY" val="custom"/>
  <p:tag name="KSO_WM_TEMPLATE_INDEX" val="16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7"/>
  <p:tag name="KSO_WM_TEMPLATE_CATEGORY" val="custom"/>
  <p:tag name="KSO_WM_TEMPLATE_INDEX" val="16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78*i*8"/>
  <p:tag name="KSO_WM_TEMPLATE_CATEGORY" val="custom"/>
  <p:tag name="KSO_WM_TEMPLATE_INDEX" val="160"/>
</p:tagLst>
</file>

<file path=ppt/theme/theme1.xml><?xml version="1.0" encoding="utf-8"?>
<a:theme xmlns:a="http://schemas.openxmlformats.org/drawingml/2006/main" name="A000120140530A70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2251</Words>
  <Application>WPS 演示</Application>
  <PresentationFormat>宽屏</PresentationFormat>
  <Paragraphs>82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A000120140530A70PPBG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wangdan</dc:creator>
  <cp:lastModifiedBy>wangdan</cp:lastModifiedBy>
  <cp:revision>2</cp:revision>
  <dcterms:created xsi:type="dcterms:W3CDTF">2016-04-28T14:11:14Z</dcterms:created>
  <dcterms:modified xsi:type="dcterms:W3CDTF">2016-04-28T15:03:32Z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