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3"/>
    <p:sldId id="287" r:id="rId5"/>
    <p:sldId id="288" r:id="rId6"/>
    <p:sldId id="265" r:id="rId7"/>
    <p:sldId id="266" r:id="rId8"/>
    <p:sldId id="290" r:id="rId9"/>
    <p:sldId id="286" r:id="rId10"/>
    <p:sldId id="291" r:id="rId11"/>
    <p:sldId id="292" r:id="rId12"/>
    <p:sldId id="293" r:id="rId13"/>
    <p:sldId id="268" r:id="rId14"/>
    <p:sldId id="273" r:id="rId15"/>
    <p:sldId id="269" r:id="rId16"/>
    <p:sldId id="294" r:id="rId17"/>
    <p:sldId id="276" r:id="rId18"/>
    <p:sldId id="277" r:id="rId19"/>
    <p:sldId id="271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8A67-51CF-43EE-AC70-EEC5EB56F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00" y="3283200"/>
            <a:ext cx="6108721" cy="384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400" y="1940400"/>
            <a:ext cx="10342800" cy="12024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272320" y="-12700"/>
            <a:ext cx="3474680" cy="1429002"/>
            <a:chOff x="3204240" y="276224"/>
            <a:chExt cx="2606010" cy="1429002"/>
          </a:xfrm>
        </p:grpSpPr>
        <p:sp>
          <p:nvSpPr>
            <p:cNvPr id="8" name="椭圆 7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2800" y="3283200"/>
            <a:ext cx="6109200" cy="38520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15900" y="266700"/>
            <a:ext cx="11760200" cy="6324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="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62400" y="3384000"/>
            <a:ext cx="4334400" cy="205920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349834" y="552816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3483432" y="3023771"/>
            <a:ext cx="4973217" cy="19529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8" name="MH_Others_2"/>
          <p:cNvSpPr/>
          <p:nvPr userDrawn="1">
            <p:custDataLst>
              <p:tags r:id="rId3"/>
            </p:custDataLst>
          </p:nvPr>
        </p:nvSpPr>
        <p:spPr>
          <a:xfrm>
            <a:off x="3409022" y="2180404"/>
            <a:ext cx="854984" cy="843366"/>
          </a:xfrm>
          <a:prstGeom prst="round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>
                    <a:prstClr val="black">
                      <a:alpha val="20000"/>
                    </a:prstClr>
                  </a:innerShdw>
                </a:effectLst>
              </a:rPr>
              <a:t>C</a:t>
            </a:r>
            <a:endParaRPr lang="zh-CN" altLang="en-US" sz="96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63500">
                  <a:prstClr val="black">
                    <a:alpha val="20000"/>
                  </a:prstClr>
                </a:innerShdw>
              </a:effectLst>
            </a:endParaRPr>
          </a:p>
        </p:txBody>
      </p:sp>
      <p:sp>
        <p:nvSpPr>
          <p:cNvPr id="9" name="MH_Others_3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 flipH="1">
            <a:off x="4054666" y="2667899"/>
            <a:ext cx="2078656" cy="4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HAPTER</a:t>
            </a:r>
            <a:endParaRPr lang="zh-CN" altLang="en-US" sz="4400" spc="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0399" y="166056"/>
            <a:ext cx="10820403" cy="6418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60399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86686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7201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3757614" y="2936875"/>
            <a:ext cx="2312987" cy="23114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3"/>
            </p:custDataLst>
          </p:nvPr>
        </p:nvSpPr>
        <p:spPr>
          <a:xfrm>
            <a:off x="6680201" y="3906839"/>
            <a:ext cx="1317625" cy="1317625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>
            <p:custDataLst>
              <p:tags r:id="rId4"/>
            </p:custDataLst>
          </p:nvPr>
        </p:nvSpPr>
        <p:spPr>
          <a:xfrm>
            <a:off x="7348538" y="3624263"/>
            <a:ext cx="887412" cy="889000"/>
          </a:xfrm>
          <a:prstGeom prst="ellipse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4079875" y="1268414"/>
            <a:ext cx="4052888" cy="405288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altLang="zh-CN" sz="4800"/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521600" y="2289600"/>
            <a:ext cx="3132000" cy="1728000"/>
          </a:xfrm>
        </p:spPr>
        <p:txBody>
          <a:bodyPr wrap="none">
            <a:normAutofit/>
          </a:bodyPr>
          <a:lstStyle>
            <a:lvl1pPr algn="ctr">
              <a:defRPr sz="66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4521600" y="3967200"/>
            <a:ext cx="3132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39591" y="327024"/>
            <a:ext cx="1182511" cy="6149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57201" y="327024"/>
            <a:ext cx="9958212" cy="614997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70700"/>
            <a:chOff x="0" y="0"/>
            <a:chExt cx="9144000" cy="68707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7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45EFB2-4996-4A7C-B8A2-DD19BFE85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7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7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6AF2E50-39CF-4EC4-BAE0-B1BD0F868A9D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0399" y="1121434"/>
            <a:ext cx="10820401" cy="514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0399" y="166056"/>
            <a:ext cx="1082040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60000"/>
        <a:buFont typeface="Wingdings" pitchFamily="2" charset="2"/>
        <a:buChar char="n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just" defTabSz="6858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Tx/>
        <a:buFont typeface="Arial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Weakly Supervised User Proﬁle Extraction from Twitter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sz="1800">
                <a:solidFill>
                  <a:schemeClr val="tx1"/>
                </a:solidFill>
                <a:sym typeface="+mn-ea"/>
              </a:rPr>
              <a:t>Jiwei Li,Alan Ritter,Eduard Hovy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7402830" y="3946525"/>
            <a:ext cx="1301750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ACL 2014</a:t>
            </a: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Database Creation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assure friend identity</a:t>
            </a:r>
            <a:endParaRPr lang="en-US" altLang="zh-CN"/>
          </a:p>
          <a:p>
            <a:r>
              <a:rPr lang="en-US" altLang="zh-CN"/>
              <a:t>avoid name ambiguity 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521460" y="2586355"/>
            <a:ext cx="2057400" cy="777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03550" y="2533650"/>
            <a:ext cx="2057400" cy="7772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1609090"/>
            <a:ext cx="1635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Twitter follower list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32200" y="396049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Google Plus Circle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10" idx="2"/>
            <a:endCxn id="5" idx="0"/>
          </p:cNvCxnSpPr>
          <p:nvPr/>
        </p:nvCxnSpPr>
        <p:spPr>
          <a:xfrm>
            <a:off x="2108835" y="1977390"/>
            <a:ext cx="441325" cy="608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7" idx="4"/>
          </p:cNvCxnSpPr>
          <p:nvPr/>
        </p:nvCxnSpPr>
        <p:spPr>
          <a:xfrm flipH="1" flipV="1">
            <a:off x="4032250" y="3310890"/>
            <a:ext cx="42799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78965" y="464312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new seeds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2395855" y="2963545"/>
            <a:ext cx="942975" cy="1679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 Creation——Spouse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REFLEXIVITY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8165" y="1924685"/>
          <a:ext cx="289877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81100" imgH="215900" progId="Equation.KSEE3">
                  <p:embed/>
                </p:oleObj>
              </mc:Choice>
              <mc:Fallback>
                <p:oleObj name="" r:id="rId1" imgW="11811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165" y="1924685"/>
                        <a:ext cx="289877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2300" y="2640330"/>
          <a:ext cx="289941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181100" imgH="215900" progId="Equation.KSEE3">
                  <p:embed/>
                </p:oleObj>
              </mc:Choice>
              <mc:Fallback>
                <p:oleObj name="" r:id="rId5" imgW="11811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2300" y="2640330"/>
                        <a:ext cx="2899410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Dataset</a:t>
            </a:r>
            <a:endParaRPr lang="en-US" altLang="zh-CN"/>
          </a:p>
        </p:txBody>
      </p:sp>
      <p:pic>
        <p:nvPicPr>
          <p:cNvPr id="4" name="内容占位符 3" descr="tab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015" y="1320165"/>
            <a:ext cx="7266305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4" name="内容占位符 3" descr="joi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0330" y="5010150"/>
            <a:ext cx="4236720" cy="106172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77190" y="2606040"/>
            <a:ext cx="1207770" cy="598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270635" y="3647440"/>
            <a:ext cx="1407160" cy="598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friends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114425" y="1474470"/>
            <a:ext cx="1586230" cy="5988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twitter content</a:t>
            </a:r>
            <a:endParaRPr lang="en-US" altLang="zh-CN"/>
          </a:p>
        </p:txBody>
      </p:sp>
      <p:cxnSp>
        <p:nvCxnSpPr>
          <p:cNvPr id="7" name="直接连接符 6"/>
          <p:cNvCxnSpPr>
            <a:stCxn id="3" idx="0"/>
            <a:endCxn id="6" idx="4"/>
          </p:cNvCxnSpPr>
          <p:nvPr/>
        </p:nvCxnSpPr>
        <p:spPr>
          <a:xfrm flipV="1">
            <a:off x="981075" y="2073275"/>
            <a:ext cx="926465" cy="53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4"/>
            <a:endCxn id="5" idx="0"/>
          </p:cNvCxnSpPr>
          <p:nvPr/>
        </p:nvCxnSpPr>
        <p:spPr>
          <a:xfrm>
            <a:off x="981075" y="3204845"/>
            <a:ext cx="99314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1138555"/>
            <a:ext cx="6351905" cy="612140"/>
          </a:xfrm>
          <a:prstGeom prst="rect">
            <a:avLst/>
          </a:prstGeom>
        </p:spPr>
      </p:pic>
      <p:pic>
        <p:nvPicPr>
          <p:cNvPr id="10" name="图片 9" descr="neighb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40" y="2581910"/>
            <a:ext cx="4963160" cy="175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Model——Inference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NEIGH-OBSERVED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NEIGH-LATENT</a:t>
            </a:r>
            <a:endParaRPr lang="en-US" altLang="zh-CN"/>
          </a:p>
          <a:p>
            <a:pPr lvl="2"/>
            <a:r>
              <a:rPr lang="en-US" altLang="zh-CN"/>
              <a:t>sieve-based greedy search approach.</a:t>
            </a:r>
            <a:endParaRPr lang="en-US" altLang="zh-CN"/>
          </a:p>
          <a:p>
            <a:pPr lvl="2"/>
            <a:r>
              <a:rPr lang="en-US" altLang="zh-CN"/>
              <a:t>initialized using only text features,maximizing              ,ignoring networks information.</a:t>
            </a:r>
            <a:endParaRPr lang="en-US" altLang="zh-CN"/>
          </a:p>
          <a:p>
            <a:pPr lvl="2"/>
            <a:r>
              <a:rPr lang="en-US" altLang="zh-CN"/>
              <a:t>iteratively reestimate user's profile given both their text features and network features.</a:t>
            </a:r>
            <a:endParaRPr lang="en-US" altLang="zh-CN"/>
          </a:p>
        </p:txBody>
      </p:sp>
      <p:pic>
        <p:nvPicPr>
          <p:cNvPr id="4" name="图片 3" descr="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235" y="2098040"/>
            <a:ext cx="3820795" cy="73469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1475" y="3836035"/>
          <a:ext cx="954405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98500" imgH="228600" progId="Equation.KSEE3">
                  <p:embed/>
                </p:oleObj>
              </mc:Choice>
              <mc:Fallback>
                <p:oleObj name="" r:id="rId2" imgW="698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21475" y="3836035"/>
                        <a:ext cx="954405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Only-Text: network/neighbor inﬂuence is ignored. Classiﬁeris trained and tested only based on text features. </a:t>
            </a:r>
            <a:endParaRPr lang="zh-CN" altLang="en-US"/>
          </a:p>
          <a:p>
            <a:r>
              <a:rPr lang="zh-CN" altLang="en-US"/>
              <a:t> NELL: For Job and Education, candidate is selected as attribute value once it matches bag of words in the list of universities or companies borrowed from NELL.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pic>
        <p:nvPicPr>
          <p:cNvPr id="4" name="内容占位符 3" descr="res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680" y="953770"/>
            <a:ext cx="9284335" cy="51441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62145" y="1480185"/>
            <a:ext cx="5734685" cy="252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7050" y="3287395"/>
            <a:ext cx="5734685" cy="252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2065" y="5114925"/>
            <a:ext cx="5734685" cy="252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cast user proﬁle prediction as a </a:t>
            </a:r>
            <a:r>
              <a:rPr lang="en-US" altLang="zh-CN">
                <a:sym typeface="+mn-ea"/>
              </a:rPr>
              <a:t>binary relation </a:t>
            </a:r>
            <a:r>
              <a:rPr>
                <a:sym typeface="+mn-ea"/>
              </a:rPr>
              <a:t>extraction.</a:t>
            </a:r>
            <a:endParaRPr lang="zh-CN" altLang="en-US"/>
          </a:p>
          <a:p>
            <a:r>
              <a:rPr>
                <a:sym typeface="+mn-ea"/>
              </a:rPr>
              <a:t>a large-scale dataset gathered from various structured and unstructured social media sources.</a:t>
            </a:r>
            <a:endParaRPr lang="zh-CN" altLang="en-US"/>
          </a:p>
          <a:p>
            <a:r>
              <a:rPr>
                <a:sym typeface="+mn-ea"/>
              </a:rPr>
              <a:t>the beneﬁt of jointly reasoning about users’social network structure when extracting their proﬁles from text.</a:t>
            </a:r>
            <a:endParaRPr lang="zh-CN" altLang="en-US"/>
          </a:p>
          <a:p>
            <a:r>
              <a:rPr>
                <a:sym typeface="+mn-ea"/>
              </a:rPr>
              <a:t>the effectiveness of our approach on 3 relations: SPOUSE, JOB and EDUCATION.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 YOU.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98255" y="4537075"/>
            <a:ext cx="2341880" cy="883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latin typeface="宋体" charset="0"/>
                <a:ea typeface="宋体" charset="0"/>
              </a:rPr>
              <a:t>2120151036   </a:t>
            </a:r>
            <a:r>
              <a:rPr lang="zh-CN" altLang="en-US" sz="2000" dirty="0" smtClean="0">
                <a:latin typeface="宋体" charset="0"/>
                <a:ea typeface="宋体" charset="0"/>
              </a:rPr>
              <a:t>王丹</a:t>
            </a:r>
            <a:endParaRPr lang="zh-CN" altLang="en-US" sz="2000" dirty="0" smtClean="0">
              <a:latin typeface="宋体" charset="0"/>
              <a:ea typeface="宋体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latin typeface="宋体" charset="0"/>
                <a:ea typeface="宋体" charset="0"/>
              </a:rPr>
              <a:t>2016/3/17</a:t>
            </a:r>
            <a:endParaRPr lang="en-US" altLang="zh-CN" sz="20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treated this as a classiﬁcation task where the goal is to predict unary predicates describing attributes of the user.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 lack of available training data.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1670" y="1244600"/>
            <a:ext cx="4848225" cy="4932680"/>
          </a:xfrm>
        </p:spPr>
        <p:txBody>
          <a:bodyPr/>
          <a:p>
            <a:r>
              <a:rPr sz="2000">
                <a:sym typeface="+mn-ea"/>
              </a:rPr>
              <a:t>user generated content often contains strong evidence to suggest many types of user  attributes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内容占位符 5" descr="edivenc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27090" y="495935"/>
            <a:ext cx="539686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Work——Distant Supervision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weak supervision</a:t>
            </a:r>
            <a:r>
              <a:rPr lang="en-US" altLang="zh-CN"/>
              <a:t>:</a:t>
            </a:r>
            <a:r>
              <a:rPr lang="zh-CN" altLang="en-US"/>
              <a:t> an existing database as a source of supervision. </a:t>
            </a:r>
            <a:endParaRPr lang="zh-CN" altLang="en-US"/>
          </a:p>
          <a:p>
            <a:r>
              <a:rPr lang="zh-CN" altLang="en-US"/>
              <a:t>leverage readily available structured data sources as a weak source of supervision for relation extraction from related text corpora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3440" y="3039110"/>
          <a:ext cx="437324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54200" imgH="215900" progId="Equation.KSEE3">
                  <p:embed/>
                </p:oleObj>
              </mc:Choice>
              <mc:Fallback>
                <p:oleObj name="" r:id="rId1" imgW="1854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3440" y="3039110"/>
                        <a:ext cx="4373245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70" y="3625215"/>
            <a:ext cx="4517390" cy="438785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2845435" y="3151505"/>
            <a:ext cx="495300" cy="10185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Work——Homophily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people sharing more attributes such as background or hobby have a higher chance of becoming friends in social media.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neighborhood context to boost inference accuracy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cast user proﬁle prediction as a </a:t>
            </a:r>
            <a:r>
              <a:rPr lang="en-US" altLang="zh-CN">
                <a:sym typeface="+mn-ea"/>
              </a:rPr>
              <a:t>binary relation </a:t>
            </a:r>
            <a:r>
              <a:rPr>
                <a:sym typeface="+mn-ea"/>
              </a:rPr>
              <a:t>extraction.</a:t>
            </a:r>
            <a:endParaRPr lang="zh-CN" altLang="en-US"/>
          </a:p>
          <a:p>
            <a:r>
              <a:rPr>
                <a:sym typeface="+mn-ea"/>
              </a:rPr>
              <a:t>a large-scale dataset gathered from various structured and unstructured social media sources.</a:t>
            </a:r>
            <a:endParaRPr lang="zh-CN" altLang="en-US"/>
          </a:p>
          <a:p>
            <a:r>
              <a:rPr>
                <a:sym typeface="+mn-ea"/>
              </a:rPr>
              <a:t>the beneﬁt of jointly reasoning about users’social network structure when extracting their proﬁles from text.</a:t>
            </a:r>
            <a:endParaRPr lang="zh-CN" altLang="en-US"/>
          </a:p>
          <a:p>
            <a:r>
              <a:rPr>
                <a:sym typeface="+mn-ea"/>
              </a:rPr>
              <a:t>the effectiveness of our approach on 3 relations: SPOUSE, JOB and EDUCATION.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 &amp; Related Work</a:t>
            </a:r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Our Work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Dataset Creation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  <a:p>
            <a:pPr lvl="2"/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Experiments &amp; Results</a:t>
            </a:r>
            <a:endParaRPr lang="en-US" altLang="zh-CN">
              <a:sym typeface="+mn-ea"/>
            </a:endParaRPr>
          </a:p>
          <a:p>
            <a:pPr lvl="2"/>
            <a:endParaRPr lang="en-US" altLang="zh-CN"/>
          </a:p>
          <a:p>
            <a:r>
              <a:rPr lang="en-US" altLang="zh-CN">
                <a:sym typeface="+mn-ea"/>
              </a:rPr>
              <a:t>Conclusion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Database Creation</a:t>
            </a:r>
            <a:endParaRPr lang="en-US" altLang="zh-CN"/>
          </a:p>
        </p:txBody>
      </p:sp>
      <p:pic>
        <p:nvPicPr>
          <p:cNvPr id="5" name="内容占位符 4" descr="GooglePlus-Logo-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4060" y="1244600"/>
            <a:ext cx="3505200" cy="3505200"/>
          </a:xfrm>
          <a:prstGeom prst="rect">
            <a:avLst/>
          </a:prstGeom>
        </p:spPr>
      </p:pic>
      <p:pic>
        <p:nvPicPr>
          <p:cNvPr id="6" name="内容占位符 5" descr="thTKKEA5V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1557020"/>
            <a:ext cx="2857500" cy="2857500"/>
          </a:xfrm>
          <a:prstGeom prst="rect">
            <a:avLst/>
          </a:prstGeom>
        </p:spPr>
      </p:pic>
      <p:pic>
        <p:nvPicPr>
          <p:cNvPr id="7" name="图片 6" descr="C:\Users\wangdan\Pictures\Twitter.pngTwitt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85685" y="1229360"/>
            <a:ext cx="361251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Database creation</a:t>
            </a:r>
            <a:endParaRPr lang="en-US" altLang="zh-CN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876540" y="4872355"/>
          <a:ext cx="310388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28800" imgH="241300" progId="Equation.KSEE3">
                  <p:embed/>
                </p:oleObj>
              </mc:Choice>
              <mc:Fallback>
                <p:oleObj name="" r:id="rId1" imgW="1828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6540" y="4872355"/>
                        <a:ext cx="310388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5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7872095" y="5485765"/>
          <a:ext cx="310388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39900" imgH="241300" progId="Equation.KSEE3">
                  <p:embed/>
                </p:oleObj>
              </mc:Choice>
              <mc:Fallback>
                <p:oleObj name="" r:id="rId3" imgW="173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2095" y="5485765"/>
                        <a:ext cx="310388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765175" y="1346200"/>
            <a:ext cx="4032885" cy="1270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21460" y="1619885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28645" y="2209165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01215" y="2209800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43175" y="2053590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37230" y="1875790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76220" y="1519555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04415" y="1479550"/>
            <a:ext cx="26416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54480" y="1978025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77235" y="1506855"/>
            <a:ext cx="232410" cy="2203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23995" y="1769745"/>
            <a:ext cx="232410" cy="24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16100" y="4487545"/>
            <a:ext cx="4032885" cy="1270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8280000">
            <a:off x="2541270" y="4792980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8280000">
            <a:off x="4148455" y="5382260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8280000">
            <a:off x="3121025" y="5382895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8280000">
            <a:off x="3562985" y="5226685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8280000">
            <a:off x="4257040" y="5048885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8280000">
            <a:off x="3796030" y="4692650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8280000">
            <a:off x="3324225" y="4652645"/>
            <a:ext cx="26416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8280000">
            <a:off x="2574290" y="5151120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8280000">
            <a:off x="4297045" y="4679950"/>
            <a:ext cx="232410" cy="2203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8280000">
            <a:off x="5043805" y="4942840"/>
            <a:ext cx="232410" cy="241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0" idx="4"/>
            <a:endCxn id="19" idx="0"/>
          </p:cNvCxnSpPr>
          <p:nvPr/>
        </p:nvCxnSpPr>
        <p:spPr>
          <a:xfrm>
            <a:off x="3244850" y="2429510"/>
            <a:ext cx="588010" cy="205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6395" y="94742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seed users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endCxn id="7" idx="0"/>
          </p:cNvCxnSpPr>
          <p:nvPr/>
        </p:nvCxnSpPr>
        <p:spPr>
          <a:xfrm flipH="1">
            <a:off x="2781935" y="915035"/>
            <a:ext cx="127063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46575" y="915035"/>
            <a:ext cx="1478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Google Plus API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34" name="内容占位符 3" descr="bas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280" y="207645"/>
            <a:ext cx="4838700" cy="3057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269365" y="3194050"/>
            <a:ext cx="26650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correspondent users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Twitter's search API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Freebase API(alias recognition)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36" name="内容占位符 5" descr="stre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010" y="528955"/>
            <a:ext cx="4819650" cy="3590925"/>
          </a:xfrm>
          <a:prstGeom prst="rect">
            <a:avLst/>
          </a:prstGeom>
        </p:spPr>
      </p:pic>
      <p:cxnSp>
        <p:nvCxnSpPr>
          <p:cNvPr id="37" name="直接箭头连接符 36"/>
          <p:cNvCxnSpPr>
            <a:stCxn id="28" idx="3"/>
          </p:cNvCxnSpPr>
          <p:nvPr/>
        </p:nvCxnSpPr>
        <p:spPr>
          <a:xfrm flipV="1">
            <a:off x="4422140" y="1690370"/>
            <a:ext cx="2056765" cy="298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2"/>
          </p:cNvCxnSpPr>
          <p:nvPr/>
        </p:nvCxnSpPr>
        <p:spPr>
          <a:xfrm flipV="1">
            <a:off x="5246370" y="2414905"/>
            <a:ext cx="1221740" cy="257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0240" y="5452110"/>
            <a:ext cx="137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twitter contents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12165651"/>
  <p:tag name="MH_LIBRARY" val="CONTENTS"/>
  <p:tag name="MH_TYPE" val="OTHERS"/>
  <p:tag name="ID" val="545826"/>
</p:tagLst>
</file>

<file path=ppt/tags/tag10.xml><?xml version="1.0" encoding="utf-8"?>
<p:tagLst xmlns:p="http://schemas.openxmlformats.org/presentationml/2006/main">
  <p:tag name="KSO_WM_TEMPLATE_THUMBS_INDEX" val="1、4、8、14、19、23、24、25"/>
  <p:tag name="KSO_WM_TEMPLATE_CATEGORY" val="custom"/>
  <p:tag name="KSO_WM_TEMPLATE_INDEX" val="160144"/>
  <p:tag name="KSO_WM_TAG_VERSION" val="1.0"/>
  <p:tag name="KSO_WM_SLIDE_ID" val="custom16014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12165651"/>
  <p:tag name="MH_LIBRARY" val="CONTENTS"/>
  <p:tag name="MH_TYPE" val="OTHERS"/>
  <p:tag name="ID" val="545826"/>
</p:tagLst>
</file>

<file path=ppt/tags/tag3.xml><?xml version="1.0" encoding="utf-8"?>
<p:tagLst xmlns:p="http://schemas.openxmlformats.org/presentationml/2006/main">
  <p:tag name="MH" val="20151012165651"/>
  <p:tag name="MH_LIBRARY" val="CONTENTS"/>
  <p:tag name="MH_TYPE" val="OTHERS"/>
  <p:tag name="ID" val="545826"/>
</p:tagLst>
</file>

<file path=ppt/tags/tag4.xml><?xml version="1.0" encoding="utf-8"?>
<p:tagLst xmlns:p="http://schemas.openxmlformats.org/presentationml/2006/main">
  <p:tag name="MH" val="20151012171736"/>
  <p:tag name="MH_LIBRARY" val="GRAPHIC"/>
  <p:tag name="MH_ORDER" val="Oval 25"/>
</p:tagLst>
</file>

<file path=ppt/tags/tag5.xml><?xml version="1.0" encoding="utf-8"?>
<p:tagLst xmlns:p="http://schemas.openxmlformats.org/presentationml/2006/main">
  <p:tag name="MH" val="20151012171736"/>
  <p:tag name="MH_LIBRARY" val="GRAPHIC"/>
  <p:tag name="MH_ORDER" val="Oval 28"/>
</p:tagLst>
</file>

<file path=ppt/tags/tag6.xml><?xml version="1.0" encoding="utf-8"?>
<p:tagLst xmlns:p="http://schemas.openxmlformats.org/presentationml/2006/main">
  <p:tag name="MH" val="20151012171736"/>
  <p:tag name="MH_LIBRARY" val="GRAPHIC"/>
  <p:tag name="MH_ORDER" val="Oval 30"/>
</p:tagLst>
</file>

<file path=ppt/tags/tag7.xml><?xml version="1.0" encoding="utf-8"?>
<p:tagLst xmlns:p="http://schemas.openxmlformats.org/presentationml/2006/main">
  <p:tag name="MH" val="20151012171736"/>
  <p:tag name="MH_LIBRARY" val="GRAPHIC"/>
  <p:tag name="MH_ORDER" val="Oval 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b"/>
  <p:tag name="KSO_WM_UNIT_INDEX" val="1"/>
  <p:tag name="KSO_WM_UNIT_ID" val="custom160144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2485</Words>
  <Application>Kingsoft Office WPP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A000120140530A99PPBG</vt:lpstr>
      <vt:lpstr>Equation.KSEE3</vt:lpstr>
      <vt:lpstr>Weakly Supervised User Proﬁle Extraction from Twitter</vt:lpstr>
      <vt:lpstr>Introduction</vt:lpstr>
      <vt:lpstr>Introduction</vt:lpstr>
      <vt:lpstr>Related Work——Distant Supervision</vt:lpstr>
      <vt:lpstr>Related Work——Homophily</vt:lpstr>
      <vt:lpstr>Contribution</vt:lpstr>
      <vt:lpstr>OUTLINE</vt:lpstr>
      <vt:lpstr>Database Creation</vt:lpstr>
      <vt:lpstr>Database creation</vt:lpstr>
      <vt:lpstr>Database Creation</vt:lpstr>
      <vt:lpstr>Dataset Creation——Spouse</vt:lpstr>
      <vt:lpstr>Dataset</vt:lpstr>
      <vt:lpstr>Model</vt:lpstr>
      <vt:lpstr>Model——Inference</vt:lpstr>
      <vt:lpstr>Baselines</vt:lpstr>
      <vt:lpstr>Result</vt:lpstr>
      <vt:lpstr>Conclusion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wangdan</cp:lastModifiedBy>
  <cp:revision>8</cp:revision>
  <dcterms:created xsi:type="dcterms:W3CDTF">2016-03-12T08:18:00Z</dcterms:created>
  <dcterms:modified xsi:type="dcterms:W3CDTF">2016-03-17T06:35:29Z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