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7"/>
  </p:notesMasterIdLst>
  <p:sldIdLst>
    <p:sldId id="293" r:id="rId2"/>
    <p:sldId id="294" r:id="rId3"/>
    <p:sldId id="311" r:id="rId4"/>
    <p:sldId id="313" r:id="rId5"/>
    <p:sldId id="318" r:id="rId6"/>
    <p:sldId id="319" r:id="rId7"/>
    <p:sldId id="320" r:id="rId8"/>
    <p:sldId id="322" r:id="rId9"/>
    <p:sldId id="321" r:id="rId10"/>
    <p:sldId id="323" r:id="rId11"/>
    <p:sldId id="317" r:id="rId12"/>
    <p:sldId id="324" r:id="rId13"/>
    <p:sldId id="328" r:id="rId14"/>
    <p:sldId id="340" r:id="rId15"/>
    <p:sldId id="289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273" r:id="rId28"/>
    <p:sldId id="286" r:id="rId29"/>
    <p:sldId id="341" r:id="rId30"/>
    <p:sldId id="342" r:id="rId31"/>
    <p:sldId id="343" r:id="rId32"/>
    <p:sldId id="312" r:id="rId33"/>
    <p:sldId id="344" r:id="rId34"/>
    <p:sldId id="314" r:id="rId35"/>
    <p:sldId id="345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4" autoAdjust="0"/>
    <p:restoredTop sz="94660"/>
  </p:normalViewPr>
  <p:slideViewPr>
    <p:cSldViewPr>
      <p:cViewPr varScale="1">
        <p:scale>
          <a:sx n="65" d="100"/>
          <a:sy n="65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39C417E-3F23-4DDD-9CC5-40F8FAFEEB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23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713644-5657-4A7B-8F7E-A09319710CDE}" type="slidenum">
              <a:rPr lang="en-US"/>
              <a:pPr/>
              <a:t>15</a:t>
            </a:fld>
            <a:endParaRPr lang="en-US"/>
          </a:p>
        </p:txBody>
      </p:sp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7033DF2-5D10-413C-B755-739D9A9C7B72}" type="slidenum">
              <a:rPr lang="en-US" sz="1200" b="0"/>
              <a:pPr algn="r"/>
              <a:t>15</a:t>
            </a:fld>
            <a:endParaRPr lang="en-US" sz="1200" b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DB224-0D8A-4D7B-9ECE-263C54388D60}" type="slidenum">
              <a:rPr lang="en-US"/>
              <a:pPr/>
              <a:t>30</a:t>
            </a:fld>
            <a:endParaRPr lang="en-US"/>
          </a:p>
        </p:txBody>
      </p:sp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2232C881-B998-4A95-80C1-A3CCEB4AF3CB}" type="slidenum">
              <a:rPr lang="en-US" sz="1200" b="0"/>
              <a:pPr algn="r"/>
              <a:t>30</a:t>
            </a:fld>
            <a:endParaRPr lang="en-US" sz="1200" b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9CD5C9-BA60-415F-A8AD-0D8DE385660C}" type="slidenum">
              <a:rPr lang="en-US"/>
              <a:pPr/>
              <a:t>31</a:t>
            </a:fld>
            <a:endParaRPr lang="en-US"/>
          </a:p>
        </p:txBody>
      </p:sp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E59B8C12-E6FA-4F31-87D0-03D3C1829C6F}" type="slidenum">
              <a:rPr lang="en-US" sz="1200" b="0"/>
              <a:pPr algn="r"/>
              <a:t>31</a:t>
            </a:fld>
            <a:endParaRPr lang="en-US" sz="1200" b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9F185-61E9-48C4-8F1C-0B2249FC4EE5}" type="slidenum">
              <a:rPr lang="en-US"/>
              <a:pPr/>
              <a:t>22</a:t>
            </a:fld>
            <a:endParaRPr lang="en-US"/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1BC28B5C-5F9D-45DB-B988-30E22FB5CD30}" type="slidenum">
              <a:rPr lang="en-US" sz="1200" b="0"/>
              <a:pPr algn="r"/>
              <a:t>22</a:t>
            </a:fld>
            <a:endParaRPr lang="en-US" sz="1200" b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C26C4-BB7F-4FAE-925C-3256CCDFE7EF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40D5D6A-411F-41FD-8CC5-E13C8F82D0FA}" type="slidenum">
              <a:rPr lang="en-US" sz="1200" b="0"/>
              <a:pPr algn="r"/>
              <a:t>23</a:t>
            </a:fld>
            <a:endParaRPr lang="en-US" sz="12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9F185-61E9-48C4-8F1C-0B2249FC4EE5}" type="slidenum">
              <a:rPr lang="en-US"/>
              <a:pPr/>
              <a:t>24</a:t>
            </a:fld>
            <a:endParaRPr lang="en-US"/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1BC28B5C-5F9D-45DB-B988-30E22FB5CD30}" type="slidenum">
              <a:rPr lang="en-US" sz="1200" b="0"/>
              <a:pPr algn="r"/>
              <a:t>24</a:t>
            </a:fld>
            <a:endParaRPr lang="en-US" sz="1200" b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6BE9F7-F14C-415A-8799-3C5C55155103}" type="slidenum">
              <a:rPr lang="en-US"/>
              <a:pPr/>
              <a:t>25</a:t>
            </a:fld>
            <a:endParaRPr lang="en-US"/>
          </a:p>
        </p:txBody>
      </p:sp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EF37C07-21BF-4268-B8B2-9637A885476C}" type="slidenum">
              <a:rPr lang="en-US" sz="1200" b="0"/>
              <a:pPr algn="r"/>
              <a:t>25</a:t>
            </a:fld>
            <a:endParaRPr lang="en-US" sz="1200" b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6BE9F7-F14C-415A-8799-3C5C55155103}" type="slidenum">
              <a:rPr lang="en-US"/>
              <a:pPr/>
              <a:t>26</a:t>
            </a:fld>
            <a:endParaRPr lang="en-US"/>
          </a:p>
        </p:txBody>
      </p:sp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EF37C07-21BF-4268-B8B2-9637A885476C}" type="slidenum">
              <a:rPr lang="en-US" sz="1200" b="0"/>
              <a:pPr algn="r"/>
              <a:t>26</a:t>
            </a:fld>
            <a:endParaRPr lang="en-US" sz="1200" b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7C392-096A-4988-87FC-EEADCA0CF297}" type="slidenum">
              <a:rPr lang="en-US"/>
              <a:pPr/>
              <a:t>27</a:t>
            </a:fld>
            <a:endParaRPr lang="en-US"/>
          </a:p>
        </p:txBody>
      </p:sp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1DED7F0-50F9-4331-9A5C-60C4C936C119}" type="slidenum">
              <a:rPr lang="en-US" sz="1200" b="0"/>
              <a:pPr algn="r"/>
              <a:t>27</a:t>
            </a:fld>
            <a:endParaRPr lang="en-US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D4BD0-6086-4F61-AEC1-12C43521BA03}" type="slidenum">
              <a:rPr lang="en-US"/>
              <a:pPr/>
              <a:t>28</a:t>
            </a:fld>
            <a:endParaRPr lang="en-US"/>
          </a:p>
        </p:txBody>
      </p:sp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6278AD37-BD35-42DC-8F6A-48306917A660}" type="slidenum">
              <a:rPr lang="en-US" sz="1200" b="0"/>
              <a:pPr algn="r"/>
              <a:t>28</a:t>
            </a:fld>
            <a:endParaRPr lang="en-US" sz="1200" b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8C65E4-2A5E-46F9-AC04-C324C98ADAD6}" type="slidenum">
              <a:rPr lang="en-US"/>
              <a:pPr/>
              <a:t>29</a:t>
            </a:fld>
            <a:endParaRPr lang="en-US"/>
          </a:p>
        </p:txBody>
      </p:sp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80AEF78-4DA1-480E-85E9-65BB35B8AF32}" type="slidenum">
              <a:rPr lang="en-US" sz="1200" b="0"/>
              <a:pPr algn="r"/>
              <a:t>29</a:t>
            </a:fld>
            <a:endParaRPr lang="en-US" sz="1200" b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46B4-4E57-4C79-B83E-BB0D6AD92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7D38-C494-4D22-96D3-85D929A09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6873-9E49-46B1-9BEB-F72ED86AD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2E1-7E23-4C05-B15D-07B6068F1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5DD4-F94A-42F2-9F64-63E5A10E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BFE7-BD3C-4118-9BFB-2D976290E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B941-937F-46BA-BF29-43BCCCF2D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72BB-70A5-430D-8854-E9EA956EF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4465-07C4-4B48-8DA9-B1360D15E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C2AE-9798-4DA3-9975-E8158915CD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5C401B-663E-47BF-A5A1-CB80BD25D6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6F7C6F0-599E-4304-BD1A-940BD392E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no-backup\presentations\guadalajara-08\multi-limbed\irb_pg_2.avi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Tree-Growing Sample-Based Motion </a:t>
            </a:r>
            <a:r>
              <a:rPr lang="en-US" sz="4600" dirty="0"/>
              <a:t>Planning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66800" y="4255532"/>
            <a:ext cx="5486400" cy="2450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RRT</a:t>
            </a: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Build </a:t>
            </a:r>
            <a:r>
              <a:rPr lang="en-US" sz="2400" dirty="0"/>
              <a:t>a tree </a:t>
            </a:r>
            <a:r>
              <a:rPr lang="en-US" sz="2400" i="1" dirty="0"/>
              <a:t>T</a:t>
            </a:r>
            <a:r>
              <a:rPr lang="en-US" sz="2400" dirty="0"/>
              <a:t> of </a:t>
            </a:r>
            <a:r>
              <a:rPr lang="en-US" sz="2400" dirty="0" smtClean="0"/>
              <a:t>configurations, starting at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start</a:t>
            </a:r>
            <a:endParaRPr lang="en-US" sz="2400" baseline="-25000" dirty="0"/>
          </a:p>
          <a:p>
            <a:r>
              <a:rPr lang="en-US" sz="2400" dirty="0"/>
              <a:t>Extend:</a:t>
            </a:r>
          </a:p>
          <a:p>
            <a:pPr lvl="1"/>
            <a:r>
              <a:rPr lang="en-US" sz="2400" dirty="0"/>
              <a:t>Sample a configuration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r>
              <a:rPr lang="en-US" sz="2400" dirty="0" smtClean="0"/>
              <a:t> </a:t>
            </a:r>
            <a:r>
              <a:rPr lang="en-US" sz="2400" dirty="0"/>
              <a:t>from </a:t>
            </a:r>
            <a:r>
              <a:rPr lang="en-US" sz="2400" i="1" dirty="0" smtClean="0"/>
              <a:t>C</a:t>
            </a:r>
            <a:r>
              <a:rPr lang="en-US" sz="2400" dirty="0" smtClean="0"/>
              <a:t> </a:t>
            </a:r>
            <a:r>
              <a:rPr lang="en-US" sz="2400" dirty="0"/>
              <a:t>at random</a:t>
            </a:r>
          </a:p>
          <a:p>
            <a:pPr lvl="1"/>
            <a:r>
              <a:rPr lang="en-US" sz="2400" dirty="0" smtClean="0"/>
              <a:t>Find the </a:t>
            </a:r>
            <a:r>
              <a:rPr lang="en-US" sz="2400" dirty="0"/>
              <a:t>node </a:t>
            </a:r>
            <a:r>
              <a:rPr lang="en-US" sz="2400" i="1" dirty="0" err="1" smtClean="0">
                <a:solidFill>
                  <a:schemeClr val="tx2"/>
                </a:solidFill>
              </a:rPr>
              <a:t>x</a:t>
            </a:r>
            <a:r>
              <a:rPr lang="en-US" sz="2400" i="1" baseline="-25000" dirty="0" err="1" smtClean="0">
                <a:solidFill>
                  <a:schemeClr val="tx2"/>
                </a:solidFill>
              </a:rPr>
              <a:t>near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i="1" dirty="0"/>
              <a:t>T</a:t>
            </a:r>
            <a:r>
              <a:rPr lang="en-US" sz="2400" dirty="0"/>
              <a:t> that is closest to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endParaRPr lang="en-US" sz="2400" dirty="0">
              <a:solidFill>
                <a:srgbClr val="008000"/>
              </a:solidFill>
            </a:endParaRPr>
          </a:p>
          <a:p>
            <a:pPr lvl="1"/>
            <a:r>
              <a:rPr lang="en-US" sz="2400" dirty="0" smtClean="0"/>
              <a:t>Extend a short path from </a:t>
            </a:r>
            <a:r>
              <a:rPr lang="en-US" sz="2400" i="1" dirty="0" err="1">
                <a:solidFill>
                  <a:schemeClr val="tx2"/>
                </a:solidFill>
              </a:rPr>
              <a:t>x</a:t>
            </a:r>
            <a:r>
              <a:rPr lang="en-US" sz="2400" i="1" baseline="-25000" dirty="0" err="1">
                <a:solidFill>
                  <a:schemeClr val="tx2"/>
                </a:solidFill>
              </a:rPr>
              <a:t>near</a:t>
            </a:r>
            <a:r>
              <a:rPr lang="en-US" sz="2400" dirty="0" smtClean="0"/>
              <a:t> toward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485900" y="5141042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9687" y="4876800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595716" y="4262284"/>
            <a:ext cx="2300749" cy="1489587"/>
          </a:xfrm>
          <a:custGeom>
            <a:avLst/>
            <a:gdLst>
              <a:gd name="connsiteX0" fmla="*/ 0 w 2300749"/>
              <a:gd name="connsiteY0" fmla="*/ 0 h 1489587"/>
              <a:gd name="connsiteX1" fmla="*/ 486697 w 2300749"/>
              <a:gd name="connsiteY1" fmla="*/ 368710 h 1489587"/>
              <a:gd name="connsiteX2" fmla="*/ 117987 w 2300749"/>
              <a:gd name="connsiteY2" fmla="*/ 1179871 h 1489587"/>
              <a:gd name="connsiteX3" fmla="*/ 1061884 w 2300749"/>
              <a:gd name="connsiteY3" fmla="*/ 1489587 h 1489587"/>
              <a:gd name="connsiteX4" fmla="*/ 2300749 w 2300749"/>
              <a:gd name="connsiteY4" fmla="*/ 604684 h 1489587"/>
              <a:gd name="connsiteX5" fmla="*/ 2168013 w 2300749"/>
              <a:gd name="connsiteY5" fmla="*/ 0 h 1489587"/>
              <a:gd name="connsiteX6" fmla="*/ 0 w 2300749"/>
              <a:gd name="connsiteY6" fmla="*/ 0 h 148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0749" h="1489587">
                <a:moveTo>
                  <a:pt x="0" y="0"/>
                </a:moveTo>
                <a:lnTo>
                  <a:pt x="486697" y="368710"/>
                </a:lnTo>
                <a:lnTo>
                  <a:pt x="117987" y="1179871"/>
                </a:lnTo>
                <a:lnTo>
                  <a:pt x="1061884" y="1489587"/>
                </a:lnTo>
                <a:lnTo>
                  <a:pt x="2300749" y="604684"/>
                </a:lnTo>
                <a:lnTo>
                  <a:pt x="2168013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61884" y="5781368"/>
            <a:ext cx="4070555" cy="943897"/>
          </a:xfrm>
          <a:custGeom>
            <a:avLst/>
            <a:gdLst>
              <a:gd name="connsiteX0" fmla="*/ 0 w 4070555"/>
              <a:gd name="connsiteY0" fmla="*/ 604684 h 943897"/>
              <a:gd name="connsiteX1" fmla="*/ 1342103 w 4070555"/>
              <a:gd name="connsiteY1" fmla="*/ 0 h 943897"/>
              <a:gd name="connsiteX2" fmla="*/ 2138516 w 4070555"/>
              <a:gd name="connsiteY2" fmla="*/ 663677 h 943897"/>
              <a:gd name="connsiteX3" fmla="*/ 3864077 w 4070555"/>
              <a:gd name="connsiteY3" fmla="*/ 103238 h 943897"/>
              <a:gd name="connsiteX4" fmla="*/ 4070555 w 4070555"/>
              <a:gd name="connsiteY4" fmla="*/ 929148 h 943897"/>
              <a:gd name="connsiteX5" fmla="*/ 0 w 4070555"/>
              <a:gd name="connsiteY5" fmla="*/ 943897 h 943897"/>
              <a:gd name="connsiteX6" fmla="*/ 0 w 4070555"/>
              <a:gd name="connsiteY6" fmla="*/ 604684 h 9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0555" h="943897">
                <a:moveTo>
                  <a:pt x="0" y="604684"/>
                </a:moveTo>
                <a:lnTo>
                  <a:pt x="1342103" y="0"/>
                </a:lnTo>
                <a:lnTo>
                  <a:pt x="2138516" y="663677"/>
                </a:lnTo>
                <a:lnTo>
                  <a:pt x="3864077" y="103238"/>
                </a:lnTo>
                <a:lnTo>
                  <a:pt x="4070555" y="929148"/>
                </a:lnTo>
                <a:lnTo>
                  <a:pt x="0" y="943897"/>
                </a:lnTo>
                <a:lnTo>
                  <a:pt x="0" y="60468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05000" y="5523271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5"/>
            <a:endCxn id="16" idx="1"/>
          </p:cNvCxnSpPr>
          <p:nvPr/>
        </p:nvCxnSpPr>
        <p:spPr>
          <a:xfrm>
            <a:off x="1681022" y="5336164"/>
            <a:ext cx="257456" cy="2205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6"/>
            <a:endCxn id="12" idx="2"/>
          </p:cNvCxnSpPr>
          <p:nvPr/>
        </p:nvCxnSpPr>
        <p:spPr>
          <a:xfrm flipV="1">
            <a:off x="1714500" y="4991100"/>
            <a:ext cx="575187" cy="2642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595716" y="5594866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16" idx="6"/>
            <a:endCxn id="22" idx="2"/>
          </p:cNvCxnSpPr>
          <p:nvPr/>
        </p:nvCxnSpPr>
        <p:spPr>
          <a:xfrm>
            <a:off x="2133600" y="5637571"/>
            <a:ext cx="462116" cy="715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467100" y="5712248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6"/>
            <a:endCxn id="23" idx="2"/>
          </p:cNvCxnSpPr>
          <p:nvPr/>
        </p:nvCxnSpPr>
        <p:spPr>
          <a:xfrm>
            <a:off x="2824316" y="5709166"/>
            <a:ext cx="642784" cy="117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5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66800" y="4255532"/>
            <a:ext cx="5486400" cy="2450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RRT</a:t>
            </a: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Build </a:t>
            </a:r>
            <a:r>
              <a:rPr lang="en-US" sz="2400" dirty="0"/>
              <a:t>a tree </a:t>
            </a:r>
            <a:r>
              <a:rPr lang="en-US" sz="2400" i="1" dirty="0"/>
              <a:t>T</a:t>
            </a:r>
            <a:r>
              <a:rPr lang="en-US" sz="2400" dirty="0"/>
              <a:t> of </a:t>
            </a:r>
            <a:r>
              <a:rPr lang="en-US" sz="2400" dirty="0" smtClean="0"/>
              <a:t>configurations, starting at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start</a:t>
            </a:r>
            <a:endParaRPr lang="en-US" sz="2400" baseline="-25000" dirty="0"/>
          </a:p>
          <a:p>
            <a:r>
              <a:rPr lang="en-US" sz="2400" dirty="0"/>
              <a:t>Extend:</a:t>
            </a:r>
          </a:p>
          <a:p>
            <a:pPr lvl="1"/>
            <a:r>
              <a:rPr lang="en-US" sz="2400" dirty="0"/>
              <a:t>Sample a configuration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r>
              <a:rPr lang="en-US" sz="2400" dirty="0" smtClean="0"/>
              <a:t> </a:t>
            </a:r>
            <a:r>
              <a:rPr lang="en-US" sz="2400" dirty="0"/>
              <a:t>from </a:t>
            </a:r>
            <a:r>
              <a:rPr lang="en-US" sz="2400" i="1" dirty="0" smtClean="0"/>
              <a:t>C</a:t>
            </a:r>
            <a:r>
              <a:rPr lang="en-US" sz="2400" dirty="0" smtClean="0"/>
              <a:t> </a:t>
            </a:r>
            <a:r>
              <a:rPr lang="en-US" sz="2400" dirty="0"/>
              <a:t>at random</a:t>
            </a:r>
          </a:p>
          <a:p>
            <a:pPr lvl="1"/>
            <a:r>
              <a:rPr lang="en-US" sz="2400" dirty="0" smtClean="0"/>
              <a:t>Find the </a:t>
            </a:r>
            <a:r>
              <a:rPr lang="en-US" sz="2400" dirty="0"/>
              <a:t>node </a:t>
            </a:r>
            <a:r>
              <a:rPr lang="en-US" sz="2400" i="1" dirty="0" err="1" smtClean="0">
                <a:solidFill>
                  <a:schemeClr val="tx2"/>
                </a:solidFill>
              </a:rPr>
              <a:t>x</a:t>
            </a:r>
            <a:r>
              <a:rPr lang="en-US" sz="2400" i="1" baseline="-25000" dirty="0" err="1" smtClean="0">
                <a:solidFill>
                  <a:schemeClr val="tx2"/>
                </a:solidFill>
              </a:rPr>
              <a:t>near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i="1" dirty="0"/>
              <a:t>T</a:t>
            </a:r>
            <a:r>
              <a:rPr lang="en-US" sz="2400" dirty="0"/>
              <a:t> that is closest to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endParaRPr lang="en-US" sz="2400" dirty="0">
              <a:solidFill>
                <a:srgbClr val="008000"/>
              </a:solidFill>
            </a:endParaRPr>
          </a:p>
          <a:p>
            <a:pPr lvl="1"/>
            <a:r>
              <a:rPr lang="en-US" sz="2400" dirty="0" smtClean="0"/>
              <a:t>Extend a short path from </a:t>
            </a:r>
            <a:r>
              <a:rPr lang="en-US" sz="2400" i="1" dirty="0" err="1">
                <a:solidFill>
                  <a:schemeClr val="tx2"/>
                </a:solidFill>
              </a:rPr>
              <a:t>x</a:t>
            </a:r>
            <a:r>
              <a:rPr lang="en-US" sz="2400" i="1" baseline="-25000" dirty="0" err="1">
                <a:solidFill>
                  <a:schemeClr val="tx2"/>
                </a:solidFill>
              </a:rPr>
              <a:t>near</a:t>
            </a:r>
            <a:r>
              <a:rPr lang="en-US" sz="2400" dirty="0" smtClean="0"/>
              <a:t> toward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endParaRPr lang="en-US" sz="2400" dirty="0">
              <a:solidFill>
                <a:srgbClr val="008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3429000"/>
            <a:ext cx="4572000" cy="826532"/>
            <a:chOff x="1752600" y="3429000"/>
            <a:chExt cx="4572000" cy="826532"/>
          </a:xfrm>
        </p:grpSpPr>
        <p:sp>
          <p:nvSpPr>
            <p:cNvPr id="2" name="Rectangle 1"/>
            <p:cNvSpPr/>
            <p:nvPr/>
          </p:nvSpPr>
          <p:spPr>
            <a:xfrm>
              <a:off x="2286000" y="3429000"/>
              <a:ext cx="762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52600" y="3886200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</a:rPr>
                <a:t>Governed by a step size parameter </a:t>
              </a:r>
              <a:r>
                <a:rPr lang="en-US" b="0" dirty="0" smtClean="0">
                  <a:solidFill>
                    <a:srgbClr val="FF0000"/>
                  </a:solidFill>
                  <a:latin typeface="Symbol" pitchFamily="18" charset="2"/>
                </a:rPr>
                <a:t>d</a:t>
              </a:r>
              <a:endParaRPr lang="en-US" b="0" dirty="0">
                <a:solidFill>
                  <a:srgbClr val="FF0000"/>
                </a:solidFill>
                <a:latin typeface="Symbol" pitchFamily="18" charset="2"/>
              </a:endParaRPr>
            </a:p>
          </p:txBody>
        </p:sp>
      </p:grpSp>
      <p:sp>
        <p:nvSpPr>
          <p:cNvPr id="9" name="Oval 8"/>
          <p:cNvSpPr/>
          <p:nvPr/>
        </p:nvSpPr>
        <p:spPr>
          <a:xfrm>
            <a:off x="1485900" y="5141042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9687" y="4876800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595716" y="4262284"/>
            <a:ext cx="2300749" cy="1489587"/>
          </a:xfrm>
          <a:custGeom>
            <a:avLst/>
            <a:gdLst>
              <a:gd name="connsiteX0" fmla="*/ 0 w 2300749"/>
              <a:gd name="connsiteY0" fmla="*/ 0 h 1489587"/>
              <a:gd name="connsiteX1" fmla="*/ 486697 w 2300749"/>
              <a:gd name="connsiteY1" fmla="*/ 368710 h 1489587"/>
              <a:gd name="connsiteX2" fmla="*/ 117987 w 2300749"/>
              <a:gd name="connsiteY2" fmla="*/ 1179871 h 1489587"/>
              <a:gd name="connsiteX3" fmla="*/ 1061884 w 2300749"/>
              <a:gd name="connsiteY3" fmla="*/ 1489587 h 1489587"/>
              <a:gd name="connsiteX4" fmla="*/ 2300749 w 2300749"/>
              <a:gd name="connsiteY4" fmla="*/ 604684 h 1489587"/>
              <a:gd name="connsiteX5" fmla="*/ 2168013 w 2300749"/>
              <a:gd name="connsiteY5" fmla="*/ 0 h 1489587"/>
              <a:gd name="connsiteX6" fmla="*/ 0 w 2300749"/>
              <a:gd name="connsiteY6" fmla="*/ 0 h 148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0749" h="1489587">
                <a:moveTo>
                  <a:pt x="0" y="0"/>
                </a:moveTo>
                <a:lnTo>
                  <a:pt x="486697" y="368710"/>
                </a:lnTo>
                <a:lnTo>
                  <a:pt x="117987" y="1179871"/>
                </a:lnTo>
                <a:lnTo>
                  <a:pt x="1061884" y="1489587"/>
                </a:lnTo>
                <a:lnTo>
                  <a:pt x="2300749" y="604684"/>
                </a:lnTo>
                <a:lnTo>
                  <a:pt x="2168013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61884" y="5781368"/>
            <a:ext cx="4070555" cy="943897"/>
          </a:xfrm>
          <a:custGeom>
            <a:avLst/>
            <a:gdLst>
              <a:gd name="connsiteX0" fmla="*/ 0 w 4070555"/>
              <a:gd name="connsiteY0" fmla="*/ 604684 h 943897"/>
              <a:gd name="connsiteX1" fmla="*/ 1342103 w 4070555"/>
              <a:gd name="connsiteY1" fmla="*/ 0 h 943897"/>
              <a:gd name="connsiteX2" fmla="*/ 2138516 w 4070555"/>
              <a:gd name="connsiteY2" fmla="*/ 663677 h 943897"/>
              <a:gd name="connsiteX3" fmla="*/ 3864077 w 4070555"/>
              <a:gd name="connsiteY3" fmla="*/ 103238 h 943897"/>
              <a:gd name="connsiteX4" fmla="*/ 4070555 w 4070555"/>
              <a:gd name="connsiteY4" fmla="*/ 929148 h 943897"/>
              <a:gd name="connsiteX5" fmla="*/ 0 w 4070555"/>
              <a:gd name="connsiteY5" fmla="*/ 943897 h 943897"/>
              <a:gd name="connsiteX6" fmla="*/ 0 w 4070555"/>
              <a:gd name="connsiteY6" fmla="*/ 604684 h 9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0555" h="943897">
                <a:moveTo>
                  <a:pt x="0" y="604684"/>
                </a:moveTo>
                <a:lnTo>
                  <a:pt x="1342103" y="0"/>
                </a:lnTo>
                <a:lnTo>
                  <a:pt x="2138516" y="663677"/>
                </a:lnTo>
                <a:lnTo>
                  <a:pt x="3864077" y="103238"/>
                </a:lnTo>
                <a:lnTo>
                  <a:pt x="4070555" y="929148"/>
                </a:lnTo>
                <a:lnTo>
                  <a:pt x="0" y="943897"/>
                </a:lnTo>
                <a:lnTo>
                  <a:pt x="0" y="60468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05000" y="5523271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5"/>
            <a:endCxn id="16" idx="1"/>
          </p:cNvCxnSpPr>
          <p:nvPr/>
        </p:nvCxnSpPr>
        <p:spPr>
          <a:xfrm>
            <a:off x="1681022" y="5336164"/>
            <a:ext cx="257456" cy="2205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6"/>
            <a:endCxn id="12" idx="2"/>
          </p:cNvCxnSpPr>
          <p:nvPr/>
        </p:nvCxnSpPr>
        <p:spPr>
          <a:xfrm flipV="1">
            <a:off x="1714500" y="4991100"/>
            <a:ext cx="575187" cy="2642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595716" y="5594866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17" idx="2"/>
          </p:cNvCxnSpPr>
          <p:nvPr/>
        </p:nvCxnSpPr>
        <p:spPr>
          <a:xfrm>
            <a:off x="2133600" y="5637571"/>
            <a:ext cx="462116" cy="715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467100" y="5712248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7" idx="6"/>
            <a:endCxn id="19" idx="2"/>
          </p:cNvCxnSpPr>
          <p:nvPr/>
        </p:nvCxnSpPr>
        <p:spPr>
          <a:xfrm>
            <a:off x="2824316" y="5709166"/>
            <a:ext cx="642784" cy="117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Bottleneck: finding nearest neighbor each step</a:t>
            </a:r>
          </a:p>
          <a:p>
            <a:pPr lvl="1"/>
            <a:r>
              <a:rPr lang="en-US" dirty="0" smtClean="0"/>
              <a:t>O(n) with naïve implementation =&gt; O(n</a:t>
            </a:r>
            <a:r>
              <a:rPr lang="en-US" baseline="30000" dirty="0" smtClean="0"/>
              <a:t>2</a:t>
            </a:r>
            <a:r>
              <a:rPr lang="en-US" dirty="0" smtClean="0"/>
              <a:t>) overall</a:t>
            </a:r>
          </a:p>
          <a:p>
            <a:pPr lvl="1"/>
            <a:r>
              <a:rPr lang="en-US" dirty="0" smtClean="0"/>
              <a:t>KD tree data structure O(n</a:t>
            </a:r>
            <a:r>
              <a:rPr lang="en-US" baseline="30000" dirty="0" smtClean="0"/>
              <a:t>1-1/d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Approximate nearest neighbors often very effective</a:t>
            </a:r>
          </a:p>
          <a:p>
            <a:r>
              <a:rPr lang="en-US" dirty="0" smtClean="0"/>
              <a:t>Terminate when extension reaches a goal set</a:t>
            </a:r>
          </a:p>
          <a:p>
            <a:pPr lvl="1"/>
            <a:r>
              <a:rPr lang="en-US" dirty="0" smtClean="0"/>
              <a:t>Usually visibility set of goal configuration</a:t>
            </a:r>
          </a:p>
          <a:p>
            <a:r>
              <a:rPr lang="en-US" dirty="0"/>
              <a:t>Bidirectional </a:t>
            </a:r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Grow a tree from goal as well as start, connect when closest nodes in either tree can “see”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sampling strategy?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that a node gets selected for expansion is proportional to the volume of its </a:t>
            </a:r>
            <a:r>
              <a:rPr lang="en-US" dirty="0" err="1" smtClean="0"/>
              <a:t>Voronoi</a:t>
            </a:r>
            <a:r>
              <a:rPr lang="en-US" dirty="0" smtClean="0"/>
              <a:t> cell</a:t>
            </a:r>
            <a:endParaRPr lang="en-US" dirty="0"/>
          </a:p>
        </p:txBody>
      </p:sp>
      <p:pic>
        <p:nvPicPr>
          <p:cNvPr id="6" name="Picture 4" descr="http://msl.cs.uiuc.edu/rrt/vorono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2514600"/>
            <a:ext cx="4045341" cy="4038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http://msl.cs.uiuc.edu/rrt/voronoi2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msl.cs.uiuc.edu/rrt/voronoi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msl.cs.uiuc.edu/rrt/voronoi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060" y="2514602"/>
            <a:ext cx="4045340" cy="40385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060" y="2514602"/>
            <a:ext cx="4045340" cy="40385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017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Planning with Differential Constraints</a:t>
            </a:r>
            <a:endParaRPr lang="en-US" sz="5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sz="2800" dirty="0" err="1"/>
              <a:t>Kinodynamic</a:t>
            </a:r>
            <a:r>
              <a:rPr lang="en-US" sz="2800" dirty="0"/>
              <a:t> Planning)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Paths for a Car-Like Robot</a:t>
            </a:r>
            <a:endParaRPr lang="en-US"/>
          </a:p>
        </p:txBody>
      </p:sp>
      <p:pic>
        <p:nvPicPr>
          <p:cNvPr id="6963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3332163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25588"/>
            <a:ext cx="4191000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Differential constraints</a:t>
            </a:r>
            <a:endParaRPr lang="en-US" sz="2800" dirty="0"/>
          </a:p>
          <a:p>
            <a:r>
              <a:rPr lang="en-US" sz="2800" dirty="0"/>
              <a:t>Dynamics, </a:t>
            </a:r>
            <a:r>
              <a:rPr lang="en-US" sz="2800" dirty="0" err="1"/>
              <a:t>nonholonomic</a:t>
            </a:r>
            <a:r>
              <a:rPr lang="en-US" sz="2800" dirty="0"/>
              <a:t> systems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752600" y="3505200"/>
            <a:ext cx="4953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dirty="0" err="1" smtClean="0">
                <a:solidFill>
                  <a:srgbClr val="800000"/>
                </a:solidFill>
              </a:rPr>
              <a:t>d</a:t>
            </a:r>
            <a:r>
              <a:rPr lang="en-US" sz="3200" b="0" i="1" dirty="0" err="1" smtClean="0">
                <a:solidFill>
                  <a:srgbClr val="800000"/>
                </a:solidFill>
              </a:rPr>
              <a:t>q</a:t>
            </a:r>
            <a:r>
              <a:rPr lang="en-US" sz="3200" b="0" dirty="0" smtClean="0">
                <a:solidFill>
                  <a:srgbClr val="800000"/>
                </a:solidFill>
              </a:rPr>
              <a:t>/</a:t>
            </a:r>
            <a:r>
              <a:rPr lang="en-US" sz="3200" b="0" dirty="0" err="1" smtClean="0">
                <a:solidFill>
                  <a:srgbClr val="800000"/>
                </a:solidFill>
              </a:rPr>
              <a:t>d</a:t>
            </a:r>
            <a:r>
              <a:rPr lang="en-US" sz="3200" b="0" i="1" dirty="0" err="1" smtClean="0">
                <a:solidFill>
                  <a:srgbClr val="800000"/>
                </a:solidFill>
              </a:rPr>
              <a:t>t</a:t>
            </a:r>
            <a:r>
              <a:rPr lang="en-US" sz="3200" b="0" dirty="0" smtClean="0"/>
              <a:t> </a:t>
            </a:r>
            <a:r>
              <a:rPr lang="en-US" sz="3200" b="0" dirty="0"/>
              <a:t>= </a:t>
            </a:r>
            <a:r>
              <a:rPr lang="en-US" sz="3200" b="0" dirty="0" err="1" smtClean="0">
                <a:latin typeface="Symbol" pitchFamily="18" charset="2"/>
              </a:rPr>
              <a:t>S</a:t>
            </a:r>
            <a:r>
              <a:rPr lang="en-US" sz="3200" b="0" baseline="-25000" dirty="0" err="1" smtClean="0"/>
              <a:t>k</a:t>
            </a:r>
            <a:r>
              <a:rPr lang="en-US" sz="3200" b="0" dirty="0" smtClean="0">
                <a:solidFill>
                  <a:schemeClr val="hlink"/>
                </a:solidFill>
              </a:rPr>
              <a:t> </a:t>
            </a:r>
            <a:r>
              <a:rPr lang="en-US" sz="3200" b="0" i="1" dirty="0" err="1" smtClean="0">
                <a:solidFill>
                  <a:schemeClr val="hlink"/>
                </a:solidFill>
              </a:rPr>
              <a:t>f</a:t>
            </a:r>
            <a:r>
              <a:rPr lang="en-US" sz="3200" b="0" baseline="-25000" dirty="0" err="1" smtClean="0">
                <a:solidFill>
                  <a:schemeClr val="hlink"/>
                </a:solidFill>
              </a:rPr>
              <a:t>k</a:t>
            </a:r>
            <a:r>
              <a:rPr lang="en-US" sz="3200" b="0" dirty="0" smtClean="0"/>
              <a:t>(</a:t>
            </a:r>
            <a:r>
              <a:rPr lang="en-US" sz="3200" b="0" i="1" dirty="0" smtClean="0">
                <a:solidFill>
                  <a:srgbClr val="800000"/>
                </a:solidFill>
              </a:rPr>
              <a:t>q</a:t>
            </a:r>
            <a:r>
              <a:rPr lang="en-US" sz="3200" b="0" dirty="0" smtClean="0"/>
              <a:t>)</a:t>
            </a:r>
            <a:r>
              <a:rPr lang="en-US" sz="3200" b="0" i="1" dirty="0" err="1" smtClean="0">
                <a:solidFill>
                  <a:schemeClr val="tx2"/>
                </a:solidFill>
              </a:rPr>
              <a:t>u</a:t>
            </a:r>
            <a:r>
              <a:rPr lang="en-US" sz="3200" b="0" baseline="-25000" dirty="0" err="1" smtClean="0">
                <a:solidFill>
                  <a:schemeClr val="tx2"/>
                </a:solidFill>
              </a:rPr>
              <a:t>k</a:t>
            </a:r>
            <a:endParaRPr lang="en-US" sz="3200" b="0" baseline="-25000" dirty="0">
              <a:solidFill>
                <a:schemeClr val="tx2"/>
              </a:solidFill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438400" y="4800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solidFill>
                  <a:schemeClr val="hlink"/>
                </a:solidFill>
              </a:rPr>
              <a:t>Vector </a:t>
            </a:r>
            <a:r>
              <a:rPr lang="en-US" sz="2400" b="0" dirty="0">
                <a:solidFill>
                  <a:schemeClr val="hlink"/>
                </a:solidFill>
              </a:rPr>
              <a:t>fields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4800600" y="4800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tx2"/>
                </a:solidFill>
              </a:rPr>
              <a:t>Controls</a:t>
            </a:r>
          </a:p>
        </p:txBody>
      </p:sp>
      <p:sp>
        <p:nvSpPr>
          <p:cNvPr id="99335" name="Line 7"/>
          <p:cNvSpPr>
            <a:spLocks noChangeShapeType="1"/>
          </p:cNvSpPr>
          <p:nvPr/>
        </p:nvSpPr>
        <p:spPr bwMode="auto">
          <a:xfrm flipV="1">
            <a:off x="3657600" y="41148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6" name="Line 8"/>
          <p:cNvSpPr>
            <a:spLocks noChangeShapeType="1"/>
          </p:cNvSpPr>
          <p:nvPr/>
        </p:nvSpPr>
        <p:spPr bwMode="auto">
          <a:xfrm flipH="1" flipV="1">
            <a:off x="4724400" y="4114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1676400" y="5715000"/>
            <a:ext cx="571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We’ll consider fewer control dimensions than state dimensions</a:t>
            </a:r>
          </a:p>
        </p:txBody>
      </p:sp>
    </p:spTree>
    <p:extLst>
      <p:ext uri="{BB962C8B-B14F-4D97-AF65-F5344CB8AC3E}">
        <p14:creationId xmlns:p14="http://schemas.microsoft.com/office/powerpoint/2010/main" val="33040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1143000" y="2743200"/>
            <a:ext cx="609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1D Point Mass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Mass M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2D configuration space (state space)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Controlled force f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Equations of motion:</a:t>
            </a:r>
            <a:br>
              <a:rPr lang="en-US" sz="3200" dirty="0"/>
            </a:br>
            <a:endParaRPr lang="en-US" sz="3200" i="1" dirty="0"/>
          </a:p>
        </p:txBody>
      </p:sp>
      <p:sp>
        <p:nvSpPr>
          <p:cNvPr id="83972" name="Oval 4"/>
          <p:cNvSpPr>
            <a:spLocks noChangeArrowheads="1"/>
          </p:cNvSpPr>
          <p:nvPr/>
        </p:nvSpPr>
        <p:spPr bwMode="auto">
          <a:xfrm>
            <a:off x="36576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3810000" y="2895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3581400" y="19812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i="1"/>
              <a:t>x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4114800" y="28956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i="1"/>
              <a:t>v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3276600" y="5257800"/>
            <a:ext cx="23622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b="0">
                <a:solidFill>
                  <a:srgbClr val="800000"/>
                </a:solidFill>
              </a:rPr>
              <a:t>dx/dt = v</a:t>
            </a:r>
            <a:br>
              <a:rPr lang="en-US" sz="2800" b="0">
                <a:solidFill>
                  <a:srgbClr val="800000"/>
                </a:solidFill>
              </a:rPr>
            </a:br>
            <a:r>
              <a:rPr lang="en-US" sz="2800" b="0">
                <a:solidFill>
                  <a:srgbClr val="800000"/>
                </a:solidFill>
              </a:rPr>
              <a:t>d</a:t>
            </a:r>
            <a:r>
              <a:rPr lang="en-US" sz="2800" b="0" i="1">
                <a:solidFill>
                  <a:srgbClr val="800000"/>
                </a:solidFill>
              </a:rPr>
              <a:t>v</a:t>
            </a:r>
            <a:r>
              <a:rPr lang="en-US" sz="2800" b="0">
                <a:solidFill>
                  <a:srgbClr val="800000"/>
                </a:solidFill>
              </a:rPr>
              <a:t>/d</a:t>
            </a:r>
            <a:r>
              <a:rPr lang="en-US" sz="2800" b="0" i="1">
                <a:solidFill>
                  <a:srgbClr val="800000"/>
                </a:solidFill>
              </a:rPr>
              <a:t>t</a:t>
            </a:r>
            <a:r>
              <a:rPr lang="en-US" sz="2800" b="0">
                <a:solidFill>
                  <a:srgbClr val="800000"/>
                </a:solidFill>
              </a:rPr>
              <a:t> = </a:t>
            </a:r>
            <a:r>
              <a:rPr lang="en-US" sz="2800" b="0" i="1">
                <a:solidFill>
                  <a:srgbClr val="800000"/>
                </a:solidFill>
              </a:rPr>
              <a:t>f </a:t>
            </a:r>
            <a:r>
              <a:rPr lang="en-US" sz="2800" b="0">
                <a:solidFill>
                  <a:srgbClr val="800000"/>
                </a:solidFill>
              </a:rPr>
              <a:t>/ </a:t>
            </a:r>
            <a:r>
              <a:rPr lang="en-US" sz="2800" b="0" i="1">
                <a:solidFill>
                  <a:srgbClr val="800000"/>
                </a:solidFill>
              </a:rPr>
              <a:t>M</a:t>
            </a:r>
            <a:endParaRPr lang="en-US" sz="2800" b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609600" y="3124200"/>
            <a:ext cx="2819400" cy="27432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4994" name="Line 2"/>
          <p:cNvSpPr>
            <a:spLocks noChangeShapeType="1"/>
          </p:cNvSpPr>
          <p:nvPr/>
        </p:nvSpPr>
        <p:spPr bwMode="auto">
          <a:xfrm>
            <a:off x="1143000" y="2209800"/>
            <a:ext cx="609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1D Point Mass</a:t>
            </a:r>
          </a:p>
        </p:txBody>
      </p:sp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36576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38100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3581400" y="14478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i="1"/>
              <a:t>x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4114800" y="23622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i="1"/>
              <a:t>v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4114800" y="3048000"/>
            <a:ext cx="4572000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b="0">
                <a:solidFill>
                  <a:srgbClr val="800000"/>
                </a:solidFill>
              </a:rPr>
              <a:t>dx/dt = dv</a:t>
            </a:r>
            <a:br>
              <a:rPr lang="en-US" sz="2800" b="0">
                <a:solidFill>
                  <a:srgbClr val="800000"/>
                </a:solidFill>
              </a:rPr>
            </a:br>
            <a:r>
              <a:rPr lang="en-US" sz="2800" b="0">
                <a:solidFill>
                  <a:srgbClr val="800000"/>
                </a:solidFill>
              </a:rPr>
              <a:t>d</a:t>
            </a:r>
            <a:r>
              <a:rPr lang="en-US" sz="2800" b="0" i="1">
                <a:solidFill>
                  <a:srgbClr val="800000"/>
                </a:solidFill>
              </a:rPr>
              <a:t>v</a:t>
            </a:r>
            <a:r>
              <a:rPr lang="en-US" sz="2800" b="0">
                <a:solidFill>
                  <a:srgbClr val="800000"/>
                </a:solidFill>
              </a:rPr>
              <a:t>/d</a:t>
            </a:r>
            <a:r>
              <a:rPr lang="en-US" sz="2800" b="0" i="1">
                <a:solidFill>
                  <a:srgbClr val="800000"/>
                </a:solidFill>
              </a:rPr>
              <a:t>t</a:t>
            </a:r>
            <a:r>
              <a:rPr lang="en-US" sz="2800" b="0">
                <a:solidFill>
                  <a:srgbClr val="800000"/>
                </a:solidFill>
              </a:rPr>
              <a:t> = </a:t>
            </a:r>
            <a:r>
              <a:rPr lang="en-US" sz="2800" b="0" i="1">
                <a:solidFill>
                  <a:srgbClr val="800000"/>
                </a:solidFill>
              </a:rPr>
              <a:t>f </a:t>
            </a:r>
            <a:r>
              <a:rPr lang="en-US" sz="2800" b="0">
                <a:solidFill>
                  <a:srgbClr val="800000"/>
                </a:solidFill>
              </a:rPr>
              <a:t>/ </a:t>
            </a:r>
            <a:r>
              <a:rPr lang="en-US" sz="2800" b="0" i="1">
                <a:solidFill>
                  <a:srgbClr val="800000"/>
                </a:solidFill>
              </a:rPr>
              <a:t>M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800" b="0" i="1"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b="0"/>
              <a:t>Solution: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b="0"/>
              <a:t>v(t) = v(0)+t f /M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b="0"/>
              <a:t>x(t) = x(0)+t v(0) + ½ t</a:t>
            </a:r>
            <a:r>
              <a:rPr lang="en-US" sz="2800" b="0" baseline="30000"/>
              <a:t>2</a:t>
            </a:r>
            <a:r>
              <a:rPr lang="en-US" sz="2800" b="0"/>
              <a:t> f / M</a:t>
            </a:r>
            <a:endParaRPr lang="en-US" sz="2800" b="0" baseline="30000"/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3124200" y="6019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x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04800" y="2819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v</a:t>
            </a:r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609600" y="4495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>
            <a:off x="2057400" y="3124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 flipV="1">
            <a:off x="1295400" y="426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3" name="Oval 11"/>
          <p:cNvSpPr>
            <a:spLocks noChangeArrowheads="1"/>
          </p:cNvSpPr>
          <p:nvPr/>
        </p:nvSpPr>
        <p:spPr bwMode="auto">
          <a:xfrm>
            <a:off x="1219200" y="4191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1447800" y="3810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i="1"/>
              <a:t>f</a:t>
            </a:r>
            <a:r>
              <a:rPr lang="en-US" sz="2400" b="0"/>
              <a:t>=0</a:t>
            </a: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1295400" y="4267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609600" y="3124200"/>
            <a:ext cx="2819400" cy="27432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86019" name="Line 3"/>
          <p:cNvSpPr>
            <a:spLocks noChangeShapeType="1"/>
          </p:cNvSpPr>
          <p:nvPr/>
        </p:nvSpPr>
        <p:spPr bwMode="auto">
          <a:xfrm>
            <a:off x="1143000" y="2209800"/>
            <a:ext cx="609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1D Point Mass</a:t>
            </a:r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36576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38100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3581400" y="14478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i="1"/>
              <a:t>x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4114800" y="23622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i="1"/>
              <a:t>v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3124200" y="6019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x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304800" y="2819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v</a:t>
            </a:r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>
            <a:off x="609600" y="4495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2057400" y="3124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1" name="Oval 15"/>
          <p:cNvSpPr>
            <a:spLocks noChangeArrowheads="1"/>
          </p:cNvSpPr>
          <p:nvPr/>
        </p:nvSpPr>
        <p:spPr bwMode="auto">
          <a:xfrm>
            <a:off x="1219200" y="4191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1143000" y="3581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i="1"/>
              <a:t>f</a:t>
            </a:r>
            <a:r>
              <a:rPr lang="en-US" sz="2400" b="0"/>
              <a:t>&gt;0</a:t>
            </a:r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 flipV="1">
            <a:off x="1295400" y="4038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 flipV="1">
            <a:off x="1524000" y="3810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6" name="Line 20"/>
          <p:cNvSpPr>
            <a:spLocks noChangeShapeType="1"/>
          </p:cNvSpPr>
          <p:nvPr/>
        </p:nvSpPr>
        <p:spPr bwMode="auto">
          <a:xfrm flipV="1">
            <a:off x="1981200" y="3581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7" name="Line 21"/>
          <p:cNvSpPr>
            <a:spLocks noChangeShapeType="1"/>
          </p:cNvSpPr>
          <p:nvPr/>
        </p:nvSpPr>
        <p:spPr bwMode="auto">
          <a:xfrm flipV="1">
            <a:off x="2743200" y="3352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4114800" y="3048000"/>
            <a:ext cx="4572000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b="0">
                <a:solidFill>
                  <a:srgbClr val="800000"/>
                </a:solidFill>
              </a:rPr>
              <a:t>dx/dt = dv</a:t>
            </a:r>
            <a:br>
              <a:rPr lang="en-US" sz="2800" b="0">
                <a:solidFill>
                  <a:srgbClr val="800000"/>
                </a:solidFill>
              </a:rPr>
            </a:br>
            <a:r>
              <a:rPr lang="en-US" sz="2800" b="0">
                <a:solidFill>
                  <a:srgbClr val="800000"/>
                </a:solidFill>
              </a:rPr>
              <a:t>d</a:t>
            </a:r>
            <a:r>
              <a:rPr lang="en-US" sz="2800" b="0" i="1">
                <a:solidFill>
                  <a:srgbClr val="800000"/>
                </a:solidFill>
              </a:rPr>
              <a:t>v</a:t>
            </a:r>
            <a:r>
              <a:rPr lang="en-US" sz="2800" b="0">
                <a:solidFill>
                  <a:srgbClr val="800000"/>
                </a:solidFill>
              </a:rPr>
              <a:t>/d</a:t>
            </a:r>
            <a:r>
              <a:rPr lang="en-US" sz="2800" b="0" i="1">
                <a:solidFill>
                  <a:srgbClr val="800000"/>
                </a:solidFill>
              </a:rPr>
              <a:t>t</a:t>
            </a:r>
            <a:r>
              <a:rPr lang="en-US" sz="2800" b="0">
                <a:solidFill>
                  <a:srgbClr val="800000"/>
                </a:solidFill>
              </a:rPr>
              <a:t> = </a:t>
            </a:r>
            <a:r>
              <a:rPr lang="en-US" sz="2800" b="0" i="1">
                <a:solidFill>
                  <a:srgbClr val="800000"/>
                </a:solidFill>
              </a:rPr>
              <a:t>f </a:t>
            </a:r>
            <a:r>
              <a:rPr lang="en-US" sz="2800" b="0">
                <a:solidFill>
                  <a:srgbClr val="800000"/>
                </a:solidFill>
              </a:rPr>
              <a:t>/ </a:t>
            </a:r>
            <a:r>
              <a:rPr lang="en-US" sz="2800" b="0" i="1">
                <a:solidFill>
                  <a:srgbClr val="800000"/>
                </a:solidFill>
              </a:rPr>
              <a:t>M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800" b="0" i="1"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b="0"/>
              <a:t>Solution: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b="0"/>
              <a:t>v(t) = v(0)+t f /M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b="0"/>
              <a:t>x(t) = x(0)+t v(0) + ½ t</a:t>
            </a:r>
            <a:r>
              <a:rPr lang="en-US" sz="2800" b="0" baseline="30000"/>
              <a:t>2</a:t>
            </a:r>
            <a:r>
              <a:rPr lang="en-US" sz="2800" b="0"/>
              <a:t> f / M</a:t>
            </a:r>
            <a:endParaRPr lang="en-US" sz="2800" b="0" baseline="30000"/>
          </a:p>
        </p:txBody>
      </p:sp>
    </p:spTree>
    <p:extLst>
      <p:ext uri="{BB962C8B-B14F-4D97-AF65-F5344CB8AC3E}">
        <p14:creationId xmlns:p14="http://schemas.microsoft.com/office/powerpoint/2010/main" val="333332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Roadmaps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2948" name="Picture 5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58674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Text Box 8"/>
          <p:cNvSpPr txBox="1">
            <a:spLocks noChangeArrowheads="1"/>
          </p:cNvSpPr>
          <p:nvPr/>
        </p:nvSpPr>
        <p:spPr bwMode="auto">
          <a:xfrm>
            <a:off x="6396037" y="5029200"/>
            <a:ext cx="21383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0" dirty="0"/>
              <a:t>What if omnidirectional motion in C-space is not permitted?</a:t>
            </a:r>
          </a:p>
        </p:txBody>
      </p:sp>
      <p:pic>
        <p:nvPicPr>
          <p:cNvPr id="6" name="irb_pg_2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19200"/>
            <a:ext cx="23526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96037" y="3752671"/>
            <a:ext cx="21383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0" dirty="0"/>
              <a:t>What if </a:t>
            </a:r>
            <a:r>
              <a:rPr lang="en-US" b="0" dirty="0" smtClean="0"/>
              <a:t>only a small portion of the space needs to be explored?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12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609600" y="3124200"/>
            <a:ext cx="2819400" cy="27432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1143000" y="2209800"/>
            <a:ext cx="609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1D Point Mass</a:t>
            </a:r>
          </a:p>
        </p:txBody>
      </p:sp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36576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38100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3581400" y="14478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i="1"/>
              <a:t>x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4114800" y="23622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i="1"/>
              <a:t>v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3124200" y="6019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x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304800" y="2819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v</a:t>
            </a:r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609600" y="4495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2057400" y="3124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8" name="Oval 14"/>
          <p:cNvSpPr>
            <a:spLocks noChangeArrowheads="1"/>
          </p:cNvSpPr>
          <p:nvPr/>
        </p:nvSpPr>
        <p:spPr bwMode="auto">
          <a:xfrm>
            <a:off x="1219200" y="4191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1143000" y="3581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/>
              <a:t>f&lt;0</a:t>
            </a:r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>
            <a:off x="1295400" y="4267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>
            <a:off x="15240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 flipH="1">
            <a:off x="1371600" y="4800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 flipH="1">
            <a:off x="914400" y="5029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7" name="Line 23"/>
          <p:cNvSpPr>
            <a:spLocks noChangeShapeType="1"/>
          </p:cNvSpPr>
          <p:nvPr/>
        </p:nvSpPr>
        <p:spPr bwMode="auto">
          <a:xfrm flipH="1">
            <a:off x="228600" y="5257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4114800" y="3048000"/>
            <a:ext cx="4572000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b="0">
                <a:solidFill>
                  <a:srgbClr val="800000"/>
                </a:solidFill>
              </a:rPr>
              <a:t>dx/dt = dv</a:t>
            </a:r>
            <a:br>
              <a:rPr lang="en-US" sz="2800" b="0">
                <a:solidFill>
                  <a:srgbClr val="800000"/>
                </a:solidFill>
              </a:rPr>
            </a:br>
            <a:r>
              <a:rPr lang="en-US" sz="2800" b="0">
                <a:solidFill>
                  <a:srgbClr val="800000"/>
                </a:solidFill>
              </a:rPr>
              <a:t>d</a:t>
            </a:r>
            <a:r>
              <a:rPr lang="en-US" sz="2800" b="0" i="1">
                <a:solidFill>
                  <a:srgbClr val="800000"/>
                </a:solidFill>
              </a:rPr>
              <a:t>v</a:t>
            </a:r>
            <a:r>
              <a:rPr lang="en-US" sz="2800" b="0">
                <a:solidFill>
                  <a:srgbClr val="800000"/>
                </a:solidFill>
              </a:rPr>
              <a:t>/d</a:t>
            </a:r>
            <a:r>
              <a:rPr lang="en-US" sz="2800" b="0" i="1">
                <a:solidFill>
                  <a:srgbClr val="800000"/>
                </a:solidFill>
              </a:rPr>
              <a:t>t</a:t>
            </a:r>
            <a:r>
              <a:rPr lang="en-US" sz="2800" b="0">
                <a:solidFill>
                  <a:srgbClr val="800000"/>
                </a:solidFill>
              </a:rPr>
              <a:t> = </a:t>
            </a:r>
            <a:r>
              <a:rPr lang="en-US" sz="2800" b="0" i="1">
                <a:solidFill>
                  <a:srgbClr val="800000"/>
                </a:solidFill>
              </a:rPr>
              <a:t>f </a:t>
            </a:r>
            <a:r>
              <a:rPr lang="en-US" sz="2800" b="0">
                <a:solidFill>
                  <a:srgbClr val="800000"/>
                </a:solidFill>
              </a:rPr>
              <a:t>/ </a:t>
            </a:r>
            <a:r>
              <a:rPr lang="en-US" sz="2800" b="0" i="1">
                <a:solidFill>
                  <a:srgbClr val="800000"/>
                </a:solidFill>
              </a:rPr>
              <a:t>M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800" b="0" i="1"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b="0"/>
              <a:t>Solution: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b="0"/>
              <a:t>v(t) = v(0)+t f /M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b="0"/>
              <a:t>x(t) = x(0)+t v(0) + ½ t</a:t>
            </a:r>
            <a:r>
              <a:rPr lang="en-US" sz="2800" b="0" baseline="30000"/>
              <a:t>2</a:t>
            </a:r>
            <a:r>
              <a:rPr lang="en-US" sz="2800" b="0"/>
              <a:t> f / M</a:t>
            </a:r>
            <a:endParaRPr lang="en-US" sz="2800" b="0" baseline="30000"/>
          </a:p>
        </p:txBody>
      </p:sp>
    </p:spTree>
    <p:extLst>
      <p:ext uri="{BB962C8B-B14F-4D97-AF65-F5344CB8AC3E}">
        <p14:creationId xmlns:p14="http://schemas.microsoft.com/office/powerpoint/2010/main" val="283981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609600" y="3124200"/>
            <a:ext cx="2819400" cy="27432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1143000" y="2209800"/>
            <a:ext cx="609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1D Point Mass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36576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38100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3581400" y="14478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i="1"/>
              <a:t>x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4114800" y="23622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i="1"/>
              <a:t>v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3124200" y="6019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x</a:t>
            </a:r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304800" y="2819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v</a:t>
            </a:r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609600" y="4495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2057400" y="3124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5" name="Oval 13"/>
          <p:cNvSpPr>
            <a:spLocks noChangeArrowheads="1"/>
          </p:cNvSpPr>
          <p:nvPr/>
        </p:nvSpPr>
        <p:spPr bwMode="auto">
          <a:xfrm>
            <a:off x="1219200" y="4191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685800" y="3429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/>
              <a:t>|f|&lt;=f</a:t>
            </a:r>
            <a:r>
              <a:rPr lang="en-US" sz="2400" b="0" baseline="-25000"/>
              <a:t>max</a:t>
            </a:r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1295400" y="4267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8" name="Line 16"/>
          <p:cNvSpPr>
            <a:spLocks noChangeShapeType="1"/>
          </p:cNvSpPr>
          <p:nvPr/>
        </p:nvSpPr>
        <p:spPr bwMode="auto">
          <a:xfrm>
            <a:off x="15240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 flipH="1">
            <a:off x="1371600" y="4800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 flipH="1">
            <a:off x="914400" y="5029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 flipH="1">
            <a:off x="228600" y="5257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4114800" y="3048000"/>
            <a:ext cx="4572000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b="0">
                <a:solidFill>
                  <a:srgbClr val="800000"/>
                </a:solidFill>
              </a:rPr>
              <a:t>dx/dt = dv</a:t>
            </a:r>
            <a:br>
              <a:rPr lang="en-US" sz="2800" b="0">
                <a:solidFill>
                  <a:srgbClr val="800000"/>
                </a:solidFill>
              </a:rPr>
            </a:br>
            <a:r>
              <a:rPr lang="en-US" sz="2800" b="0">
                <a:solidFill>
                  <a:srgbClr val="800000"/>
                </a:solidFill>
              </a:rPr>
              <a:t>d</a:t>
            </a:r>
            <a:r>
              <a:rPr lang="en-US" sz="2800" b="0" i="1">
                <a:solidFill>
                  <a:srgbClr val="800000"/>
                </a:solidFill>
              </a:rPr>
              <a:t>v</a:t>
            </a:r>
            <a:r>
              <a:rPr lang="en-US" sz="2800" b="0">
                <a:solidFill>
                  <a:srgbClr val="800000"/>
                </a:solidFill>
              </a:rPr>
              <a:t>/d</a:t>
            </a:r>
            <a:r>
              <a:rPr lang="en-US" sz="2800" b="0" i="1">
                <a:solidFill>
                  <a:srgbClr val="800000"/>
                </a:solidFill>
              </a:rPr>
              <a:t>t</a:t>
            </a:r>
            <a:r>
              <a:rPr lang="en-US" sz="2800" b="0">
                <a:solidFill>
                  <a:srgbClr val="800000"/>
                </a:solidFill>
              </a:rPr>
              <a:t> = </a:t>
            </a:r>
            <a:r>
              <a:rPr lang="en-US" sz="2800" b="0" i="1">
                <a:solidFill>
                  <a:srgbClr val="800000"/>
                </a:solidFill>
              </a:rPr>
              <a:t>f </a:t>
            </a:r>
            <a:r>
              <a:rPr lang="en-US" sz="2800" b="0">
                <a:solidFill>
                  <a:srgbClr val="800000"/>
                </a:solidFill>
              </a:rPr>
              <a:t>/ </a:t>
            </a:r>
            <a:r>
              <a:rPr lang="en-US" sz="2800" b="0" i="1">
                <a:solidFill>
                  <a:srgbClr val="800000"/>
                </a:solidFill>
              </a:rPr>
              <a:t>M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800" b="0" i="1"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b="0"/>
              <a:t>Solution: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b="0"/>
              <a:t>v(t) = v(0)+t f /M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b="0"/>
              <a:t>x(t) = x(0)+t v(0) + ½ t</a:t>
            </a:r>
            <a:r>
              <a:rPr lang="en-US" sz="2800" b="0" baseline="30000"/>
              <a:t>2</a:t>
            </a:r>
            <a:r>
              <a:rPr lang="en-US" sz="2800" b="0"/>
              <a:t> f / M</a:t>
            </a:r>
            <a:endParaRPr lang="en-US" sz="2800" b="0" baseline="30000"/>
          </a:p>
        </p:txBody>
      </p:sp>
      <p:sp>
        <p:nvSpPr>
          <p:cNvPr id="90133" name="Line 21"/>
          <p:cNvSpPr>
            <a:spLocks noChangeShapeType="1"/>
          </p:cNvSpPr>
          <p:nvPr/>
        </p:nvSpPr>
        <p:spPr bwMode="auto">
          <a:xfrm flipV="1">
            <a:off x="1295400" y="4038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 flipV="1">
            <a:off x="1524000" y="3810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5" name="Line 23"/>
          <p:cNvSpPr>
            <a:spLocks noChangeShapeType="1"/>
          </p:cNvSpPr>
          <p:nvPr/>
        </p:nvSpPr>
        <p:spPr bwMode="auto">
          <a:xfrm flipV="1">
            <a:off x="1981200" y="3581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6" name="Line 24"/>
          <p:cNvSpPr>
            <a:spLocks noChangeShapeType="1"/>
          </p:cNvSpPr>
          <p:nvPr/>
        </p:nvSpPr>
        <p:spPr bwMode="auto">
          <a:xfrm flipV="1">
            <a:off x="2743200" y="3352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7" name="Freeform 25"/>
          <p:cNvSpPr>
            <a:spLocks/>
          </p:cNvSpPr>
          <p:nvPr/>
        </p:nvSpPr>
        <p:spPr bwMode="auto">
          <a:xfrm>
            <a:off x="595313" y="3429000"/>
            <a:ext cx="2833687" cy="2438400"/>
          </a:xfrm>
          <a:custGeom>
            <a:avLst/>
            <a:gdLst>
              <a:gd name="T0" fmla="*/ 9 w 1785"/>
              <a:gd name="T1" fmla="*/ 1536 h 1536"/>
              <a:gd name="T2" fmla="*/ 1785 w 1785"/>
              <a:gd name="T3" fmla="*/ 1536 h 1536"/>
              <a:gd name="T4" fmla="*/ 1785 w 1785"/>
              <a:gd name="T5" fmla="*/ 0 h 1536"/>
              <a:gd name="T6" fmla="*/ 1353 w 1785"/>
              <a:gd name="T7" fmla="*/ 96 h 1536"/>
              <a:gd name="T8" fmla="*/ 1107 w 1785"/>
              <a:gd name="T9" fmla="*/ 172 h 1536"/>
              <a:gd name="T10" fmla="*/ 749 w 1785"/>
              <a:gd name="T11" fmla="*/ 305 h 1536"/>
              <a:gd name="T12" fmla="*/ 569 w 1785"/>
              <a:gd name="T13" fmla="*/ 399 h 1536"/>
              <a:gd name="T14" fmla="*/ 447 w 1785"/>
              <a:gd name="T15" fmla="*/ 541 h 1536"/>
              <a:gd name="T16" fmla="*/ 569 w 1785"/>
              <a:gd name="T17" fmla="*/ 635 h 1536"/>
              <a:gd name="T18" fmla="*/ 579 w 1785"/>
              <a:gd name="T19" fmla="*/ 805 h 1536"/>
              <a:gd name="T20" fmla="*/ 513 w 1785"/>
              <a:gd name="T21" fmla="*/ 975 h 1536"/>
              <a:gd name="T22" fmla="*/ 210 w 1785"/>
              <a:gd name="T23" fmla="*/ 1145 h 1536"/>
              <a:gd name="T24" fmla="*/ 3 w 1785"/>
              <a:gd name="T25" fmla="*/ 1230 h 1536"/>
              <a:gd name="T26" fmla="*/ 3 w 1785"/>
              <a:gd name="T27" fmla="*/ 1239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85" h="1536">
                <a:moveTo>
                  <a:pt x="9" y="1536"/>
                </a:moveTo>
                <a:lnTo>
                  <a:pt x="1785" y="1536"/>
                </a:lnTo>
                <a:lnTo>
                  <a:pt x="1785" y="0"/>
                </a:lnTo>
                <a:cubicBezTo>
                  <a:pt x="1641" y="32"/>
                  <a:pt x="1497" y="65"/>
                  <a:pt x="1353" y="96"/>
                </a:cubicBezTo>
                <a:cubicBezTo>
                  <a:pt x="1240" y="125"/>
                  <a:pt x="1208" y="137"/>
                  <a:pt x="1107" y="172"/>
                </a:cubicBezTo>
                <a:cubicBezTo>
                  <a:pt x="1006" y="207"/>
                  <a:pt x="839" y="267"/>
                  <a:pt x="749" y="305"/>
                </a:cubicBezTo>
                <a:cubicBezTo>
                  <a:pt x="699" y="332"/>
                  <a:pt x="619" y="360"/>
                  <a:pt x="569" y="399"/>
                </a:cubicBezTo>
                <a:cubicBezTo>
                  <a:pt x="519" y="438"/>
                  <a:pt x="447" y="502"/>
                  <a:pt x="447" y="541"/>
                </a:cubicBezTo>
                <a:cubicBezTo>
                  <a:pt x="447" y="580"/>
                  <a:pt x="542" y="590"/>
                  <a:pt x="569" y="635"/>
                </a:cubicBezTo>
                <a:cubicBezTo>
                  <a:pt x="591" y="679"/>
                  <a:pt x="588" y="748"/>
                  <a:pt x="579" y="805"/>
                </a:cubicBezTo>
                <a:cubicBezTo>
                  <a:pt x="570" y="862"/>
                  <a:pt x="575" y="918"/>
                  <a:pt x="513" y="975"/>
                </a:cubicBezTo>
                <a:cubicBezTo>
                  <a:pt x="455" y="1013"/>
                  <a:pt x="295" y="1103"/>
                  <a:pt x="210" y="1145"/>
                </a:cubicBezTo>
                <a:cubicBezTo>
                  <a:pt x="125" y="1187"/>
                  <a:pt x="37" y="1214"/>
                  <a:pt x="3" y="1230"/>
                </a:cubicBezTo>
                <a:cubicBezTo>
                  <a:pt x="0" y="1231"/>
                  <a:pt x="3" y="1236"/>
                  <a:pt x="3" y="1239"/>
                </a:cubicBezTo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Car-Like Robot</a:t>
            </a:r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04800" y="1625600"/>
            <a:ext cx="3352800" cy="302260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  <a:cs typeface="+mn-cs"/>
            </a:endParaRPr>
          </a:p>
        </p:txBody>
      </p:sp>
      <p:sp>
        <p:nvSpPr>
          <p:cNvPr id="16392" name="Text Box 42"/>
          <p:cNvSpPr txBox="1">
            <a:spLocks noChangeArrowheads="1"/>
          </p:cNvSpPr>
          <p:nvPr/>
        </p:nvSpPr>
        <p:spPr bwMode="auto">
          <a:xfrm>
            <a:off x="533400" y="4572000"/>
            <a:ext cx="8229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2800" b="0"/>
              <a:t>Configuration space is 3-dimensional: </a:t>
            </a:r>
            <a:r>
              <a:rPr lang="en-US" sz="2800" b="0">
                <a:solidFill>
                  <a:srgbClr val="0000FF"/>
                </a:solidFill>
              </a:rPr>
              <a:t>q = (</a:t>
            </a:r>
            <a:r>
              <a:rPr lang="en-US" sz="2800" b="0" i="1">
                <a:solidFill>
                  <a:srgbClr val="0000FF"/>
                </a:solidFill>
              </a:rPr>
              <a:t>x, y, </a:t>
            </a:r>
            <a:r>
              <a:rPr lang="en-US" sz="2800" b="0" i="1">
                <a:solidFill>
                  <a:srgbClr val="0000FF"/>
                </a:solidFill>
                <a:latin typeface="Symbol" pitchFamily="18" charset="2"/>
              </a:rPr>
              <a:t>q</a:t>
            </a:r>
            <a:r>
              <a:rPr lang="en-US" sz="2800" b="0">
                <a:solidFill>
                  <a:srgbClr val="0000FF"/>
                </a:solidFill>
              </a:rPr>
              <a:t>)</a:t>
            </a:r>
            <a:r>
              <a:rPr lang="en-US" sz="2800" b="0"/>
              <a:t> </a:t>
            </a:r>
            <a:br>
              <a:rPr lang="en-US" sz="2800" b="0"/>
            </a:br>
            <a:endParaRPr lang="en-US" sz="2800" b="0"/>
          </a:p>
          <a:p>
            <a:pPr eaLnBrk="0" hangingPunct="0"/>
            <a:r>
              <a:rPr lang="en-US" sz="2800" b="0"/>
              <a:t>But control space is 2-dimensional: </a:t>
            </a:r>
            <a:r>
              <a:rPr lang="en-US" sz="2800" b="0">
                <a:solidFill>
                  <a:srgbClr val="800000"/>
                </a:solidFill>
              </a:rPr>
              <a:t>(</a:t>
            </a:r>
            <a:r>
              <a:rPr lang="en-US" sz="2800" b="0" i="1">
                <a:solidFill>
                  <a:srgbClr val="800000"/>
                </a:solidFill>
              </a:rPr>
              <a:t>v</a:t>
            </a:r>
            <a:r>
              <a:rPr lang="en-US" sz="2800" b="0">
                <a:solidFill>
                  <a:srgbClr val="800000"/>
                </a:solidFill>
              </a:rPr>
              <a:t>, </a:t>
            </a:r>
            <a:r>
              <a:rPr lang="en-US" sz="2800" b="0">
                <a:solidFill>
                  <a:srgbClr val="800000"/>
                </a:solidFill>
                <a:latin typeface="Symbol" pitchFamily="18" charset="2"/>
              </a:rPr>
              <a:t>f</a:t>
            </a:r>
            <a:r>
              <a:rPr lang="en-US" sz="2800" b="0">
                <a:solidFill>
                  <a:srgbClr val="800000"/>
                </a:solidFill>
              </a:rPr>
              <a:t>) </a:t>
            </a:r>
            <a:r>
              <a:rPr lang="en-US" sz="2800" b="0"/>
              <a:t>with </a:t>
            </a:r>
            <a:br>
              <a:rPr lang="en-US" sz="2800" b="0"/>
            </a:br>
            <a:r>
              <a:rPr lang="en-US" sz="2800" b="0"/>
              <a:t>|</a:t>
            </a:r>
            <a:r>
              <a:rPr lang="en-US" sz="2800" b="0" i="1"/>
              <a:t>v</a:t>
            </a:r>
            <a:r>
              <a:rPr lang="en-US" sz="2800" b="0"/>
              <a:t>| = sqrt[(dx/dt)</a:t>
            </a:r>
            <a:r>
              <a:rPr lang="en-US" sz="2800" b="0" baseline="30000"/>
              <a:t>2</a:t>
            </a:r>
            <a:r>
              <a:rPr lang="en-US" sz="2800" b="0"/>
              <a:t>+(dy/dt)</a:t>
            </a:r>
            <a:r>
              <a:rPr lang="en-US" sz="2800" b="0" baseline="30000"/>
              <a:t>2</a:t>
            </a:r>
            <a:r>
              <a:rPr lang="en-US" sz="2800" b="0"/>
              <a:t>]</a:t>
            </a:r>
            <a:endParaRPr lang="en-US" sz="4400" b="0"/>
          </a:p>
        </p:txBody>
      </p:sp>
      <p:grpSp>
        <p:nvGrpSpPr>
          <p:cNvPr id="2" name="Group 1"/>
          <p:cNvGrpSpPr/>
          <p:nvPr/>
        </p:nvGrpSpPr>
        <p:grpSpPr>
          <a:xfrm>
            <a:off x="487363" y="1981200"/>
            <a:ext cx="3068637" cy="2587625"/>
            <a:chOff x="487363" y="1981200"/>
            <a:chExt cx="3068637" cy="2587625"/>
          </a:xfrm>
        </p:grpSpPr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487363" y="3160713"/>
              <a:ext cx="341312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y</a:t>
              </a:r>
              <a:endParaRPr lang="en-US" sz="32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1644650" y="4049713"/>
              <a:ext cx="341313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x</a:t>
              </a:r>
              <a:endParaRPr lang="en-US" sz="2800" b="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16390" name="Line 18"/>
            <p:cNvSpPr>
              <a:spLocks noChangeShapeType="1"/>
            </p:cNvSpPr>
            <p:nvPr/>
          </p:nvSpPr>
          <p:spPr bwMode="auto">
            <a:xfrm>
              <a:off x="825500" y="4152900"/>
              <a:ext cx="21717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Line 19"/>
            <p:cNvSpPr>
              <a:spLocks noChangeShapeType="1"/>
            </p:cNvSpPr>
            <p:nvPr/>
          </p:nvSpPr>
          <p:spPr bwMode="auto">
            <a:xfrm flipV="1">
              <a:off x="825500" y="2768600"/>
              <a:ext cx="0" cy="13843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Text Box 44"/>
            <p:cNvSpPr txBox="1">
              <a:spLocks noChangeArrowheads="1"/>
            </p:cNvSpPr>
            <p:nvPr/>
          </p:nvSpPr>
          <p:spPr bwMode="auto">
            <a:xfrm>
              <a:off x="825500" y="27051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0" i="1">
                  <a:solidFill>
                    <a:srgbClr val="4D4D4D"/>
                  </a:solidFill>
                  <a:latin typeface="Times New Roman" pitchFamily="18" charset="0"/>
                </a:rPr>
                <a:t>L</a:t>
              </a:r>
            </a:p>
          </p:txBody>
        </p:sp>
        <p:grpSp>
          <p:nvGrpSpPr>
            <p:cNvPr id="16394" name="Group 70"/>
            <p:cNvGrpSpPr>
              <a:grpSpLocks/>
            </p:cNvGrpSpPr>
            <p:nvPr/>
          </p:nvGrpSpPr>
          <p:grpSpPr bwMode="auto">
            <a:xfrm rot="1165426">
              <a:off x="1206500" y="1981200"/>
              <a:ext cx="2349500" cy="1858963"/>
              <a:chOff x="984" y="1152"/>
              <a:chExt cx="1480" cy="1171"/>
            </a:xfrm>
          </p:grpSpPr>
          <p:sp>
            <p:nvSpPr>
              <p:cNvPr id="16395" name="Rectangle 8"/>
              <p:cNvSpPr>
                <a:spLocks noChangeArrowheads="1"/>
              </p:cNvSpPr>
              <p:nvPr/>
            </p:nvSpPr>
            <p:spPr bwMode="auto">
              <a:xfrm>
                <a:off x="1152" y="1440"/>
                <a:ext cx="614" cy="883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396" name="Rectangle 9"/>
              <p:cNvSpPr>
                <a:spLocks noChangeArrowheads="1"/>
              </p:cNvSpPr>
              <p:nvPr/>
            </p:nvSpPr>
            <p:spPr bwMode="auto">
              <a:xfrm>
                <a:off x="1228" y="2032"/>
                <a:ext cx="75" cy="216"/>
              </a:xfrm>
              <a:prstGeom prst="rect">
                <a:avLst/>
              </a:prstGeom>
              <a:solidFill>
                <a:srgbClr val="333333"/>
              </a:solidFill>
              <a:ln w="12700" cap="sq">
                <a:solidFill>
                  <a:srgbClr val="3333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397" name="Rectangle 10"/>
              <p:cNvSpPr>
                <a:spLocks noChangeArrowheads="1"/>
              </p:cNvSpPr>
              <p:nvPr/>
            </p:nvSpPr>
            <p:spPr bwMode="auto">
              <a:xfrm>
                <a:off x="1631" y="2023"/>
                <a:ext cx="75" cy="216"/>
              </a:xfrm>
              <a:prstGeom prst="rect">
                <a:avLst/>
              </a:prstGeom>
              <a:solidFill>
                <a:srgbClr val="333333"/>
              </a:solidFill>
              <a:ln w="12700" cap="sq">
                <a:solidFill>
                  <a:srgbClr val="3333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398" name="Line 11"/>
              <p:cNvSpPr>
                <a:spLocks noChangeShapeType="1"/>
              </p:cNvSpPr>
              <p:nvPr/>
            </p:nvSpPr>
            <p:spPr bwMode="auto">
              <a:xfrm>
                <a:off x="1295" y="2128"/>
                <a:ext cx="337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399" name="Oval 12"/>
              <p:cNvSpPr>
                <a:spLocks noChangeArrowheads="1"/>
              </p:cNvSpPr>
              <p:nvPr/>
            </p:nvSpPr>
            <p:spPr bwMode="auto">
              <a:xfrm>
                <a:off x="1430" y="2118"/>
                <a:ext cx="68" cy="56"/>
              </a:xfrm>
              <a:prstGeom prst="ellipse">
                <a:avLst/>
              </a:prstGeom>
              <a:solidFill>
                <a:schemeClr val="bg2"/>
              </a:solidFill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00" name="Freeform 13"/>
              <p:cNvSpPr>
                <a:spLocks/>
              </p:cNvSpPr>
              <p:nvPr/>
            </p:nvSpPr>
            <p:spPr bwMode="auto">
              <a:xfrm>
                <a:off x="1184" y="1531"/>
                <a:ext cx="164" cy="179"/>
              </a:xfrm>
              <a:custGeom>
                <a:avLst/>
                <a:gdLst>
                  <a:gd name="T0" fmla="*/ 112 w 164"/>
                  <a:gd name="T1" fmla="*/ 0 h 179"/>
                  <a:gd name="T2" fmla="*/ 0 w 164"/>
                  <a:gd name="T3" fmla="*/ 134 h 179"/>
                  <a:gd name="T4" fmla="*/ 52 w 164"/>
                  <a:gd name="T5" fmla="*/ 179 h 179"/>
                  <a:gd name="T6" fmla="*/ 164 w 164"/>
                  <a:gd name="T7" fmla="*/ 37 h 179"/>
                  <a:gd name="T8" fmla="*/ 112 w 164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"/>
                  <a:gd name="T16" fmla="*/ 0 h 179"/>
                  <a:gd name="T17" fmla="*/ 164 w 164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" h="179">
                    <a:moveTo>
                      <a:pt x="112" y="0"/>
                    </a:moveTo>
                    <a:lnTo>
                      <a:pt x="0" y="134"/>
                    </a:lnTo>
                    <a:lnTo>
                      <a:pt x="52" y="179"/>
                    </a:lnTo>
                    <a:lnTo>
                      <a:pt x="164" y="37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333333"/>
              </a:solidFill>
              <a:ln w="12700" cap="sq">
                <a:solidFill>
                  <a:srgbClr val="3333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01" name="Freeform 14"/>
              <p:cNvSpPr>
                <a:spLocks/>
              </p:cNvSpPr>
              <p:nvPr/>
            </p:nvSpPr>
            <p:spPr bwMode="auto">
              <a:xfrm>
                <a:off x="1580" y="1530"/>
                <a:ext cx="164" cy="179"/>
              </a:xfrm>
              <a:custGeom>
                <a:avLst/>
                <a:gdLst>
                  <a:gd name="T0" fmla="*/ 112 w 164"/>
                  <a:gd name="T1" fmla="*/ 0 h 179"/>
                  <a:gd name="T2" fmla="*/ 0 w 164"/>
                  <a:gd name="T3" fmla="*/ 134 h 179"/>
                  <a:gd name="T4" fmla="*/ 52 w 164"/>
                  <a:gd name="T5" fmla="*/ 179 h 179"/>
                  <a:gd name="T6" fmla="*/ 164 w 164"/>
                  <a:gd name="T7" fmla="*/ 37 h 179"/>
                  <a:gd name="T8" fmla="*/ 112 w 164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"/>
                  <a:gd name="T16" fmla="*/ 0 h 179"/>
                  <a:gd name="T17" fmla="*/ 164 w 164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" h="179">
                    <a:moveTo>
                      <a:pt x="112" y="0"/>
                    </a:moveTo>
                    <a:lnTo>
                      <a:pt x="0" y="134"/>
                    </a:lnTo>
                    <a:lnTo>
                      <a:pt x="52" y="179"/>
                    </a:lnTo>
                    <a:lnTo>
                      <a:pt x="164" y="37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333333"/>
              </a:solidFill>
              <a:ln w="12700" cap="sq">
                <a:solidFill>
                  <a:srgbClr val="3333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02" name="Line 16"/>
              <p:cNvSpPr>
                <a:spLocks noChangeShapeType="1"/>
              </p:cNvSpPr>
              <p:nvPr/>
            </p:nvSpPr>
            <p:spPr bwMode="auto">
              <a:xfrm flipV="1">
                <a:off x="1467" y="1901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FF9900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6641" name="Text Box 17"/>
              <p:cNvSpPr txBox="1">
                <a:spLocks noChangeArrowheads="1"/>
              </p:cNvSpPr>
              <p:nvPr/>
            </p:nvSpPr>
            <p:spPr bwMode="auto">
              <a:xfrm>
                <a:off x="1248" y="1776"/>
                <a:ext cx="216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4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  <a:cs typeface="+mn-cs"/>
                  </a:rPr>
                  <a:t>q</a:t>
                </a:r>
                <a:endParaRPr lang="en-US" sz="2400" b="0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endParaRPr>
              </a:p>
            </p:txBody>
          </p:sp>
          <p:sp>
            <p:nvSpPr>
              <p:cNvPr id="16404" name="Line 20"/>
              <p:cNvSpPr>
                <a:spLocks noChangeShapeType="1"/>
              </p:cNvSpPr>
              <p:nvPr/>
            </p:nvSpPr>
            <p:spPr bwMode="auto">
              <a:xfrm>
                <a:off x="1312" y="1624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405" name="Line 21"/>
              <p:cNvSpPr>
                <a:spLocks noChangeShapeType="1"/>
              </p:cNvSpPr>
              <p:nvPr/>
            </p:nvSpPr>
            <p:spPr bwMode="auto">
              <a:xfrm>
                <a:off x="1656" y="2128"/>
                <a:ext cx="8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406" name="Line 22"/>
              <p:cNvSpPr>
                <a:spLocks noChangeShapeType="1"/>
              </p:cNvSpPr>
              <p:nvPr/>
            </p:nvSpPr>
            <p:spPr bwMode="auto">
              <a:xfrm>
                <a:off x="1296" y="1632"/>
                <a:ext cx="816" cy="4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407" name="Line 23"/>
              <p:cNvSpPr>
                <a:spLocks noChangeShapeType="1"/>
              </p:cNvSpPr>
              <p:nvPr/>
            </p:nvSpPr>
            <p:spPr bwMode="auto">
              <a:xfrm>
                <a:off x="1688" y="1632"/>
                <a:ext cx="432" cy="5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408" name="Line 24"/>
              <p:cNvSpPr>
                <a:spLocks noChangeShapeType="1"/>
              </p:cNvSpPr>
              <p:nvPr/>
            </p:nvSpPr>
            <p:spPr bwMode="auto">
              <a:xfrm flipV="1">
                <a:off x="1464" y="1368"/>
                <a:ext cx="224" cy="256"/>
              </a:xfrm>
              <a:prstGeom prst="line">
                <a:avLst/>
              </a:prstGeom>
              <a:noFill/>
              <a:ln w="12700" cap="sq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409" name="Line 25"/>
              <p:cNvSpPr>
                <a:spLocks noChangeShapeType="1"/>
              </p:cNvSpPr>
              <p:nvPr/>
            </p:nvSpPr>
            <p:spPr bwMode="auto">
              <a:xfrm flipH="1" flipV="1">
                <a:off x="1456" y="1152"/>
                <a:ext cx="8" cy="9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410" name="Arc 26"/>
              <p:cNvSpPr>
                <a:spLocks/>
              </p:cNvSpPr>
              <p:nvPr/>
            </p:nvSpPr>
            <p:spPr bwMode="auto">
              <a:xfrm>
                <a:off x="1464" y="1408"/>
                <a:ext cx="136" cy="56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11" name="Rectangle 27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0" i="1">
                    <a:solidFill>
                      <a:srgbClr val="800000"/>
                    </a:solidFill>
                    <a:latin typeface="Symbol" pitchFamily="18" charset="2"/>
                  </a:rPr>
                  <a:t>f</a:t>
                </a:r>
              </a:p>
            </p:txBody>
          </p:sp>
          <p:sp>
            <p:nvSpPr>
              <p:cNvPr id="16412" name="Line 28"/>
              <p:cNvSpPr>
                <a:spLocks noChangeShapeType="1"/>
              </p:cNvSpPr>
              <p:nvPr/>
            </p:nvSpPr>
            <p:spPr bwMode="auto">
              <a:xfrm>
                <a:off x="1456" y="1632"/>
                <a:ext cx="648" cy="4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413" name="Arc 29"/>
              <p:cNvSpPr>
                <a:spLocks/>
              </p:cNvSpPr>
              <p:nvPr/>
            </p:nvSpPr>
            <p:spPr bwMode="auto">
              <a:xfrm flipH="1">
                <a:off x="1816" y="1960"/>
                <a:ext cx="56" cy="16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accent5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14" name="Rectangle 30"/>
              <p:cNvSpPr>
                <a:spLocks noChangeArrowheads="1"/>
              </p:cNvSpPr>
              <p:nvPr/>
            </p:nvSpPr>
            <p:spPr bwMode="auto">
              <a:xfrm flipV="1">
                <a:off x="1827" y="1959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000" b="0" i="1" dirty="0">
                    <a:solidFill>
                      <a:srgbClr val="800000"/>
                    </a:solidFill>
                    <a:latin typeface="Symbol" pitchFamily="18" charset="2"/>
                  </a:rPr>
                  <a:t>f</a:t>
                </a:r>
              </a:p>
            </p:txBody>
          </p:sp>
          <p:sp>
            <p:nvSpPr>
              <p:cNvPr id="16415" name="Line 31"/>
              <p:cNvSpPr>
                <a:spLocks noChangeShapeType="1"/>
              </p:cNvSpPr>
              <p:nvPr/>
            </p:nvSpPr>
            <p:spPr bwMode="auto">
              <a:xfrm flipH="1">
                <a:off x="984" y="1632"/>
                <a:ext cx="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416" name="Line 32"/>
              <p:cNvSpPr>
                <a:spLocks noChangeShapeType="1"/>
              </p:cNvSpPr>
              <p:nvPr/>
            </p:nvSpPr>
            <p:spPr bwMode="auto">
              <a:xfrm>
                <a:off x="1040" y="1632"/>
                <a:ext cx="0" cy="50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6417" name="Line 15"/>
            <p:cNvSpPr>
              <a:spLocks noChangeShapeType="1"/>
            </p:cNvSpPr>
            <p:nvPr/>
          </p:nvSpPr>
          <p:spPr bwMode="auto">
            <a:xfrm>
              <a:off x="1784350" y="3352800"/>
              <a:ext cx="0" cy="84455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Line 71"/>
            <p:cNvSpPr>
              <a:spLocks noChangeShapeType="1"/>
            </p:cNvSpPr>
            <p:nvPr/>
          </p:nvSpPr>
          <p:spPr bwMode="auto">
            <a:xfrm flipV="1">
              <a:off x="825500" y="3378200"/>
              <a:ext cx="2032000" cy="1270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Text Box 72"/>
            <p:cNvSpPr txBox="1">
              <a:spLocks noChangeArrowheads="1"/>
            </p:cNvSpPr>
            <p:nvPr/>
          </p:nvSpPr>
          <p:spPr bwMode="auto">
            <a:xfrm>
              <a:off x="1841500" y="2933700"/>
              <a:ext cx="342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 b="0">
                  <a:solidFill>
                    <a:srgbClr val="4D4D4D"/>
                  </a:solidFill>
                  <a:latin typeface="Symbol" pitchFamily="18" charset="2"/>
                </a:rPr>
                <a:t>q</a:t>
              </a:r>
            </a:p>
          </p:txBody>
        </p:sp>
        <p:sp>
          <p:nvSpPr>
            <p:cNvPr id="16420" name="Freeform 73"/>
            <p:cNvSpPr>
              <a:spLocks/>
            </p:cNvSpPr>
            <p:nvPr/>
          </p:nvSpPr>
          <p:spPr bwMode="auto">
            <a:xfrm>
              <a:off x="1879600" y="3225800"/>
              <a:ext cx="90488" cy="165100"/>
            </a:xfrm>
            <a:custGeom>
              <a:avLst/>
              <a:gdLst>
                <a:gd name="T0" fmla="*/ 88900 w 57"/>
                <a:gd name="T1" fmla="*/ 165100 h 104"/>
                <a:gd name="T2" fmla="*/ 76200 w 57"/>
                <a:gd name="T3" fmla="*/ 76200 h 104"/>
                <a:gd name="T4" fmla="*/ 0 w 57"/>
                <a:gd name="T5" fmla="*/ 0 h 104"/>
                <a:gd name="T6" fmla="*/ 0 60000 65536"/>
                <a:gd name="T7" fmla="*/ 0 60000 65536"/>
                <a:gd name="T8" fmla="*/ 0 60000 65536"/>
                <a:gd name="T9" fmla="*/ 0 w 57"/>
                <a:gd name="T10" fmla="*/ 0 h 104"/>
                <a:gd name="T11" fmla="*/ 57 w 57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" h="104">
                  <a:moveTo>
                    <a:pt x="56" y="104"/>
                  </a:moveTo>
                  <a:cubicBezTo>
                    <a:pt x="56" y="84"/>
                    <a:pt x="57" y="65"/>
                    <a:pt x="48" y="48"/>
                  </a:cubicBezTo>
                  <a:cubicBezTo>
                    <a:pt x="39" y="31"/>
                    <a:pt x="12" y="9"/>
                    <a:pt x="0" y="0"/>
                  </a:cubicBezTo>
                </a:path>
              </a:pathLst>
            </a:custGeom>
            <a:noFill/>
            <a:ln w="952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  <p:grpSp>
        <p:nvGrpSpPr>
          <p:cNvPr id="16421" name="Group 75"/>
          <p:cNvGrpSpPr>
            <a:grpSpLocks/>
          </p:cNvGrpSpPr>
          <p:nvPr/>
        </p:nvGrpSpPr>
        <p:grpSpPr bwMode="auto">
          <a:xfrm>
            <a:off x="3124200" y="1981200"/>
            <a:ext cx="5359400" cy="1905000"/>
            <a:chOff x="2280" y="1248"/>
            <a:chExt cx="3376" cy="1200"/>
          </a:xfrm>
        </p:grpSpPr>
        <p:sp>
          <p:nvSpPr>
            <p:cNvPr id="26686" name="Text Box 62"/>
            <p:cNvSpPr txBox="1">
              <a:spLocks noChangeArrowheads="1"/>
            </p:cNvSpPr>
            <p:nvPr/>
          </p:nvSpPr>
          <p:spPr bwMode="auto">
            <a:xfrm>
              <a:off x="2280" y="1248"/>
              <a:ext cx="1192" cy="5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0" i="1" dirty="0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d</a:t>
              </a:r>
              <a:r>
                <a:rPr lang="en-US" sz="2400" b="0" i="1" dirty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x</a:t>
              </a:r>
              <a:r>
                <a:rPr lang="en-US" sz="2400" b="0" i="1" dirty="0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/</a:t>
              </a:r>
              <a:r>
                <a:rPr lang="en-US" sz="2400" b="0" i="1" dirty="0" err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dt</a:t>
              </a:r>
              <a:r>
                <a:rPr lang="en-US" sz="2400" b="0" dirty="0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 = </a:t>
              </a:r>
              <a:r>
                <a:rPr lang="en-US" sz="2400" b="0" i="1" dirty="0">
                  <a:solidFill>
                    <a:srgbClr val="800000"/>
                  </a:solidFill>
                  <a:latin typeface="Times New Roman" pitchFamily="18" charset="0"/>
                  <a:cs typeface="+mn-cs"/>
                </a:rPr>
                <a:t>v</a:t>
              </a:r>
              <a:r>
                <a:rPr lang="en-US" sz="2400" b="0" dirty="0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 </a:t>
              </a:r>
              <a:r>
                <a:rPr lang="en-US" sz="2400" b="0" dirty="0" err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cos</a:t>
              </a:r>
              <a:r>
                <a:rPr lang="en-US" sz="2400" b="0" i="1" dirty="0" err="1">
                  <a:solidFill>
                    <a:srgbClr val="0000FF"/>
                  </a:solidFill>
                  <a:latin typeface="Symbol" pitchFamily="18" charset="2"/>
                  <a:cs typeface="+mn-cs"/>
                </a:rPr>
                <a:t>q</a:t>
              </a:r>
              <a:endParaRPr lang="en-US" sz="2400" b="0" i="1" baseline="-25000" dirty="0">
                <a:solidFill>
                  <a:srgbClr val="0000FF"/>
                </a:solidFill>
                <a:latin typeface="Times New Roman" pitchFamily="18" charset="0"/>
                <a:cs typeface="+mn-cs"/>
              </a:endParaRPr>
            </a:p>
            <a:p>
              <a:pPr algn="ctr" eaLnBrk="0" hangingPunct="0">
                <a:defRPr/>
              </a:pPr>
              <a:r>
                <a:rPr lang="en-US" sz="2400" b="0" i="1" dirty="0" err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d</a:t>
              </a:r>
              <a:r>
                <a:rPr lang="en-US" sz="2400" b="0" i="1" dirty="0" err="1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y</a:t>
              </a:r>
              <a:r>
                <a:rPr lang="en-US" sz="2400" b="0" i="1" dirty="0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/</a:t>
              </a:r>
              <a:r>
                <a:rPr lang="en-US" sz="2400" b="0" i="1" dirty="0" err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dt</a:t>
              </a:r>
              <a:r>
                <a:rPr lang="en-US" sz="2400" b="0" dirty="0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 = </a:t>
              </a:r>
              <a:r>
                <a:rPr lang="en-US" sz="2400" b="0" i="1" dirty="0">
                  <a:solidFill>
                    <a:srgbClr val="800000"/>
                  </a:solidFill>
                  <a:latin typeface="Times New Roman" pitchFamily="18" charset="0"/>
                  <a:cs typeface="+mn-cs"/>
                </a:rPr>
                <a:t>v</a:t>
              </a:r>
              <a:r>
                <a:rPr lang="en-US" sz="2400" b="0" dirty="0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 </a:t>
              </a:r>
              <a:r>
                <a:rPr lang="en-US" sz="2400" b="0" dirty="0" err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sin</a:t>
              </a:r>
              <a:r>
                <a:rPr lang="en-US" sz="2400" b="0" i="1" dirty="0" err="1">
                  <a:solidFill>
                    <a:srgbClr val="0000FF"/>
                  </a:solidFill>
                  <a:latin typeface="Symbol" pitchFamily="18" charset="2"/>
                  <a:cs typeface="+mn-cs"/>
                </a:rPr>
                <a:t>q</a:t>
              </a:r>
              <a:endParaRPr lang="en-US" sz="3200" b="0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16423" name="Text Box 63"/>
            <p:cNvSpPr txBox="1">
              <a:spLocks noChangeArrowheads="1"/>
            </p:cNvSpPr>
            <p:nvPr/>
          </p:nvSpPr>
          <p:spPr bwMode="auto">
            <a:xfrm>
              <a:off x="2280" y="1816"/>
              <a:ext cx="1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hangingPunct="0"/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</a:rPr>
                <a:t>d</a:t>
              </a:r>
              <a:r>
                <a:rPr lang="en-US" sz="2400" b="0">
                  <a:solidFill>
                    <a:srgbClr val="0000FF"/>
                  </a:solidFill>
                  <a:latin typeface="Symbol" pitchFamily="18" charset="2"/>
                </a:rPr>
                <a:t>q</a:t>
              </a:r>
              <a:r>
                <a:rPr lang="en-US" sz="2400" b="0">
                  <a:solidFill>
                    <a:srgbClr val="292929"/>
                  </a:solidFill>
                  <a:latin typeface="Symbol" pitchFamily="18" charset="2"/>
                </a:rPr>
                <a:t>/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</a:rPr>
                <a:t>d</a:t>
              </a:r>
              <a:r>
                <a:rPr lang="en-US" sz="2400" b="0">
                  <a:solidFill>
                    <a:srgbClr val="292929"/>
                  </a:solidFill>
                  <a:latin typeface="Times New Roman" pitchFamily="18" charset="0"/>
                </a:rPr>
                <a:t>t = (</a:t>
              </a:r>
              <a:r>
                <a:rPr lang="en-US" sz="2400" b="0" i="1">
                  <a:solidFill>
                    <a:srgbClr val="800000"/>
                  </a:solidFill>
                  <a:latin typeface="Times New Roman" pitchFamily="18" charset="0"/>
                </a:rPr>
                <a:t>v</a:t>
              </a:r>
              <a:r>
                <a:rPr lang="en-US" sz="2400" b="0">
                  <a:solidFill>
                    <a:srgbClr val="292929"/>
                  </a:solidFill>
                  <a:latin typeface="Times New Roman" pitchFamily="18" charset="0"/>
                </a:rPr>
                <a:t>/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</a:rPr>
                <a:t>L</a:t>
              </a:r>
              <a:r>
                <a:rPr lang="en-US" sz="2400" b="0">
                  <a:solidFill>
                    <a:srgbClr val="292929"/>
                  </a:solidFill>
                  <a:latin typeface="Times New Roman" pitchFamily="18" charset="0"/>
                </a:rPr>
                <a:t>) tan </a:t>
              </a:r>
              <a:r>
                <a:rPr lang="en-US" sz="2400" b="0">
                  <a:solidFill>
                    <a:srgbClr val="800000"/>
                  </a:solidFill>
                  <a:latin typeface="Symbol" pitchFamily="18" charset="2"/>
                </a:rPr>
                <a:t>f</a:t>
              </a:r>
              <a:endParaRPr lang="en-US" sz="2400" b="0" i="1" baseline="-25000">
                <a:solidFill>
                  <a:srgbClr val="800000"/>
                </a:solidFill>
                <a:latin typeface="Times New Roman" pitchFamily="18" charset="0"/>
              </a:endParaRPr>
            </a:p>
          </p:txBody>
        </p:sp>
        <p:sp>
          <p:nvSpPr>
            <p:cNvPr id="26688" name="Text Box 64"/>
            <p:cNvSpPr txBox="1">
              <a:spLocks noChangeArrowheads="1"/>
            </p:cNvSpPr>
            <p:nvPr/>
          </p:nvSpPr>
          <p:spPr bwMode="auto">
            <a:xfrm>
              <a:off x="2304" y="2160"/>
              <a:ext cx="72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0">
                  <a:solidFill>
                    <a:srgbClr val="29292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|</a:t>
              </a:r>
              <a:r>
                <a:rPr lang="en-US" sz="2400" b="0">
                  <a:solidFill>
                    <a:srgbClr val="800000"/>
                  </a:solidFill>
                  <a:latin typeface="Symbol" pitchFamily="18" charset="2"/>
                  <a:cs typeface="+mn-cs"/>
                </a:rPr>
                <a:t>f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| </a:t>
              </a:r>
              <a:r>
                <a:rPr lang="en-US" sz="2400" b="0" i="1" u="sng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&lt;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  </a:t>
              </a:r>
              <a:r>
                <a:rPr lang="en-US" sz="2400" b="0">
                  <a:solidFill>
                    <a:srgbClr val="292929"/>
                  </a:solidFill>
                  <a:latin typeface="Symbol" pitchFamily="18" charset="2"/>
                  <a:cs typeface="+mn-cs"/>
                </a:rPr>
                <a:t>F</a:t>
              </a:r>
              <a:endParaRPr lang="en-US" sz="2400" b="0" i="1">
                <a:solidFill>
                  <a:srgbClr val="292929"/>
                </a:solidFill>
                <a:latin typeface="Times New Roman" pitchFamily="18" charset="0"/>
                <a:cs typeface="+mn-cs"/>
              </a:endParaRPr>
            </a:p>
          </p:txBody>
        </p:sp>
        <p:sp>
          <p:nvSpPr>
            <p:cNvPr id="16425" name="Text Box 65"/>
            <p:cNvSpPr txBox="1">
              <a:spLocks noChangeArrowheads="1"/>
            </p:cNvSpPr>
            <p:nvPr/>
          </p:nvSpPr>
          <p:spPr bwMode="auto">
            <a:xfrm>
              <a:off x="3456" y="1344"/>
              <a:ext cx="2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hangingPunct="0"/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</a:rPr>
                <a:t>        d</a:t>
              </a:r>
              <a:r>
                <a:rPr lang="en-US" sz="2400" b="0" i="1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</a:rPr>
                <a:t> sin</a:t>
              </a:r>
              <a:r>
                <a:rPr lang="en-US" sz="2400" b="0" i="1">
                  <a:solidFill>
                    <a:srgbClr val="0000FF"/>
                  </a:solidFill>
                  <a:latin typeface="Symbol" pitchFamily="18" charset="2"/>
                </a:rPr>
                <a:t>q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</a:rPr>
                <a:t> – d</a:t>
              </a:r>
              <a:r>
                <a:rPr lang="en-US" sz="2400" b="0" i="1">
                  <a:solidFill>
                    <a:srgbClr val="0000FF"/>
                  </a:solidFill>
                  <a:latin typeface="Times New Roman" pitchFamily="18" charset="0"/>
                </a:rPr>
                <a:t>y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</a:rPr>
                <a:t> cos</a:t>
              </a:r>
              <a:r>
                <a:rPr lang="en-US" sz="2400" b="0" i="1">
                  <a:solidFill>
                    <a:srgbClr val="0000FF"/>
                  </a:solidFill>
                  <a:latin typeface="Symbol" pitchFamily="18" charset="2"/>
                </a:rPr>
                <a:t>q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</a:rPr>
                <a:t> = 0 </a:t>
              </a:r>
              <a:endParaRPr lang="en-US" sz="2400" b="0" i="1">
                <a:solidFill>
                  <a:srgbClr val="292929"/>
                </a:solidFill>
                <a:latin typeface="Symbol" pitchFamily="18" charset="2"/>
              </a:endParaRPr>
            </a:p>
          </p:txBody>
        </p:sp>
        <p:sp>
          <p:nvSpPr>
            <p:cNvPr id="16426" name="Line 68"/>
            <p:cNvSpPr>
              <a:spLocks noChangeShapeType="1"/>
            </p:cNvSpPr>
            <p:nvPr/>
          </p:nvSpPr>
          <p:spPr bwMode="auto">
            <a:xfrm>
              <a:off x="3648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7" name="AutoShape 74"/>
            <p:cNvSpPr>
              <a:spLocks/>
            </p:cNvSpPr>
            <p:nvPr/>
          </p:nvSpPr>
          <p:spPr bwMode="auto">
            <a:xfrm>
              <a:off x="3504" y="1344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</p:grpSp>
    </p:spTree>
    <p:extLst>
      <p:ext uri="{BB962C8B-B14F-4D97-AF65-F5344CB8AC3E}">
        <p14:creationId xmlns:p14="http://schemas.microsoft.com/office/powerpoint/2010/main" val="175234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Car-Like Robot</a:t>
            </a:r>
            <a:endParaRPr lang="en-US"/>
          </a:p>
        </p:txBody>
      </p:sp>
      <p:sp>
        <p:nvSpPr>
          <p:cNvPr id="18435" name="Text Box 45"/>
          <p:cNvSpPr txBox="1">
            <a:spLocks noChangeArrowheads="1"/>
          </p:cNvSpPr>
          <p:nvPr/>
        </p:nvSpPr>
        <p:spPr bwMode="auto">
          <a:xfrm>
            <a:off x="838200" y="4572000"/>
            <a:ext cx="7772400" cy="1958975"/>
          </a:xfrm>
          <a:prstGeom prst="rect">
            <a:avLst/>
          </a:prstGeom>
          <a:solidFill>
            <a:srgbClr val="DDDDDD"/>
          </a:solidFill>
          <a:ln w="381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b="0">
                <a:solidFill>
                  <a:srgbClr val="8A0000"/>
                </a:solidFill>
              </a:rPr>
              <a:t>q = (x,y,q)</a:t>
            </a:r>
          </a:p>
          <a:p>
            <a:r>
              <a:rPr lang="en-US" sz="2000" b="0">
                <a:solidFill>
                  <a:srgbClr val="8A0000"/>
                </a:solidFill>
              </a:rPr>
              <a:t>q’= dq/dt = (dx/dt,dy/dt,d</a:t>
            </a:r>
            <a:r>
              <a:rPr lang="en-US" b="0">
                <a:solidFill>
                  <a:srgbClr val="8A0000"/>
                </a:solidFill>
              </a:rPr>
              <a:t>q</a:t>
            </a:r>
            <a:r>
              <a:rPr lang="en-US" sz="2000" b="0">
                <a:solidFill>
                  <a:srgbClr val="8A0000"/>
                </a:solidFill>
              </a:rPr>
              <a:t>/dt)</a:t>
            </a:r>
            <a:br>
              <a:rPr lang="en-US" sz="2000" b="0">
                <a:solidFill>
                  <a:srgbClr val="8A0000"/>
                </a:solidFill>
              </a:rPr>
            </a:br>
            <a:r>
              <a:rPr lang="en-US" sz="2000" b="0">
                <a:solidFill>
                  <a:srgbClr val="800000"/>
                </a:solidFill>
              </a:rPr>
              <a:t>dx sinq – dy cosq = 0</a:t>
            </a:r>
            <a:r>
              <a:rPr lang="en-US" b="0"/>
              <a:t>     </a:t>
            </a:r>
            <a:r>
              <a:rPr lang="en-US" sz="2000" b="0">
                <a:solidFill>
                  <a:srgbClr val="800000"/>
                </a:solidFill>
              </a:rPr>
              <a:t>is a particular form of</a:t>
            </a:r>
            <a:r>
              <a:rPr lang="en-US" sz="2000" b="0">
                <a:solidFill>
                  <a:srgbClr val="292929"/>
                </a:solidFill>
              </a:rPr>
              <a:t>    </a:t>
            </a:r>
            <a:r>
              <a:rPr lang="en-US" sz="2000" b="0">
                <a:solidFill>
                  <a:srgbClr val="800000"/>
                </a:solidFill>
              </a:rPr>
              <a:t>f(q,q’)=0</a:t>
            </a:r>
          </a:p>
          <a:p>
            <a:endParaRPr lang="en-US" sz="2000" b="0">
              <a:solidFill>
                <a:srgbClr val="8A0000"/>
              </a:solidFill>
            </a:endParaRPr>
          </a:p>
          <a:p>
            <a:r>
              <a:rPr lang="en-US" sz="2000" b="0">
                <a:solidFill>
                  <a:srgbClr val="8A0000"/>
                </a:solidFill>
              </a:rPr>
              <a:t>A robot is </a:t>
            </a:r>
            <a:r>
              <a:rPr lang="en-US" sz="2000">
                <a:solidFill>
                  <a:srgbClr val="8A0000"/>
                </a:solidFill>
              </a:rPr>
              <a:t>nonholonomic</a:t>
            </a:r>
            <a:r>
              <a:rPr lang="en-US" sz="2000" b="0">
                <a:solidFill>
                  <a:srgbClr val="8A0000"/>
                </a:solidFill>
              </a:rPr>
              <a:t> if its motion is constrained by a non-integrable equation of the form f(q,q’) = 0</a:t>
            </a:r>
          </a:p>
        </p:txBody>
      </p:sp>
      <p:sp>
        <p:nvSpPr>
          <p:cNvPr id="18436" name="Rectangle 44"/>
          <p:cNvSpPr>
            <a:spLocks noChangeArrowheads="1"/>
          </p:cNvSpPr>
          <p:nvPr/>
        </p:nvSpPr>
        <p:spPr bwMode="auto">
          <a:xfrm>
            <a:off x="5626100" y="2108200"/>
            <a:ext cx="2819400" cy="60960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8437" name="Line 57"/>
          <p:cNvSpPr>
            <a:spLocks noChangeShapeType="1"/>
          </p:cNvSpPr>
          <p:nvPr/>
        </p:nvSpPr>
        <p:spPr bwMode="auto">
          <a:xfrm flipH="1">
            <a:off x="4343400" y="2743200"/>
            <a:ext cx="3048000" cy="18288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38" name="Group 58"/>
          <p:cNvGrpSpPr>
            <a:grpSpLocks/>
          </p:cNvGrpSpPr>
          <p:nvPr/>
        </p:nvGrpSpPr>
        <p:grpSpPr bwMode="auto">
          <a:xfrm>
            <a:off x="3124200" y="1981200"/>
            <a:ext cx="5359400" cy="1905000"/>
            <a:chOff x="2280" y="1248"/>
            <a:chExt cx="3376" cy="1200"/>
          </a:xfrm>
        </p:grpSpPr>
        <p:sp>
          <p:nvSpPr>
            <p:cNvPr id="38971" name="Text Box 59"/>
            <p:cNvSpPr txBox="1">
              <a:spLocks noChangeArrowheads="1"/>
            </p:cNvSpPr>
            <p:nvPr/>
          </p:nvSpPr>
          <p:spPr bwMode="auto">
            <a:xfrm>
              <a:off x="2280" y="1248"/>
              <a:ext cx="1192" cy="5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d</a:t>
              </a:r>
              <a:r>
                <a:rPr lang="en-US" sz="2400" b="0" i="1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x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/dt</a:t>
              </a:r>
              <a:r>
                <a:rPr lang="en-US" sz="2400" b="0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 = </a:t>
              </a:r>
              <a:r>
                <a:rPr lang="en-US" sz="2400" b="0" i="1">
                  <a:solidFill>
                    <a:srgbClr val="800000"/>
                  </a:solidFill>
                  <a:latin typeface="Times New Roman" pitchFamily="18" charset="0"/>
                  <a:cs typeface="+mn-cs"/>
                </a:rPr>
                <a:t>v</a:t>
              </a:r>
              <a:r>
                <a:rPr lang="en-US" sz="2400" b="0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 cos</a:t>
              </a:r>
              <a:r>
                <a:rPr lang="en-US" sz="2400" b="0" i="1">
                  <a:solidFill>
                    <a:srgbClr val="0000FF"/>
                  </a:solidFill>
                  <a:latin typeface="Symbol" pitchFamily="18" charset="2"/>
                  <a:cs typeface="+mn-cs"/>
                </a:rPr>
                <a:t>q</a:t>
              </a:r>
              <a:endParaRPr lang="en-US" sz="2400" b="0" i="1" baseline="-25000">
                <a:solidFill>
                  <a:srgbClr val="0000FF"/>
                </a:solidFill>
                <a:latin typeface="Times New Roman" pitchFamily="18" charset="0"/>
                <a:cs typeface="+mn-cs"/>
              </a:endParaRPr>
            </a:p>
            <a:p>
              <a:pPr algn="ctr" eaLnBrk="0" hangingPunct="0">
                <a:defRPr/>
              </a:pP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d</a:t>
              </a:r>
              <a:r>
                <a:rPr lang="en-US" sz="2400" b="0" i="1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y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/dt</a:t>
              </a:r>
              <a:r>
                <a:rPr lang="en-US" sz="2400" b="0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 = </a:t>
              </a:r>
              <a:r>
                <a:rPr lang="en-US" sz="2400" b="0" i="1">
                  <a:solidFill>
                    <a:srgbClr val="800000"/>
                  </a:solidFill>
                  <a:latin typeface="Times New Roman" pitchFamily="18" charset="0"/>
                  <a:cs typeface="+mn-cs"/>
                </a:rPr>
                <a:t>v</a:t>
              </a:r>
              <a:r>
                <a:rPr lang="en-US" sz="2400" b="0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 sin</a:t>
              </a:r>
              <a:r>
                <a:rPr lang="en-US" sz="2400" b="0" i="1">
                  <a:solidFill>
                    <a:srgbClr val="0000FF"/>
                  </a:solidFill>
                  <a:latin typeface="Symbol" pitchFamily="18" charset="2"/>
                  <a:cs typeface="+mn-cs"/>
                </a:rPr>
                <a:t>q</a:t>
              </a:r>
              <a:endParaRPr lang="en-US" sz="3200" b="0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18440" name="Text Box 60"/>
            <p:cNvSpPr txBox="1">
              <a:spLocks noChangeArrowheads="1"/>
            </p:cNvSpPr>
            <p:nvPr/>
          </p:nvSpPr>
          <p:spPr bwMode="auto">
            <a:xfrm>
              <a:off x="2280" y="1816"/>
              <a:ext cx="1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hangingPunct="0"/>
              <a:r>
                <a:rPr lang="en-US" sz="2400" b="0" i="1" dirty="0" err="1">
                  <a:solidFill>
                    <a:srgbClr val="292929"/>
                  </a:solidFill>
                  <a:latin typeface="Times New Roman" pitchFamily="18" charset="0"/>
                </a:rPr>
                <a:t>d</a:t>
              </a:r>
              <a:r>
                <a:rPr lang="en-US" sz="2400" b="0" dirty="0" err="1">
                  <a:solidFill>
                    <a:srgbClr val="0000FF"/>
                  </a:solidFill>
                  <a:latin typeface="Symbol" pitchFamily="18" charset="2"/>
                </a:rPr>
                <a:t>q</a:t>
              </a:r>
              <a:r>
                <a:rPr lang="en-US" sz="2400" b="0" dirty="0">
                  <a:solidFill>
                    <a:srgbClr val="292929"/>
                  </a:solidFill>
                  <a:latin typeface="Symbol" pitchFamily="18" charset="2"/>
                </a:rPr>
                <a:t>/</a:t>
              </a:r>
              <a:r>
                <a:rPr lang="en-US" sz="2400" b="0" i="1" dirty="0" err="1">
                  <a:solidFill>
                    <a:srgbClr val="292929"/>
                  </a:solidFill>
                  <a:latin typeface="Times New Roman" pitchFamily="18" charset="0"/>
                </a:rPr>
                <a:t>d</a:t>
              </a:r>
              <a:r>
                <a:rPr lang="en-US" sz="2400" b="0" dirty="0" err="1">
                  <a:solidFill>
                    <a:srgbClr val="292929"/>
                  </a:solidFill>
                  <a:latin typeface="Times New Roman" pitchFamily="18" charset="0"/>
                </a:rPr>
                <a:t>t</a:t>
              </a:r>
              <a:r>
                <a:rPr lang="en-US" sz="2400" b="0" dirty="0">
                  <a:solidFill>
                    <a:srgbClr val="292929"/>
                  </a:solidFill>
                  <a:latin typeface="Times New Roman" pitchFamily="18" charset="0"/>
                </a:rPr>
                <a:t> = (</a:t>
              </a:r>
              <a:r>
                <a:rPr lang="en-US" sz="2400" b="0" i="1" dirty="0">
                  <a:solidFill>
                    <a:srgbClr val="800000"/>
                  </a:solidFill>
                  <a:latin typeface="Times New Roman" pitchFamily="18" charset="0"/>
                </a:rPr>
                <a:t>v</a:t>
              </a:r>
              <a:r>
                <a:rPr lang="en-US" sz="2400" b="0" dirty="0">
                  <a:solidFill>
                    <a:srgbClr val="292929"/>
                  </a:solidFill>
                  <a:latin typeface="Times New Roman" pitchFamily="18" charset="0"/>
                </a:rPr>
                <a:t>/</a:t>
              </a:r>
              <a:r>
                <a:rPr lang="en-US" sz="2400" b="0" i="1" dirty="0">
                  <a:solidFill>
                    <a:srgbClr val="292929"/>
                  </a:solidFill>
                  <a:latin typeface="Times New Roman" pitchFamily="18" charset="0"/>
                </a:rPr>
                <a:t>L</a:t>
              </a:r>
              <a:r>
                <a:rPr lang="en-US" sz="2400" b="0" dirty="0">
                  <a:solidFill>
                    <a:srgbClr val="292929"/>
                  </a:solidFill>
                  <a:latin typeface="Times New Roman" pitchFamily="18" charset="0"/>
                </a:rPr>
                <a:t>) tan </a:t>
              </a:r>
              <a:r>
                <a:rPr lang="en-US" sz="2400" b="0" dirty="0">
                  <a:solidFill>
                    <a:srgbClr val="800000"/>
                  </a:solidFill>
                  <a:latin typeface="Symbol" pitchFamily="18" charset="2"/>
                </a:rPr>
                <a:t>f</a:t>
              </a:r>
              <a:endParaRPr lang="en-US" sz="2400" b="0" i="1" baseline="-25000" dirty="0">
                <a:solidFill>
                  <a:srgbClr val="800000"/>
                </a:solidFill>
                <a:latin typeface="Times New Roman" pitchFamily="18" charset="0"/>
              </a:endParaRPr>
            </a:p>
          </p:txBody>
        </p:sp>
        <p:sp>
          <p:nvSpPr>
            <p:cNvPr id="38973" name="Text Box 61"/>
            <p:cNvSpPr txBox="1">
              <a:spLocks noChangeArrowheads="1"/>
            </p:cNvSpPr>
            <p:nvPr/>
          </p:nvSpPr>
          <p:spPr bwMode="auto">
            <a:xfrm>
              <a:off x="2304" y="2160"/>
              <a:ext cx="72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0">
                  <a:solidFill>
                    <a:srgbClr val="29292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|</a:t>
              </a:r>
              <a:r>
                <a:rPr lang="en-US" sz="2400" b="0">
                  <a:solidFill>
                    <a:srgbClr val="800000"/>
                  </a:solidFill>
                  <a:latin typeface="Symbol" pitchFamily="18" charset="2"/>
                  <a:cs typeface="+mn-cs"/>
                </a:rPr>
                <a:t>f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| </a:t>
              </a:r>
              <a:r>
                <a:rPr lang="en-US" sz="2400" b="0" i="1" u="sng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&lt;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  </a:t>
              </a:r>
              <a:r>
                <a:rPr lang="en-US" sz="2400" b="0">
                  <a:solidFill>
                    <a:srgbClr val="292929"/>
                  </a:solidFill>
                  <a:latin typeface="Symbol" pitchFamily="18" charset="2"/>
                  <a:cs typeface="+mn-cs"/>
                </a:rPr>
                <a:t>F</a:t>
              </a:r>
              <a:endParaRPr lang="en-US" sz="2400" b="0" i="1">
                <a:solidFill>
                  <a:srgbClr val="292929"/>
                </a:solidFill>
                <a:latin typeface="Times New Roman" pitchFamily="18" charset="0"/>
                <a:cs typeface="+mn-cs"/>
              </a:endParaRPr>
            </a:p>
          </p:txBody>
        </p:sp>
        <p:sp>
          <p:nvSpPr>
            <p:cNvPr id="18442" name="Text Box 62"/>
            <p:cNvSpPr txBox="1">
              <a:spLocks noChangeArrowheads="1"/>
            </p:cNvSpPr>
            <p:nvPr/>
          </p:nvSpPr>
          <p:spPr bwMode="auto">
            <a:xfrm>
              <a:off x="3456" y="1344"/>
              <a:ext cx="2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hangingPunct="0"/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</a:rPr>
                <a:t>        d</a:t>
              </a:r>
              <a:r>
                <a:rPr lang="en-US" sz="2400" b="0" i="1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</a:rPr>
                <a:t> sin</a:t>
              </a:r>
              <a:r>
                <a:rPr lang="en-US" sz="2400" b="0" i="1">
                  <a:solidFill>
                    <a:srgbClr val="0000FF"/>
                  </a:solidFill>
                  <a:latin typeface="Symbol" pitchFamily="18" charset="2"/>
                </a:rPr>
                <a:t>q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</a:rPr>
                <a:t> – d</a:t>
              </a:r>
              <a:r>
                <a:rPr lang="en-US" sz="2400" b="0" i="1">
                  <a:solidFill>
                    <a:srgbClr val="0000FF"/>
                  </a:solidFill>
                  <a:latin typeface="Times New Roman" pitchFamily="18" charset="0"/>
                </a:rPr>
                <a:t>y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</a:rPr>
                <a:t> cos</a:t>
              </a:r>
              <a:r>
                <a:rPr lang="en-US" sz="2400" b="0" i="1">
                  <a:solidFill>
                    <a:srgbClr val="0000FF"/>
                  </a:solidFill>
                  <a:latin typeface="Symbol" pitchFamily="18" charset="2"/>
                </a:rPr>
                <a:t>q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</a:rPr>
                <a:t> = 0 </a:t>
              </a:r>
              <a:endParaRPr lang="en-US" sz="2400" b="0" i="1">
                <a:solidFill>
                  <a:srgbClr val="292929"/>
                </a:solidFill>
                <a:latin typeface="Symbol" pitchFamily="18" charset="2"/>
              </a:endParaRPr>
            </a:p>
          </p:txBody>
        </p:sp>
        <p:sp>
          <p:nvSpPr>
            <p:cNvPr id="18443" name="Line 63"/>
            <p:cNvSpPr>
              <a:spLocks noChangeShapeType="1"/>
            </p:cNvSpPr>
            <p:nvPr/>
          </p:nvSpPr>
          <p:spPr bwMode="auto">
            <a:xfrm>
              <a:off x="3648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AutoShape 64"/>
            <p:cNvSpPr>
              <a:spLocks/>
            </p:cNvSpPr>
            <p:nvPr/>
          </p:nvSpPr>
          <p:spPr bwMode="auto">
            <a:xfrm>
              <a:off x="3504" y="1344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87363" y="1981200"/>
            <a:ext cx="3068637" cy="2587625"/>
            <a:chOff x="487363" y="1981200"/>
            <a:chExt cx="3068637" cy="2587625"/>
          </a:xfrm>
        </p:grpSpPr>
        <p:sp>
          <p:nvSpPr>
            <p:cNvPr id="56" name="Text Box 5"/>
            <p:cNvSpPr txBox="1">
              <a:spLocks noChangeArrowheads="1"/>
            </p:cNvSpPr>
            <p:nvPr/>
          </p:nvSpPr>
          <p:spPr bwMode="auto">
            <a:xfrm>
              <a:off x="487363" y="3160713"/>
              <a:ext cx="341312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y</a:t>
              </a:r>
              <a:endParaRPr lang="en-US" sz="32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1644650" y="4049713"/>
              <a:ext cx="341313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x</a:t>
              </a:r>
              <a:endParaRPr lang="en-US" sz="2800" b="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58" name="Line 18"/>
            <p:cNvSpPr>
              <a:spLocks noChangeShapeType="1"/>
            </p:cNvSpPr>
            <p:nvPr/>
          </p:nvSpPr>
          <p:spPr bwMode="auto">
            <a:xfrm>
              <a:off x="825500" y="4152900"/>
              <a:ext cx="21717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9"/>
            <p:cNvSpPr>
              <a:spLocks noChangeShapeType="1"/>
            </p:cNvSpPr>
            <p:nvPr/>
          </p:nvSpPr>
          <p:spPr bwMode="auto">
            <a:xfrm flipV="1">
              <a:off x="825500" y="2768600"/>
              <a:ext cx="0" cy="13843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Text Box 44"/>
            <p:cNvSpPr txBox="1">
              <a:spLocks noChangeArrowheads="1"/>
            </p:cNvSpPr>
            <p:nvPr/>
          </p:nvSpPr>
          <p:spPr bwMode="auto">
            <a:xfrm>
              <a:off x="825500" y="27051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0" i="1">
                  <a:solidFill>
                    <a:srgbClr val="4D4D4D"/>
                  </a:solidFill>
                  <a:latin typeface="Times New Roman" pitchFamily="18" charset="0"/>
                </a:rPr>
                <a:t>L</a:t>
              </a:r>
            </a:p>
          </p:txBody>
        </p:sp>
        <p:grpSp>
          <p:nvGrpSpPr>
            <p:cNvPr id="61" name="Group 70"/>
            <p:cNvGrpSpPr>
              <a:grpSpLocks/>
            </p:cNvGrpSpPr>
            <p:nvPr/>
          </p:nvGrpSpPr>
          <p:grpSpPr bwMode="auto">
            <a:xfrm rot="1165426">
              <a:off x="1206500" y="1981200"/>
              <a:ext cx="2349500" cy="1858963"/>
              <a:chOff x="984" y="1152"/>
              <a:chExt cx="1480" cy="1171"/>
            </a:xfrm>
          </p:grpSpPr>
          <p:sp>
            <p:nvSpPr>
              <p:cNvPr id="66" name="Rectangle 8"/>
              <p:cNvSpPr>
                <a:spLocks noChangeArrowheads="1"/>
              </p:cNvSpPr>
              <p:nvPr/>
            </p:nvSpPr>
            <p:spPr bwMode="auto">
              <a:xfrm>
                <a:off x="1152" y="1440"/>
                <a:ext cx="614" cy="883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67" name="Rectangle 9"/>
              <p:cNvSpPr>
                <a:spLocks noChangeArrowheads="1"/>
              </p:cNvSpPr>
              <p:nvPr/>
            </p:nvSpPr>
            <p:spPr bwMode="auto">
              <a:xfrm>
                <a:off x="1228" y="2032"/>
                <a:ext cx="75" cy="216"/>
              </a:xfrm>
              <a:prstGeom prst="rect">
                <a:avLst/>
              </a:prstGeom>
              <a:solidFill>
                <a:srgbClr val="333333"/>
              </a:solidFill>
              <a:ln w="12700" cap="sq">
                <a:solidFill>
                  <a:srgbClr val="3333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68" name="Rectangle 10"/>
              <p:cNvSpPr>
                <a:spLocks noChangeArrowheads="1"/>
              </p:cNvSpPr>
              <p:nvPr/>
            </p:nvSpPr>
            <p:spPr bwMode="auto">
              <a:xfrm>
                <a:off x="1631" y="2023"/>
                <a:ext cx="75" cy="216"/>
              </a:xfrm>
              <a:prstGeom prst="rect">
                <a:avLst/>
              </a:prstGeom>
              <a:solidFill>
                <a:srgbClr val="333333"/>
              </a:solidFill>
              <a:ln w="12700" cap="sq">
                <a:solidFill>
                  <a:srgbClr val="3333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Line 11"/>
              <p:cNvSpPr>
                <a:spLocks noChangeShapeType="1"/>
              </p:cNvSpPr>
              <p:nvPr/>
            </p:nvSpPr>
            <p:spPr bwMode="auto">
              <a:xfrm>
                <a:off x="1295" y="2128"/>
                <a:ext cx="337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70" name="Oval 12"/>
              <p:cNvSpPr>
                <a:spLocks noChangeArrowheads="1"/>
              </p:cNvSpPr>
              <p:nvPr/>
            </p:nvSpPr>
            <p:spPr bwMode="auto">
              <a:xfrm>
                <a:off x="1430" y="2118"/>
                <a:ext cx="68" cy="56"/>
              </a:xfrm>
              <a:prstGeom prst="ellipse">
                <a:avLst/>
              </a:prstGeom>
              <a:solidFill>
                <a:schemeClr val="bg2"/>
              </a:solidFill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1184" y="1531"/>
                <a:ext cx="164" cy="179"/>
              </a:xfrm>
              <a:custGeom>
                <a:avLst/>
                <a:gdLst>
                  <a:gd name="T0" fmla="*/ 112 w 164"/>
                  <a:gd name="T1" fmla="*/ 0 h 179"/>
                  <a:gd name="T2" fmla="*/ 0 w 164"/>
                  <a:gd name="T3" fmla="*/ 134 h 179"/>
                  <a:gd name="T4" fmla="*/ 52 w 164"/>
                  <a:gd name="T5" fmla="*/ 179 h 179"/>
                  <a:gd name="T6" fmla="*/ 164 w 164"/>
                  <a:gd name="T7" fmla="*/ 37 h 179"/>
                  <a:gd name="T8" fmla="*/ 112 w 164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"/>
                  <a:gd name="T16" fmla="*/ 0 h 179"/>
                  <a:gd name="T17" fmla="*/ 164 w 164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" h="179">
                    <a:moveTo>
                      <a:pt x="112" y="0"/>
                    </a:moveTo>
                    <a:lnTo>
                      <a:pt x="0" y="134"/>
                    </a:lnTo>
                    <a:lnTo>
                      <a:pt x="52" y="179"/>
                    </a:lnTo>
                    <a:lnTo>
                      <a:pt x="164" y="37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333333"/>
              </a:solidFill>
              <a:ln w="12700" cap="sq">
                <a:solidFill>
                  <a:srgbClr val="3333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1580" y="1530"/>
                <a:ext cx="164" cy="179"/>
              </a:xfrm>
              <a:custGeom>
                <a:avLst/>
                <a:gdLst>
                  <a:gd name="T0" fmla="*/ 112 w 164"/>
                  <a:gd name="T1" fmla="*/ 0 h 179"/>
                  <a:gd name="T2" fmla="*/ 0 w 164"/>
                  <a:gd name="T3" fmla="*/ 134 h 179"/>
                  <a:gd name="T4" fmla="*/ 52 w 164"/>
                  <a:gd name="T5" fmla="*/ 179 h 179"/>
                  <a:gd name="T6" fmla="*/ 164 w 164"/>
                  <a:gd name="T7" fmla="*/ 37 h 179"/>
                  <a:gd name="T8" fmla="*/ 112 w 164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"/>
                  <a:gd name="T16" fmla="*/ 0 h 179"/>
                  <a:gd name="T17" fmla="*/ 164 w 164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" h="179">
                    <a:moveTo>
                      <a:pt x="112" y="0"/>
                    </a:moveTo>
                    <a:lnTo>
                      <a:pt x="0" y="134"/>
                    </a:lnTo>
                    <a:lnTo>
                      <a:pt x="52" y="179"/>
                    </a:lnTo>
                    <a:lnTo>
                      <a:pt x="164" y="37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333333"/>
              </a:solidFill>
              <a:ln w="12700" cap="sq">
                <a:solidFill>
                  <a:srgbClr val="3333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73" name="Line 16"/>
              <p:cNvSpPr>
                <a:spLocks noChangeShapeType="1"/>
              </p:cNvSpPr>
              <p:nvPr/>
            </p:nvSpPr>
            <p:spPr bwMode="auto">
              <a:xfrm flipV="1">
                <a:off x="1467" y="1901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FF9900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74" name="Text Box 17"/>
              <p:cNvSpPr txBox="1">
                <a:spLocks noChangeArrowheads="1"/>
              </p:cNvSpPr>
              <p:nvPr/>
            </p:nvSpPr>
            <p:spPr bwMode="auto">
              <a:xfrm>
                <a:off x="1248" y="1776"/>
                <a:ext cx="216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4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  <a:cs typeface="+mn-cs"/>
                  </a:rPr>
                  <a:t>q</a:t>
                </a:r>
                <a:endParaRPr lang="en-US" sz="2400" b="0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endParaRPr>
              </a:p>
            </p:txBody>
          </p:sp>
          <p:sp>
            <p:nvSpPr>
              <p:cNvPr id="75" name="Line 20"/>
              <p:cNvSpPr>
                <a:spLocks noChangeShapeType="1"/>
              </p:cNvSpPr>
              <p:nvPr/>
            </p:nvSpPr>
            <p:spPr bwMode="auto">
              <a:xfrm>
                <a:off x="1312" y="1624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76" name="Line 21"/>
              <p:cNvSpPr>
                <a:spLocks noChangeShapeType="1"/>
              </p:cNvSpPr>
              <p:nvPr/>
            </p:nvSpPr>
            <p:spPr bwMode="auto">
              <a:xfrm>
                <a:off x="1656" y="2128"/>
                <a:ext cx="8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77" name="Line 22"/>
              <p:cNvSpPr>
                <a:spLocks noChangeShapeType="1"/>
              </p:cNvSpPr>
              <p:nvPr/>
            </p:nvSpPr>
            <p:spPr bwMode="auto">
              <a:xfrm>
                <a:off x="1296" y="1632"/>
                <a:ext cx="816" cy="4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78" name="Line 23"/>
              <p:cNvSpPr>
                <a:spLocks noChangeShapeType="1"/>
              </p:cNvSpPr>
              <p:nvPr/>
            </p:nvSpPr>
            <p:spPr bwMode="auto">
              <a:xfrm>
                <a:off x="1688" y="1632"/>
                <a:ext cx="432" cy="5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79" name="Line 24"/>
              <p:cNvSpPr>
                <a:spLocks noChangeShapeType="1"/>
              </p:cNvSpPr>
              <p:nvPr/>
            </p:nvSpPr>
            <p:spPr bwMode="auto">
              <a:xfrm flipV="1">
                <a:off x="1464" y="1368"/>
                <a:ext cx="224" cy="256"/>
              </a:xfrm>
              <a:prstGeom prst="line">
                <a:avLst/>
              </a:prstGeom>
              <a:noFill/>
              <a:ln w="12700" cap="sq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80" name="Line 25"/>
              <p:cNvSpPr>
                <a:spLocks noChangeShapeType="1"/>
              </p:cNvSpPr>
              <p:nvPr/>
            </p:nvSpPr>
            <p:spPr bwMode="auto">
              <a:xfrm flipH="1" flipV="1">
                <a:off x="1456" y="1152"/>
                <a:ext cx="8" cy="9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81" name="Arc 26"/>
              <p:cNvSpPr>
                <a:spLocks/>
              </p:cNvSpPr>
              <p:nvPr/>
            </p:nvSpPr>
            <p:spPr bwMode="auto">
              <a:xfrm>
                <a:off x="1464" y="1408"/>
                <a:ext cx="136" cy="56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82" name="Rectangle 27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0" i="1">
                    <a:solidFill>
                      <a:srgbClr val="800000"/>
                    </a:solidFill>
                    <a:latin typeface="Symbol" pitchFamily="18" charset="2"/>
                  </a:rPr>
                  <a:t>f</a:t>
                </a:r>
              </a:p>
            </p:txBody>
          </p:sp>
          <p:sp>
            <p:nvSpPr>
              <p:cNvPr id="83" name="Line 28"/>
              <p:cNvSpPr>
                <a:spLocks noChangeShapeType="1"/>
              </p:cNvSpPr>
              <p:nvPr/>
            </p:nvSpPr>
            <p:spPr bwMode="auto">
              <a:xfrm>
                <a:off x="1456" y="1632"/>
                <a:ext cx="648" cy="4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84" name="Arc 29"/>
              <p:cNvSpPr>
                <a:spLocks/>
              </p:cNvSpPr>
              <p:nvPr/>
            </p:nvSpPr>
            <p:spPr bwMode="auto">
              <a:xfrm flipH="1">
                <a:off x="1816" y="1960"/>
                <a:ext cx="56" cy="16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accent5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85" name="Rectangle 30"/>
              <p:cNvSpPr>
                <a:spLocks noChangeArrowheads="1"/>
              </p:cNvSpPr>
              <p:nvPr/>
            </p:nvSpPr>
            <p:spPr bwMode="auto">
              <a:xfrm flipV="1">
                <a:off x="1827" y="1959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000" b="0" i="1" dirty="0">
                    <a:solidFill>
                      <a:srgbClr val="800000"/>
                    </a:solidFill>
                    <a:latin typeface="Symbol" pitchFamily="18" charset="2"/>
                  </a:rPr>
                  <a:t>f</a:t>
                </a:r>
              </a:p>
            </p:txBody>
          </p:sp>
          <p:sp>
            <p:nvSpPr>
              <p:cNvPr id="86" name="Line 31"/>
              <p:cNvSpPr>
                <a:spLocks noChangeShapeType="1"/>
              </p:cNvSpPr>
              <p:nvPr/>
            </p:nvSpPr>
            <p:spPr bwMode="auto">
              <a:xfrm flipH="1">
                <a:off x="984" y="1632"/>
                <a:ext cx="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87" name="Line 32"/>
              <p:cNvSpPr>
                <a:spLocks noChangeShapeType="1"/>
              </p:cNvSpPr>
              <p:nvPr/>
            </p:nvSpPr>
            <p:spPr bwMode="auto">
              <a:xfrm>
                <a:off x="1040" y="1632"/>
                <a:ext cx="0" cy="50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62" name="Line 15"/>
            <p:cNvSpPr>
              <a:spLocks noChangeShapeType="1"/>
            </p:cNvSpPr>
            <p:nvPr/>
          </p:nvSpPr>
          <p:spPr bwMode="auto">
            <a:xfrm>
              <a:off x="1784350" y="3352800"/>
              <a:ext cx="0" cy="84455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71"/>
            <p:cNvSpPr>
              <a:spLocks noChangeShapeType="1"/>
            </p:cNvSpPr>
            <p:nvPr/>
          </p:nvSpPr>
          <p:spPr bwMode="auto">
            <a:xfrm flipV="1">
              <a:off x="825500" y="3378200"/>
              <a:ext cx="2032000" cy="1270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72"/>
            <p:cNvSpPr txBox="1">
              <a:spLocks noChangeArrowheads="1"/>
            </p:cNvSpPr>
            <p:nvPr/>
          </p:nvSpPr>
          <p:spPr bwMode="auto">
            <a:xfrm>
              <a:off x="1841500" y="2933700"/>
              <a:ext cx="342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 b="0">
                  <a:solidFill>
                    <a:srgbClr val="4D4D4D"/>
                  </a:solidFill>
                  <a:latin typeface="Symbol" pitchFamily="18" charset="2"/>
                </a:rPr>
                <a:t>q</a:t>
              </a:r>
            </a:p>
          </p:txBody>
        </p:sp>
        <p:sp>
          <p:nvSpPr>
            <p:cNvPr id="65" name="Freeform 73"/>
            <p:cNvSpPr>
              <a:spLocks/>
            </p:cNvSpPr>
            <p:nvPr/>
          </p:nvSpPr>
          <p:spPr bwMode="auto">
            <a:xfrm>
              <a:off x="1879600" y="3225800"/>
              <a:ext cx="90488" cy="165100"/>
            </a:xfrm>
            <a:custGeom>
              <a:avLst/>
              <a:gdLst>
                <a:gd name="T0" fmla="*/ 88900 w 57"/>
                <a:gd name="T1" fmla="*/ 165100 h 104"/>
                <a:gd name="T2" fmla="*/ 76200 w 57"/>
                <a:gd name="T3" fmla="*/ 76200 h 104"/>
                <a:gd name="T4" fmla="*/ 0 w 57"/>
                <a:gd name="T5" fmla="*/ 0 h 104"/>
                <a:gd name="T6" fmla="*/ 0 60000 65536"/>
                <a:gd name="T7" fmla="*/ 0 60000 65536"/>
                <a:gd name="T8" fmla="*/ 0 60000 65536"/>
                <a:gd name="T9" fmla="*/ 0 w 57"/>
                <a:gd name="T10" fmla="*/ 0 h 104"/>
                <a:gd name="T11" fmla="*/ 57 w 57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" h="104">
                  <a:moveTo>
                    <a:pt x="56" y="104"/>
                  </a:moveTo>
                  <a:cubicBezTo>
                    <a:pt x="56" y="84"/>
                    <a:pt x="57" y="65"/>
                    <a:pt x="48" y="48"/>
                  </a:cubicBezTo>
                  <a:cubicBezTo>
                    <a:pt x="39" y="31"/>
                    <a:pt x="12" y="9"/>
                    <a:pt x="0" y="0"/>
                  </a:cubicBezTo>
                </a:path>
              </a:pathLst>
            </a:custGeom>
            <a:noFill/>
            <a:ln w="952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</p:spTree>
    <p:extLst>
      <p:ext uri="{BB962C8B-B14F-4D97-AF65-F5344CB8AC3E}">
        <p14:creationId xmlns:p14="http://schemas.microsoft.com/office/powerpoint/2010/main" val="7181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Car-Like Robot</a:t>
            </a:r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04800" y="1625600"/>
            <a:ext cx="3352800" cy="302260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7363" y="1981200"/>
            <a:ext cx="3068637" cy="2587625"/>
            <a:chOff x="487363" y="1981200"/>
            <a:chExt cx="3068637" cy="2587625"/>
          </a:xfrm>
        </p:grpSpPr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487363" y="3160713"/>
              <a:ext cx="341312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y</a:t>
              </a:r>
              <a:endParaRPr lang="en-US" sz="32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1644650" y="4049713"/>
              <a:ext cx="341313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x</a:t>
              </a:r>
              <a:endParaRPr lang="en-US" sz="2800" b="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16390" name="Line 18"/>
            <p:cNvSpPr>
              <a:spLocks noChangeShapeType="1"/>
            </p:cNvSpPr>
            <p:nvPr/>
          </p:nvSpPr>
          <p:spPr bwMode="auto">
            <a:xfrm>
              <a:off x="825500" y="4152900"/>
              <a:ext cx="21717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Line 19"/>
            <p:cNvSpPr>
              <a:spLocks noChangeShapeType="1"/>
            </p:cNvSpPr>
            <p:nvPr/>
          </p:nvSpPr>
          <p:spPr bwMode="auto">
            <a:xfrm flipV="1">
              <a:off x="825500" y="2768600"/>
              <a:ext cx="0" cy="13843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Text Box 44"/>
            <p:cNvSpPr txBox="1">
              <a:spLocks noChangeArrowheads="1"/>
            </p:cNvSpPr>
            <p:nvPr/>
          </p:nvSpPr>
          <p:spPr bwMode="auto">
            <a:xfrm>
              <a:off x="825500" y="27051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0" i="1">
                  <a:solidFill>
                    <a:srgbClr val="4D4D4D"/>
                  </a:solidFill>
                  <a:latin typeface="Times New Roman" pitchFamily="18" charset="0"/>
                </a:rPr>
                <a:t>L</a:t>
              </a:r>
            </a:p>
          </p:txBody>
        </p:sp>
        <p:grpSp>
          <p:nvGrpSpPr>
            <p:cNvPr id="16394" name="Group 70"/>
            <p:cNvGrpSpPr>
              <a:grpSpLocks/>
            </p:cNvGrpSpPr>
            <p:nvPr/>
          </p:nvGrpSpPr>
          <p:grpSpPr bwMode="auto">
            <a:xfrm rot="1165426">
              <a:off x="1206500" y="1981200"/>
              <a:ext cx="2349500" cy="1858963"/>
              <a:chOff x="984" y="1152"/>
              <a:chExt cx="1480" cy="1171"/>
            </a:xfrm>
          </p:grpSpPr>
          <p:sp>
            <p:nvSpPr>
              <p:cNvPr id="16395" name="Rectangle 8"/>
              <p:cNvSpPr>
                <a:spLocks noChangeArrowheads="1"/>
              </p:cNvSpPr>
              <p:nvPr/>
            </p:nvSpPr>
            <p:spPr bwMode="auto">
              <a:xfrm>
                <a:off x="1152" y="1440"/>
                <a:ext cx="614" cy="883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396" name="Rectangle 9"/>
              <p:cNvSpPr>
                <a:spLocks noChangeArrowheads="1"/>
              </p:cNvSpPr>
              <p:nvPr/>
            </p:nvSpPr>
            <p:spPr bwMode="auto">
              <a:xfrm>
                <a:off x="1228" y="2032"/>
                <a:ext cx="75" cy="216"/>
              </a:xfrm>
              <a:prstGeom prst="rect">
                <a:avLst/>
              </a:prstGeom>
              <a:solidFill>
                <a:srgbClr val="333333"/>
              </a:solidFill>
              <a:ln w="12700" cap="sq">
                <a:solidFill>
                  <a:srgbClr val="3333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397" name="Rectangle 10"/>
              <p:cNvSpPr>
                <a:spLocks noChangeArrowheads="1"/>
              </p:cNvSpPr>
              <p:nvPr/>
            </p:nvSpPr>
            <p:spPr bwMode="auto">
              <a:xfrm>
                <a:off x="1631" y="2023"/>
                <a:ext cx="75" cy="216"/>
              </a:xfrm>
              <a:prstGeom prst="rect">
                <a:avLst/>
              </a:prstGeom>
              <a:solidFill>
                <a:srgbClr val="333333"/>
              </a:solidFill>
              <a:ln w="12700" cap="sq">
                <a:solidFill>
                  <a:srgbClr val="3333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398" name="Line 11"/>
              <p:cNvSpPr>
                <a:spLocks noChangeShapeType="1"/>
              </p:cNvSpPr>
              <p:nvPr/>
            </p:nvSpPr>
            <p:spPr bwMode="auto">
              <a:xfrm>
                <a:off x="1295" y="2128"/>
                <a:ext cx="337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399" name="Oval 12"/>
              <p:cNvSpPr>
                <a:spLocks noChangeArrowheads="1"/>
              </p:cNvSpPr>
              <p:nvPr/>
            </p:nvSpPr>
            <p:spPr bwMode="auto">
              <a:xfrm>
                <a:off x="1430" y="2118"/>
                <a:ext cx="68" cy="56"/>
              </a:xfrm>
              <a:prstGeom prst="ellipse">
                <a:avLst/>
              </a:prstGeom>
              <a:solidFill>
                <a:schemeClr val="bg2"/>
              </a:solidFill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00" name="Freeform 13"/>
              <p:cNvSpPr>
                <a:spLocks/>
              </p:cNvSpPr>
              <p:nvPr/>
            </p:nvSpPr>
            <p:spPr bwMode="auto">
              <a:xfrm>
                <a:off x="1184" y="1531"/>
                <a:ext cx="164" cy="179"/>
              </a:xfrm>
              <a:custGeom>
                <a:avLst/>
                <a:gdLst>
                  <a:gd name="T0" fmla="*/ 112 w 164"/>
                  <a:gd name="T1" fmla="*/ 0 h 179"/>
                  <a:gd name="T2" fmla="*/ 0 w 164"/>
                  <a:gd name="T3" fmla="*/ 134 h 179"/>
                  <a:gd name="T4" fmla="*/ 52 w 164"/>
                  <a:gd name="T5" fmla="*/ 179 h 179"/>
                  <a:gd name="T6" fmla="*/ 164 w 164"/>
                  <a:gd name="T7" fmla="*/ 37 h 179"/>
                  <a:gd name="T8" fmla="*/ 112 w 164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"/>
                  <a:gd name="T16" fmla="*/ 0 h 179"/>
                  <a:gd name="T17" fmla="*/ 164 w 164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" h="179">
                    <a:moveTo>
                      <a:pt x="112" y="0"/>
                    </a:moveTo>
                    <a:lnTo>
                      <a:pt x="0" y="134"/>
                    </a:lnTo>
                    <a:lnTo>
                      <a:pt x="52" y="179"/>
                    </a:lnTo>
                    <a:lnTo>
                      <a:pt x="164" y="37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333333"/>
              </a:solidFill>
              <a:ln w="12700" cap="sq">
                <a:solidFill>
                  <a:srgbClr val="3333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01" name="Freeform 14"/>
              <p:cNvSpPr>
                <a:spLocks/>
              </p:cNvSpPr>
              <p:nvPr/>
            </p:nvSpPr>
            <p:spPr bwMode="auto">
              <a:xfrm>
                <a:off x="1580" y="1530"/>
                <a:ext cx="164" cy="179"/>
              </a:xfrm>
              <a:custGeom>
                <a:avLst/>
                <a:gdLst>
                  <a:gd name="T0" fmla="*/ 112 w 164"/>
                  <a:gd name="T1" fmla="*/ 0 h 179"/>
                  <a:gd name="T2" fmla="*/ 0 w 164"/>
                  <a:gd name="T3" fmla="*/ 134 h 179"/>
                  <a:gd name="T4" fmla="*/ 52 w 164"/>
                  <a:gd name="T5" fmla="*/ 179 h 179"/>
                  <a:gd name="T6" fmla="*/ 164 w 164"/>
                  <a:gd name="T7" fmla="*/ 37 h 179"/>
                  <a:gd name="T8" fmla="*/ 112 w 164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"/>
                  <a:gd name="T16" fmla="*/ 0 h 179"/>
                  <a:gd name="T17" fmla="*/ 164 w 164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" h="179">
                    <a:moveTo>
                      <a:pt x="112" y="0"/>
                    </a:moveTo>
                    <a:lnTo>
                      <a:pt x="0" y="134"/>
                    </a:lnTo>
                    <a:lnTo>
                      <a:pt x="52" y="179"/>
                    </a:lnTo>
                    <a:lnTo>
                      <a:pt x="164" y="37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333333"/>
              </a:solidFill>
              <a:ln w="12700" cap="sq">
                <a:solidFill>
                  <a:srgbClr val="3333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02" name="Line 16"/>
              <p:cNvSpPr>
                <a:spLocks noChangeShapeType="1"/>
              </p:cNvSpPr>
              <p:nvPr/>
            </p:nvSpPr>
            <p:spPr bwMode="auto">
              <a:xfrm flipV="1">
                <a:off x="1467" y="1901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FF9900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6641" name="Text Box 17"/>
              <p:cNvSpPr txBox="1">
                <a:spLocks noChangeArrowheads="1"/>
              </p:cNvSpPr>
              <p:nvPr/>
            </p:nvSpPr>
            <p:spPr bwMode="auto">
              <a:xfrm>
                <a:off x="1248" y="1776"/>
                <a:ext cx="216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4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  <a:cs typeface="+mn-cs"/>
                  </a:rPr>
                  <a:t>q</a:t>
                </a:r>
                <a:endParaRPr lang="en-US" sz="2400" b="0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endParaRPr>
              </a:p>
            </p:txBody>
          </p:sp>
          <p:sp>
            <p:nvSpPr>
              <p:cNvPr id="16404" name="Line 20"/>
              <p:cNvSpPr>
                <a:spLocks noChangeShapeType="1"/>
              </p:cNvSpPr>
              <p:nvPr/>
            </p:nvSpPr>
            <p:spPr bwMode="auto">
              <a:xfrm>
                <a:off x="1312" y="1624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405" name="Line 21"/>
              <p:cNvSpPr>
                <a:spLocks noChangeShapeType="1"/>
              </p:cNvSpPr>
              <p:nvPr/>
            </p:nvSpPr>
            <p:spPr bwMode="auto">
              <a:xfrm>
                <a:off x="1656" y="2128"/>
                <a:ext cx="8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406" name="Line 22"/>
              <p:cNvSpPr>
                <a:spLocks noChangeShapeType="1"/>
              </p:cNvSpPr>
              <p:nvPr/>
            </p:nvSpPr>
            <p:spPr bwMode="auto">
              <a:xfrm>
                <a:off x="1296" y="1632"/>
                <a:ext cx="816" cy="4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407" name="Line 23"/>
              <p:cNvSpPr>
                <a:spLocks noChangeShapeType="1"/>
              </p:cNvSpPr>
              <p:nvPr/>
            </p:nvSpPr>
            <p:spPr bwMode="auto">
              <a:xfrm>
                <a:off x="1688" y="1632"/>
                <a:ext cx="432" cy="5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408" name="Line 24"/>
              <p:cNvSpPr>
                <a:spLocks noChangeShapeType="1"/>
              </p:cNvSpPr>
              <p:nvPr/>
            </p:nvSpPr>
            <p:spPr bwMode="auto">
              <a:xfrm flipV="1">
                <a:off x="1464" y="1368"/>
                <a:ext cx="224" cy="256"/>
              </a:xfrm>
              <a:prstGeom prst="line">
                <a:avLst/>
              </a:prstGeom>
              <a:noFill/>
              <a:ln w="12700" cap="sq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409" name="Line 25"/>
              <p:cNvSpPr>
                <a:spLocks noChangeShapeType="1"/>
              </p:cNvSpPr>
              <p:nvPr/>
            </p:nvSpPr>
            <p:spPr bwMode="auto">
              <a:xfrm flipH="1" flipV="1">
                <a:off x="1456" y="1152"/>
                <a:ext cx="8" cy="9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410" name="Arc 26"/>
              <p:cNvSpPr>
                <a:spLocks/>
              </p:cNvSpPr>
              <p:nvPr/>
            </p:nvSpPr>
            <p:spPr bwMode="auto">
              <a:xfrm>
                <a:off x="1464" y="1408"/>
                <a:ext cx="136" cy="56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11" name="Rectangle 27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0" i="1">
                    <a:solidFill>
                      <a:srgbClr val="800000"/>
                    </a:solidFill>
                    <a:latin typeface="Symbol" pitchFamily="18" charset="2"/>
                  </a:rPr>
                  <a:t>f</a:t>
                </a:r>
              </a:p>
            </p:txBody>
          </p:sp>
          <p:sp>
            <p:nvSpPr>
              <p:cNvPr id="16412" name="Line 28"/>
              <p:cNvSpPr>
                <a:spLocks noChangeShapeType="1"/>
              </p:cNvSpPr>
              <p:nvPr/>
            </p:nvSpPr>
            <p:spPr bwMode="auto">
              <a:xfrm>
                <a:off x="1456" y="1632"/>
                <a:ext cx="648" cy="4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413" name="Arc 29"/>
              <p:cNvSpPr>
                <a:spLocks/>
              </p:cNvSpPr>
              <p:nvPr/>
            </p:nvSpPr>
            <p:spPr bwMode="auto">
              <a:xfrm flipH="1">
                <a:off x="1816" y="1960"/>
                <a:ext cx="56" cy="16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accent5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14" name="Rectangle 30"/>
              <p:cNvSpPr>
                <a:spLocks noChangeArrowheads="1"/>
              </p:cNvSpPr>
              <p:nvPr/>
            </p:nvSpPr>
            <p:spPr bwMode="auto">
              <a:xfrm flipV="1">
                <a:off x="1827" y="1959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000" b="0" i="1" dirty="0">
                    <a:solidFill>
                      <a:srgbClr val="800000"/>
                    </a:solidFill>
                    <a:latin typeface="Symbol" pitchFamily="18" charset="2"/>
                  </a:rPr>
                  <a:t>f</a:t>
                </a:r>
              </a:p>
            </p:txBody>
          </p:sp>
          <p:sp>
            <p:nvSpPr>
              <p:cNvPr id="16415" name="Line 31"/>
              <p:cNvSpPr>
                <a:spLocks noChangeShapeType="1"/>
              </p:cNvSpPr>
              <p:nvPr/>
            </p:nvSpPr>
            <p:spPr bwMode="auto">
              <a:xfrm flipH="1">
                <a:off x="984" y="1632"/>
                <a:ext cx="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6416" name="Line 32"/>
              <p:cNvSpPr>
                <a:spLocks noChangeShapeType="1"/>
              </p:cNvSpPr>
              <p:nvPr/>
            </p:nvSpPr>
            <p:spPr bwMode="auto">
              <a:xfrm>
                <a:off x="1040" y="1632"/>
                <a:ext cx="0" cy="50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6417" name="Line 15"/>
            <p:cNvSpPr>
              <a:spLocks noChangeShapeType="1"/>
            </p:cNvSpPr>
            <p:nvPr/>
          </p:nvSpPr>
          <p:spPr bwMode="auto">
            <a:xfrm>
              <a:off x="1784350" y="3352800"/>
              <a:ext cx="0" cy="84455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Line 71"/>
            <p:cNvSpPr>
              <a:spLocks noChangeShapeType="1"/>
            </p:cNvSpPr>
            <p:nvPr/>
          </p:nvSpPr>
          <p:spPr bwMode="auto">
            <a:xfrm flipV="1">
              <a:off x="825500" y="3378200"/>
              <a:ext cx="2032000" cy="1270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Text Box 72"/>
            <p:cNvSpPr txBox="1">
              <a:spLocks noChangeArrowheads="1"/>
            </p:cNvSpPr>
            <p:nvPr/>
          </p:nvSpPr>
          <p:spPr bwMode="auto">
            <a:xfrm>
              <a:off x="1841500" y="2933700"/>
              <a:ext cx="342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 b="0">
                  <a:solidFill>
                    <a:srgbClr val="4D4D4D"/>
                  </a:solidFill>
                  <a:latin typeface="Symbol" pitchFamily="18" charset="2"/>
                </a:rPr>
                <a:t>q</a:t>
              </a:r>
            </a:p>
          </p:txBody>
        </p:sp>
        <p:sp>
          <p:nvSpPr>
            <p:cNvPr id="16420" name="Freeform 73"/>
            <p:cNvSpPr>
              <a:spLocks/>
            </p:cNvSpPr>
            <p:nvPr/>
          </p:nvSpPr>
          <p:spPr bwMode="auto">
            <a:xfrm>
              <a:off x="1879600" y="3225800"/>
              <a:ext cx="90488" cy="165100"/>
            </a:xfrm>
            <a:custGeom>
              <a:avLst/>
              <a:gdLst>
                <a:gd name="T0" fmla="*/ 88900 w 57"/>
                <a:gd name="T1" fmla="*/ 165100 h 104"/>
                <a:gd name="T2" fmla="*/ 76200 w 57"/>
                <a:gd name="T3" fmla="*/ 76200 h 104"/>
                <a:gd name="T4" fmla="*/ 0 w 57"/>
                <a:gd name="T5" fmla="*/ 0 h 104"/>
                <a:gd name="T6" fmla="*/ 0 60000 65536"/>
                <a:gd name="T7" fmla="*/ 0 60000 65536"/>
                <a:gd name="T8" fmla="*/ 0 60000 65536"/>
                <a:gd name="T9" fmla="*/ 0 w 57"/>
                <a:gd name="T10" fmla="*/ 0 h 104"/>
                <a:gd name="T11" fmla="*/ 57 w 57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" h="104">
                  <a:moveTo>
                    <a:pt x="56" y="104"/>
                  </a:moveTo>
                  <a:cubicBezTo>
                    <a:pt x="56" y="84"/>
                    <a:pt x="57" y="65"/>
                    <a:pt x="48" y="48"/>
                  </a:cubicBezTo>
                  <a:cubicBezTo>
                    <a:pt x="39" y="31"/>
                    <a:pt x="12" y="9"/>
                    <a:pt x="0" y="0"/>
                  </a:cubicBezTo>
                </a:path>
              </a:pathLst>
            </a:custGeom>
            <a:noFill/>
            <a:ln w="952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  <p:grpSp>
        <p:nvGrpSpPr>
          <p:cNvPr id="16421" name="Group 75"/>
          <p:cNvGrpSpPr>
            <a:grpSpLocks/>
          </p:cNvGrpSpPr>
          <p:nvPr/>
        </p:nvGrpSpPr>
        <p:grpSpPr bwMode="auto">
          <a:xfrm>
            <a:off x="3124200" y="1981200"/>
            <a:ext cx="5359400" cy="1905000"/>
            <a:chOff x="2280" y="1248"/>
            <a:chExt cx="3376" cy="1200"/>
          </a:xfrm>
        </p:grpSpPr>
        <p:sp>
          <p:nvSpPr>
            <p:cNvPr id="26686" name="Text Box 62"/>
            <p:cNvSpPr txBox="1">
              <a:spLocks noChangeArrowheads="1"/>
            </p:cNvSpPr>
            <p:nvPr/>
          </p:nvSpPr>
          <p:spPr bwMode="auto">
            <a:xfrm>
              <a:off x="2280" y="1248"/>
              <a:ext cx="1192" cy="5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0" i="1" dirty="0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d</a:t>
              </a:r>
              <a:r>
                <a:rPr lang="en-US" sz="2400" b="0" i="1" dirty="0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x</a:t>
              </a:r>
              <a:r>
                <a:rPr lang="en-US" sz="2400" b="0" i="1" dirty="0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/</a:t>
              </a:r>
              <a:r>
                <a:rPr lang="en-US" sz="2400" b="0" i="1" dirty="0" err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dt</a:t>
              </a:r>
              <a:r>
                <a:rPr lang="en-US" sz="2400" b="0" dirty="0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 = </a:t>
              </a:r>
              <a:r>
                <a:rPr lang="en-US" sz="2400" b="0" i="1" dirty="0">
                  <a:solidFill>
                    <a:srgbClr val="800000"/>
                  </a:solidFill>
                  <a:latin typeface="Times New Roman" pitchFamily="18" charset="0"/>
                  <a:cs typeface="+mn-cs"/>
                </a:rPr>
                <a:t>v</a:t>
              </a:r>
              <a:r>
                <a:rPr lang="en-US" sz="2400" b="0" dirty="0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 </a:t>
              </a:r>
              <a:r>
                <a:rPr lang="en-US" sz="2400" b="0" dirty="0" err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cos</a:t>
              </a:r>
              <a:r>
                <a:rPr lang="en-US" sz="2400" b="0" i="1" dirty="0" err="1">
                  <a:solidFill>
                    <a:srgbClr val="0000FF"/>
                  </a:solidFill>
                  <a:latin typeface="Symbol" pitchFamily="18" charset="2"/>
                  <a:cs typeface="+mn-cs"/>
                </a:rPr>
                <a:t>q</a:t>
              </a:r>
              <a:endParaRPr lang="en-US" sz="2400" b="0" i="1" baseline="-25000" dirty="0">
                <a:solidFill>
                  <a:srgbClr val="0000FF"/>
                </a:solidFill>
                <a:latin typeface="Times New Roman" pitchFamily="18" charset="0"/>
                <a:cs typeface="+mn-cs"/>
              </a:endParaRPr>
            </a:p>
            <a:p>
              <a:pPr algn="ctr" eaLnBrk="0" hangingPunct="0">
                <a:defRPr/>
              </a:pPr>
              <a:r>
                <a:rPr lang="en-US" sz="2400" b="0" i="1" dirty="0" err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d</a:t>
              </a:r>
              <a:r>
                <a:rPr lang="en-US" sz="2400" b="0" i="1" dirty="0" err="1">
                  <a:solidFill>
                    <a:srgbClr val="0000FF"/>
                  </a:solidFill>
                  <a:latin typeface="Times New Roman" pitchFamily="18" charset="0"/>
                  <a:cs typeface="+mn-cs"/>
                </a:rPr>
                <a:t>y</a:t>
              </a:r>
              <a:r>
                <a:rPr lang="en-US" sz="2400" b="0" i="1" dirty="0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/</a:t>
              </a:r>
              <a:r>
                <a:rPr lang="en-US" sz="2400" b="0" i="1" dirty="0" err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dt</a:t>
              </a:r>
              <a:r>
                <a:rPr lang="en-US" sz="2400" b="0" dirty="0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 = </a:t>
              </a:r>
              <a:r>
                <a:rPr lang="en-US" sz="2400" b="0" i="1" dirty="0">
                  <a:solidFill>
                    <a:srgbClr val="800000"/>
                  </a:solidFill>
                  <a:latin typeface="Times New Roman" pitchFamily="18" charset="0"/>
                  <a:cs typeface="+mn-cs"/>
                </a:rPr>
                <a:t>v</a:t>
              </a:r>
              <a:r>
                <a:rPr lang="en-US" sz="2400" b="0" dirty="0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 </a:t>
              </a:r>
              <a:r>
                <a:rPr lang="en-US" sz="2400" b="0" dirty="0" err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sin</a:t>
              </a:r>
              <a:r>
                <a:rPr lang="en-US" sz="2400" b="0" i="1" dirty="0" err="1">
                  <a:solidFill>
                    <a:srgbClr val="0000FF"/>
                  </a:solidFill>
                  <a:latin typeface="Symbol" pitchFamily="18" charset="2"/>
                  <a:cs typeface="+mn-cs"/>
                </a:rPr>
                <a:t>q</a:t>
              </a:r>
              <a:endParaRPr lang="en-US" sz="3200" b="0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16423" name="Text Box 63"/>
            <p:cNvSpPr txBox="1">
              <a:spLocks noChangeArrowheads="1"/>
            </p:cNvSpPr>
            <p:nvPr/>
          </p:nvSpPr>
          <p:spPr bwMode="auto">
            <a:xfrm>
              <a:off x="2280" y="1816"/>
              <a:ext cx="1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hangingPunct="0"/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</a:rPr>
                <a:t>d</a:t>
              </a:r>
              <a:r>
                <a:rPr lang="en-US" sz="2400" b="0">
                  <a:solidFill>
                    <a:srgbClr val="0000FF"/>
                  </a:solidFill>
                  <a:latin typeface="Symbol" pitchFamily="18" charset="2"/>
                </a:rPr>
                <a:t>q</a:t>
              </a:r>
              <a:r>
                <a:rPr lang="en-US" sz="2400" b="0">
                  <a:solidFill>
                    <a:srgbClr val="292929"/>
                  </a:solidFill>
                  <a:latin typeface="Symbol" pitchFamily="18" charset="2"/>
                </a:rPr>
                <a:t>/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</a:rPr>
                <a:t>d</a:t>
              </a:r>
              <a:r>
                <a:rPr lang="en-US" sz="2400" b="0">
                  <a:solidFill>
                    <a:srgbClr val="292929"/>
                  </a:solidFill>
                  <a:latin typeface="Times New Roman" pitchFamily="18" charset="0"/>
                </a:rPr>
                <a:t>t = (</a:t>
              </a:r>
              <a:r>
                <a:rPr lang="en-US" sz="2400" b="0" i="1">
                  <a:solidFill>
                    <a:srgbClr val="800000"/>
                  </a:solidFill>
                  <a:latin typeface="Times New Roman" pitchFamily="18" charset="0"/>
                </a:rPr>
                <a:t>v</a:t>
              </a:r>
              <a:r>
                <a:rPr lang="en-US" sz="2400" b="0">
                  <a:solidFill>
                    <a:srgbClr val="292929"/>
                  </a:solidFill>
                  <a:latin typeface="Times New Roman" pitchFamily="18" charset="0"/>
                </a:rPr>
                <a:t>/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</a:rPr>
                <a:t>L</a:t>
              </a:r>
              <a:r>
                <a:rPr lang="en-US" sz="2400" b="0">
                  <a:solidFill>
                    <a:srgbClr val="292929"/>
                  </a:solidFill>
                  <a:latin typeface="Times New Roman" pitchFamily="18" charset="0"/>
                </a:rPr>
                <a:t>) tan </a:t>
              </a:r>
              <a:r>
                <a:rPr lang="en-US" sz="2400" b="0">
                  <a:solidFill>
                    <a:srgbClr val="800000"/>
                  </a:solidFill>
                  <a:latin typeface="Symbol" pitchFamily="18" charset="2"/>
                </a:rPr>
                <a:t>f</a:t>
              </a:r>
              <a:endParaRPr lang="en-US" sz="2400" b="0" i="1" baseline="-25000">
                <a:solidFill>
                  <a:srgbClr val="800000"/>
                </a:solidFill>
                <a:latin typeface="Times New Roman" pitchFamily="18" charset="0"/>
              </a:endParaRPr>
            </a:p>
          </p:txBody>
        </p:sp>
        <p:sp>
          <p:nvSpPr>
            <p:cNvPr id="26688" name="Text Box 64"/>
            <p:cNvSpPr txBox="1">
              <a:spLocks noChangeArrowheads="1"/>
            </p:cNvSpPr>
            <p:nvPr/>
          </p:nvSpPr>
          <p:spPr bwMode="auto">
            <a:xfrm>
              <a:off x="2304" y="2160"/>
              <a:ext cx="72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0">
                  <a:solidFill>
                    <a:srgbClr val="29292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|</a:t>
              </a:r>
              <a:r>
                <a:rPr lang="en-US" sz="2400" b="0">
                  <a:solidFill>
                    <a:srgbClr val="800000"/>
                  </a:solidFill>
                  <a:latin typeface="Symbol" pitchFamily="18" charset="2"/>
                  <a:cs typeface="+mn-cs"/>
                </a:rPr>
                <a:t>f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| </a:t>
              </a:r>
              <a:r>
                <a:rPr lang="en-US" sz="2400" b="0" i="1" u="sng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&lt;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  </a:t>
              </a:r>
              <a:r>
                <a:rPr lang="en-US" sz="2400" b="0">
                  <a:solidFill>
                    <a:srgbClr val="292929"/>
                  </a:solidFill>
                  <a:latin typeface="Symbol" pitchFamily="18" charset="2"/>
                  <a:cs typeface="+mn-cs"/>
                </a:rPr>
                <a:t>F</a:t>
              </a:r>
              <a:endParaRPr lang="en-US" sz="2400" b="0" i="1">
                <a:solidFill>
                  <a:srgbClr val="292929"/>
                </a:solidFill>
                <a:latin typeface="Times New Roman" pitchFamily="18" charset="0"/>
                <a:cs typeface="+mn-cs"/>
              </a:endParaRPr>
            </a:p>
          </p:txBody>
        </p:sp>
        <p:sp>
          <p:nvSpPr>
            <p:cNvPr id="16425" name="Text Box 65"/>
            <p:cNvSpPr txBox="1">
              <a:spLocks noChangeArrowheads="1"/>
            </p:cNvSpPr>
            <p:nvPr/>
          </p:nvSpPr>
          <p:spPr bwMode="auto">
            <a:xfrm>
              <a:off x="3456" y="1344"/>
              <a:ext cx="2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hangingPunct="0"/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</a:rPr>
                <a:t>        d</a:t>
              </a:r>
              <a:r>
                <a:rPr lang="en-US" sz="2400" b="0" i="1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</a:rPr>
                <a:t> sin</a:t>
              </a:r>
              <a:r>
                <a:rPr lang="en-US" sz="2400" b="0" i="1">
                  <a:solidFill>
                    <a:srgbClr val="0000FF"/>
                  </a:solidFill>
                  <a:latin typeface="Symbol" pitchFamily="18" charset="2"/>
                </a:rPr>
                <a:t>q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</a:rPr>
                <a:t> – d</a:t>
              </a:r>
              <a:r>
                <a:rPr lang="en-US" sz="2400" b="0" i="1">
                  <a:solidFill>
                    <a:srgbClr val="0000FF"/>
                  </a:solidFill>
                  <a:latin typeface="Times New Roman" pitchFamily="18" charset="0"/>
                </a:rPr>
                <a:t>y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</a:rPr>
                <a:t> cos</a:t>
              </a:r>
              <a:r>
                <a:rPr lang="en-US" sz="2400" b="0" i="1">
                  <a:solidFill>
                    <a:srgbClr val="0000FF"/>
                  </a:solidFill>
                  <a:latin typeface="Symbol" pitchFamily="18" charset="2"/>
                </a:rPr>
                <a:t>q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</a:rPr>
                <a:t> = 0 </a:t>
              </a:r>
              <a:endParaRPr lang="en-US" sz="2400" b="0" i="1">
                <a:solidFill>
                  <a:srgbClr val="292929"/>
                </a:solidFill>
                <a:latin typeface="Symbol" pitchFamily="18" charset="2"/>
              </a:endParaRPr>
            </a:p>
          </p:txBody>
        </p:sp>
        <p:sp>
          <p:nvSpPr>
            <p:cNvPr id="16426" name="Line 68"/>
            <p:cNvSpPr>
              <a:spLocks noChangeShapeType="1"/>
            </p:cNvSpPr>
            <p:nvPr/>
          </p:nvSpPr>
          <p:spPr bwMode="auto">
            <a:xfrm>
              <a:off x="3648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7" name="AutoShape 74"/>
            <p:cNvSpPr>
              <a:spLocks/>
            </p:cNvSpPr>
            <p:nvPr/>
          </p:nvSpPr>
          <p:spPr bwMode="auto">
            <a:xfrm>
              <a:off x="3504" y="1344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</p:grp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1193800" y="5121275"/>
            <a:ext cx="4960938" cy="557213"/>
          </a:xfrm>
          <a:prstGeom prst="rect">
            <a:avLst/>
          </a:prstGeom>
          <a:solidFill>
            <a:srgbClr val="DDDDDD"/>
          </a:solidFill>
          <a:ln w="38100">
            <a:solidFill>
              <a:srgbClr val="33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800" b="0" dirty="0">
                <a:solidFill>
                  <a:srgbClr val="336600"/>
                </a:solidFill>
              </a:rPr>
              <a:t>Lower-bounded turning radius</a:t>
            </a: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3098800" y="3444875"/>
            <a:ext cx="1219200" cy="533400"/>
          </a:xfrm>
          <a:prstGeom prst="rect">
            <a:avLst/>
          </a:prstGeom>
          <a:noFill/>
          <a:ln w="38100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 flipH="1">
            <a:off x="3708400" y="3978275"/>
            <a:ext cx="0" cy="1143000"/>
          </a:xfrm>
          <a:prstGeom prst="line">
            <a:avLst/>
          </a:prstGeom>
          <a:noFill/>
          <a:ln w="38100">
            <a:solidFill>
              <a:srgbClr val="33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87363" y="1981200"/>
            <a:ext cx="3068637" cy="2587625"/>
            <a:chOff x="487363" y="1981200"/>
            <a:chExt cx="3068637" cy="2587625"/>
          </a:xfrm>
        </p:grpSpPr>
        <p:sp>
          <p:nvSpPr>
            <p:cNvPr id="104" name="Text Box 5"/>
            <p:cNvSpPr txBox="1">
              <a:spLocks noChangeArrowheads="1"/>
            </p:cNvSpPr>
            <p:nvPr/>
          </p:nvSpPr>
          <p:spPr bwMode="auto">
            <a:xfrm>
              <a:off x="487363" y="3160713"/>
              <a:ext cx="341312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y</a:t>
              </a:r>
              <a:endParaRPr lang="en-US" sz="32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105" name="Text Box 7"/>
            <p:cNvSpPr txBox="1">
              <a:spLocks noChangeArrowheads="1"/>
            </p:cNvSpPr>
            <p:nvPr/>
          </p:nvSpPr>
          <p:spPr bwMode="auto">
            <a:xfrm>
              <a:off x="1644650" y="4049713"/>
              <a:ext cx="341313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x</a:t>
              </a:r>
              <a:endParaRPr lang="en-US" sz="2800" b="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106" name="Line 18"/>
            <p:cNvSpPr>
              <a:spLocks noChangeShapeType="1"/>
            </p:cNvSpPr>
            <p:nvPr/>
          </p:nvSpPr>
          <p:spPr bwMode="auto">
            <a:xfrm>
              <a:off x="825500" y="4152900"/>
              <a:ext cx="21717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9"/>
            <p:cNvSpPr>
              <a:spLocks noChangeShapeType="1"/>
            </p:cNvSpPr>
            <p:nvPr/>
          </p:nvSpPr>
          <p:spPr bwMode="auto">
            <a:xfrm flipV="1">
              <a:off x="825500" y="2768600"/>
              <a:ext cx="0" cy="13843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44"/>
            <p:cNvSpPr txBox="1">
              <a:spLocks noChangeArrowheads="1"/>
            </p:cNvSpPr>
            <p:nvPr/>
          </p:nvSpPr>
          <p:spPr bwMode="auto">
            <a:xfrm>
              <a:off x="825500" y="27051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0" i="1">
                  <a:solidFill>
                    <a:srgbClr val="4D4D4D"/>
                  </a:solidFill>
                  <a:latin typeface="Times New Roman" pitchFamily="18" charset="0"/>
                </a:rPr>
                <a:t>L</a:t>
              </a:r>
            </a:p>
          </p:txBody>
        </p:sp>
        <p:grpSp>
          <p:nvGrpSpPr>
            <p:cNvPr id="109" name="Group 70"/>
            <p:cNvGrpSpPr>
              <a:grpSpLocks/>
            </p:cNvGrpSpPr>
            <p:nvPr/>
          </p:nvGrpSpPr>
          <p:grpSpPr bwMode="auto">
            <a:xfrm rot="1165426">
              <a:off x="1206500" y="1981200"/>
              <a:ext cx="2349500" cy="1858963"/>
              <a:chOff x="984" y="1152"/>
              <a:chExt cx="1480" cy="1171"/>
            </a:xfrm>
          </p:grpSpPr>
          <p:sp>
            <p:nvSpPr>
              <p:cNvPr id="114" name="Rectangle 8"/>
              <p:cNvSpPr>
                <a:spLocks noChangeArrowheads="1"/>
              </p:cNvSpPr>
              <p:nvPr/>
            </p:nvSpPr>
            <p:spPr bwMode="auto">
              <a:xfrm>
                <a:off x="1152" y="1440"/>
                <a:ext cx="614" cy="883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5" name="Rectangle 9"/>
              <p:cNvSpPr>
                <a:spLocks noChangeArrowheads="1"/>
              </p:cNvSpPr>
              <p:nvPr/>
            </p:nvSpPr>
            <p:spPr bwMode="auto">
              <a:xfrm>
                <a:off x="1228" y="2032"/>
                <a:ext cx="75" cy="216"/>
              </a:xfrm>
              <a:prstGeom prst="rect">
                <a:avLst/>
              </a:prstGeom>
              <a:solidFill>
                <a:srgbClr val="333333"/>
              </a:solidFill>
              <a:ln w="12700" cap="sq">
                <a:solidFill>
                  <a:srgbClr val="3333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6" name="Rectangle 10"/>
              <p:cNvSpPr>
                <a:spLocks noChangeArrowheads="1"/>
              </p:cNvSpPr>
              <p:nvPr/>
            </p:nvSpPr>
            <p:spPr bwMode="auto">
              <a:xfrm>
                <a:off x="1631" y="2023"/>
                <a:ext cx="75" cy="216"/>
              </a:xfrm>
              <a:prstGeom prst="rect">
                <a:avLst/>
              </a:prstGeom>
              <a:solidFill>
                <a:srgbClr val="333333"/>
              </a:solidFill>
              <a:ln w="12700" cap="sq">
                <a:solidFill>
                  <a:srgbClr val="3333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7" name="Line 11"/>
              <p:cNvSpPr>
                <a:spLocks noChangeShapeType="1"/>
              </p:cNvSpPr>
              <p:nvPr/>
            </p:nvSpPr>
            <p:spPr bwMode="auto">
              <a:xfrm>
                <a:off x="1295" y="2128"/>
                <a:ext cx="337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18" name="Oval 12"/>
              <p:cNvSpPr>
                <a:spLocks noChangeArrowheads="1"/>
              </p:cNvSpPr>
              <p:nvPr/>
            </p:nvSpPr>
            <p:spPr bwMode="auto">
              <a:xfrm>
                <a:off x="1430" y="2118"/>
                <a:ext cx="68" cy="56"/>
              </a:xfrm>
              <a:prstGeom prst="ellipse">
                <a:avLst/>
              </a:prstGeom>
              <a:solidFill>
                <a:schemeClr val="bg2"/>
              </a:solidFill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9" name="Freeform 13"/>
              <p:cNvSpPr>
                <a:spLocks/>
              </p:cNvSpPr>
              <p:nvPr/>
            </p:nvSpPr>
            <p:spPr bwMode="auto">
              <a:xfrm>
                <a:off x="1184" y="1531"/>
                <a:ext cx="164" cy="179"/>
              </a:xfrm>
              <a:custGeom>
                <a:avLst/>
                <a:gdLst>
                  <a:gd name="T0" fmla="*/ 112 w 164"/>
                  <a:gd name="T1" fmla="*/ 0 h 179"/>
                  <a:gd name="T2" fmla="*/ 0 w 164"/>
                  <a:gd name="T3" fmla="*/ 134 h 179"/>
                  <a:gd name="T4" fmla="*/ 52 w 164"/>
                  <a:gd name="T5" fmla="*/ 179 h 179"/>
                  <a:gd name="T6" fmla="*/ 164 w 164"/>
                  <a:gd name="T7" fmla="*/ 37 h 179"/>
                  <a:gd name="T8" fmla="*/ 112 w 164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"/>
                  <a:gd name="T16" fmla="*/ 0 h 179"/>
                  <a:gd name="T17" fmla="*/ 164 w 164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" h="179">
                    <a:moveTo>
                      <a:pt x="112" y="0"/>
                    </a:moveTo>
                    <a:lnTo>
                      <a:pt x="0" y="134"/>
                    </a:lnTo>
                    <a:lnTo>
                      <a:pt x="52" y="179"/>
                    </a:lnTo>
                    <a:lnTo>
                      <a:pt x="164" y="37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333333"/>
              </a:solidFill>
              <a:ln w="12700" cap="sq">
                <a:solidFill>
                  <a:srgbClr val="3333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0" name="Freeform 14"/>
              <p:cNvSpPr>
                <a:spLocks/>
              </p:cNvSpPr>
              <p:nvPr/>
            </p:nvSpPr>
            <p:spPr bwMode="auto">
              <a:xfrm>
                <a:off x="1580" y="1530"/>
                <a:ext cx="164" cy="179"/>
              </a:xfrm>
              <a:custGeom>
                <a:avLst/>
                <a:gdLst>
                  <a:gd name="T0" fmla="*/ 112 w 164"/>
                  <a:gd name="T1" fmla="*/ 0 h 179"/>
                  <a:gd name="T2" fmla="*/ 0 w 164"/>
                  <a:gd name="T3" fmla="*/ 134 h 179"/>
                  <a:gd name="T4" fmla="*/ 52 w 164"/>
                  <a:gd name="T5" fmla="*/ 179 h 179"/>
                  <a:gd name="T6" fmla="*/ 164 w 164"/>
                  <a:gd name="T7" fmla="*/ 37 h 179"/>
                  <a:gd name="T8" fmla="*/ 112 w 164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"/>
                  <a:gd name="T16" fmla="*/ 0 h 179"/>
                  <a:gd name="T17" fmla="*/ 164 w 164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" h="179">
                    <a:moveTo>
                      <a:pt x="112" y="0"/>
                    </a:moveTo>
                    <a:lnTo>
                      <a:pt x="0" y="134"/>
                    </a:lnTo>
                    <a:lnTo>
                      <a:pt x="52" y="179"/>
                    </a:lnTo>
                    <a:lnTo>
                      <a:pt x="164" y="37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333333"/>
              </a:solidFill>
              <a:ln w="12700" cap="sq">
                <a:solidFill>
                  <a:srgbClr val="3333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 flipV="1">
                <a:off x="1467" y="1901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FF9900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22" name="Text Box 17"/>
              <p:cNvSpPr txBox="1">
                <a:spLocks noChangeArrowheads="1"/>
              </p:cNvSpPr>
              <p:nvPr/>
            </p:nvSpPr>
            <p:spPr bwMode="auto">
              <a:xfrm>
                <a:off x="1248" y="1776"/>
                <a:ext cx="216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4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  <a:cs typeface="+mn-cs"/>
                  </a:rPr>
                  <a:t>q</a:t>
                </a:r>
                <a:endParaRPr lang="en-US" sz="2400" b="0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endParaRPr>
              </a:p>
            </p:txBody>
          </p:sp>
          <p:sp>
            <p:nvSpPr>
              <p:cNvPr id="123" name="Line 20"/>
              <p:cNvSpPr>
                <a:spLocks noChangeShapeType="1"/>
              </p:cNvSpPr>
              <p:nvPr/>
            </p:nvSpPr>
            <p:spPr bwMode="auto">
              <a:xfrm>
                <a:off x="1312" y="1624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24" name="Line 21"/>
              <p:cNvSpPr>
                <a:spLocks noChangeShapeType="1"/>
              </p:cNvSpPr>
              <p:nvPr/>
            </p:nvSpPr>
            <p:spPr bwMode="auto">
              <a:xfrm>
                <a:off x="1656" y="2128"/>
                <a:ext cx="8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25" name="Line 22"/>
              <p:cNvSpPr>
                <a:spLocks noChangeShapeType="1"/>
              </p:cNvSpPr>
              <p:nvPr/>
            </p:nvSpPr>
            <p:spPr bwMode="auto">
              <a:xfrm>
                <a:off x="1296" y="1632"/>
                <a:ext cx="816" cy="4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26" name="Line 23"/>
              <p:cNvSpPr>
                <a:spLocks noChangeShapeType="1"/>
              </p:cNvSpPr>
              <p:nvPr/>
            </p:nvSpPr>
            <p:spPr bwMode="auto">
              <a:xfrm>
                <a:off x="1688" y="1632"/>
                <a:ext cx="432" cy="5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27" name="Line 24"/>
              <p:cNvSpPr>
                <a:spLocks noChangeShapeType="1"/>
              </p:cNvSpPr>
              <p:nvPr/>
            </p:nvSpPr>
            <p:spPr bwMode="auto">
              <a:xfrm flipV="1">
                <a:off x="1464" y="1368"/>
                <a:ext cx="224" cy="256"/>
              </a:xfrm>
              <a:prstGeom prst="line">
                <a:avLst/>
              </a:prstGeom>
              <a:noFill/>
              <a:ln w="12700" cap="sq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28" name="Line 25"/>
              <p:cNvSpPr>
                <a:spLocks noChangeShapeType="1"/>
              </p:cNvSpPr>
              <p:nvPr/>
            </p:nvSpPr>
            <p:spPr bwMode="auto">
              <a:xfrm flipH="1" flipV="1">
                <a:off x="1456" y="1152"/>
                <a:ext cx="8" cy="9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29" name="Arc 26"/>
              <p:cNvSpPr>
                <a:spLocks/>
              </p:cNvSpPr>
              <p:nvPr/>
            </p:nvSpPr>
            <p:spPr bwMode="auto">
              <a:xfrm>
                <a:off x="1464" y="1408"/>
                <a:ext cx="136" cy="56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0" i="1">
                    <a:solidFill>
                      <a:srgbClr val="800000"/>
                    </a:solidFill>
                    <a:latin typeface="Symbol" pitchFamily="18" charset="2"/>
                  </a:rPr>
                  <a:t>f</a:t>
                </a:r>
              </a:p>
            </p:txBody>
          </p:sp>
          <p:sp>
            <p:nvSpPr>
              <p:cNvPr id="131" name="Line 28"/>
              <p:cNvSpPr>
                <a:spLocks noChangeShapeType="1"/>
              </p:cNvSpPr>
              <p:nvPr/>
            </p:nvSpPr>
            <p:spPr bwMode="auto">
              <a:xfrm>
                <a:off x="1456" y="1632"/>
                <a:ext cx="648" cy="4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32" name="Arc 29"/>
              <p:cNvSpPr>
                <a:spLocks/>
              </p:cNvSpPr>
              <p:nvPr/>
            </p:nvSpPr>
            <p:spPr bwMode="auto">
              <a:xfrm flipH="1">
                <a:off x="1816" y="1960"/>
                <a:ext cx="56" cy="16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accent5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3" name="Rectangle 30"/>
              <p:cNvSpPr>
                <a:spLocks noChangeArrowheads="1"/>
              </p:cNvSpPr>
              <p:nvPr/>
            </p:nvSpPr>
            <p:spPr bwMode="auto">
              <a:xfrm flipV="1">
                <a:off x="1827" y="1959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000" b="0" i="1" dirty="0">
                    <a:solidFill>
                      <a:srgbClr val="800000"/>
                    </a:solidFill>
                    <a:latin typeface="Symbol" pitchFamily="18" charset="2"/>
                  </a:rPr>
                  <a:t>f</a:t>
                </a:r>
              </a:p>
            </p:txBody>
          </p:sp>
          <p:sp>
            <p:nvSpPr>
              <p:cNvPr id="134" name="Line 31"/>
              <p:cNvSpPr>
                <a:spLocks noChangeShapeType="1"/>
              </p:cNvSpPr>
              <p:nvPr/>
            </p:nvSpPr>
            <p:spPr bwMode="auto">
              <a:xfrm flipH="1">
                <a:off x="984" y="1632"/>
                <a:ext cx="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35" name="Line 32"/>
              <p:cNvSpPr>
                <a:spLocks noChangeShapeType="1"/>
              </p:cNvSpPr>
              <p:nvPr/>
            </p:nvSpPr>
            <p:spPr bwMode="auto">
              <a:xfrm>
                <a:off x="1040" y="1632"/>
                <a:ext cx="0" cy="50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10" name="Line 15"/>
            <p:cNvSpPr>
              <a:spLocks noChangeShapeType="1"/>
            </p:cNvSpPr>
            <p:nvPr/>
          </p:nvSpPr>
          <p:spPr bwMode="auto">
            <a:xfrm>
              <a:off x="1784350" y="3352800"/>
              <a:ext cx="0" cy="84455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71"/>
            <p:cNvSpPr>
              <a:spLocks noChangeShapeType="1"/>
            </p:cNvSpPr>
            <p:nvPr/>
          </p:nvSpPr>
          <p:spPr bwMode="auto">
            <a:xfrm flipV="1">
              <a:off x="825500" y="3378200"/>
              <a:ext cx="2032000" cy="1270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Text Box 72"/>
            <p:cNvSpPr txBox="1">
              <a:spLocks noChangeArrowheads="1"/>
            </p:cNvSpPr>
            <p:nvPr/>
          </p:nvSpPr>
          <p:spPr bwMode="auto">
            <a:xfrm>
              <a:off x="1841500" y="2933700"/>
              <a:ext cx="342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 b="0">
                  <a:solidFill>
                    <a:srgbClr val="4D4D4D"/>
                  </a:solidFill>
                  <a:latin typeface="Symbol" pitchFamily="18" charset="2"/>
                </a:rPr>
                <a:t>q</a:t>
              </a:r>
            </a:p>
          </p:txBody>
        </p:sp>
        <p:sp>
          <p:nvSpPr>
            <p:cNvPr id="113" name="Freeform 73"/>
            <p:cNvSpPr>
              <a:spLocks/>
            </p:cNvSpPr>
            <p:nvPr/>
          </p:nvSpPr>
          <p:spPr bwMode="auto">
            <a:xfrm>
              <a:off x="1879600" y="3225800"/>
              <a:ext cx="90488" cy="165100"/>
            </a:xfrm>
            <a:custGeom>
              <a:avLst/>
              <a:gdLst>
                <a:gd name="T0" fmla="*/ 88900 w 57"/>
                <a:gd name="T1" fmla="*/ 165100 h 104"/>
                <a:gd name="T2" fmla="*/ 76200 w 57"/>
                <a:gd name="T3" fmla="*/ 76200 h 104"/>
                <a:gd name="T4" fmla="*/ 0 w 57"/>
                <a:gd name="T5" fmla="*/ 0 h 104"/>
                <a:gd name="T6" fmla="*/ 0 60000 65536"/>
                <a:gd name="T7" fmla="*/ 0 60000 65536"/>
                <a:gd name="T8" fmla="*/ 0 60000 65536"/>
                <a:gd name="T9" fmla="*/ 0 w 57"/>
                <a:gd name="T10" fmla="*/ 0 h 104"/>
                <a:gd name="T11" fmla="*/ 57 w 57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" h="104">
                  <a:moveTo>
                    <a:pt x="56" y="104"/>
                  </a:moveTo>
                  <a:cubicBezTo>
                    <a:pt x="56" y="84"/>
                    <a:pt x="57" y="65"/>
                    <a:pt x="48" y="48"/>
                  </a:cubicBezTo>
                  <a:cubicBezTo>
                    <a:pt x="39" y="31"/>
                    <a:pt x="12" y="9"/>
                    <a:pt x="0" y="0"/>
                  </a:cubicBezTo>
                </a:path>
              </a:pathLst>
            </a:custGeom>
            <a:noFill/>
            <a:ln w="952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Can This Work?</a:t>
            </a:r>
            <a:br>
              <a:rPr lang="en-US" smtClean="0"/>
            </a:br>
            <a:r>
              <a:rPr lang="en-US" smtClean="0"/>
              <a:t>Tangent Space/Velocity Space</a:t>
            </a:r>
            <a:endParaRPr lang="en-US"/>
          </a:p>
        </p:txBody>
      </p:sp>
      <p:sp>
        <p:nvSpPr>
          <p:cNvPr id="27653" name="Freeform 5"/>
          <p:cNvSpPr>
            <a:spLocks/>
          </p:cNvSpPr>
          <p:nvPr/>
        </p:nvSpPr>
        <p:spPr bwMode="auto">
          <a:xfrm>
            <a:off x="4527550" y="2346325"/>
            <a:ext cx="3111500" cy="3251200"/>
          </a:xfrm>
          <a:custGeom>
            <a:avLst/>
            <a:gdLst>
              <a:gd name="T0" fmla="*/ 0 w 1960"/>
              <a:gd name="T1" fmla="*/ 3251200 h 2048"/>
              <a:gd name="T2" fmla="*/ 3111500 w 1960"/>
              <a:gd name="T3" fmla="*/ 2819399 h 2048"/>
              <a:gd name="T4" fmla="*/ 3098800 w 1960"/>
              <a:gd name="T5" fmla="*/ 0 h 2048"/>
              <a:gd name="T6" fmla="*/ 0 w 1960"/>
              <a:gd name="T7" fmla="*/ 368300 h 2048"/>
              <a:gd name="T8" fmla="*/ 0 w 1960"/>
              <a:gd name="T9" fmla="*/ 3251200 h 20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0"/>
              <a:gd name="T16" fmla="*/ 0 h 2048"/>
              <a:gd name="T17" fmla="*/ 1960 w 1960"/>
              <a:gd name="T18" fmla="*/ 2048 h 20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0" h="2048">
                <a:moveTo>
                  <a:pt x="0" y="2048"/>
                </a:moveTo>
                <a:lnTo>
                  <a:pt x="1960" y="1776"/>
                </a:lnTo>
                <a:lnTo>
                  <a:pt x="1952" y="0"/>
                </a:lnTo>
                <a:lnTo>
                  <a:pt x="0" y="232"/>
                </a:lnTo>
                <a:lnTo>
                  <a:pt x="0" y="2048"/>
                </a:lnTo>
                <a:close/>
              </a:path>
            </a:pathLst>
          </a:custGeom>
          <a:solidFill>
            <a:srgbClr val="FFF2CD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b="0"/>
          </a:p>
        </p:txBody>
      </p:sp>
      <p:grpSp>
        <p:nvGrpSpPr>
          <p:cNvPr id="22533" name="Group 27"/>
          <p:cNvGrpSpPr>
            <a:grpSpLocks/>
          </p:cNvGrpSpPr>
          <p:nvPr/>
        </p:nvGrpSpPr>
        <p:grpSpPr bwMode="auto">
          <a:xfrm>
            <a:off x="4629150" y="2486025"/>
            <a:ext cx="3767138" cy="3727450"/>
            <a:chOff x="1464" y="1206"/>
            <a:chExt cx="2373" cy="2348"/>
          </a:xfrm>
        </p:grpSpPr>
        <p:grpSp>
          <p:nvGrpSpPr>
            <p:cNvPr id="22534" name="Group 26"/>
            <p:cNvGrpSpPr>
              <a:grpSpLocks/>
            </p:cNvGrpSpPr>
            <p:nvPr/>
          </p:nvGrpSpPr>
          <p:grpSpPr bwMode="auto">
            <a:xfrm>
              <a:off x="1464" y="1304"/>
              <a:ext cx="2373" cy="2144"/>
              <a:chOff x="1464" y="1304"/>
              <a:chExt cx="2373" cy="2144"/>
            </a:xfrm>
          </p:grpSpPr>
          <p:sp>
            <p:nvSpPr>
              <p:cNvPr id="22535" name="Line 7"/>
              <p:cNvSpPr>
                <a:spLocks noChangeShapeType="1"/>
              </p:cNvSpPr>
              <p:nvPr/>
            </p:nvSpPr>
            <p:spPr bwMode="auto">
              <a:xfrm flipV="1">
                <a:off x="2240" y="1304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rgbClr val="4D4D4D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6" name="Line 8"/>
              <p:cNvSpPr>
                <a:spLocks noChangeShapeType="1"/>
              </p:cNvSpPr>
              <p:nvPr/>
            </p:nvSpPr>
            <p:spPr bwMode="auto">
              <a:xfrm flipH="1">
                <a:off x="1464" y="2704"/>
                <a:ext cx="776" cy="744"/>
              </a:xfrm>
              <a:prstGeom prst="line">
                <a:avLst/>
              </a:prstGeom>
              <a:noFill/>
              <a:ln w="12700" cap="sq">
                <a:solidFill>
                  <a:srgbClr val="333333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7" name="Line 9"/>
              <p:cNvSpPr>
                <a:spLocks noChangeShapeType="1"/>
              </p:cNvSpPr>
              <p:nvPr/>
            </p:nvSpPr>
            <p:spPr bwMode="auto">
              <a:xfrm>
                <a:off x="2232" y="2704"/>
                <a:ext cx="1605" cy="0"/>
              </a:xfrm>
              <a:prstGeom prst="line">
                <a:avLst/>
              </a:prstGeom>
              <a:noFill/>
              <a:ln w="12700" cap="sq">
                <a:solidFill>
                  <a:srgbClr val="333333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1483" y="326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hangingPunct="0"/>
              <a:r>
                <a:rPr lang="en-US" sz="2400" b="0" i="1" dirty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3636" y="2703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hangingPunct="0"/>
              <a:r>
                <a:rPr lang="en-US" sz="2400" b="0" i="1" dirty="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2540" name="Text Box 12"/>
            <p:cNvSpPr txBox="1">
              <a:spLocks noChangeArrowheads="1"/>
            </p:cNvSpPr>
            <p:nvPr/>
          </p:nvSpPr>
          <p:spPr bwMode="auto">
            <a:xfrm>
              <a:off x="2252" y="1206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hangingPunct="0"/>
              <a:r>
                <a:rPr lang="en-US" sz="2400" b="0" dirty="0">
                  <a:latin typeface="Symbol" pitchFamily="18" charset="2"/>
                </a:rPr>
                <a:t>q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111750" y="3921125"/>
            <a:ext cx="2070100" cy="1955800"/>
            <a:chOff x="1888" y="2248"/>
            <a:chExt cx="1304" cy="1232"/>
          </a:xfrm>
        </p:grpSpPr>
        <p:sp>
          <p:nvSpPr>
            <p:cNvPr id="22542" name="Line 16"/>
            <p:cNvSpPr>
              <a:spLocks noChangeShapeType="1"/>
            </p:cNvSpPr>
            <p:nvPr/>
          </p:nvSpPr>
          <p:spPr bwMode="auto">
            <a:xfrm>
              <a:off x="1896" y="2312"/>
              <a:ext cx="0" cy="11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Line 18"/>
            <p:cNvSpPr>
              <a:spLocks noChangeShapeType="1"/>
            </p:cNvSpPr>
            <p:nvPr/>
          </p:nvSpPr>
          <p:spPr bwMode="auto">
            <a:xfrm>
              <a:off x="3192" y="2248"/>
              <a:ext cx="0" cy="9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Freeform 19"/>
            <p:cNvSpPr>
              <a:spLocks/>
            </p:cNvSpPr>
            <p:nvPr/>
          </p:nvSpPr>
          <p:spPr bwMode="auto">
            <a:xfrm>
              <a:off x="1888" y="3173"/>
              <a:ext cx="1304" cy="299"/>
            </a:xfrm>
            <a:custGeom>
              <a:avLst/>
              <a:gdLst>
                <a:gd name="T0" fmla="*/ 0 w 1304"/>
                <a:gd name="T1" fmla="*/ 299 h 299"/>
                <a:gd name="T2" fmla="*/ 288 w 1304"/>
                <a:gd name="T3" fmla="*/ 115 h 299"/>
                <a:gd name="T4" fmla="*/ 576 w 1304"/>
                <a:gd name="T5" fmla="*/ 11 h 299"/>
                <a:gd name="T6" fmla="*/ 1304 w 1304"/>
                <a:gd name="T7" fmla="*/ 51 h 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04"/>
                <a:gd name="T13" fmla="*/ 0 h 299"/>
                <a:gd name="T14" fmla="*/ 1304 w 1304"/>
                <a:gd name="T15" fmla="*/ 299 h 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04" h="299">
                  <a:moveTo>
                    <a:pt x="0" y="299"/>
                  </a:moveTo>
                  <a:cubicBezTo>
                    <a:pt x="96" y="231"/>
                    <a:pt x="192" y="163"/>
                    <a:pt x="288" y="115"/>
                  </a:cubicBezTo>
                  <a:cubicBezTo>
                    <a:pt x="384" y="67"/>
                    <a:pt x="407" y="22"/>
                    <a:pt x="576" y="11"/>
                  </a:cubicBezTo>
                  <a:cubicBezTo>
                    <a:pt x="745" y="0"/>
                    <a:pt x="1181" y="44"/>
                    <a:pt x="1304" y="51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b="0"/>
            </a:p>
          </p:txBody>
        </p:sp>
      </p:grpSp>
      <p:sp>
        <p:nvSpPr>
          <p:cNvPr id="27661" name="Freeform 13"/>
          <p:cNvSpPr>
            <a:spLocks/>
          </p:cNvSpPr>
          <p:nvPr/>
        </p:nvSpPr>
        <p:spPr bwMode="auto">
          <a:xfrm>
            <a:off x="5111750" y="3082925"/>
            <a:ext cx="2070100" cy="914400"/>
          </a:xfrm>
          <a:custGeom>
            <a:avLst/>
            <a:gdLst>
              <a:gd name="T0" fmla="*/ 0 w 1304"/>
              <a:gd name="T1" fmla="*/ 914400 h 576"/>
              <a:gd name="T2" fmla="*/ 508000 w 1304"/>
              <a:gd name="T3" fmla="*/ 266700 h 576"/>
              <a:gd name="T4" fmla="*/ 1041400 w 1304"/>
              <a:gd name="T5" fmla="*/ 12700 h 576"/>
              <a:gd name="T6" fmla="*/ 1651000 w 1304"/>
              <a:gd name="T7" fmla="*/ 190500 h 576"/>
              <a:gd name="T8" fmla="*/ 1917700 w 1304"/>
              <a:gd name="T9" fmla="*/ 469900 h 576"/>
              <a:gd name="T10" fmla="*/ 2070100 w 1304"/>
              <a:gd name="T11" fmla="*/ 82550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576"/>
              <a:gd name="T20" fmla="*/ 1304 w 1304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576">
                <a:moveTo>
                  <a:pt x="0" y="576"/>
                </a:moveTo>
                <a:cubicBezTo>
                  <a:pt x="105" y="419"/>
                  <a:pt x="211" y="263"/>
                  <a:pt x="320" y="168"/>
                </a:cubicBezTo>
                <a:cubicBezTo>
                  <a:pt x="429" y="73"/>
                  <a:pt x="536" y="16"/>
                  <a:pt x="656" y="8"/>
                </a:cubicBezTo>
                <a:cubicBezTo>
                  <a:pt x="776" y="0"/>
                  <a:pt x="948" y="72"/>
                  <a:pt x="1040" y="120"/>
                </a:cubicBezTo>
                <a:cubicBezTo>
                  <a:pt x="1132" y="168"/>
                  <a:pt x="1164" y="229"/>
                  <a:pt x="1208" y="296"/>
                </a:cubicBezTo>
                <a:cubicBezTo>
                  <a:pt x="1252" y="363"/>
                  <a:pt x="1288" y="483"/>
                  <a:pt x="1304" y="520"/>
                </a:cubicBezTo>
              </a:path>
            </a:pathLst>
          </a:cu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548313" y="2735263"/>
            <a:ext cx="1163637" cy="2709862"/>
            <a:chOff x="2163" y="1501"/>
            <a:chExt cx="733" cy="1707"/>
          </a:xfrm>
        </p:grpSpPr>
        <p:sp>
          <p:nvSpPr>
            <p:cNvPr id="22547" name="Line 20"/>
            <p:cNvSpPr>
              <a:spLocks noChangeShapeType="1"/>
            </p:cNvSpPr>
            <p:nvPr/>
          </p:nvSpPr>
          <p:spPr bwMode="auto">
            <a:xfrm flipV="1">
              <a:off x="2440" y="3112"/>
              <a:ext cx="456" cy="64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Text Box 22"/>
            <p:cNvSpPr txBox="1">
              <a:spLocks noChangeArrowheads="1"/>
            </p:cNvSpPr>
            <p:nvPr/>
          </p:nvSpPr>
          <p:spPr bwMode="auto">
            <a:xfrm>
              <a:off x="2163" y="1501"/>
              <a:ext cx="5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hangingPunct="0"/>
              <a:r>
                <a:rPr lang="en-US" sz="2000" b="0" i="1">
                  <a:solidFill>
                    <a:srgbClr val="800000"/>
                  </a:solidFill>
                  <a:latin typeface="Times New Roman" pitchFamily="18" charset="0"/>
                </a:rPr>
                <a:t>(x,y,</a:t>
              </a:r>
              <a:r>
                <a:rPr lang="en-US" sz="2000" b="0" i="1">
                  <a:solidFill>
                    <a:srgbClr val="800000"/>
                  </a:solidFill>
                  <a:latin typeface="Symbol" pitchFamily="18" charset="2"/>
                </a:rPr>
                <a:t>q</a:t>
              </a:r>
              <a:r>
                <a:rPr lang="en-US" sz="2000" b="0" i="1">
                  <a:solidFill>
                    <a:srgbClr val="8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22549" name="Line 15"/>
            <p:cNvSpPr>
              <a:spLocks noChangeShapeType="1"/>
            </p:cNvSpPr>
            <p:nvPr/>
          </p:nvSpPr>
          <p:spPr bwMode="auto">
            <a:xfrm flipV="1">
              <a:off x="2440" y="1616"/>
              <a:ext cx="360" cy="136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Oval 14"/>
            <p:cNvSpPr>
              <a:spLocks noChangeArrowheads="1"/>
            </p:cNvSpPr>
            <p:nvPr/>
          </p:nvSpPr>
          <p:spPr bwMode="auto">
            <a:xfrm>
              <a:off x="2408" y="1728"/>
              <a:ext cx="56" cy="56"/>
            </a:xfrm>
            <a:prstGeom prst="ellipse">
              <a:avLst/>
            </a:prstGeom>
            <a:solidFill>
              <a:srgbClr val="800000"/>
            </a:solidFill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2551" name="Line 17"/>
            <p:cNvSpPr>
              <a:spLocks noChangeShapeType="1"/>
            </p:cNvSpPr>
            <p:nvPr/>
          </p:nvSpPr>
          <p:spPr bwMode="auto">
            <a:xfrm>
              <a:off x="2448" y="1752"/>
              <a:ext cx="0" cy="142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Oval 21"/>
            <p:cNvSpPr>
              <a:spLocks noChangeArrowheads="1"/>
            </p:cNvSpPr>
            <p:nvPr/>
          </p:nvSpPr>
          <p:spPr bwMode="auto">
            <a:xfrm>
              <a:off x="2432" y="3152"/>
              <a:ext cx="56" cy="56"/>
            </a:xfrm>
            <a:prstGeom prst="ellipse">
              <a:avLst/>
            </a:prstGeom>
            <a:solidFill>
              <a:srgbClr val="800000"/>
            </a:solidFill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4857750" y="5484813"/>
            <a:ext cx="619125" cy="492125"/>
            <a:chOff x="1728" y="3233"/>
            <a:chExt cx="390" cy="310"/>
          </a:xfrm>
        </p:grpSpPr>
        <p:sp>
          <p:nvSpPr>
            <p:cNvPr id="22554" name="Freeform 31"/>
            <p:cNvSpPr>
              <a:spLocks/>
            </p:cNvSpPr>
            <p:nvPr/>
          </p:nvSpPr>
          <p:spPr bwMode="auto">
            <a:xfrm>
              <a:off x="1728" y="3233"/>
              <a:ext cx="390" cy="223"/>
            </a:xfrm>
            <a:custGeom>
              <a:avLst/>
              <a:gdLst>
                <a:gd name="T0" fmla="*/ 0 w 390"/>
                <a:gd name="T1" fmla="*/ 223 h 223"/>
                <a:gd name="T2" fmla="*/ 232 w 390"/>
                <a:gd name="T3" fmla="*/ 149 h 223"/>
                <a:gd name="T4" fmla="*/ 390 w 390"/>
                <a:gd name="T5" fmla="*/ 0 h 223"/>
                <a:gd name="T6" fmla="*/ 0 60000 65536"/>
                <a:gd name="T7" fmla="*/ 0 60000 65536"/>
                <a:gd name="T8" fmla="*/ 0 60000 65536"/>
                <a:gd name="T9" fmla="*/ 0 w 390"/>
                <a:gd name="T10" fmla="*/ 0 h 223"/>
                <a:gd name="T11" fmla="*/ 390 w 390"/>
                <a:gd name="T12" fmla="*/ 223 h 2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0" h="223">
                  <a:moveTo>
                    <a:pt x="0" y="223"/>
                  </a:moveTo>
                  <a:cubicBezTo>
                    <a:pt x="83" y="204"/>
                    <a:pt x="167" y="186"/>
                    <a:pt x="232" y="149"/>
                  </a:cubicBezTo>
                  <a:cubicBezTo>
                    <a:pt x="297" y="112"/>
                    <a:pt x="365" y="28"/>
                    <a:pt x="390" y="0"/>
                  </a:cubicBezTo>
                </a:path>
              </a:pathLst>
            </a:cu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22555" name="Text Box 32"/>
            <p:cNvSpPr txBox="1">
              <a:spLocks noChangeArrowheads="1"/>
            </p:cNvSpPr>
            <p:nvPr/>
          </p:nvSpPr>
          <p:spPr bwMode="auto">
            <a:xfrm>
              <a:off x="1920" y="3312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0" i="1">
                  <a:solidFill>
                    <a:srgbClr val="4D4D4D"/>
                  </a:solidFill>
                  <a:latin typeface="Symbol" pitchFamily="18" charset="2"/>
                </a:rPr>
                <a:t>q</a:t>
              </a:r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6477000" y="2743200"/>
            <a:ext cx="1116013" cy="2657475"/>
            <a:chOff x="4080" y="1728"/>
            <a:chExt cx="703" cy="1674"/>
          </a:xfrm>
        </p:grpSpPr>
        <p:sp>
          <p:nvSpPr>
            <p:cNvPr id="22557" name="Text Box 82"/>
            <p:cNvSpPr txBox="1">
              <a:spLocks noChangeArrowheads="1"/>
            </p:cNvSpPr>
            <p:nvPr/>
          </p:nvSpPr>
          <p:spPr bwMode="auto">
            <a:xfrm>
              <a:off x="4080" y="1728"/>
              <a:ext cx="7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0">
                  <a:solidFill>
                    <a:srgbClr val="800000"/>
                  </a:solidFill>
                  <a:latin typeface="Times New Roman" pitchFamily="18" charset="0"/>
                </a:rPr>
                <a:t>(</a:t>
              </a:r>
              <a:r>
                <a:rPr lang="en-US" b="0" i="1">
                  <a:solidFill>
                    <a:srgbClr val="800000"/>
                  </a:solidFill>
                  <a:latin typeface="Times New Roman" pitchFamily="18" charset="0"/>
                </a:rPr>
                <a:t>dx,dy,d</a:t>
              </a:r>
              <a:r>
                <a:rPr lang="en-US" b="0" i="1">
                  <a:solidFill>
                    <a:srgbClr val="800000"/>
                  </a:solidFill>
                  <a:latin typeface="Symbol" pitchFamily="18" charset="2"/>
                </a:rPr>
                <a:t>q</a:t>
              </a:r>
              <a:r>
                <a:rPr lang="en-US" b="0">
                  <a:solidFill>
                    <a:srgbClr val="8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22558" name="Text Box 83"/>
            <p:cNvSpPr txBox="1">
              <a:spLocks noChangeArrowheads="1"/>
            </p:cNvSpPr>
            <p:nvPr/>
          </p:nvSpPr>
          <p:spPr bwMode="auto">
            <a:xfrm>
              <a:off x="4224" y="3171"/>
              <a:ext cx="5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0">
                  <a:solidFill>
                    <a:srgbClr val="800000"/>
                  </a:solidFill>
                  <a:latin typeface="Times New Roman" pitchFamily="18" charset="0"/>
                </a:rPr>
                <a:t>(</a:t>
              </a:r>
              <a:r>
                <a:rPr lang="en-US" b="0" i="1">
                  <a:solidFill>
                    <a:srgbClr val="800000"/>
                  </a:solidFill>
                  <a:latin typeface="Times New Roman" pitchFamily="18" charset="0"/>
                </a:rPr>
                <a:t>dx,dy</a:t>
              </a:r>
              <a:r>
                <a:rPr lang="en-US" b="0">
                  <a:solidFill>
                    <a:srgbClr val="800000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27736" name="Freeform 88"/>
          <p:cNvSpPr>
            <a:spLocks/>
          </p:cNvSpPr>
          <p:nvPr/>
        </p:nvSpPr>
        <p:spPr bwMode="auto">
          <a:xfrm rot="-1981432">
            <a:off x="7620000" y="2133600"/>
            <a:ext cx="228600" cy="381000"/>
          </a:xfrm>
          <a:custGeom>
            <a:avLst/>
            <a:gdLst>
              <a:gd name="T0" fmla="*/ 0 w 144"/>
              <a:gd name="T1" fmla="*/ 381000 h 240"/>
              <a:gd name="T2" fmla="*/ 228600 w 144"/>
              <a:gd name="T3" fmla="*/ 152400 h 240"/>
              <a:gd name="T4" fmla="*/ 0 w 144"/>
              <a:gd name="T5" fmla="*/ 0 h 240"/>
              <a:gd name="T6" fmla="*/ 0 60000 65536"/>
              <a:gd name="T7" fmla="*/ 0 60000 65536"/>
              <a:gd name="T8" fmla="*/ 0 60000 65536"/>
              <a:gd name="T9" fmla="*/ 0 w 144"/>
              <a:gd name="T10" fmla="*/ 0 h 240"/>
              <a:gd name="T11" fmla="*/ 144 w 14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40">
                <a:moveTo>
                  <a:pt x="0" y="240"/>
                </a:moveTo>
                <a:cubicBezTo>
                  <a:pt x="72" y="188"/>
                  <a:pt x="144" y="136"/>
                  <a:pt x="144" y="96"/>
                </a:cubicBezTo>
                <a:cubicBezTo>
                  <a:pt x="144" y="56"/>
                  <a:pt x="72" y="2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/>
          </a:p>
        </p:txBody>
      </p:sp>
      <p:sp>
        <p:nvSpPr>
          <p:cNvPr id="27729" name="Line 81"/>
          <p:cNvSpPr>
            <a:spLocks noChangeShapeType="1"/>
          </p:cNvSpPr>
          <p:nvPr/>
        </p:nvSpPr>
        <p:spPr bwMode="auto">
          <a:xfrm>
            <a:off x="1815306" y="3420269"/>
            <a:ext cx="3823494" cy="2066131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94" name="Group 129"/>
          <p:cNvGrpSpPr>
            <a:grpSpLocks/>
          </p:cNvGrpSpPr>
          <p:nvPr/>
        </p:nvGrpSpPr>
        <p:grpSpPr bwMode="auto">
          <a:xfrm>
            <a:off x="838200" y="4660900"/>
            <a:ext cx="2414588" cy="1905000"/>
            <a:chOff x="528" y="2936"/>
            <a:chExt cx="1521" cy="1200"/>
          </a:xfrm>
        </p:grpSpPr>
        <p:sp>
          <p:nvSpPr>
            <p:cNvPr id="27771" name="Text Box 123"/>
            <p:cNvSpPr txBox="1">
              <a:spLocks noChangeArrowheads="1"/>
            </p:cNvSpPr>
            <p:nvPr/>
          </p:nvSpPr>
          <p:spPr bwMode="auto">
            <a:xfrm>
              <a:off x="528" y="2936"/>
              <a:ext cx="1192" cy="5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0" i="1">
                  <a:latin typeface="Times New Roman" pitchFamily="18" charset="0"/>
                  <a:cs typeface="+mn-cs"/>
                </a:rPr>
                <a:t>dx/dt</a:t>
              </a:r>
              <a:r>
                <a:rPr lang="en-US" sz="2400" b="0">
                  <a:latin typeface="Times New Roman" pitchFamily="18" charset="0"/>
                  <a:cs typeface="+mn-cs"/>
                </a:rPr>
                <a:t> = </a:t>
              </a:r>
              <a:r>
                <a:rPr lang="en-US" sz="2400" b="0" i="1">
                  <a:latin typeface="Times New Roman" pitchFamily="18" charset="0"/>
                  <a:cs typeface="+mn-cs"/>
                </a:rPr>
                <a:t>v</a:t>
              </a:r>
              <a:r>
                <a:rPr lang="en-US" sz="2400" b="0">
                  <a:latin typeface="Times New Roman" pitchFamily="18" charset="0"/>
                  <a:cs typeface="+mn-cs"/>
                </a:rPr>
                <a:t> cos</a:t>
              </a:r>
              <a:r>
                <a:rPr lang="en-US" sz="2400" b="0" i="1">
                  <a:latin typeface="Symbol" pitchFamily="18" charset="2"/>
                  <a:cs typeface="+mn-cs"/>
                </a:rPr>
                <a:t>q</a:t>
              </a:r>
              <a:endParaRPr lang="en-US" sz="2400" b="0" i="1" baseline="-25000">
                <a:latin typeface="Times New Roman" pitchFamily="18" charset="0"/>
                <a:cs typeface="+mn-cs"/>
              </a:endParaRPr>
            </a:p>
            <a:p>
              <a:pPr algn="ctr" eaLnBrk="0" hangingPunct="0">
                <a:defRPr/>
              </a:pPr>
              <a:r>
                <a:rPr lang="en-US" sz="2400" b="0" i="1">
                  <a:latin typeface="Times New Roman" pitchFamily="18" charset="0"/>
                  <a:cs typeface="+mn-cs"/>
                </a:rPr>
                <a:t>dy/dt</a:t>
              </a:r>
              <a:r>
                <a:rPr lang="en-US" sz="2400" b="0">
                  <a:latin typeface="Times New Roman" pitchFamily="18" charset="0"/>
                  <a:cs typeface="+mn-cs"/>
                </a:rPr>
                <a:t> = </a:t>
              </a:r>
              <a:r>
                <a:rPr lang="en-US" sz="2400" b="0" i="1">
                  <a:latin typeface="Times New Roman" pitchFamily="18" charset="0"/>
                  <a:cs typeface="+mn-cs"/>
                </a:rPr>
                <a:t>v</a:t>
              </a:r>
              <a:r>
                <a:rPr lang="en-US" sz="2400" b="0">
                  <a:latin typeface="Times New Roman" pitchFamily="18" charset="0"/>
                  <a:cs typeface="+mn-cs"/>
                </a:rPr>
                <a:t> sin</a:t>
              </a:r>
              <a:r>
                <a:rPr lang="en-US" sz="2400" b="0" i="1">
                  <a:latin typeface="Symbol" pitchFamily="18" charset="2"/>
                  <a:cs typeface="+mn-cs"/>
                </a:rPr>
                <a:t>q</a:t>
              </a:r>
              <a:endParaRPr lang="en-US" sz="3200" b="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22596" name="Text Box 124"/>
            <p:cNvSpPr txBox="1">
              <a:spLocks noChangeArrowheads="1"/>
            </p:cNvSpPr>
            <p:nvPr/>
          </p:nvSpPr>
          <p:spPr bwMode="auto">
            <a:xfrm>
              <a:off x="528" y="3504"/>
              <a:ext cx="1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hangingPunct="0"/>
              <a:r>
                <a:rPr lang="en-US" sz="2400" b="0" i="1">
                  <a:latin typeface="Times New Roman" pitchFamily="18" charset="0"/>
                </a:rPr>
                <a:t>d</a:t>
              </a:r>
              <a:r>
                <a:rPr lang="en-US" sz="2400" b="0">
                  <a:latin typeface="Symbol" pitchFamily="18" charset="2"/>
                </a:rPr>
                <a:t>q/</a:t>
              </a:r>
              <a:r>
                <a:rPr lang="en-US" sz="2400" b="0" i="1">
                  <a:latin typeface="Times New Roman" pitchFamily="18" charset="0"/>
                </a:rPr>
                <a:t>d</a:t>
              </a:r>
              <a:r>
                <a:rPr lang="en-US" sz="2400" b="0">
                  <a:latin typeface="Times New Roman" pitchFamily="18" charset="0"/>
                </a:rPr>
                <a:t>t = (</a:t>
              </a:r>
              <a:r>
                <a:rPr lang="en-US" sz="2400" b="0" i="1">
                  <a:latin typeface="Times New Roman" pitchFamily="18" charset="0"/>
                </a:rPr>
                <a:t>v</a:t>
              </a:r>
              <a:r>
                <a:rPr lang="en-US" sz="2400" b="0">
                  <a:latin typeface="Times New Roman" pitchFamily="18" charset="0"/>
                </a:rPr>
                <a:t>/</a:t>
              </a:r>
              <a:r>
                <a:rPr lang="en-US" sz="2400" b="0" i="1">
                  <a:latin typeface="Times New Roman" pitchFamily="18" charset="0"/>
                </a:rPr>
                <a:t>L</a:t>
              </a:r>
              <a:r>
                <a:rPr lang="en-US" sz="2400" b="0">
                  <a:latin typeface="Times New Roman" pitchFamily="18" charset="0"/>
                </a:rPr>
                <a:t>) tan </a:t>
              </a:r>
              <a:r>
                <a:rPr lang="en-US" sz="2400" b="0">
                  <a:latin typeface="Symbol" pitchFamily="18" charset="2"/>
                </a:rPr>
                <a:t>f</a:t>
              </a:r>
              <a:endParaRPr lang="en-US" sz="2400" b="0" i="1" baseline="-25000">
                <a:latin typeface="Times New Roman" pitchFamily="18" charset="0"/>
              </a:endParaRPr>
            </a:p>
          </p:txBody>
        </p:sp>
        <p:sp>
          <p:nvSpPr>
            <p:cNvPr id="27773" name="Text Box 125"/>
            <p:cNvSpPr txBox="1">
              <a:spLocks noChangeArrowheads="1"/>
            </p:cNvSpPr>
            <p:nvPr/>
          </p:nvSpPr>
          <p:spPr bwMode="auto">
            <a:xfrm>
              <a:off x="552" y="3848"/>
              <a:ext cx="72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0">
                  <a:solidFill>
                    <a:srgbClr val="29292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|</a:t>
              </a:r>
              <a:r>
                <a:rPr lang="en-US" sz="2400" b="0">
                  <a:latin typeface="Symbol" pitchFamily="18" charset="2"/>
                  <a:cs typeface="+mn-cs"/>
                </a:rPr>
                <a:t>f</a:t>
              </a:r>
              <a:r>
                <a:rPr lang="en-US" sz="2400" b="0" i="1">
                  <a:latin typeface="Times New Roman" pitchFamily="18" charset="0"/>
                  <a:cs typeface="+mn-cs"/>
                </a:rPr>
                <a:t>|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 </a:t>
              </a:r>
              <a:r>
                <a:rPr lang="en-US" sz="2400" b="0" i="1" u="sng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&lt;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  </a:t>
              </a:r>
              <a:r>
                <a:rPr lang="en-US" sz="2400" b="0">
                  <a:solidFill>
                    <a:srgbClr val="292929"/>
                  </a:solidFill>
                  <a:latin typeface="Symbol" pitchFamily="18" charset="2"/>
                  <a:cs typeface="+mn-cs"/>
                </a:rPr>
                <a:t>F</a:t>
              </a:r>
              <a:endParaRPr lang="en-US" sz="2400" b="0" i="1">
                <a:solidFill>
                  <a:srgbClr val="292929"/>
                </a:solidFill>
                <a:latin typeface="Times New Roman" pitchFamily="18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49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61" grpId="0" animBg="1"/>
      <p:bldP spid="27736" grpId="0" animBg="1"/>
      <p:bldP spid="277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87363" y="1981200"/>
            <a:ext cx="3068637" cy="2587625"/>
            <a:chOff x="487363" y="1981200"/>
            <a:chExt cx="3068637" cy="2587625"/>
          </a:xfrm>
        </p:grpSpPr>
        <p:sp>
          <p:nvSpPr>
            <p:cNvPr id="104" name="Text Box 5"/>
            <p:cNvSpPr txBox="1">
              <a:spLocks noChangeArrowheads="1"/>
            </p:cNvSpPr>
            <p:nvPr/>
          </p:nvSpPr>
          <p:spPr bwMode="auto">
            <a:xfrm>
              <a:off x="487363" y="3160713"/>
              <a:ext cx="341312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y</a:t>
              </a:r>
              <a:endParaRPr lang="en-US" sz="32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105" name="Text Box 7"/>
            <p:cNvSpPr txBox="1">
              <a:spLocks noChangeArrowheads="1"/>
            </p:cNvSpPr>
            <p:nvPr/>
          </p:nvSpPr>
          <p:spPr bwMode="auto">
            <a:xfrm>
              <a:off x="1644650" y="4049713"/>
              <a:ext cx="341313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x</a:t>
              </a:r>
              <a:endParaRPr lang="en-US" sz="2800" b="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106" name="Line 18"/>
            <p:cNvSpPr>
              <a:spLocks noChangeShapeType="1"/>
            </p:cNvSpPr>
            <p:nvPr/>
          </p:nvSpPr>
          <p:spPr bwMode="auto">
            <a:xfrm>
              <a:off x="825500" y="4152900"/>
              <a:ext cx="21717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9"/>
            <p:cNvSpPr>
              <a:spLocks noChangeShapeType="1"/>
            </p:cNvSpPr>
            <p:nvPr/>
          </p:nvSpPr>
          <p:spPr bwMode="auto">
            <a:xfrm flipV="1">
              <a:off x="825500" y="2768600"/>
              <a:ext cx="0" cy="13843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44"/>
            <p:cNvSpPr txBox="1">
              <a:spLocks noChangeArrowheads="1"/>
            </p:cNvSpPr>
            <p:nvPr/>
          </p:nvSpPr>
          <p:spPr bwMode="auto">
            <a:xfrm>
              <a:off x="825500" y="27051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0" i="1">
                  <a:solidFill>
                    <a:srgbClr val="4D4D4D"/>
                  </a:solidFill>
                  <a:latin typeface="Times New Roman" pitchFamily="18" charset="0"/>
                </a:rPr>
                <a:t>L</a:t>
              </a:r>
            </a:p>
          </p:txBody>
        </p:sp>
        <p:grpSp>
          <p:nvGrpSpPr>
            <p:cNvPr id="109" name="Group 70"/>
            <p:cNvGrpSpPr>
              <a:grpSpLocks/>
            </p:cNvGrpSpPr>
            <p:nvPr/>
          </p:nvGrpSpPr>
          <p:grpSpPr bwMode="auto">
            <a:xfrm rot="1165426">
              <a:off x="1206500" y="1981200"/>
              <a:ext cx="2349500" cy="1858963"/>
              <a:chOff x="984" y="1152"/>
              <a:chExt cx="1480" cy="1171"/>
            </a:xfrm>
          </p:grpSpPr>
          <p:sp>
            <p:nvSpPr>
              <p:cNvPr id="114" name="Rectangle 8"/>
              <p:cNvSpPr>
                <a:spLocks noChangeArrowheads="1"/>
              </p:cNvSpPr>
              <p:nvPr/>
            </p:nvSpPr>
            <p:spPr bwMode="auto">
              <a:xfrm>
                <a:off x="1152" y="1440"/>
                <a:ext cx="614" cy="883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5" name="Rectangle 9"/>
              <p:cNvSpPr>
                <a:spLocks noChangeArrowheads="1"/>
              </p:cNvSpPr>
              <p:nvPr/>
            </p:nvSpPr>
            <p:spPr bwMode="auto">
              <a:xfrm>
                <a:off x="1228" y="2032"/>
                <a:ext cx="75" cy="216"/>
              </a:xfrm>
              <a:prstGeom prst="rect">
                <a:avLst/>
              </a:prstGeom>
              <a:solidFill>
                <a:srgbClr val="333333"/>
              </a:solidFill>
              <a:ln w="12700" cap="sq">
                <a:solidFill>
                  <a:srgbClr val="3333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6" name="Rectangle 10"/>
              <p:cNvSpPr>
                <a:spLocks noChangeArrowheads="1"/>
              </p:cNvSpPr>
              <p:nvPr/>
            </p:nvSpPr>
            <p:spPr bwMode="auto">
              <a:xfrm>
                <a:off x="1631" y="2023"/>
                <a:ext cx="75" cy="216"/>
              </a:xfrm>
              <a:prstGeom prst="rect">
                <a:avLst/>
              </a:prstGeom>
              <a:solidFill>
                <a:srgbClr val="333333"/>
              </a:solidFill>
              <a:ln w="12700" cap="sq">
                <a:solidFill>
                  <a:srgbClr val="333333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7" name="Line 11"/>
              <p:cNvSpPr>
                <a:spLocks noChangeShapeType="1"/>
              </p:cNvSpPr>
              <p:nvPr/>
            </p:nvSpPr>
            <p:spPr bwMode="auto">
              <a:xfrm>
                <a:off x="1295" y="2128"/>
                <a:ext cx="337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18" name="Oval 12"/>
              <p:cNvSpPr>
                <a:spLocks noChangeArrowheads="1"/>
              </p:cNvSpPr>
              <p:nvPr/>
            </p:nvSpPr>
            <p:spPr bwMode="auto">
              <a:xfrm>
                <a:off x="1430" y="2118"/>
                <a:ext cx="68" cy="56"/>
              </a:xfrm>
              <a:prstGeom prst="ellipse">
                <a:avLst/>
              </a:prstGeom>
              <a:solidFill>
                <a:schemeClr val="bg2"/>
              </a:solidFill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9" name="Freeform 13"/>
              <p:cNvSpPr>
                <a:spLocks/>
              </p:cNvSpPr>
              <p:nvPr/>
            </p:nvSpPr>
            <p:spPr bwMode="auto">
              <a:xfrm>
                <a:off x="1184" y="1531"/>
                <a:ext cx="164" cy="179"/>
              </a:xfrm>
              <a:custGeom>
                <a:avLst/>
                <a:gdLst>
                  <a:gd name="T0" fmla="*/ 112 w 164"/>
                  <a:gd name="T1" fmla="*/ 0 h 179"/>
                  <a:gd name="T2" fmla="*/ 0 w 164"/>
                  <a:gd name="T3" fmla="*/ 134 h 179"/>
                  <a:gd name="T4" fmla="*/ 52 w 164"/>
                  <a:gd name="T5" fmla="*/ 179 h 179"/>
                  <a:gd name="T6" fmla="*/ 164 w 164"/>
                  <a:gd name="T7" fmla="*/ 37 h 179"/>
                  <a:gd name="T8" fmla="*/ 112 w 164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"/>
                  <a:gd name="T16" fmla="*/ 0 h 179"/>
                  <a:gd name="T17" fmla="*/ 164 w 164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" h="179">
                    <a:moveTo>
                      <a:pt x="112" y="0"/>
                    </a:moveTo>
                    <a:lnTo>
                      <a:pt x="0" y="134"/>
                    </a:lnTo>
                    <a:lnTo>
                      <a:pt x="52" y="179"/>
                    </a:lnTo>
                    <a:lnTo>
                      <a:pt x="164" y="37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333333"/>
              </a:solidFill>
              <a:ln w="12700" cap="sq">
                <a:solidFill>
                  <a:srgbClr val="3333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0" name="Freeform 14"/>
              <p:cNvSpPr>
                <a:spLocks/>
              </p:cNvSpPr>
              <p:nvPr/>
            </p:nvSpPr>
            <p:spPr bwMode="auto">
              <a:xfrm>
                <a:off x="1580" y="1530"/>
                <a:ext cx="164" cy="179"/>
              </a:xfrm>
              <a:custGeom>
                <a:avLst/>
                <a:gdLst>
                  <a:gd name="T0" fmla="*/ 112 w 164"/>
                  <a:gd name="T1" fmla="*/ 0 h 179"/>
                  <a:gd name="T2" fmla="*/ 0 w 164"/>
                  <a:gd name="T3" fmla="*/ 134 h 179"/>
                  <a:gd name="T4" fmla="*/ 52 w 164"/>
                  <a:gd name="T5" fmla="*/ 179 h 179"/>
                  <a:gd name="T6" fmla="*/ 164 w 164"/>
                  <a:gd name="T7" fmla="*/ 37 h 179"/>
                  <a:gd name="T8" fmla="*/ 112 w 164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"/>
                  <a:gd name="T16" fmla="*/ 0 h 179"/>
                  <a:gd name="T17" fmla="*/ 164 w 164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" h="179">
                    <a:moveTo>
                      <a:pt x="112" y="0"/>
                    </a:moveTo>
                    <a:lnTo>
                      <a:pt x="0" y="134"/>
                    </a:lnTo>
                    <a:lnTo>
                      <a:pt x="52" y="179"/>
                    </a:lnTo>
                    <a:lnTo>
                      <a:pt x="164" y="37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333333"/>
              </a:solidFill>
              <a:ln w="12700" cap="sq">
                <a:solidFill>
                  <a:srgbClr val="333333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 flipV="1">
                <a:off x="1467" y="1901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FF9900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22" name="Text Box 17"/>
              <p:cNvSpPr txBox="1">
                <a:spLocks noChangeArrowheads="1"/>
              </p:cNvSpPr>
              <p:nvPr/>
            </p:nvSpPr>
            <p:spPr bwMode="auto">
              <a:xfrm>
                <a:off x="1248" y="1776"/>
                <a:ext cx="216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4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  <a:cs typeface="+mn-cs"/>
                  </a:rPr>
                  <a:t>q</a:t>
                </a:r>
                <a:endParaRPr lang="en-US" sz="2400" b="0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endParaRPr>
              </a:p>
            </p:txBody>
          </p:sp>
          <p:sp>
            <p:nvSpPr>
              <p:cNvPr id="123" name="Line 20"/>
              <p:cNvSpPr>
                <a:spLocks noChangeShapeType="1"/>
              </p:cNvSpPr>
              <p:nvPr/>
            </p:nvSpPr>
            <p:spPr bwMode="auto">
              <a:xfrm>
                <a:off x="1312" y="1624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24" name="Line 21"/>
              <p:cNvSpPr>
                <a:spLocks noChangeShapeType="1"/>
              </p:cNvSpPr>
              <p:nvPr/>
            </p:nvSpPr>
            <p:spPr bwMode="auto">
              <a:xfrm>
                <a:off x="1656" y="2128"/>
                <a:ext cx="8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25" name="Line 22"/>
              <p:cNvSpPr>
                <a:spLocks noChangeShapeType="1"/>
              </p:cNvSpPr>
              <p:nvPr/>
            </p:nvSpPr>
            <p:spPr bwMode="auto">
              <a:xfrm>
                <a:off x="1296" y="1632"/>
                <a:ext cx="816" cy="4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26" name="Line 23"/>
              <p:cNvSpPr>
                <a:spLocks noChangeShapeType="1"/>
              </p:cNvSpPr>
              <p:nvPr/>
            </p:nvSpPr>
            <p:spPr bwMode="auto">
              <a:xfrm>
                <a:off x="1688" y="1632"/>
                <a:ext cx="432" cy="5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27" name="Line 24"/>
              <p:cNvSpPr>
                <a:spLocks noChangeShapeType="1"/>
              </p:cNvSpPr>
              <p:nvPr/>
            </p:nvSpPr>
            <p:spPr bwMode="auto">
              <a:xfrm flipV="1">
                <a:off x="1464" y="1368"/>
                <a:ext cx="224" cy="256"/>
              </a:xfrm>
              <a:prstGeom prst="line">
                <a:avLst/>
              </a:prstGeom>
              <a:noFill/>
              <a:ln w="12700" cap="sq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28" name="Line 25"/>
              <p:cNvSpPr>
                <a:spLocks noChangeShapeType="1"/>
              </p:cNvSpPr>
              <p:nvPr/>
            </p:nvSpPr>
            <p:spPr bwMode="auto">
              <a:xfrm flipH="1" flipV="1">
                <a:off x="1456" y="1152"/>
                <a:ext cx="8" cy="9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29" name="Arc 26"/>
              <p:cNvSpPr>
                <a:spLocks/>
              </p:cNvSpPr>
              <p:nvPr/>
            </p:nvSpPr>
            <p:spPr bwMode="auto">
              <a:xfrm>
                <a:off x="1464" y="1408"/>
                <a:ext cx="136" cy="56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0" i="1">
                    <a:solidFill>
                      <a:srgbClr val="800000"/>
                    </a:solidFill>
                    <a:latin typeface="Symbol" pitchFamily="18" charset="2"/>
                  </a:rPr>
                  <a:t>f</a:t>
                </a:r>
              </a:p>
            </p:txBody>
          </p:sp>
          <p:sp>
            <p:nvSpPr>
              <p:cNvPr id="131" name="Line 28"/>
              <p:cNvSpPr>
                <a:spLocks noChangeShapeType="1"/>
              </p:cNvSpPr>
              <p:nvPr/>
            </p:nvSpPr>
            <p:spPr bwMode="auto">
              <a:xfrm>
                <a:off x="1456" y="1632"/>
                <a:ext cx="648" cy="4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32" name="Arc 29"/>
              <p:cNvSpPr>
                <a:spLocks/>
              </p:cNvSpPr>
              <p:nvPr/>
            </p:nvSpPr>
            <p:spPr bwMode="auto">
              <a:xfrm flipH="1">
                <a:off x="1816" y="1960"/>
                <a:ext cx="56" cy="16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accent5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3" name="Rectangle 30"/>
              <p:cNvSpPr>
                <a:spLocks noChangeArrowheads="1"/>
              </p:cNvSpPr>
              <p:nvPr/>
            </p:nvSpPr>
            <p:spPr bwMode="auto">
              <a:xfrm flipV="1">
                <a:off x="1827" y="1959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000" b="0" i="1" dirty="0">
                    <a:solidFill>
                      <a:srgbClr val="800000"/>
                    </a:solidFill>
                    <a:latin typeface="Symbol" pitchFamily="18" charset="2"/>
                  </a:rPr>
                  <a:t>f</a:t>
                </a:r>
              </a:p>
            </p:txBody>
          </p:sp>
          <p:sp>
            <p:nvSpPr>
              <p:cNvPr id="134" name="Line 31"/>
              <p:cNvSpPr>
                <a:spLocks noChangeShapeType="1"/>
              </p:cNvSpPr>
              <p:nvPr/>
            </p:nvSpPr>
            <p:spPr bwMode="auto">
              <a:xfrm flipH="1">
                <a:off x="984" y="1632"/>
                <a:ext cx="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35" name="Line 32"/>
              <p:cNvSpPr>
                <a:spLocks noChangeShapeType="1"/>
              </p:cNvSpPr>
              <p:nvPr/>
            </p:nvSpPr>
            <p:spPr bwMode="auto">
              <a:xfrm>
                <a:off x="1040" y="1632"/>
                <a:ext cx="0" cy="50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10" name="Line 15"/>
            <p:cNvSpPr>
              <a:spLocks noChangeShapeType="1"/>
            </p:cNvSpPr>
            <p:nvPr/>
          </p:nvSpPr>
          <p:spPr bwMode="auto">
            <a:xfrm>
              <a:off x="1784350" y="3352800"/>
              <a:ext cx="0" cy="84455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71"/>
            <p:cNvSpPr>
              <a:spLocks noChangeShapeType="1"/>
            </p:cNvSpPr>
            <p:nvPr/>
          </p:nvSpPr>
          <p:spPr bwMode="auto">
            <a:xfrm flipV="1">
              <a:off x="825500" y="3378200"/>
              <a:ext cx="2032000" cy="1270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Text Box 72"/>
            <p:cNvSpPr txBox="1">
              <a:spLocks noChangeArrowheads="1"/>
            </p:cNvSpPr>
            <p:nvPr/>
          </p:nvSpPr>
          <p:spPr bwMode="auto">
            <a:xfrm>
              <a:off x="1841500" y="2933700"/>
              <a:ext cx="342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 b="0">
                  <a:solidFill>
                    <a:srgbClr val="4D4D4D"/>
                  </a:solidFill>
                  <a:latin typeface="Symbol" pitchFamily="18" charset="2"/>
                </a:rPr>
                <a:t>q</a:t>
              </a:r>
            </a:p>
          </p:txBody>
        </p:sp>
        <p:sp>
          <p:nvSpPr>
            <p:cNvPr id="113" name="Freeform 73"/>
            <p:cNvSpPr>
              <a:spLocks/>
            </p:cNvSpPr>
            <p:nvPr/>
          </p:nvSpPr>
          <p:spPr bwMode="auto">
            <a:xfrm>
              <a:off x="1879600" y="3225800"/>
              <a:ext cx="90488" cy="165100"/>
            </a:xfrm>
            <a:custGeom>
              <a:avLst/>
              <a:gdLst>
                <a:gd name="T0" fmla="*/ 88900 w 57"/>
                <a:gd name="T1" fmla="*/ 165100 h 104"/>
                <a:gd name="T2" fmla="*/ 76200 w 57"/>
                <a:gd name="T3" fmla="*/ 76200 h 104"/>
                <a:gd name="T4" fmla="*/ 0 w 57"/>
                <a:gd name="T5" fmla="*/ 0 h 104"/>
                <a:gd name="T6" fmla="*/ 0 60000 65536"/>
                <a:gd name="T7" fmla="*/ 0 60000 65536"/>
                <a:gd name="T8" fmla="*/ 0 60000 65536"/>
                <a:gd name="T9" fmla="*/ 0 w 57"/>
                <a:gd name="T10" fmla="*/ 0 h 104"/>
                <a:gd name="T11" fmla="*/ 57 w 57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" h="104">
                  <a:moveTo>
                    <a:pt x="56" y="104"/>
                  </a:moveTo>
                  <a:cubicBezTo>
                    <a:pt x="56" y="84"/>
                    <a:pt x="57" y="65"/>
                    <a:pt x="48" y="48"/>
                  </a:cubicBezTo>
                  <a:cubicBezTo>
                    <a:pt x="39" y="31"/>
                    <a:pt x="12" y="9"/>
                    <a:pt x="0" y="0"/>
                  </a:cubicBezTo>
                </a:path>
              </a:pathLst>
            </a:custGeom>
            <a:noFill/>
            <a:ln w="952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Can This Work?</a:t>
            </a:r>
            <a:br>
              <a:rPr lang="en-US" smtClean="0"/>
            </a:br>
            <a:r>
              <a:rPr lang="en-US" smtClean="0"/>
              <a:t>Tangent Space/Velocity Space</a:t>
            </a:r>
            <a:endParaRPr lang="en-US"/>
          </a:p>
        </p:txBody>
      </p:sp>
      <p:sp>
        <p:nvSpPr>
          <p:cNvPr id="27653" name="Freeform 5"/>
          <p:cNvSpPr>
            <a:spLocks/>
          </p:cNvSpPr>
          <p:nvPr/>
        </p:nvSpPr>
        <p:spPr bwMode="auto">
          <a:xfrm>
            <a:off x="4527550" y="2346325"/>
            <a:ext cx="3111500" cy="3251200"/>
          </a:xfrm>
          <a:custGeom>
            <a:avLst/>
            <a:gdLst>
              <a:gd name="T0" fmla="*/ 0 w 1960"/>
              <a:gd name="T1" fmla="*/ 3251200 h 2048"/>
              <a:gd name="T2" fmla="*/ 3111500 w 1960"/>
              <a:gd name="T3" fmla="*/ 2819399 h 2048"/>
              <a:gd name="T4" fmla="*/ 3098800 w 1960"/>
              <a:gd name="T5" fmla="*/ 0 h 2048"/>
              <a:gd name="T6" fmla="*/ 0 w 1960"/>
              <a:gd name="T7" fmla="*/ 368300 h 2048"/>
              <a:gd name="T8" fmla="*/ 0 w 1960"/>
              <a:gd name="T9" fmla="*/ 3251200 h 20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0"/>
              <a:gd name="T16" fmla="*/ 0 h 2048"/>
              <a:gd name="T17" fmla="*/ 1960 w 1960"/>
              <a:gd name="T18" fmla="*/ 2048 h 20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0" h="2048">
                <a:moveTo>
                  <a:pt x="0" y="2048"/>
                </a:moveTo>
                <a:lnTo>
                  <a:pt x="1960" y="1776"/>
                </a:lnTo>
                <a:lnTo>
                  <a:pt x="1952" y="0"/>
                </a:lnTo>
                <a:lnTo>
                  <a:pt x="0" y="232"/>
                </a:lnTo>
                <a:lnTo>
                  <a:pt x="0" y="2048"/>
                </a:lnTo>
                <a:close/>
              </a:path>
            </a:pathLst>
          </a:custGeom>
          <a:solidFill>
            <a:srgbClr val="FFF2CD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b="0"/>
          </a:p>
        </p:txBody>
      </p:sp>
      <p:grpSp>
        <p:nvGrpSpPr>
          <p:cNvPr id="22533" name="Group 27"/>
          <p:cNvGrpSpPr>
            <a:grpSpLocks/>
          </p:cNvGrpSpPr>
          <p:nvPr/>
        </p:nvGrpSpPr>
        <p:grpSpPr bwMode="auto">
          <a:xfrm>
            <a:off x="4629150" y="2486025"/>
            <a:ext cx="3767138" cy="3727450"/>
            <a:chOff x="1464" y="1206"/>
            <a:chExt cx="2373" cy="2348"/>
          </a:xfrm>
        </p:grpSpPr>
        <p:grpSp>
          <p:nvGrpSpPr>
            <p:cNvPr id="22534" name="Group 26"/>
            <p:cNvGrpSpPr>
              <a:grpSpLocks/>
            </p:cNvGrpSpPr>
            <p:nvPr/>
          </p:nvGrpSpPr>
          <p:grpSpPr bwMode="auto">
            <a:xfrm>
              <a:off x="1464" y="1304"/>
              <a:ext cx="2373" cy="2144"/>
              <a:chOff x="1464" y="1304"/>
              <a:chExt cx="2373" cy="2144"/>
            </a:xfrm>
          </p:grpSpPr>
          <p:sp>
            <p:nvSpPr>
              <p:cNvPr id="22535" name="Line 7"/>
              <p:cNvSpPr>
                <a:spLocks noChangeShapeType="1"/>
              </p:cNvSpPr>
              <p:nvPr/>
            </p:nvSpPr>
            <p:spPr bwMode="auto">
              <a:xfrm flipV="1">
                <a:off x="2240" y="1304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rgbClr val="4D4D4D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6" name="Line 8"/>
              <p:cNvSpPr>
                <a:spLocks noChangeShapeType="1"/>
              </p:cNvSpPr>
              <p:nvPr/>
            </p:nvSpPr>
            <p:spPr bwMode="auto">
              <a:xfrm flipH="1">
                <a:off x="1464" y="2704"/>
                <a:ext cx="776" cy="744"/>
              </a:xfrm>
              <a:prstGeom prst="line">
                <a:avLst/>
              </a:prstGeom>
              <a:noFill/>
              <a:ln w="12700" cap="sq">
                <a:solidFill>
                  <a:srgbClr val="333333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7" name="Line 9"/>
              <p:cNvSpPr>
                <a:spLocks noChangeShapeType="1"/>
              </p:cNvSpPr>
              <p:nvPr/>
            </p:nvSpPr>
            <p:spPr bwMode="auto">
              <a:xfrm>
                <a:off x="2232" y="2704"/>
                <a:ext cx="1605" cy="0"/>
              </a:xfrm>
              <a:prstGeom prst="line">
                <a:avLst/>
              </a:prstGeom>
              <a:noFill/>
              <a:ln w="12700" cap="sq">
                <a:solidFill>
                  <a:srgbClr val="333333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1483" y="326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hangingPunct="0"/>
              <a:r>
                <a:rPr lang="en-US" sz="2400" b="0" i="1" dirty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3636" y="2703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hangingPunct="0"/>
              <a:r>
                <a:rPr lang="en-US" sz="2400" b="0" i="1" dirty="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2540" name="Text Box 12"/>
            <p:cNvSpPr txBox="1">
              <a:spLocks noChangeArrowheads="1"/>
            </p:cNvSpPr>
            <p:nvPr/>
          </p:nvSpPr>
          <p:spPr bwMode="auto">
            <a:xfrm>
              <a:off x="2252" y="1206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hangingPunct="0"/>
              <a:r>
                <a:rPr lang="en-US" sz="2400" b="0" dirty="0">
                  <a:latin typeface="Symbol" pitchFamily="18" charset="2"/>
                </a:rPr>
                <a:t>q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111750" y="3921125"/>
            <a:ext cx="2070100" cy="1955800"/>
            <a:chOff x="1888" y="2248"/>
            <a:chExt cx="1304" cy="1232"/>
          </a:xfrm>
        </p:grpSpPr>
        <p:sp>
          <p:nvSpPr>
            <p:cNvPr id="22542" name="Line 16"/>
            <p:cNvSpPr>
              <a:spLocks noChangeShapeType="1"/>
            </p:cNvSpPr>
            <p:nvPr/>
          </p:nvSpPr>
          <p:spPr bwMode="auto">
            <a:xfrm>
              <a:off x="1896" y="2312"/>
              <a:ext cx="0" cy="11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Line 18"/>
            <p:cNvSpPr>
              <a:spLocks noChangeShapeType="1"/>
            </p:cNvSpPr>
            <p:nvPr/>
          </p:nvSpPr>
          <p:spPr bwMode="auto">
            <a:xfrm>
              <a:off x="3192" y="2248"/>
              <a:ext cx="0" cy="9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Freeform 19"/>
            <p:cNvSpPr>
              <a:spLocks/>
            </p:cNvSpPr>
            <p:nvPr/>
          </p:nvSpPr>
          <p:spPr bwMode="auto">
            <a:xfrm>
              <a:off x="1888" y="3173"/>
              <a:ext cx="1304" cy="299"/>
            </a:xfrm>
            <a:custGeom>
              <a:avLst/>
              <a:gdLst>
                <a:gd name="T0" fmla="*/ 0 w 1304"/>
                <a:gd name="T1" fmla="*/ 299 h 299"/>
                <a:gd name="T2" fmla="*/ 288 w 1304"/>
                <a:gd name="T3" fmla="*/ 115 h 299"/>
                <a:gd name="T4" fmla="*/ 576 w 1304"/>
                <a:gd name="T5" fmla="*/ 11 h 299"/>
                <a:gd name="T6" fmla="*/ 1304 w 1304"/>
                <a:gd name="T7" fmla="*/ 51 h 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04"/>
                <a:gd name="T13" fmla="*/ 0 h 299"/>
                <a:gd name="T14" fmla="*/ 1304 w 1304"/>
                <a:gd name="T15" fmla="*/ 299 h 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04" h="299">
                  <a:moveTo>
                    <a:pt x="0" y="299"/>
                  </a:moveTo>
                  <a:cubicBezTo>
                    <a:pt x="96" y="231"/>
                    <a:pt x="192" y="163"/>
                    <a:pt x="288" y="115"/>
                  </a:cubicBezTo>
                  <a:cubicBezTo>
                    <a:pt x="384" y="67"/>
                    <a:pt x="407" y="22"/>
                    <a:pt x="576" y="11"/>
                  </a:cubicBezTo>
                  <a:cubicBezTo>
                    <a:pt x="745" y="0"/>
                    <a:pt x="1181" y="44"/>
                    <a:pt x="1304" y="51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b="0"/>
            </a:p>
          </p:txBody>
        </p:sp>
      </p:grpSp>
      <p:sp>
        <p:nvSpPr>
          <p:cNvPr id="27661" name="Freeform 13"/>
          <p:cNvSpPr>
            <a:spLocks/>
          </p:cNvSpPr>
          <p:nvPr/>
        </p:nvSpPr>
        <p:spPr bwMode="auto">
          <a:xfrm>
            <a:off x="5111750" y="3082925"/>
            <a:ext cx="2070100" cy="914400"/>
          </a:xfrm>
          <a:custGeom>
            <a:avLst/>
            <a:gdLst>
              <a:gd name="T0" fmla="*/ 0 w 1304"/>
              <a:gd name="T1" fmla="*/ 914400 h 576"/>
              <a:gd name="T2" fmla="*/ 508000 w 1304"/>
              <a:gd name="T3" fmla="*/ 266700 h 576"/>
              <a:gd name="T4" fmla="*/ 1041400 w 1304"/>
              <a:gd name="T5" fmla="*/ 12700 h 576"/>
              <a:gd name="T6" fmla="*/ 1651000 w 1304"/>
              <a:gd name="T7" fmla="*/ 190500 h 576"/>
              <a:gd name="T8" fmla="*/ 1917700 w 1304"/>
              <a:gd name="T9" fmla="*/ 469900 h 576"/>
              <a:gd name="T10" fmla="*/ 2070100 w 1304"/>
              <a:gd name="T11" fmla="*/ 82550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576"/>
              <a:gd name="T20" fmla="*/ 1304 w 1304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576">
                <a:moveTo>
                  <a:pt x="0" y="576"/>
                </a:moveTo>
                <a:cubicBezTo>
                  <a:pt x="105" y="419"/>
                  <a:pt x="211" y="263"/>
                  <a:pt x="320" y="168"/>
                </a:cubicBezTo>
                <a:cubicBezTo>
                  <a:pt x="429" y="73"/>
                  <a:pt x="536" y="16"/>
                  <a:pt x="656" y="8"/>
                </a:cubicBezTo>
                <a:cubicBezTo>
                  <a:pt x="776" y="0"/>
                  <a:pt x="948" y="72"/>
                  <a:pt x="1040" y="120"/>
                </a:cubicBezTo>
                <a:cubicBezTo>
                  <a:pt x="1132" y="168"/>
                  <a:pt x="1164" y="229"/>
                  <a:pt x="1208" y="296"/>
                </a:cubicBezTo>
                <a:cubicBezTo>
                  <a:pt x="1252" y="363"/>
                  <a:pt x="1288" y="483"/>
                  <a:pt x="1304" y="520"/>
                </a:cubicBezTo>
              </a:path>
            </a:pathLst>
          </a:cu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548313" y="2735263"/>
            <a:ext cx="1163637" cy="2709862"/>
            <a:chOff x="2163" y="1501"/>
            <a:chExt cx="733" cy="1707"/>
          </a:xfrm>
        </p:grpSpPr>
        <p:sp>
          <p:nvSpPr>
            <p:cNvPr id="22547" name="Line 20"/>
            <p:cNvSpPr>
              <a:spLocks noChangeShapeType="1"/>
            </p:cNvSpPr>
            <p:nvPr/>
          </p:nvSpPr>
          <p:spPr bwMode="auto">
            <a:xfrm flipV="1">
              <a:off x="2440" y="3112"/>
              <a:ext cx="456" cy="64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Text Box 22"/>
            <p:cNvSpPr txBox="1">
              <a:spLocks noChangeArrowheads="1"/>
            </p:cNvSpPr>
            <p:nvPr/>
          </p:nvSpPr>
          <p:spPr bwMode="auto">
            <a:xfrm>
              <a:off x="2163" y="1501"/>
              <a:ext cx="5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hangingPunct="0"/>
              <a:r>
                <a:rPr lang="en-US" sz="2000" b="0" i="1">
                  <a:solidFill>
                    <a:srgbClr val="800000"/>
                  </a:solidFill>
                  <a:latin typeface="Times New Roman" pitchFamily="18" charset="0"/>
                </a:rPr>
                <a:t>(x,y,</a:t>
              </a:r>
              <a:r>
                <a:rPr lang="en-US" sz="2000" b="0" i="1">
                  <a:solidFill>
                    <a:srgbClr val="800000"/>
                  </a:solidFill>
                  <a:latin typeface="Symbol" pitchFamily="18" charset="2"/>
                </a:rPr>
                <a:t>q</a:t>
              </a:r>
              <a:r>
                <a:rPr lang="en-US" sz="2000" b="0" i="1">
                  <a:solidFill>
                    <a:srgbClr val="8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22549" name="Line 15"/>
            <p:cNvSpPr>
              <a:spLocks noChangeShapeType="1"/>
            </p:cNvSpPr>
            <p:nvPr/>
          </p:nvSpPr>
          <p:spPr bwMode="auto">
            <a:xfrm flipV="1">
              <a:off x="2440" y="1616"/>
              <a:ext cx="360" cy="136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Oval 14"/>
            <p:cNvSpPr>
              <a:spLocks noChangeArrowheads="1"/>
            </p:cNvSpPr>
            <p:nvPr/>
          </p:nvSpPr>
          <p:spPr bwMode="auto">
            <a:xfrm>
              <a:off x="2408" y="1728"/>
              <a:ext cx="56" cy="56"/>
            </a:xfrm>
            <a:prstGeom prst="ellipse">
              <a:avLst/>
            </a:prstGeom>
            <a:solidFill>
              <a:srgbClr val="800000"/>
            </a:solidFill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2551" name="Line 17"/>
            <p:cNvSpPr>
              <a:spLocks noChangeShapeType="1"/>
            </p:cNvSpPr>
            <p:nvPr/>
          </p:nvSpPr>
          <p:spPr bwMode="auto">
            <a:xfrm>
              <a:off x="2448" y="1752"/>
              <a:ext cx="0" cy="142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Oval 21"/>
            <p:cNvSpPr>
              <a:spLocks noChangeArrowheads="1"/>
            </p:cNvSpPr>
            <p:nvPr/>
          </p:nvSpPr>
          <p:spPr bwMode="auto">
            <a:xfrm>
              <a:off x="2432" y="3152"/>
              <a:ext cx="56" cy="56"/>
            </a:xfrm>
            <a:prstGeom prst="ellipse">
              <a:avLst/>
            </a:prstGeom>
            <a:solidFill>
              <a:srgbClr val="800000"/>
            </a:solidFill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4857750" y="5484813"/>
            <a:ext cx="619125" cy="492125"/>
            <a:chOff x="1728" y="3233"/>
            <a:chExt cx="390" cy="310"/>
          </a:xfrm>
        </p:grpSpPr>
        <p:sp>
          <p:nvSpPr>
            <p:cNvPr id="22554" name="Freeform 31"/>
            <p:cNvSpPr>
              <a:spLocks/>
            </p:cNvSpPr>
            <p:nvPr/>
          </p:nvSpPr>
          <p:spPr bwMode="auto">
            <a:xfrm>
              <a:off x="1728" y="3233"/>
              <a:ext cx="390" cy="223"/>
            </a:xfrm>
            <a:custGeom>
              <a:avLst/>
              <a:gdLst>
                <a:gd name="T0" fmla="*/ 0 w 390"/>
                <a:gd name="T1" fmla="*/ 223 h 223"/>
                <a:gd name="T2" fmla="*/ 232 w 390"/>
                <a:gd name="T3" fmla="*/ 149 h 223"/>
                <a:gd name="T4" fmla="*/ 390 w 390"/>
                <a:gd name="T5" fmla="*/ 0 h 223"/>
                <a:gd name="T6" fmla="*/ 0 60000 65536"/>
                <a:gd name="T7" fmla="*/ 0 60000 65536"/>
                <a:gd name="T8" fmla="*/ 0 60000 65536"/>
                <a:gd name="T9" fmla="*/ 0 w 390"/>
                <a:gd name="T10" fmla="*/ 0 h 223"/>
                <a:gd name="T11" fmla="*/ 390 w 390"/>
                <a:gd name="T12" fmla="*/ 223 h 2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0" h="223">
                  <a:moveTo>
                    <a:pt x="0" y="223"/>
                  </a:moveTo>
                  <a:cubicBezTo>
                    <a:pt x="83" y="204"/>
                    <a:pt x="167" y="186"/>
                    <a:pt x="232" y="149"/>
                  </a:cubicBezTo>
                  <a:cubicBezTo>
                    <a:pt x="297" y="112"/>
                    <a:pt x="365" y="28"/>
                    <a:pt x="390" y="0"/>
                  </a:cubicBezTo>
                </a:path>
              </a:pathLst>
            </a:cu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22555" name="Text Box 32"/>
            <p:cNvSpPr txBox="1">
              <a:spLocks noChangeArrowheads="1"/>
            </p:cNvSpPr>
            <p:nvPr/>
          </p:nvSpPr>
          <p:spPr bwMode="auto">
            <a:xfrm>
              <a:off x="1920" y="3312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0" i="1">
                  <a:solidFill>
                    <a:srgbClr val="4D4D4D"/>
                  </a:solidFill>
                  <a:latin typeface="Symbol" pitchFamily="18" charset="2"/>
                </a:rPr>
                <a:t>q</a:t>
              </a:r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6477000" y="2743200"/>
            <a:ext cx="1116013" cy="2657475"/>
            <a:chOff x="4080" y="1728"/>
            <a:chExt cx="703" cy="1674"/>
          </a:xfrm>
        </p:grpSpPr>
        <p:sp>
          <p:nvSpPr>
            <p:cNvPr id="22557" name="Text Box 82"/>
            <p:cNvSpPr txBox="1">
              <a:spLocks noChangeArrowheads="1"/>
            </p:cNvSpPr>
            <p:nvPr/>
          </p:nvSpPr>
          <p:spPr bwMode="auto">
            <a:xfrm>
              <a:off x="4080" y="1728"/>
              <a:ext cx="7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0">
                  <a:solidFill>
                    <a:srgbClr val="800000"/>
                  </a:solidFill>
                  <a:latin typeface="Times New Roman" pitchFamily="18" charset="0"/>
                </a:rPr>
                <a:t>(</a:t>
              </a:r>
              <a:r>
                <a:rPr lang="en-US" b="0" i="1">
                  <a:solidFill>
                    <a:srgbClr val="800000"/>
                  </a:solidFill>
                  <a:latin typeface="Times New Roman" pitchFamily="18" charset="0"/>
                </a:rPr>
                <a:t>dx,dy,d</a:t>
              </a:r>
              <a:r>
                <a:rPr lang="en-US" b="0" i="1">
                  <a:solidFill>
                    <a:srgbClr val="800000"/>
                  </a:solidFill>
                  <a:latin typeface="Symbol" pitchFamily="18" charset="2"/>
                </a:rPr>
                <a:t>q</a:t>
              </a:r>
              <a:r>
                <a:rPr lang="en-US" b="0">
                  <a:solidFill>
                    <a:srgbClr val="8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22558" name="Text Box 83"/>
            <p:cNvSpPr txBox="1">
              <a:spLocks noChangeArrowheads="1"/>
            </p:cNvSpPr>
            <p:nvPr/>
          </p:nvSpPr>
          <p:spPr bwMode="auto">
            <a:xfrm>
              <a:off x="4224" y="3171"/>
              <a:ext cx="5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0">
                  <a:solidFill>
                    <a:srgbClr val="800000"/>
                  </a:solidFill>
                  <a:latin typeface="Times New Roman" pitchFamily="18" charset="0"/>
                </a:rPr>
                <a:t>(</a:t>
              </a:r>
              <a:r>
                <a:rPr lang="en-US" b="0" i="1">
                  <a:solidFill>
                    <a:srgbClr val="800000"/>
                  </a:solidFill>
                  <a:latin typeface="Times New Roman" pitchFamily="18" charset="0"/>
                </a:rPr>
                <a:t>dx,dy</a:t>
              </a:r>
              <a:r>
                <a:rPr lang="en-US" b="0">
                  <a:solidFill>
                    <a:srgbClr val="800000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27736" name="Freeform 88"/>
          <p:cNvSpPr>
            <a:spLocks/>
          </p:cNvSpPr>
          <p:nvPr/>
        </p:nvSpPr>
        <p:spPr bwMode="auto">
          <a:xfrm rot="-1981432">
            <a:off x="7620000" y="2133600"/>
            <a:ext cx="228600" cy="381000"/>
          </a:xfrm>
          <a:custGeom>
            <a:avLst/>
            <a:gdLst>
              <a:gd name="T0" fmla="*/ 0 w 144"/>
              <a:gd name="T1" fmla="*/ 381000 h 240"/>
              <a:gd name="T2" fmla="*/ 228600 w 144"/>
              <a:gd name="T3" fmla="*/ 152400 h 240"/>
              <a:gd name="T4" fmla="*/ 0 w 144"/>
              <a:gd name="T5" fmla="*/ 0 h 240"/>
              <a:gd name="T6" fmla="*/ 0 60000 65536"/>
              <a:gd name="T7" fmla="*/ 0 60000 65536"/>
              <a:gd name="T8" fmla="*/ 0 60000 65536"/>
              <a:gd name="T9" fmla="*/ 0 w 144"/>
              <a:gd name="T10" fmla="*/ 0 h 240"/>
              <a:gd name="T11" fmla="*/ 144 w 14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40">
                <a:moveTo>
                  <a:pt x="0" y="240"/>
                </a:moveTo>
                <a:cubicBezTo>
                  <a:pt x="72" y="188"/>
                  <a:pt x="144" y="136"/>
                  <a:pt x="144" y="96"/>
                </a:cubicBezTo>
                <a:cubicBezTo>
                  <a:pt x="144" y="56"/>
                  <a:pt x="72" y="2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/>
          </a:p>
        </p:txBody>
      </p:sp>
      <p:sp>
        <p:nvSpPr>
          <p:cNvPr id="27729" name="Line 81"/>
          <p:cNvSpPr>
            <a:spLocks noChangeShapeType="1"/>
          </p:cNvSpPr>
          <p:nvPr/>
        </p:nvSpPr>
        <p:spPr bwMode="auto">
          <a:xfrm>
            <a:off x="1815306" y="3420269"/>
            <a:ext cx="3823494" cy="2066131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94" name="Group 129"/>
          <p:cNvGrpSpPr>
            <a:grpSpLocks/>
          </p:cNvGrpSpPr>
          <p:nvPr/>
        </p:nvGrpSpPr>
        <p:grpSpPr bwMode="auto">
          <a:xfrm>
            <a:off x="838200" y="4660900"/>
            <a:ext cx="2414588" cy="1905000"/>
            <a:chOff x="528" y="2936"/>
            <a:chExt cx="1521" cy="1200"/>
          </a:xfrm>
        </p:grpSpPr>
        <p:sp>
          <p:nvSpPr>
            <p:cNvPr id="27771" name="Text Box 123"/>
            <p:cNvSpPr txBox="1">
              <a:spLocks noChangeArrowheads="1"/>
            </p:cNvSpPr>
            <p:nvPr/>
          </p:nvSpPr>
          <p:spPr bwMode="auto">
            <a:xfrm>
              <a:off x="528" y="2936"/>
              <a:ext cx="1192" cy="5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0" i="1">
                  <a:latin typeface="Times New Roman" pitchFamily="18" charset="0"/>
                  <a:cs typeface="+mn-cs"/>
                </a:rPr>
                <a:t>dx/dt</a:t>
              </a:r>
              <a:r>
                <a:rPr lang="en-US" sz="2400" b="0">
                  <a:latin typeface="Times New Roman" pitchFamily="18" charset="0"/>
                  <a:cs typeface="+mn-cs"/>
                </a:rPr>
                <a:t> = </a:t>
              </a:r>
              <a:r>
                <a:rPr lang="en-US" sz="2400" b="0" i="1">
                  <a:latin typeface="Times New Roman" pitchFamily="18" charset="0"/>
                  <a:cs typeface="+mn-cs"/>
                </a:rPr>
                <a:t>v</a:t>
              </a:r>
              <a:r>
                <a:rPr lang="en-US" sz="2400" b="0">
                  <a:latin typeface="Times New Roman" pitchFamily="18" charset="0"/>
                  <a:cs typeface="+mn-cs"/>
                </a:rPr>
                <a:t> cos</a:t>
              </a:r>
              <a:r>
                <a:rPr lang="en-US" sz="2400" b="0" i="1">
                  <a:latin typeface="Symbol" pitchFamily="18" charset="2"/>
                  <a:cs typeface="+mn-cs"/>
                </a:rPr>
                <a:t>q</a:t>
              </a:r>
              <a:endParaRPr lang="en-US" sz="2400" b="0" i="1" baseline="-25000">
                <a:latin typeface="Times New Roman" pitchFamily="18" charset="0"/>
                <a:cs typeface="+mn-cs"/>
              </a:endParaRPr>
            </a:p>
            <a:p>
              <a:pPr algn="ctr" eaLnBrk="0" hangingPunct="0">
                <a:defRPr/>
              </a:pPr>
              <a:r>
                <a:rPr lang="en-US" sz="2400" b="0" i="1">
                  <a:latin typeface="Times New Roman" pitchFamily="18" charset="0"/>
                  <a:cs typeface="+mn-cs"/>
                </a:rPr>
                <a:t>dy/dt</a:t>
              </a:r>
              <a:r>
                <a:rPr lang="en-US" sz="2400" b="0">
                  <a:latin typeface="Times New Roman" pitchFamily="18" charset="0"/>
                  <a:cs typeface="+mn-cs"/>
                </a:rPr>
                <a:t> = </a:t>
              </a:r>
              <a:r>
                <a:rPr lang="en-US" sz="2400" b="0" i="1">
                  <a:latin typeface="Times New Roman" pitchFamily="18" charset="0"/>
                  <a:cs typeface="+mn-cs"/>
                </a:rPr>
                <a:t>v</a:t>
              </a:r>
              <a:r>
                <a:rPr lang="en-US" sz="2400" b="0">
                  <a:latin typeface="Times New Roman" pitchFamily="18" charset="0"/>
                  <a:cs typeface="+mn-cs"/>
                </a:rPr>
                <a:t> sin</a:t>
              </a:r>
              <a:r>
                <a:rPr lang="en-US" sz="2400" b="0" i="1">
                  <a:latin typeface="Symbol" pitchFamily="18" charset="2"/>
                  <a:cs typeface="+mn-cs"/>
                </a:rPr>
                <a:t>q</a:t>
              </a:r>
              <a:endParaRPr lang="en-US" sz="3200" b="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22596" name="Text Box 124"/>
            <p:cNvSpPr txBox="1">
              <a:spLocks noChangeArrowheads="1"/>
            </p:cNvSpPr>
            <p:nvPr/>
          </p:nvSpPr>
          <p:spPr bwMode="auto">
            <a:xfrm>
              <a:off x="528" y="3504"/>
              <a:ext cx="1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hangingPunct="0"/>
              <a:r>
                <a:rPr lang="en-US" sz="2400" b="0" i="1">
                  <a:latin typeface="Times New Roman" pitchFamily="18" charset="0"/>
                </a:rPr>
                <a:t>d</a:t>
              </a:r>
              <a:r>
                <a:rPr lang="en-US" sz="2400" b="0">
                  <a:latin typeface="Symbol" pitchFamily="18" charset="2"/>
                </a:rPr>
                <a:t>q/</a:t>
              </a:r>
              <a:r>
                <a:rPr lang="en-US" sz="2400" b="0" i="1">
                  <a:latin typeface="Times New Roman" pitchFamily="18" charset="0"/>
                </a:rPr>
                <a:t>d</a:t>
              </a:r>
              <a:r>
                <a:rPr lang="en-US" sz="2400" b="0">
                  <a:latin typeface="Times New Roman" pitchFamily="18" charset="0"/>
                </a:rPr>
                <a:t>t = (</a:t>
              </a:r>
              <a:r>
                <a:rPr lang="en-US" sz="2400" b="0" i="1">
                  <a:latin typeface="Times New Roman" pitchFamily="18" charset="0"/>
                </a:rPr>
                <a:t>v</a:t>
              </a:r>
              <a:r>
                <a:rPr lang="en-US" sz="2400" b="0">
                  <a:latin typeface="Times New Roman" pitchFamily="18" charset="0"/>
                </a:rPr>
                <a:t>/</a:t>
              </a:r>
              <a:r>
                <a:rPr lang="en-US" sz="2400" b="0" i="1">
                  <a:latin typeface="Times New Roman" pitchFamily="18" charset="0"/>
                </a:rPr>
                <a:t>L</a:t>
              </a:r>
              <a:r>
                <a:rPr lang="en-US" sz="2400" b="0">
                  <a:latin typeface="Times New Roman" pitchFamily="18" charset="0"/>
                </a:rPr>
                <a:t>) tan </a:t>
              </a:r>
              <a:r>
                <a:rPr lang="en-US" sz="2400" b="0">
                  <a:latin typeface="Symbol" pitchFamily="18" charset="2"/>
                </a:rPr>
                <a:t>f</a:t>
              </a:r>
              <a:endParaRPr lang="en-US" sz="2400" b="0" i="1" baseline="-25000">
                <a:latin typeface="Times New Roman" pitchFamily="18" charset="0"/>
              </a:endParaRPr>
            </a:p>
          </p:txBody>
        </p:sp>
        <p:sp>
          <p:nvSpPr>
            <p:cNvPr id="27773" name="Text Box 125"/>
            <p:cNvSpPr txBox="1">
              <a:spLocks noChangeArrowheads="1"/>
            </p:cNvSpPr>
            <p:nvPr/>
          </p:nvSpPr>
          <p:spPr bwMode="auto">
            <a:xfrm>
              <a:off x="552" y="3848"/>
              <a:ext cx="72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0">
                  <a:solidFill>
                    <a:srgbClr val="29292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|</a:t>
              </a:r>
              <a:r>
                <a:rPr lang="en-US" sz="2400" b="0">
                  <a:latin typeface="Symbol" pitchFamily="18" charset="2"/>
                  <a:cs typeface="+mn-cs"/>
                </a:rPr>
                <a:t>f</a:t>
              </a:r>
              <a:r>
                <a:rPr lang="en-US" sz="2400" b="0" i="1">
                  <a:latin typeface="Times New Roman" pitchFamily="18" charset="0"/>
                  <a:cs typeface="+mn-cs"/>
                </a:rPr>
                <a:t>|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 </a:t>
              </a:r>
              <a:r>
                <a:rPr lang="en-US" sz="2400" b="0" i="1" u="sng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&lt;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  </a:t>
              </a:r>
              <a:r>
                <a:rPr lang="en-US" sz="2400" b="0">
                  <a:solidFill>
                    <a:srgbClr val="292929"/>
                  </a:solidFill>
                  <a:latin typeface="Symbol" pitchFamily="18" charset="2"/>
                  <a:cs typeface="+mn-cs"/>
                </a:rPr>
                <a:t>F</a:t>
              </a:r>
              <a:endParaRPr lang="en-US" sz="2400" b="0" i="1">
                <a:solidFill>
                  <a:srgbClr val="292929"/>
                </a:solidFill>
                <a:latin typeface="Times New Roman" pitchFamily="18" charset="0"/>
                <a:cs typeface="+mn-cs"/>
              </a:endParaRP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4764088" y="2562225"/>
            <a:ext cx="2689225" cy="1771650"/>
            <a:chOff x="3001" y="1614"/>
            <a:chExt cx="1694" cy="1116"/>
          </a:xfrm>
        </p:grpSpPr>
        <p:grpSp>
          <p:nvGrpSpPr>
            <p:cNvPr id="77" name="Group 76"/>
            <p:cNvGrpSpPr>
              <a:grpSpLocks/>
            </p:cNvGrpSpPr>
            <p:nvPr/>
          </p:nvGrpSpPr>
          <p:grpSpPr bwMode="auto">
            <a:xfrm>
              <a:off x="3001" y="1614"/>
              <a:ext cx="1694" cy="1116"/>
              <a:chOff x="1669" y="1392"/>
              <a:chExt cx="1694" cy="1116"/>
            </a:xfrm>
          </p:grpSpPr>
          <p:sp>
            <p:nvSpPr>
              <p:cNvPr id="80" name="Line 77"/>
              <p:cNvSpPr>
                <a:spLocks noChangeShapeType="1"/>
              </p:cNvSpPr>
              <p:nvPr/>
            </p:nvSpPr>
            <p:spPr bwMode="auto">
              <a:xfrm flipH="1">
                <a:off x="1669" y="1392"/>
                <a:ext cx="1163" cy="1116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78"/>
              <p:cNvSpPr>
                <a:spLocks noChangeShapeType="1"/>
              </p:cNvSpPr>
              <p:nvPr/>
            </p:nvSpPr>
            <p:spPr bwMode="auto">
              <a:xfrm flipH="1" flipV="1">
                <a:off x="1905" y="1496"/>
                <a:ext cx="1458" cy="678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3006" y="1718"/>
              <a:ext cx="785" cy="984"/>
            </a:xfrm>
            <a:custGeom>
              <a:avLst/>
              <a:gdLst>
                <a:gd name="T0" fmla="*/ 230 w 785"/>
                <a:gd name="T1" fmla="*/ 0 h 984"/>
                <a:gd name="T2" fmla="*/ 785 w 785"/>
                <a:gd name="T3" fmla="*/ 261 h 984"/>
                <a:gd name="T4" fmla="*/ 0 w 785"/>
                <a:gd name="T5" fmla="*/ 984 h 984"/>
                <a:gd name="T6" fmla="*/ 230 w 785"/>
                <a:gd name="T7" fmla="*/ 0 h 9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5"/>
                <a:gd name="T13" fmla="*/ 0 h 984"/>
                <a:gd name="T14" fmla="*/ 785 w 785"/>
                <a:gd name="T15" fmla="*/ 984 h 9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5" h="984">
                  <a:moveTo>
                    <a:pt x="230" y="0"/>
                  </a:moveTo>
                  <a:lnTo>
                    <a:pt x="785" y="261"/>
                  </a:lnTo>
                  <a:lnTo>
                    <a:pt x="0" y="984"/>
                  </a:lnTo>
                  <a:lnTo>
                    <a:pt x="23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AFEA">
                    <a:alpha val="25998"/>
                  </a:srgbClr>
                </a:gs>
                <a:gs pos="100000">
                  <a:srgbClr val="76516C">
                    <a:alpha val="24001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3792" y="1620"/>
              <a:ext cx="896" cy="768"/>
            </a:xfrm>
            <a:custGeom>
              <a:avLst/>
              <a:gdLst>
                <a:gd name="T0" fmla="*/ 0 w 896"/>
                <a:gd name="T1" fmla="*/ 360 h 768"/>
                <a:gd name="T2" fmla="*/ 368 w 896"/>
                <a:gd name="T3" fmla="*/ 0 h 768"/>
                <a:gd name="T4" fmla="*/ 896 w 896"/>
                <a:gd name="T5" fmla="*/ 768 h 768"/>
                <a:gd name="T6" fmla="*/ 0 w 896"/>
                <a:gd name="T7" fmla="*/ 3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6"/>
                <a:gd name="T13" fmla="*/ 0 h 768"/>
                <a:gd name="T14" fmla="*/ 896 w 896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6" h="768">
                  <a:moveTo>
                    <a:pt x="0" y="360"/>
                  </a:moveTo>
                  <a:lnTo>
                    <a:pt x="368" y="0"/>
                  </a:lnTo>
                  <a:lnTo>
                    <a:pt x="896" y="768"/>
                  </a:lnTo>
                  <a:lnTo>
                    <a:pt x="0" y="360"/>
                  </a:lnTo>
                  <a:close/>
                </a:path>
              </a:pathLst>
            </a:custGeom>
            <a:gradFill rotWithShape="1">
              <a:gsLst>
                <a:gs pos="0">
                  <a:srgbClr val="FFAFEA">
                    <a:alpha val="25998"/>
                  </a:srgbClr>
                </a:gs>
                <a:gs pos="100000">
                  <a:srgbClr val="76516C">
                    <a:alpha val="24001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  <p:sp>
        <p:nvSpPr>
          <p:cNvPr id="82" name="Line 81"/>
          <p:cNvSpPr>
            <a:spLocks noChangeShapeType="1"/>
          </p:cNvSpPr>
          <p:nvPr/>
        </p:nvSpPr>
        <p:spPr bwMode="auto">
          <a:xfrm flipV="1">
            <a:off x="2057400" y="3429000"/>
            <a:ext cx="2971800" cy="29718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2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61" grpId="0" animBg="1"/>
      <p:bldP spid="27736" grpId="0" animBg="1"/>
      <p:bldP spid="277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Nonholonomic</a:t>
            </a:r>
            <a:r>
              <a:rPr lang="en-US" dirty="0" smtClean="0"/>
              <a:t> Path Planning Approaches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Two-phase planning (path deformation):</a:t>
            </a:r>
          </a:p>
          <a:p>
            <a:pPr lvl="1"/>
            <a:r>
              <a:rPr lang="en-US" smtClean="0"/>
              <a:t>Compute collision-free path ignoring nonholonomic constraints</a:t>
            </a:r>
          </a:p>
          <a:p>
            <a:pPr lvl="1"/>
            <a:r>
              <a:rPr lang="en-US" smtClean="0"/>
              <a:t>Transform this path into a nonholonomic one</a:t>
            </a:r>
          </a:p>
          <a:p>
            <a:pPr lvl="1"/>
            <a:r>
              <a:rPr lang="en-US" smtClean="0"/>
              <a:t>Efficient, but possible only if robot is “controllable”</a:t>
            </a:r>
          </a:p>
          <a:p>
            <a:pPr lvl="1"/>
            <a:r>
              <a:rPr lang="en-US" smtClean="0"/>
              <a:t>Need for a “good” set of maneuvers</a:t>
            </a:r>
          </a:p>
          <a:p>
            <a:r>
              <a:rPr lang="en-US" smtClean="0"/>
              <a:t>Direct planning (control-based sampling):</a:t>
            </a:r>
          </a:p>
          <a:p>
            <a:pPr lvl="1"/>
            <a:r>
              <a:rPr lang="en-US" smtClean="0"/>
              <a:t>Use “control-based” sampling to generate a tree of milestones until one is close enough to the goal (deterministic or randomized)</a:t>
            </a:r>
          </a:p>
          <a:p>
            <a:pPr lvl="1"/>
            <a:r>
              <a:rPr lang="en-US" smtClean="0"/>
              <a:t>Robot need not be controllable</a:t>
            </a:r>
          </a:p>
          <a:p>
            <a:pPr lvl="1"/>
            <a:r>
              <a:rPr lang="en-US" smtClean="0"/>
              <a:t>Applicable to high-dimensional c-spaces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8229600" cy="1371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Control-Based Sampling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8229600" cy="3886200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90000"/>
              </a:lnSpc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en-US" sz="2800"/>
              <a:t>PRM sampling technique: Pick each milestone in some region</a:t>
            </a:r>
          </a:p>
          <a:p>
            <a:pPr marL="609600" indent="-609600">
              <a:lnSpc>
                <a:spcPct val="90000"/>
              </a:lnSpc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en-US" sz="2800">
                <a:solidFill>
                  <a:schemeClr val="accent2"/>
                </a:solidFill>
              </a:rPr>
              <a:t>Control-based sampling:</a:t>
            </a:r>
          </a:p>
          <a:p>
            <a:pPr marL="990600" lvl="1" indent="-533400">
              <a:lnSpc>
                <a:spcPct val="90000"/>
              </a:lnSpc>
              <a:buClr>
                <a:srgbClr val="990000"/>
              </a:buClr>
              <a:buFontTx/>
              <a:buAutoNum type="arabicPeriod"/>
            </a:pPr>
            <a:r>
              <a:rPr lang="en-US" sz="2400"/>
              <a:t>Pick control vector (at random or not)</a:t>
            </a:r>
          </a:p>
          <a:p>
            <a:pPr marL="990600" lvl="1" indent="-533400">
              <a:lnSpc>
                <a:spcPct val="90000"/>
              </a:lnSpc>
              <a:buClr>
                <a:srgbClr val="990000"/>
              </a:buClr>
              <a:buFontTx/>
              <a:buAutoNum type="arabicPeriod"/>
            </a:pPr>
            <a:r>
              <a:rPr lang="en-US" sz="2400"/>
              <a:t>Integrate equation of motion over short duration (picked at random or not)</a:t>
            </a:r>
          </a:p>
          <a:p>
            <a:pPr marL="990600" lvl="1" indent="-533400">
              <a:lnSpc>
                <a:spcPct val="90000"/>
              </a:lnSpc>
              <a:buClr>
                <a:srgbClr val="990000"/>
              </a:buClr>
              <a:buFontTx/>
              <a:buAutoNum type="arabicPeriod"/>
            </a:pPr>
            <a:r>
              <a:rPr lang="en-US" sz="2400"/>
              <a:t>If the motion is collision-free, then the endpoint is the new milestone</a:t>
            </a:r>
            <a:br>
              <a:rPr lang="en-US" sz="2400"/>
            </a:br>
            <a:endParaRPr lang="en-US" sz="2400"/>
          </a:p>
          <a:p>
            <a:pPr marL="990600" lvl="1" indent="-533400">
              <a:lnSpc>
                <a:spcPct val="90000"/>
              </a:lnSpc>
              <a:buFont typeface="Wingdings" pitchFamily="2" charset="2"/>
              <a:buChar char="à"/>
            </a:pPr>
            <a:r>
              <a:rPr lang="en-US" sz="2400">
                <a:sym typeface="Wingdings" pitchFamily="2" charset="2"/>
              </a:rPr>
              <a:t>Tree-structured roadmaps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Char char="à"/>
            </a:pPr>
            <a:r>
              <a:rPr lang="en-US" sz="2400"/>
              <a:t>Need for </a:t>
            </a:r>
            <a:r>
              <a:rPr lang="en-US" sz="2400">
                <a:solidFill>
                  <a:srgbClr val="FF3300"/>
                </a:solidFill>
              </a:rPr>
              <a:t>endgame</a:t>
            </a:r>
            <a:r>
              <a:rPr lang="en-US" sz="2400"/>
              <a:t> regions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65539" name="Text Box 22"/>
          <p:cNvSpPr txBox="1">
            <a:spLocks noChangeArrowheads="1"/>
          </p:cNvSpPr>
          <p:nvPr/>
        </p:nvSpPr>
        <p:spPr bwMode="auto">
          <a:xfrm>
            <a:off x="457200" y="3324225"/>
            <a:ext cx="37576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b="0"/>
              <a:t>1. Select a milestone </a:t>
            </a:r>
            <a:r>
              <a:rPr lang="en-US" sz="2400" b="0">
                <a:solidFill>
                  <a:srgbClr val="009900"/>
                </a:solidFill>
              </a:rPr>
              <a:t>m</a:t>
            </a:r>
          </a:p>
          <a:p>
            <a:r>
              <a:rPr lang="en-US" sz="2400" b="0"/>
              <a:t>2. Pick </a:t>
            </a:r>
            <a:r>
              <a:rPr lang="en-US" sz="2400" i="1">
                <a:solidFill>
                  <a:srgbClr val="CC0099"/>
                </a:solidFill>
              </a:rPr>
              <a:t>v</a:t>
            </a:r>
            <a:r>
              <a:rPr lang="en-US" sz="2400" b="0"/>
              <a:t>, </a:t>
            </a:r>
            <a:r>
              <a:rPr lang="en-US" sz="2400">
                <a:solidFill>
                  <a:srgbClr val="CC0099"/>
                </a:solidFill>
                <a:latin typeface="Symbol" pitchFamily="18" charset="2"/>
              </a:rPr>
              <a:t>f</a:t>
            </a:r>
            <a:r>
              <a:rPr lang="en-US" sz="2400" b="0"/>
              <a:t>, and </a:t>
            </a:r>
            <a:r>
              <a:rPr lang="en-US" sz="2400" b="0">
                <a:solidFill>
                  <a:srgbClr val="CC0099"/>
                </a:solidFill>
                <a:latin typeface="Symbol" pitchFamily="18" charset="2"/>
              </a:rPr>
              <a:t>d</a:t>
            </a:r>
            <a:r>
              <a:rPr lang="en-US" sz="2400" b="0" i="1">
                <a:solidFill>
                  <a:srgbClr val="CC0099"/>
                </a:solidFill>
              </a:rPr>
              <a:t>t</a:t>
            </a:r>
            <a:endParaRPr lang="en-US" sz="2400" b="0"/>
          </a:p>
          <a:p>
            <a:r>
              <a:rPr lang="en-US" sz="2400" b="0"/>
              <a:t>3. Integrate motion from </a:t>
            </a:r>
            <a:r>
              <a:rPr lang="en-US" sz="2400" b="0">
                <a:solidFill>
                  <a:srgbClr val="009900"/>
                </a:solidFill>
              </a:rPr>
              <a:t>m</a:t>
            </a:r>
          </a:p>
          <a:p>
            <a:pPr>
              <a:buFont typeface="Wingdings" pitchFamily="2" charset="2"/>
              <a:buNone/>
            </a:pPr>
            <a:r>
              <a:rPr lang="en-US" sz="2400" b="0"/>
              <a:t>    </a:t>
            </a:r>
            <a:r>
              <a:rPr lang="en-US" sz="2400" b="0">
                <a:sym typeface="Wingdings" pitchFamily="2" charset="2"/>
              </a:rPr>
              <a:t> </a:t>
            </a:r>
            <a:r>
              <a:rPr lang="en-US" sz="2400" b="0"/>
              <a:t>new milestone </a:t>
            </a:r>
            <a:r>
              <a:rPr lang="en-US" sz="2400" b="0">
                <a:solidFill>
                  <a:srgbClr val="009900"/>
                </a:solidFill>
              </a:rPr>
              <a:t>m’</a:t>
            </a:r>
          </a:p>
        </p:txBody>
      </p:sp>
      <p:grpSp>
        <p:nvGrpSpPr>
          <p:cNvPr id="65540" name="Group 23"/>
          <p:cNvGrpSpPr>
            <a:grpSpLocks/>
          </p:cNvGrpSpPr>
          <p:nvPr/>
        </p:nvGrpSpPr>
        <p:grpSpPr bwMode="auto">
          <a:xfrm>
            <a:off x="762000" y="1114425"/>
            <a:ext cx="2414588" cy="1905000"/>
            <a:chOff x="528" y="2936"/>
            <a:chExt cx="1521" cy="1200"/>
          </a:xfrm>
        </p:grpSpPr>
        <p:sp>
          <p:nvSpPr>
            <p:cNvPr id="74776" name="Text Box 24"/>
            <p:cNvSpPr txBox="1">
              <a:spLocks noChangeArrowheads="1"/>
            </p:cNvSpPr>
            <p:nvPr/>
          </p:nvSpPr>
          <p:spPr bwMode="auto">
            <a:xfrm>
              <a:off x="528" y="2936"/>
              <a:ext cx="1192" cy="5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0" i="1">
                  <a:latin typeface="Times New Roman" pitchFamily="18" charset="0"/>
                  <a:cs typeface="+mn-cs"/>
                </a:rPr>
                <a:t>dx/dt</a:t>
              </a:r>
              <a:r>
                <a:rPr lang="en-US" sz="2400" b="0">
                  <a:latin typeface="Times New Roman" pitchFamily="18" charset="0"/>
                  <a:cs typeface="+mn-cs"/>
                </a:rPr>
                <a:t> = </a:t>
              </a:r>
              <a:r>
                <a:rPr lang="en-US" sz="2400" b="0" i="1">
                  <a:latin typeface="Times New Roman" pitchFamily="18" charset="0"/>
                  <a:cs typeface="+mn-cs"/>
                </a:rPr>
                <a:t>v</a:t>
              </a:r>
              <a:r>
                <a:rPr lang="en-US" sz="2400" b="0">
                  <a:latin typeface="Times New Roman" pitchFamily="18" charset="0"/>
                  <a:cs typeface="+mn-cs"/>
                </a:rPr>
                <a:t> cos</a:t>
              </a:r>
              <a:r>
                <a:rPr lang="en-US" sz="2400" b="0" i="1">
                  <a:latin typeface="Symbol" pitchFamily="18" charset="2"/>
                  <a:cs typeface="+mn-cs"/>
                </a:rPr>
                <a:t>q</a:t>
              </a:r>
              <a:endParaRPr lang="en-US" sz="2400" b="0" i="1" baseline="-25000">
                <a:latin typeface="Times New Roman" pitchFamily="18" charset="0"/>
                <a:cs typeface="+mn-cs"/>
              </a:endParaRPr>
            </a:p>
            <a:p>
              <a:pPr algn="ctr" eaLnBrk="0" hangingPunct="0">
                <a:defRPr/>
              </a:pPr>
              <a:r>
                <a:rPr lang="en-US" sz="2400" b="0" i="1">
                  <a:latin typeface="Times New Roman" pitchFamily="18" charset="0"/>
                  <a:cs typeface="+mn-cs"/>
                </a:rPr>
                <a:t>dy/dt</a:t>
              </a:r>
              <a:r>
                <a:rPr lang="en-US" sz="2400" b="0">
                  <a:latin typeface="Times New Roman" pitchFamily="18" charset="0"/>
                  <a:cs typeface="+mn-cs"/>
                </a:rPr>
                <a:t> = </a:t>
              </a:r>
              <a:r>
                <a:rPr lang="en-US" sz="2400" b="0" i="1">
                  <a:latin typeface="Times New Roman" pitchFamily="18" charset="0"/>
                  <a:cs typeface="+mn-cs"/>
                </a:rPr>
                <a:t>v</a:t>
              </a:r>
              <a:r>
                <a:rPr lang="en-US" sz="2400" b="0">
                  <a:latin typeface="Times New Roman" pitchFamily="18" charset="0"/>
                  <a:cs typeface="+mn-cs"/>
                </a:rPr>
                <a:t> sin</a:t>
              </a:r>
              <a:r>
                <a:rPr lang="en-US" sz="2400" b="0" i="1">
                  <a:latin typeface="Symbol" pitchFamily="18" charset="2"/>
                  <a:cs typeface="+mn-cs"/>
                </a:rPr>
                <a:t>q</a:t>
              </a:r>
              <a:endParaRPr lang="en-US" sz="3200" b="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65542" name="Text Box 25"/>
            <p:cNvSpPr txBox="1">
              <a:spLocks noChangeArrowheads="1"/>
            </p:cNvSpPr>
            <p:nvPr/>
          </p:nvSpPr>
          <p:spPr bwMode="auto">
            <a:xfrm>
              <a:off x="528" y="3504"/>
              <a:ext cx="1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hangingPunct="0"/>
              <a:r>
                <a:rPr lang="en-US" sz="2400" b="0" i="1">
                  <a:latin typeface="Times New Roman" pitchFamily="18" charset="0"/>
                </a:rPr>
                <a:t>d</a:t>
              </a:r>
              <a:r>
                <a:rPr lang="en-US" sz="2400" b="0">
                  <a:latin typeface="Symbol" pitchFamily="18" charset="2"/>
                </a:rPr>
                <a:t>q/</a:t>
              </a:r>
              <a:r>
                <a:rPr lang="en-US" sz="2400" b="0" i="1">
                  <a:latin typeface="Times New Roman" pitchFamily="18" charset="0"/>
                </a:rPr>
                <a:t>d</a:t>
              </a:r>
              <a:r>
                <a:rPr lang="en-US" sz="2400" b="0">
                  <a:latin typeface="Times New Roman" pitchFamily="18" charset="0"/>
                </a:rPr>
                <a:t>t = (</a:t>
              </a:r>
              <a:r>
                <a:rPr lang="en-US" sz="2400" b="0" i="1">
                  <a:latin typeface="Times New Roman" pitchFamily="18" charset="0"/>
                </a:rPr>
                <a:t>v</a:t>
              </a:r>
              <a:r>
                <a:rPr lang="en-US" sz="2400" b="0">
                  <a:latin typeface="Times New Roman" pitchFamily="18" charset="0"/>
                </a:rPr>
                <a:t>/</a:t>
              </a:r>
              <a:r>
                <a:rPr lang="en-US" sz="2400" b="0" i="1">
                  <a:latin typeface="Times New Roman" pitchFamily="18" charset="0"/>
                </a:rPr>
                <a:t>L</a:t>
              </a:r>
              <a:r>
                <a:rPr lang="en-US" sz="2400" b="0">
                  <a:latin typeface="Times New Roman" pitchFamily="18" charset="0"/>
                </a:rPr>
                <a:t>) tan </a:t>
              </a:r>
              <a:r>
                <a:rPr lang="en-US" sz="2400" b="0">
                  <a:latin typeface="Symbol" pitchFamily="18" charset="2"/>
                </a:rPr>
                <a:t>f</a:t>
              </a:r>
              <a:endParaRPr lang="en-US" sz="2400" b="0" i="1" baseline="-25000">
                <a:latin typeface="Times New Roman" pitchFamily="18" charset="0"/>
              </a:endParaRPr>
            </a:p>
          </p:txBody>
        </p:sp>
        <p:sp>
          <p:nvSpPr>
            <p:cNvPr id="74778" name="Text Box 26"/>
            <p:cNvSpPr txBox="1">
              <a:spLocks noChangeArrowheads="1"/>
            </p:cNvSpPr>
            <p:nvPr/>
          </p:nvSpPr>
          <p:spPr bwMode="auto">
            <a:xfrm>
              <a:off x="552" y="3848"/>
              <a:ext cx="72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 b="0">
                  <a:solidFill>
                    <a:srgbClr val="29292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cs typeface="+mn-cs"/>
                </a:rPr>
                <a:t>|</a:t>
              </a:r>
              <a:r>
                <a:rPr lang="en-US" sz="2400" b="0">
                  <a:latin typeface="Symbol" pitchFamily="18" charset="2"/>
                  <a:cs typeface="+mn-cs"/>
                </a:rPr>
                <a:t>f</a:t>
              </a:r>
              <a:r>
                <a:rPr lang="en-US" sz="2400" b="0" i="1">
                  <a:latin typeface="Times New Roman" pitchFamily="18" charset="0"/>
                  <a:cs typeface="+mn-cs"/>
                </a:rPr>
                <a:t>|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 </a:t>
              </a:r>
              <a:r>
                <a:rPr lang="en-US" sz="2400" b="0" i="1" u="sng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&lt;</a:t>
              </a:r>
              <a:r>
                <a:rPr lang="en-US" sz="2400" b="0" i="1">
                  <a:solidFill>
                    <a:srgbClr val="292929"/>
                  </a:solidFill>
                  <a:latin typeface="Times New Roman" pitchFamily="18" charset="0"/>
                  <a:cs typeface="+mn-cs"/>
                </a:rPr>
                <a:t>  </a:t>
              </a:r>
              <a:r>
                <a:rPr lang="en-US" sz="2400" b="0">
                  <a:solidFill>
                    <a:srgbClr val="292929"/>
                  </a:solidFill>
                  <a:latin typeface="Symbol" pitchFamily="18" charset="2"/>
                  <a:cs typeface="+mn-cs"/>
                </a:rPr>
                <a:t>F</a:t>
              </a:r>
              <a:endParaRPr lang="en-US" sz="2400" b="0" i="1">
                <a:solidFill>
                  <a:srgbClr val="292929"/>
                </a:solidFill>
                <a:latin typeface="Times New Roman" pitchFamily="18" charset="0"/>
                <a:cs typeface="+mn-cs"/>
              </a:endParaRPr>
            </a:p>
          </p:txBody>
        </p:sp>
      </p:grpSp>
      <p:sp>
        <p:nvSpPr>
          <p:cNvPr id="65544" name="Text Box 28"/>
          <p:cNvSpPr txBox="1">
            <a:spLocks noChangeArrowheads="1"/>
          </p:cNvSpPr>
          <p:nvPr/>
        </p:nvSpPr>
        <p:spPr bwMode="auto">
          <a:xfrm>
            <a:off x="4724400" y="12192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fr-FR" sz="2400" b="0">
              <a:latin typeface="Verdana" pitchFamily="34" charset="0"/>
            </a:endParaRPr>
          </a:p>
        </p:txBody>
      </p:sp>
      <p:pic>
        <p:nvPicPr>
          <p:cNvPr id="65545" name="Picture 29" descr="tre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38195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82" name="Picture 30" descr="n_tre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38195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83" name="Picture 31" descr="n_tree2_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38195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84" name="Picture 32" descr="n_tree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38195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85" name="Picture 33" descr="n_tree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38195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86" name="Picture 34" descr="n_tree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38195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87" name="Picture 35" descr="n_tree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38195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65011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Tree-growing planners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grow a </a:t>
            </a:r>
            <a:r>
              <a:rPr lang="en-US" b="1" dirty="0" smtClean="0"/>
              <a:t>tree</a:t>
            </a:r>
            <a:r>
              <a:rPr lang="en-US" dirty="0" smtClean="0"/>
              <a:t> of feasible paths from the start until it reaches a neighborhood of the goal</a:t>
            </a:r>
          </a:p>
          <a:p>
            <a:pPr lvl="1"/>
            <a:r>
              <a:rPr lang="en-US" i="1" dirty="0" smtClean="0"/>
              <a:t>Sampling bias</a:t>
            </a:r>
            <a:r>
              <a:rPr lang="en-US" dirty="0" smtClean="0"/>
              <a:t> toward “boundary” of currently explored region, helps especially if the start is in a region with poor visibility</a:t>
            </a:r>
          </a:p>
          <a:p>
            <a:r>
              <a:rPr lang="en-US" dirty="0" smtClean="0"/>
              <a:t>Many variants:</a:t>
            </a:r>
          </a:p>
          <a:p>
            <a:pPr lvl="1"/>
            <a:r>
              <a:rPr lang="en-US" dirty="0" smtClean="0"/>
              <a:t>Rapidly-exploring </a:t>
            </a:r>
            <a:r>
              <a:rPr lang="en-US" dirty="0"/>
              <a:t>Random Trees (RRTs</a:t>
            </a:r>
            <a:r>
              <a:rPr lang="en-US" dirty="0" smtClean="0"/>
              <a:t>) are popular, easy to implement </a:t>
            </a:r>
            <a:r>
              <a:rPr lang="en-US" sz="1800" dirty="0"/>
              <a:t>(LaValle and Kuffner 2001)</a:t>
            </a:r>
            <a:endParaRPr lang="en-US" dirty="0" smtClean="0"/>
          </a:p>
          <a:p>
            <a:pPr lvl="1"/>
            <a:r>
              <a:rPr lang="en-US" dirty="0" smtClean="0"/>
              <a:t>Expansive space trees (ESTs) use a different sampling strategy </a:t>
            </a:r>
            <a:r>
              <a:rPr lang="en-US" sz="1800" dirty="0" smtClean="0"/>
              <a:t>(Hsu et al </a:t>
            </a:r>
            <a:r>
              <a:rPr lang="en-US" sz="1800" dirty="0"/>
              <a:t>2001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SBL (Single-query, Bidirectional, Lazy planner) often efficient in practice (Sanchez-Ante and Latombe, 2005)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797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endParaRPr lang="en-US"/>
          </a:p>
        </p:txBody>
      </p:sp>
      <p:sp>
        <p:nvSpPr>
          <p:cNvPr id="67587" name="Text Box 8"/>
          <p:cNvSpPr txBox="1">
            <a:spLocks noChangeArrowheads="1"/>
          </p:cNvSpPr>
          <p:nvPr/>
        </p:nvSpPr>
        <p:spPr bwMode="auto">
          <a:xfrm>
            <a:off x="152400" y="1219200"/>
            <a:ext cx="45720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5000"/>
              </a:lnSpc>
            </a:pPr>
            <a:r>
              <a:rPr lang="en-US" sz="2400" b="0">
                <a:solidFill>
                  <a:srgbClr val="990000"/>
                </a:solidFill>
              </a:rPr>
              <a:t>Indexing array:</a:t>
            </a:r>
            <a:r>
              <a:rPr lang="en-US" sz="2400" b="0"/>
              <a:t> </a:t>
            </a:r>
            <a:br>
              <a:rPr lang="en-US" sz="2400" b="0"/>
            </a:br>
            <a:r>
              <a:rPr lang="en-US" sz="2400" b="0"/>
              <a:t>A 3-D grid is placed over the configuration space. Each milestone falls into one cell of the grid. A maximum number of milestones is allowed in each cell (e.g., 2 or 3).</a:t>
            </a:r>
            <a:br>
              <a:rPr lang="en-US" sz="2400" b="0"/>
            </a:br>
            <a:endParaRPr lang="en-US" sz="2400" b="0"/>
          </a:p>
          <a:p>
            <a:pPr>
              <a:lnSpc>
                <a:spcPct val="105000"/>
              </a:lnSpc>
            </a:pPr>
            <a:r>
              <a:rPr lang="en-US" sz="2400" b="0">
                <a:solidFill>
                  <a:srgbClr val="990000"/>
                </a:solidFill>
              </a:rPr>
              <a:t>Asymptotic completeness:</a:t>
            </a:r>
            <a:r>
              <a:rPr lang="en-US" sz="2400" b="0"/>
              <a:t> </a:t>
            </a:r>
            <a:br>
              <a:rPr lang="en-US" sz="2400" b="0"/>
            </a:br>
            <a:r>
              <a:rPr lang="en-US" sz="2400" b="0"/>
              <a:t>If a path exists, the planner is guaranteed  to find one if the resolution of the grid is fine enough.</a:t>
            </a:r>
          </a:p>
        </p:txBody>
      </p:sp>
      <p:sp>
        <p:nvSpPr>
          <p:cNvPr id="67588" name="Text Box 9"/>
          <p:cNvSpPr txBox="1">
            <a:spLocks noChangeArrowheads="1"/>
          </p:cNvSpPr>
          <p:nvPr/>
        </p:nvSpPr>
        <p:spPr bwMode="auto">
          <a:xfrm>
            <a:off x="4724400" y="12192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fr-FR" sz="2400" b="0"/>
          </a:p>
        </p:txBody>
      </p:sp>
      <p:pic>
        <p:nvPicPr>
          <p:cNvPr id="67589" name="Picture 10" descr="tre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38195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11" descr="n_tre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38195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2" descr="n_tree2_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38195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3" descr="n_tree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38195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3" name="Picture 14" descr="n_tree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38195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4" name="Picture 15" descr="n_tree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38195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5" name="Picture 16" descr="n_tree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38195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89424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Computed Paths</a:t>
            </a:r>
            <a:endParaRPr lang="en-US"/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381000" y="2286000"/>
          <a:ext cx="37338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Bitmap Image" r:id="rId4" imgW="7478169" imgH="5238095" progId="Paint.Picture">
                  <p:embed/>
                </p:oleObj>
              </mc:Choice>
              <mc:Fallback>
                <p:oleObj name="Bitmap Image" r:id="rId4" imgW="7478169" imgH="52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37338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81000" y="4876800"/>
            <a:ext cx="396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latin typeface="Symbol" pitchFamily="18" charset="2"/>
              </a:rPr>
              <a:t>j</a:t>
            </a:r>
            <a:r>
              <a:rPr lang="en-US" sz="1600" baseline="-25000">
                <a:latin typeface="Verdana" pitchFamily="34" charset="0"/>
              </a:rPr>
              <a:t>max</a:t>
            </a:r>
            <a:r>
              <a:rPr lang="en-US" sz="2000">
                <a:latin typeface="Verdana" pitchFamily="34" charset="0"/>
              </a:rPr>
              <a:t>=</a:t>
            </a:r>
            <a:r>
              <a:rPr lang="en-US" sz="1400">
                <a:latin typeface="Verdana" pitchFamily="34" charset="0"/>
              </a:rPr>
              <a:t>45</a:t>
            </a:r>
            <a:r>
              <a:rPr lang="en-US" sz="1400" baseline="30000">
                <a:latin typeface="Verdana" pitchFamily="34" charset="0"/>
              </a:rPr>
              <a:t>o</a:t>
            </a:r>
            <a:r>
              <a:rPr lang="en-US" sz="1400">
                <a:latin typeface="Verdana" pitchFamily="34" charset="0"/>
              </a:rPr>
              <a:t>, </a:t>
            </a:r>
            <a:r>
              <a:rPr lang="en-US" sz="1600">
                <a:latin typeface="Symbol" pitchFamily="18" charset="2"/>
              </a:rPr>
              <a:t>j</a:t>
            </a:r>
            <a:r>
              <a:rPr lang="en-US" sz="1600" baseline="-25000">
                <a:latin typeface="Verdana" pitchFamily="34" charset="0"/>
              </a:rPr>
              <a:t>min</a:t>
            </a:r>
            <a:r>
              <a:rPr lang="en-US" sz="2000">
                <a:latin typeface="Verdana" pitchFamily="34" charset="0"/>
              </a:rPr>
              <a:t>=</a:t>
            </a:r>
            <a:r>
              <a:rPr lang="en-US" sz="1400">
                <a:latin typeface="Verdana" pitchFamily="34" charset="0"/>
              </a:rPr>
              <a:t>22.5</a:t>
            </a:r>
            <a:r>
              <a:rPr lang="en-US" sz="1400" baseline="30000">
                <a:latin typeface="Verdana" pitchFamily="34" charset="0"/>
              </a:rPr>
              <a:t>o</a:t>
            </a:r>
            <a:endParaRPr lang="en-US" sz="1400">
              <a:latin typeface="Verdana" pitchFamily="34" charset="0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304800" y="19050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/>
              <a:t>Car That Can Only Turn Left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267200" y="5638800"/>
            <a:ext cx="145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latin typeface="Symbol" pitchFamily="18" charset="2"/>
              </a:rPr>
              <a:t>j</a:t>
            </a:r>
            <a:r>
              <a:rPr lang="en-US" sz="1600" baseline="-25000">
                <a:latin typeface="Verdana" pitchFamily="34" charset="0"/>
              </a:rPr>
              <a:t>max</a:t>
            </a:r>
            <a:r>
              <a:rPr lang="en-US" sz="2000">
                <a:latin typeface="Verdana" pitchFamily="34" charset="0"/>
              </a:rPr>
              <a:t>=</a:t>
            </a:r>
            <a:r>
              <a:rPr lang="en-US" sz="1400">
                <a:latin typeface="Verdana" pitchFamily="34" charset="0"/>
              </a:rPr>
              <a:t>45</a:t>
            </a:r>
            <a:r>
              <a:rPr lang="en-US" sz="1400" baseline="30000">
                <a:latin typeface="Verdana" pitchFamily="34" charset="0"/>
              </a:rPr>
              <a:t>o</a:t>
            </a:r>
            <a:endParaRPr lang="en-US" sz="1400">
              <a:latin typeface="Verdana" pitchFamily="34" charset="0"/>
            </a:endParaRPr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4343400" y="2286000"/>
          <a:ext cx="4572000" cy="344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Bitmap Image" r:id="rId6" imgW="7361905" imgH="5544324" progId="Paint.Picture">
                  <p:embed/>
                </p:oleObj>
              </mc:Choice>
              <mc:Fallback>
                <p:oleObj name="Bitmap Image" r:id="rId6" imgW="7361905" imgH="55443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86000"/>
                        <a:ext cx="4572000" cy="344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4327525" y="1870075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0"/>
              <a:t>Tractor-trailer</a:t>
            </a:r>
          </a:p>
        </p:txBody>
      </p:sp>
    </p:spTree>
    <p:extLst>
      <p:ext uri="{BB962C8B-B14F-4D97-AF65-F5344CB8AC3E}">
        <p14:creationId xmlns:p14="http://schemas.microsoft.com/office/powerpoint/2010/main" val="233504050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Control-Sampling RRT</a:t>
            </a: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Configuration </a:t>
            </a:r>
            <a:r>
              <a:rPr lang="en-US" sz="2400" b="1" dirty="0"/>
              <a:t>generator</a:t>
            </a:r>
            <a:r>
              <a:rPr lang="en-US" sz="2400" dirty="0"/>
              <a:t> </a:t>
            </a:r>
            <a:r>
              <a:rPr lang="en-US" sz="2400" dirty="0" smtClean="0"/>
              <a:t>f(</a:t>
            </a:r>
            <a:r>
              <a:rPr lang="en-US" sz="2400" i="1" dirty="0" err="1" smtClean="0">
                <a:solidFill>
                  <a:schemeClr val="accent2"/>
                </a:solidFill>
              </a:rPr>
              <a:t>x</a:t>
            </a:r>
            <a:r>
              <a:rPr lang="en-US" sz="2400" dirty="0" err="1" smtClean="0"/>
              <a:t>,</a:t>
            </a:r>
            <a:r>
              <a:rPr lang="en-US" sz="2400" i="1" dirty="0" err="1" smtClean="0">
                <a:solidFill>
                  <a:srgbClr val="800000"/>
                </a:solidFill>
              </a:rPr>
              <a:t>u</a:t>
            </a:r>
            <a:r>
              <a:rPr lang="en-US" sz="2400" dirty="0"/>
              <a:t>)</a:t>
            </a:r>
          </a:p>
          <a:p>
            <a:r>
              <a:rPr lang="en-US" sz="2400" dirty="0"/>
              <a:t>Build a tree </a:t>
            </a:r>
            <a:r>
              <a:rPr lang="en-US" sz="2400" i="1" dirty="0"/>
              <a:t>T</a:t>
            </a:r>
            <a:r>
              <a:rPr lang="en-US" sz="2400" dirty="0"/>
              <a:t> of configurations</a:t>
            </a:r>
          </a:p>
          <a:p>
            <a:r>
              <a:rPr lang="en-US" sz="2400" dirty="0"/>
              <a:t>Extend:</a:t>
            </a:r>
          </a:p>
          <a:p>
            <a:pPr lvl="1"/>
            <a:r>
              <a:rPr lang="en-US" sz="2400" dirty="0"/>
              <a:t>Sample a configuration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r>
              <a:rPr lang="en-US" sz="2400" dirty="0" smtClean="0"/>
              <a:t> </a:t>
            </a:r>
            <a:r>
              <a:rPr lang="en-US" sz="2400" dirty="0"/>
              <a:t>from </a:t>
            </a:r>
            <a:r>
              <a:rPr lang="en-US" sz="2400" i="1" dirty="0" smtClean="0"/>
              <a:t>X</a:t>
            </a:r>
            <a:r>
              <a:rPr lang="en-US" sz="2400" dirty="0" smtClean="0"/>
              <a:t> </a:t>
            </a:r>
            <a:r>
              <a:rPr lang="en-US" sz="2400" dirty="0"/>
              <a:t>at random</a:t>
            </a:r>
          </a:p>
          <a:p>
            <a:pPr lvl="1"/>
            <a:r>
              <a:rPr lang="en-US" sz="2400" dirty="0" smtClean="0"/>
              <a:t>Find the </a:t>
            </a:r>
            <a:r>
              <a:rPr lang="en-US" sz="2400" dirty="0"/>
              <a:t>node </a:t>
            </a:r>
            <a:r>
              <a:rPr lang="en-US" sz="2400" i="1" dirty="0" err="1" smtClean="0">
                <a:solidFill>
                  <a:schemeClr val="accent2"/>
                </a:solidFill>
              </a:rPr>
              <a:t>x</a:t>
            </a:r>
            <a:r>
              <a:rPr lang="en-US" sz="2400" i="1" baseline="-25000" dirty="0" err="1" smtClean="0">
                <a:solidFill>
                  <a:schemeClr val="accent2"/>
                </a:solidFill>
              </a:rPr>
              <a:t>near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i="1" dirty="0"/>
              <a:t>T</a:t>
            </a:r>
            <a:r>
              <a:rPr lang="en-US" sz="2400" dirty="0"/>
              <a:t> that is closest to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endParaRPr lang="en-US" sz="2400" dirty="0">
              <a:solidFill>
                <a:srgbClr val="008000"/>
              </a:solidFill>
            </a:endParaRPr>
          </a:p>
          <a:p>
            <a:pPr lvl="1"/>
            <a:r>
              <a:rPr lang="en-US" sz="2400" dirty="0"/>
              <a:t>Pick a control </a:t>
            </a:r>
            <a:r>
              <a:rPr lang="en-US" sz="2400" i="1" dirty="0">
                <a:solidFill>
                  <a:srgbClr val="800000"/>
                </a:solidFill>
              </a:rPr>
              <a:t>u</a:t>
            </a:r>
            <a:r>
              <a:rPr lang="en-US" sz="2400" dirty="0"/>
              <a:t> that brings </a:t>
            </a:r>
            <a:r>
              <a:rPr lang="en-US" sz="2400" dirty="0" smtClean="0"/>
              <a:t>f(</a:t>
            </a:r>
            <a:r>
              <a:rPr lang="en-US" sz="2400" i="1" dirty="0" err="1">
                <a:solidFill>
                  <a:schemeClr val="accent2"/>
                </a:solidFill>
              </a:rPr>
              <a:t>x</a:t>
            </a:r>
            <a:r>
              <a:rPr lang="en-US" sz="2400" i="1" baseline="-25000" dirty="0" err="1">
                <a:solidFill>
                  <a:schemeClr val="accent2"/>
                </a:solidFill>
              </a:rPr>
              <a:t>near</a:t>
            </a:r>
            <a:r>
              <a:rPr lang="en-US" sz="2400" dirty="0" err="1" smtClean="0"/>
              <a:t>,</a:t>
            </a:r>
            <a:r>
              <a:rPr lang="en-US" sz="2400" i="1" dirty="0" err="1" smtClean="0">
                <a:solidFill>
                  <a:srgbClr val="800000"/>
                </a:solidFill>
              </a:rPr>
              <a:t>u</a:t>
            </a:r>
            <a:r>
              <a:rPr lang="en-US" sz="2400" dirty="0"/>
              <a:t>) close to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endParaRPr lang="en-US" sz="2400" dirty="0">
              <a:solidFill>
                <a:srgbClr val="008000"/>
              </a:solidFill>
            </a:endParaRPr>
          </a:p>
          <a:p>
            <a:pPr lvl="1"/>
            <a:r>
              <a:rPr lang="en-US" sz="2400" dirty="0"/>
              <a:t>Add </a:t>
            </a:r>
            <a:r>
              <a:rPr lang="en-US" sz="2400" dirty="0" smtClean="0"/>
              <a:t>f(</a:t>
            </a:r>
            <a:r>
              <a:rPr lang="en-US" sz="2400" i="1" dirty="0" err="1">
                <a:solidFill>
                  <a:schemeClr val="accent2"/>
                </a:solidFill>
              </a:rPr>
              <a:t>x</a:t>
            </a:r>
            <a:r>
              <a:rPr lang="en-US" sz="2400" i="1" baseline="-25000" dirty="0" err="1">
                <a:solidFill>
                  <a:schemeClr val="accent2"/>
                </a:solidFill>
              </a:rPr>
              <a:t>near</a:t>
            </a:r>
            <a:r>
              <a:rPr lang="en-US" sz="2400" dirty="0" err="1" smtClean="0"/>
              <a:t>,</a:t>
            </a:r>
            <a:r>
              <a:rPr lang="en-US" sz="2400" i="1" dirty="0" err="1" smtClean="0">
                <a:solidFill>
                  <a:srgbClr val="800000"/>
                </a:solidFill>
              </a:rPr>
              <a:t>u</a:t>
            </a:r>
            <a:r>
              <a:rPr lang="en-US" sz="2400" dirty="0"/>
              <a:t>) as a child of </a:t>
            </a:r>
            <a:r>
              <a:rPr lang="en-US" sz="2400" i="1" dirty="0" err="1">
                <a:solidFill>
                  <a:schemeClr val="accent2"/>
                </a:solidFill>
              </a:rPr>
              <a:t>x</a:t>
            </a:r>
            <a:r>
              <a:rPr lang="en-US" sz="2400" i="1" baseline="-25000" dirty="0" err="1">
                <a:solidFill>
                  <a:schemeClr val="accent2"/>
                </a:solidFill>
              </a:rPr>
              <a:t>near</a:t>
            </a:r>
            <a:r>
              <a:rPr lang="en-US" sz="2400" i="1" dirty="0" smtClean="0">
                <a:solidFill>
                  <a:schemeClr val="bg2"/>
                </a:solidFill>
              </a:rPr>
              <a:t> </a:t>
            </a:r>
            <a:r>
              <a:rPr lang="en-US" sz="2400" dirty="0"/>
              <a:t>in </a:t>
            </a:r>
            <a:r>
              <a:rPr lang="en-US" sz="2400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1045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://msl.cs.uiuc.edu/rrt/car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09600"/>
            <a:ext cx="5715000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Weaknesses of RRT’s strategy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Depends on the domain from which </a:t>
            </a:r>
            <a:r>
              <a:rPr lang="en-US" sz="2800" i="1" dirty="0" err="1" smtClean="0">
                <a:solidFill>
                  <a:srgbClr val="008000"/>
                </a:solidFill>
              </a:rPr>
              <a:t>x</a:t>
            </a:r>
            <a:r>
              <a:rPr lang="en-US" sz="2800" baseline="-25000" dirty="0" err="1" smtClean="0">
                <a:solidFill>
                  <a:srgbClr val="008000"/>
                </a:solidFill>
              </a:rPr>
              <a:t>rand</a:t>
            </a:r>
            <a:r>
              <a:rPr lang="en-US" sz="2800" dirty="0" smtClean="0"/>
              <a:t> </a:t>
            </a:r>
            <a:r>
              <a:rPr lang="en-US" sz="2800" dirty="0"/>
              <a:t>is sampled</a:t>
            </a:r>
          </a:p>
          <a:p>
            <a:r>
              <a:rPr lang="en-US" sz="2800" dirty="0"/>
              <a:t>Depends on the notion of “closest”</a:t>
            </a:r>
          </a:p>
          <a:p>
            <a:r>
              <a:rPr lang="en-US" sz="2800" dirty="0"/>
              <a:t>A tree that is grown “badly” by accident can greatly slow convergence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133600" y="4267200"/>
            <a:ext cx="38862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3581400" y="4267200"/>
            <a:ext cx="1219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3581400" y="5486400"/>
            <a:ext cx="1219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9" name="Line 7"/>
          <p:cNvSpPr>
            <a:spLocks noChangeShapeType="1"/>
          </p:cNvSpPr>
          <p:nvPr/>
        </p:nvSpPr>
        <p:spPr bwMode="auto">
          <a:xfrm flipV="1">
            <a:off x="3276600" y="5160818"/>
            <a:ext cx="235527" cy="173182"/>
          </a:xfrm>
          <a:custGeom>
            <a:avLst/>
            <a:gdLst>
              <a:gd name="connsiteX0" fmla="*/ 0 w 152400"/>
              <a:gd name="connsiteY0" fmla="*/ 0 h 76200"/>
              <a:gd name="connsiteX1" fmla="*/ 152400 w 152400"/>
              <a:gd name="connsiteY1" fmla="*/ 76200 h 76200"/>
              <a:gd name="connsiteX0" fmla="*/ 0 w 235527"/>
              <a:gd name="connsiteY0" fmla="*/ 0 h 173182"/>
              <a:gd name="connsiteX1" fmla="*/ 235527 w 235527"/>
              <a:gd name="connsiteY1" fmla="*/ 173182 h 17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5527" h="173182">
                <a:moveTo>
                  <a:pt x="0" y="0"/>
                </a:moveTo>
                <a:cubicBezTo>
                  <a:pt x="50800" y="25400"/>
                  <a:pt x="184727" y="147782"/>
                  <a:pt x="235527" y="1731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0" name="Line 8"/>
          <p:cNvSpPr>
            <a:spLocks noChangeShapeType="1"/>
          </p:cNvSpPr>
          <p:nvPr/>
        </p:nvSpPr>
        <p:spPr bwMode="auto">
          <a:xfrm>
            <a:off x="2743200" y="54864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>
            <a:off x="2895600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2" name="Freeform 10"/>
          <p:cNvSpPr>
            <a:spLocks/>
          </p:cNvSpPr>
          <p:nvPr/>
        </p:nvSpPr>
        <p:spPr bwMode="auto">
          <a:xfrm>
            <a:off x="2286000" y="4737100"/>
            <a:ext cx="990600" cy="1587500"/>
          </a:xfrm>
          <a:custGeom>
            <a:avLst/>
            <a:gdLst>
              <a:gd name="T0" fmla="*/ 624 w 624"/>
              <a:gd name="T1" fmla="*/ 376 h 1000"/>
              <a:gd name="T2" fmla="*/ 480 w 624"/>
              <a:gd name="T3" fmla="*/ 376 h 1000"/>
              <a:gd name="T4" fmla="*/ 384 w 624"/>
              <a:gd name="T5" fmla="*/ 232 h 1000"/>
              <a:gd name="T6" fmla="*/ 384 w 624"/>
              <a:gd name="T7" fmla="*/ 136 h 1000"/>
              <a:gd name="T8" fmla="*/ 288 w 624"/>
              <a:gd name="T9" fmla="*/ 40 h 1000"/>
              <a:gd name="T10" fmla="*/ 96 w 624"/>
              <a:gd name="T11" fmla="*/ 40 h 1000"/>
              <a:gd name="T12" fmla="*/ 0 w 624"/>
              <a:gd name="T13" fmla="*/ 280 h 1000"/>
              <a:gd name="T14" fmla="*/ 96 w 624"/>
              <a:gd name="T15" fmla="*/ 472 h 1000"/>
              <a:gd name="T16" fmla="*/ 48 w 624"/>
              <a:gd name="T17" fmla="*/ 808 h 1000"/>
              <a:gd name="T18" fmla="*/ 192 w 624"/>
              <a:gd name="T19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4" h="1000">
                <a:moveTo>
                  <a:pt x="624" y="376"/>
                </a:moveTo>
                <a:cubicBezTo>
                  <a:pt x="572" y="388"/>
                  <a:pt x="520" y="400"/>
                  <a:pt x="480" y="376"/>
                </a:cubicBezTo>
                <a:cubicBezTo>
                  <a:pt x="440" y="352"/>
                  <a:pt x="400" y="272"/>
                  <a:pt x="384" y="232"/>
                </a:cubicBezTo>
                <a:cubicBezTo>
                  <a:pt x="368" y="192"/>
                  <a:pt x="400" y="168"/>
                  <a:pt x="384" y="136"/>
                </a:cubicBezTo>
                <a:cubicBezTo>
                  <a:pt x="368" y="104"/>
                  <a:pt x="336" y="56"/>
                  <a:pt x="288" y="40"/>
                </a:cubicBezTo>
                <a:cubicBezTo>
                  <a:pt x="240" y="24"/>
                  <a:pt x="144" y="0"/>
                  <a:pt x="96" y="40"/>
                </a:cubicBezTo>
                <a:cubicBezTo>
                  <a:pt x="48" y="80"/>
                  <a:pt x="0" y="208"/>
                  <a:pt x="0" y="280"/>
                </a:cubicBezTo>
                <a:cubicBezTo>
                  <a:pt x="0" y="352"/>
                  <a:pt x="88" y="384"/>
                  <a:pt x="96" y="472"/>
                </a:cubicBezTo>
                <a:cubicBezTo>
                  <a:pt x="104" y="560"/>
                  <a:pt x="32" y="720"/>
                  <a:pt x="48" y="808"/>
                </a:cubicBezTo>
                <a:cubicBezTo>
                  <a:pt x="64" y="896"/>
                  <a:pt x="128" y="948"/>
                  <a:pt x="192" y="10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3" name="Line 11"/>
          <p:cNvSpPr>
            <a:spLocks noChangeShapeType="1"/>
          </p:cNvSpPr>
          <p:nvPr/>
        </p:nvSpPr>
        <p:spPr bwMode="auto">
          <a:xfrm flipH="1" flipV="1">
            <a:off x="2438400" y="62484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4" name="Line 12"/>
          <p:cNvSpPr>
            <a:spLocks noChangeShapeType="1"/>
          </p:cNvSpPr>
          <p:nvPr/>
        </p:nvSpPr>
        <p:spPr bwMode="auto">
          <a:xfrm flipV="1">
            <a:off x="2362200" y="5638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5" name="Freeform 13"/>
          <p:cNvSpPr>
            <a:spLocks/>
          </p:cNvSpPr>
          <p:nvPr/>
        </p:nvSpPr>
        <p:spPr bwMode="auto">
          <a:xfrm>
            <a:off x="2362200" y="5435600"/>
            <a:ext cx="381000" cy="355600"/>
          </a:xfrm>
          <a:custGeom>
            <a:avLst/>
            <a:gdLst>
              <a:gd name="T0" fmla="*/ 0 w 240"/>
              <a:gd name="T1" fmla="*/ 224 h 224"/>
              <a:gd name="T2" fmla="*/ 96 w 240"/>
              <a:gd name="T3" fmla="*/ 32 h 224"/>
              <a:gd name="T4" fmla="*/ 240 w 240"/>
              <a:gd name="T5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24">
                <a:moveTo>
                  <a:pt x="0" y="224"/>
                </a:moveTo>
                <a:cubicBezTo>
                  <a:pt x="28" y="144"/>
                  <a:pt x="56" y="64"/>
                  <a:pt x="96" y="32"/>
                </a:cubicBezTo>
                <a:cubicBezTo>
                  <a:pt x="136" y="0"/>
                  <a:pt x="188" y="16"/>
                  <a:pt x="240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6" name="Freeform 14"/>
          <p:cNvSpPr>
            <a:spLocks/>
          </p:cNvSpPr>
          <p:nvPr/>
        </p:nvSpPr>
        <p:spPr bwMode="auto">
          <a:xfrm>
            <a:off x="2438400" y="5567363"/>
            <a:ext cx="1009650" cy="369887"/>
          </a:xfrm>
          <a:custGeom>
            <a:avLst/>
            <a:gdLst>
              <a:gd name="T0" fmla="*/ 0 w 636"/>
              <a:gd name="T1" fmla="*/ 45 h 233"/>
              <a:gd name="T2" fmla="*/ 154 w 636"/>
              <a:gd name="T3" fmla="*/ 6 h 233"/>
              <a:gd name="T4" fmla="*/ 268 w 636"/>
              <a:gd name="T5" fmla="*/ 81 h 233"/>
              <a:gd name="T6" fmla="*/ 371 w 636"/>
              <a:gd name="T7" fmla="*/ 213 h 233"/>
              <a:gd name="T8" fmla="*/ 522 w 636"/>
              <a:gd name="T9" fmla="*/ 204 h 233"/>
              <a:gd name="T10" fmla="*/ 636 w 636"/>
              <a:gd name="T11" fmla="*/ 166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6" h="233">
                <a:moveTo>
                  <a:pt x="0" y="45"/>
                </a:moveTo>
                <a:cubicBezTo>
                  <a:pt x="26" y="39"/>
                  <a:pt x="109" y="0"/>
                  <a:pt x="154" y="6"/>
                </a:cubicBezTo>
                <a:cubicBezTo>
                  <a:pt x="199" y="12"/>
                  <a:pt x="232" y="47"/>
                  <a:pt x="268" y="81"/>
                </a:cubicBezTo>
                <a:cubicBezTo>
                  <a:pt x="304" y="115"/>
                  <a:pt x="329" y="193"/>
                  <a:pt x="371" y="213"/>
                </a:cubicBezTo>
                <a:cubicBezTo>
                  <a:pt x="413" y="233"/>
                  <a:pt x="478" y="212"/>
                  <a:pt x="522" y="204"/>
                </a:cubicBezTo>
                <a:cubicBezTo>
                  <a:pt x="566" y="196"/>
                  <a:pt x="612" y="174"/>
                  <a:pt x="636" y="1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 flipV="1">
            <a:off x="3444875" y="575945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8" name="Freeform 16"/>
          <p:cNvSpPr>
            <a:spLocks/>
          </p:cNvSpPr>
          <p:nvPr/>
        </p:nvSpPr>
        <p:spPr bwMode="auto">
          <a:xfrm>
            <a:off x="2362200" y="4495800"/>
            <a:ext cx="1066800" cy="381000"/>
          </a:xfrm>
          <a:custGeom>
            <a:avLst/>
            <a:gdLst>
              <a:gd name="T0" fmla="*/ 0 w 672"/>
              <a:gd name="T1" fmla="*/ 240 h 240"/>
              <a:gd name="T2" fmla="*/ 96 w 672"/>
              <a:gd name="T3" fmla="*/ 96 h 240"/>
              <a:gd name="T4" fmla="*/ 288 w 672"/>
              <a:gd name="T5" fmla="*/ 48 h 240"/>
              <a:gd name="T6" fmla="*/ 576 w 672"/>
              <a:gd name="T7" fmla="*/ 96 h 240"/>
              <a:gd name="T8" fmla="*/ 672 w 672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240">
                <a:moveTo>
                  <a:pt x="0" y="240"/>
                </a:moveTo>
                <a:cubicBezTo>
                  <a:pt x="24" y="184"/>
                  <a:pt x="48" y="128"/>
                  <a:pt x="96" y="96"/>
                </a:cubicBezTo>
                <a:cubicBezTo>
                  <a:pt x="144" y="64"/>
                  <a:pt x="208" y="48"/>
                  <a:pt x="288" y="48"/>
                </a:cubicBezTo>
                <a:cubicBezTo>
                  <a:pt x="368" y="48"/>
                  <a:pt x="512" y="104"/>
                  <a:pt x="576" y="96"/>
                </a:cubicBezTo>
                <a:cubicBezTo>
                  <a:pt x="640" y="88"/>
                  <a:pt x="656" y="44"/>
                  <a:pt x="6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9" name="Line 17"/>
          <p:cNvSpPr>
            <a:spLocks noChangeShapeType="1"/>
          </p:cNvSpPr>
          <p:nvPr/>
        </p:nvSpPr>
        <p:spPr bwMode="auto">
          <a:xfrm flipV="1">
            <a:off x="2362200" y="4724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0" name="Line 18"/>
          <p:cNvSpPr>
            <a:spLocks noChangeShapeType="1"/>
          </p:cNvSpPr>
          <p:nvPr/>
        </p:nvSpPr>
        <p:spPr bwMode="auto">
          <a:xfrm flipV="1">
            <a:off x="3429000" y="4267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1" name="Oval 19"/>
          <p:cNvSpPr>
            <a:spLocks noChangeArrowheads="1"/>
          </p:cNvSpPr>
          <p:nvPr/>
        </p:nvSpPr>
        <p:spPr bwMode="auto">
          <a:xfrm>
            <a:off x="2743200" y="5334000"/>
            <a:ext cx="457200" cy="3048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2" name="Oval 20"/>
          <p:cNvSpPr>
            <a:spLocks noChangeArrowheads="1"/>
          </p:cNvSpPr>
          <p:nvPr/>
        </p:nvSpPr>
        <p:spPr bwMode="auto">
          <a:xfrm>
            <a:off x="3048000" y="5410200"/>
            <a:ext cx="228600" cy="2286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3" name="Oval 21"/>
          <p:cNvSpPr>
            <a:spLocks noChangeArrowheads="1"/>
          </p:cNvSpPr>
          <p:nvPr/>
        </p:nvSpPr>
        <p:spPr bwMode="auto">
          <a:xfrm>
            <a:off x="3200400" y="5441950"/>
            <a:ext cx="228600" cy="1524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Dynamic-domain RRTs </a:t>
            </a:r>
            <a:r>
              <a:rPr lang="en-US" sz="2000" dirty="0" smtClean="0"/>
              <a:t>(</a:t>
            </a:r>
            <a:r>
              <a:rPr lang="en-US" sz="2000" dirty="0" err="1" smtClean="0"/>
              <a:t>Yershova</a:t>
            </a:r>
            <a:r>
              <a:rPr lang="en-US" sz="2000" dirty="0" smtClean="0"/>
              <a:t> et al 2008)</a:t>
            </a:r>
            <a:endParaRPr lang="en-US" dirty="0" smtClean="0"/>
          </a:p>
          <a:p>
            <a:r>
              <a:rPr lang="en-US" dirty="0" smtClean="0"/>
              <a:t>Perturb samples in a neighborhood (EST, SBL)</a:t>
            </a:r>
          </a:p>
          <a:p>
            <a:r>
              <a:rPr lang="en-US" dirty="0" smtClean="0"/>
              <a:t>Lazy planning: delay expensive collision checks until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66800" y="4255532"/>
            <a:ext cx="5486400" cy="2450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RRT</a:t>
            </a: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Build </a:t>
            </a:r>
            <a:r>
              <a:rPr lang="en-US" sz="2400" dirty="0"/>
              <a:t>a tree </a:t>
            </a:r>
            <a:r>
              <a:rPr lang="en-US" sz="2400" i="1" dirty="0"/>
              <a:t>T</a:t>
            </a:r>
            <a:r>
              <a:rPr lang="en-US" sz="2400" dirty="0"/>
              <a:t> of </a:t>
            </a:r>
            <a:r>
              <a:rPr lang="en-US" sz="2400" dirty="0" smtClean="0"/>
              <a:t>configurations, starting at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start</a:t>
            </a:r>
            <a:endParaRPr lang="en-US" sz="2400" baseline="-25000" dirty="0"/>
          </a:p>
          <a:p>
            <a:r>
              <a:rPr lang="en-US" sz="2400" dirty="0"/>
              <a:t>Extend:</a:t>
            </a:r>
          </a:p>
          <a:p>
            <a:pPr lvl="1"/>
            <a:r>
              <a:rPr lang="en-US" sz="2400" dirty="0"/>
              <a:t>Sample a configuration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r>
              <a:rPr lang="en-US" sz="2400" dirty="0" smtClean="0"/>
              <a:t> </a:t>
            </a:r>
            <a:r>
              <a:rPr lang="en-US" sz="2400" dirty="0"/>
              <a:t>from </a:t>
            </a:r>
            <a:r>
              <a:rPr lang="en-US" sz="2400" i="1" dirty="0" smtClean="0"/>
              <a:t>C</a:t>
            </a:r>
            <a:r>
              <a:rPr lang="en-US" sz="2400" dirty="0" smtClean="0"/>
              <a:t> </a:t>
            </a:r>
            <a:r>
              <a:rPr lang="en-US" sz="2400" dirty="0"/>
              <a:t>at random</a:t>
            </a:r>
          </a:p>
          <a:p>
            <a:pPr lvl="1"/>
            <a:r>
              <a:rPr lang="en-US" sz="2400" dirty="0" smtClean="0"/>
              <a:t>Find the </a:t>
            </a:r>
            <a:r>
              <a:rPr lang="en-US" sz="2400" dirty="0"/>
              <a:t>node </a:t>
            </a:r>
            <a:r>
              <a:rPr lang="en-US" sz="2400" i="1" dirty="0" err="1" smtClean="0">
                <a:solidFill>
                  <a:schemeClr val="tx2"/>
                </a:solidFill>
              </a:rPr>
              <a:t>x</a:t>
            </a:r>
            <a:r>
              <a:rPr lang="en-US" sz="2400" i="1" baseline="-25000" dirty="0" err="1" smtClean="0">
                <a:solidFill>
                  <a:schemeClr val="tx2"/>
                </a:solidFill>
              </a:rPr>
              <a:t>near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i="1" dirty="0"/>
              <a:t>T</a:t>
            </a:r>
            <a:r>
              <a:rPr lang="en-US" sz="2400" dirty="0"/>
              <a:t> that is closest to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endParaRPr lang="en-US" sz="2400" dirty="0">
              <a:solidFill>
                <a:srgbClr val="008000"/>
              </a:solidFill>
            </a:endParaRPr>
          </a:p>
          <a:p>
            <a:pPr lvl="1"/>
            <a:r>
              <a:rPr lang="en-US" sz="2400" dirty="0" smtClean="0"/>
              <a:t>Extend a short path from </a:t>
            </a:r>
            <a:r>
              <a:rPr lang="en-US" sz="2400" i="1" dirty="0" err="1">
                <a:solidFill>
                  <a:schemeClr val="tx2"/>
                </a:solidFill>
              </a:rPr>
              <a:t>x</a:t>
            </a:r>
            <a:r>
              <a:rPr lang="en-US" sz="2400" i="1" baseline="-25000" dirty="0" err="1">
                <a:solidFill>
                  <a:schemeClr val="tx2"/>
                </a:solidFill>
              </a:rPr>
              <a:t>near</a:t>
            </a:r>
            <a:r>
              <a:rPr lang="en-US" sz="2400" dirty="0" smtClean="0"/>
              <a:t> toward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485900" y="5141042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9687" y="4876800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595716" y="4262284"/>
            <a:ext cx="2300749" cy="1489587"/>
          </a:xfrm>
          <a:custGeom>
            <a:avLst/>
            <a:gdLst>
              <a:gd name="connsiteX0" fmla="*/ 0 w 2300749"/>
              <a:gd name="connsiteY0" fmla="*/ 0 h 1489587"/>
              <a:gd name="connsiteX1" fmla="*/ 486697 w 2300749"/>
              <a:gd name="connsiteY1" fmla="*/ 368710 h 1489587"/>
              <a:gd name="connsiteX2" fmla="*/ 117987 w 2300749"/>
              <a:gd name="connsiteY2" fmla="*/ 1179871 h 1489587"/>
              <a:gd name="connsiteX3" fmla="*/ 1061884 w 2300749"/>
              <a:gd name="connsiteY3" fmla="*/ 1489587 h 1489587"/>
              <a:gd name="connsiteX4" fmla="*/ 2300749 w 2300749"/>
              <a:gd name="connsiteY4" fmla="*/ 604684 h 1489587"/>
              <a:gd name="connsiteX5" fmla="*/ 2168013 w 2300749"/>
              <a:gd name="connsiteY5" fmla="*/ 0 h 1489587"/>
              <a:gd name="connsiteX6" fmla="*/ 0 w 2300749"/>
              <a:gd name="connsiteY6" fmla="*/ 0 h 148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0749" h="1489587">
                <a:moveTo>
                  <a:pt x="0" y="0"/>
                </a:moveTo>
                <a:lnTo>
                  <a:pt x="486697" y="368710"/>
                </a:lnTo>
                <a:lnTo>
                  <a:pt x="117987" y="1179871"/>
                </a:lnTo>
                <a:lnTo>
                  <a:pt x="1061884" y="1489587"/>
                </a:lnTo>
                <a:lnTo>
                  <a:pt x="2300749" y="604684"/>
                </a:lnTo>
                <a:lnTo>
                  <a:pt x="2168013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61884" y="5781368"/>
            <a:ext cx="4070555" cy="943897"/>
          </a:xfrm>
          <a:custGeom>
            <a:avLst/>
            <a:gdLst>
              <a:gd name="connsiteX0" fmla="*/ 0 w 4070555"/>
              <a:gd name="connsiteY0" fmla="*/ 604684 h 943897"/>
              <a:gd name="connsiteX1" fmla="*/ 1342103 w 4070555"/>
              <a:gd name="connsiteY1" fmla="*/ 0 h 943897"/>
              <a:gd name="connsiteX2" fmla="*/ 2138516 w 4070555"/>
              <a:gd name="connsiteY2" fmla="*/ 663677 h 943897"/>
              <a:gd name="connsiteX3" fmla="*/ 3864077 w 4070555"/>
              <a:gd name="connsiteY3" fmla="*/ 103238 h 943897"/>
              <a:gd name="connsiteX4" fmla="*/ 4070555 w 4070555"/>
              <a:gd name="connsiteY4" fmla="*/ 929148 h 943897"/>
              <a:gd name="connsiteX5" fmla="*/ 0 w 4070555"/>
              <a:gd name="connsiteY5" fmla="*/ 943897 h 943897"/>
              <a:gd name="connsiteX6" fmla="*/ 0 w 4070555"/>
              <a:gd name="connsiteY6" fmla="*/ 604684 h 9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0555" h="943897">
                <a:moveTo>
                  <a:pt x="0" y="604684"/>
                </a:moveTo>
                <a:lnTo>
                  <a:pt x="1342103" y="0"/>
                </a:lnTo>
                <a:lnTo>
                  <a:pt x="2138516" y="663677"/>
                </a:lnTo>
                <a:lnTo>
                  <a:pt x="3864077" y="103238"/>
                </a:lnTo>
                <a:lnTo>
                  <a:pt x="4070555" y="929148"/>
                </a:lnTo>
                <a:lnTo>
                  <a:pt x="0" y="943897"/>
                </a:lnTo>
                <a:lnTo>
                  <a:pt x="0" y="60468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05000" y="5523271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5"/>
            <a:endCxn id="16" idx="1"/>
          </p:cNvCxnSpPr>
          <p:nvPr/>
        </p:nvCxnSpPr>
        <p:spPr>
          <a:xfrm>
            <a:off x="1681022" y="5336164"/>
            <a:ext cx="257456" cy="2205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6"/>
            <a:endCxn id="12" idx="2"/>
          </p:cNvCxnSpPr>
          <p:nvPr/>
        </p:nvCxnSpPr>
        <p:spPr>
          <a:xfrm flipV="1">
            <a:off x="1714500" y="4991100"/>
            <a:ext cx="575187" cy="2642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71600" y="475388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936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66800" y="4255532"/>
            <a:ext cx="5486400" cy="2450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RRT</a:t>
            </a: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Build </a:t>
            </a:r>
            <a:r>
              <a:rPr lang="en-US" sz="2400" dirty="0"/>
              <a:t>a tree </a:t>
            </a:r>
            <a:r>
              <a:rPr lang="en-US" sz="2400" i="1" dirty="0"/>
              <a:t>T</a:t>
            </a:r>
            <a:r>
              <a:rPr lang="en-US" sz="2400" dirty="0"/>
              <a:t> of </a:t>
            </a:r>
            <a:r>
              <a:rPr lang="en-US" sz="2400" dirty="0" smtClean="0"/>
              <a:t>configurations, starting at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start</a:t>
            </a:r>
            <a:endParaRPr lang="en-US" sz="2400" baseline="-25000" dirty="0"/>
          </a:p>
          <a:p>
            <a:r>
              <a:rPr lang="en-US" sz="2400" dirty="0"/>
              <a:t>Extend:</a:t>
            </a:r>
          </a:p>
          <a:p>
            <a:pPr lvl="1"/>
            <a:r>
              <a:rPr lang="en-US" sz="2400" dirty="0"/>
              <a:t>Sample a configuration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r>
              <a:rPr lang="en-US" sz="2400" dirty="0" smtClean="0"/>
              <a:t> </a:t>
            </a:r>
            <a:r>
              <a:rPr lang="en-US" sz="2400" dirty="0"/>
              <a:t>from </a:t>
            </a:r>
            <a:r>
              <a:rPr lang="en-US" sz="2400" i="1" dirty="0" smtClean="0"/>
              <a:t>C</a:t>
            </a:r>
            <a:r>
              <a:rPr lang="en-US" sz="2400" dirty="0" smtClean="0"/>
              <a:t> </a:t>
            </a:r>
            <a:r>
              <a:rPr lang="en-US" sz="2400" dirty="0"/>
              <a:t>at random</a:t>
            </a:r>
          </a:p>
          <a:p>
            <a:pPr lvl="1"/>
            <a:r>
              <a:rPr lang="en-US" sz="2400" dirty="0" smtClean="0"/>
              <a:t>Find the </a:t>
            </a:r>
            <a:r>
              <a:rPr lang="en-US" sz="2400" dirty="0"/>
              <a:t>node </a:t>
            </a:r>
            <a:r>
              <a:rPr lang="en-US" sz="2400" i="1" dirty="0" err="1" smtClean="0">
                <a:solidFill>
                  <a:schemeClr val="tx2"/>
                </a:solidFill>
              </a:rPr>
              <a:t>x</a:t>
            </a:r>
            <a:r>
              <a:rPr lang="en-US" sz="2400" i="1" baseline="-25000" dirty="0" err="1" smtClean="0">
                <a:solidFill>
                  <a:schemeClr val="tx2"/>
                </a:solidFill>
              </a:rPr>
              <a:t>near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i="1" dirty="0"/>
              <a:t>T</a:t>
            </a:r>
            <a:r>
              <a:rPr lang="en-US" sz="2400" dirty="0"/>
              <a:t> that is closest to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endParaRPr lang="en-US" sz="2400" dirty="0">
              <a:solidFill>
                <a:srgbClr val="008000"/>
              </a:solidFill>
            </a:endParaRPr>
          </a:p>
          <a:p>
            <a:pPr lvl="1"/>
            <a:r>
              <a:rPr lang="en-US" sz="2400" dirty="0" smtClean="0"/>
              <a:t>Extend a short path from </a:t>
            </a:r>
            <a:r>
              <a:rPr lang="en-US" sz="2400" i="1" dirty="0" err="1">
                <a:solidFill>
                  <a:schemeClr val="tx2"/>
                </a:solidFill>
              </a:rPr>
              <a:t>x</a:t>
            </a:r>
            <a:r>
              <a:rPr lang="en-US" sz="2400" i="1" baseline="-25000" dirty="0" err="1">
                <a:solidFill>
                  <a:schemeClr val="tx2"/>
                </a:solidFill>
              </a:rPr>
              <a:t>near</a:t>
            </a:r>
            <a:r>
              <a:rPr lang="en-US" sz="2400" dirty="0" smtClean="0"/>
              <a:t> toward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485900" y="5141042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9687" y="48768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595716" y="4262284"/>
            <a:ext cx="2300749" cy="1489587"/>
          </a:xfrm>
          <a:custGeom>
            <a:avLst/>
            <a:gdLst>
              <a:gd name="connsiteX0" fmla="*/ 0 w 2300749"/>
              <a:gd name="connsiteY0" fmla="*/ 0 h 1489587"/>
              <a:gd name="connsiteX1" fmla="*/ 486697 w 2300749"/>
              <a:gd name="connsiteY1" fmla="*/ 368710 h 1489587"/>
              <a:gd name="connsiteX2" fmla="*/ 117987 w 2300749"/>
              <a:gd name="connsiteY2" fmla="*/ 1179871 h 1489587"/>
              <a:gd name="connsiteX3" fmla="*/ 1061884 w 2300749"/>
              <a:gd name="connsiteY3" fmla="*/ 1489587 h 1489587"/>
              <a:gd name="connsiteX4" fmla="*/ 2300749 w 2300749"/>
              <a:gd name="connsiteY4" fmla="*/ 604684 h 1489587"/>
              <a:gd name="connsiteX5" fmla="*/ 2168013 w 2300749"/>
              <a:gd name="connsiteY5" fmla="*/ 0 h 1489587"/>
              <a:gd name="connsiteX6" fmla="*/ 0 w 2300749"/>
              <a:gd name="connsiteY6" fmla="*/ 0 h 148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0749" h="1489587">
                <a:moveTo>
                  <a:pt x="0" y="0"/>
                </a:moveTo>
                <a:lnTo>
                  <a:pt x="486697" y="368710"/>
                </a:lnTo>
                <a:lnTo>
                  <a:pt x="117987" y="1179871"/>
                </a:lnTo>
                <a:lnTo>
                  <a:pt x="1061884" y="1489587"/>
                </a:lnTo>
                <a:lnTo>
                  <a:pt x="2300749" y="604684"/>
                </a:lnTo>
                <a:lnTo>
                  <a:pt x="2168013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61884" y="5781368"/>
            <a:ext cx="4070555" cy="943897"/>
          </a:xfrm>
          <a:custGeom>
            <a:avLst/>
            <a:gdLst>
              <a:gd name="connsiteX0" fmla="*/ 0 w 4070555"/>
              <a:gd name="connsiteY0" fmla="*/ 604684 h 943897"/>
              <a:gd name="connsiteX1" fmla="*/ 1342103 w 4070555"/>
              <a:gd name="connsiteY1" fmla="*/ 0 h 943897"/>
              <a:gd name="connsiteX2" fmla="*/ 2138516 w 4070555"/>
              <a:gd name="connsiteY2" fmla="*/ 663677 h 943897"/>
              <a:gd name="connsiteX3" fmla="*/ 3864077 w 4070555"/>
              <a:gd name="connsiteY3" fmla="*/ 103238 h 943897"/>
              <a:gd name="connsiteX4" fmla="*/ 4070555 w 4070555"/>
              <a:gd name="connsiteY4" fmla="*/ 929148 h 943897"/>
              <a:gd name="connsiteX5" fmla="*/ 0 w 4070555"/>
              <a:gd name="connsiteY5" fmla="*/ 943897 h 943897"/>
              <a:gd name="connsiteX6" fmla="*/ 0 w 4070555"/>
              <a:gd name="connsiteY6" fmla="*/ 604684 h 9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0555" h="943897">
                <a:moveTo>
                  <a:pt x="0" y="604684"/>
                </a:moveTo>
                <a:lnTo>
                  <a:pt x="1342103" y="0"/>
                </a:lnTo>
                <a:lnTo>
                  <a:pt x="2138516" y="663677"/>
                </a:lnTo>
                <a:lnTo>
                  <a:pt x="3864077" y="103238"/>
                </a:lnTo>
                <a:lnTo>
                  <a:pt x="4070555" y="929148"/>
                </a:lnTo>
                <a:lnTo>
                  <a:pt x="0" y="943897"/>
                </a:lnTo>
                <a:lnTo>
                  <a:pt x="0" y="60468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05000" y="5523271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5"/>
            <a:endCxn id="16" idx="1"/>
          </p:cNvCxnSpPr>
          <p:nvPr/>
        </p:nvCxnSpPr>
        <p:spPr>
          <a:xfrm>
            <a:off x="1681022" y="5336164"/>
            <a:ext cx="257456" cy="2205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6"/>
            <a:endCxn id="12" idx="2"/>
          </p:cNvCxnSpPr>
          <p:nvPr/>
        </p:nvCxnSpPr>
        <p:spPr>
          <a:xfrm flipV="1">
            <a:off x="1714500" y="4991100"/>
            <a:ext cx="575187" cy="2642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724400" y="5141042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89871" y="515149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err="1">
                <a:solidFill>
                  <a:srgbClr val="008000"/>
                </a:solidFill>
              </a:rPr>
              <a:t>x</a:t>
            </a:r>
            <a:r>
              <a:rPr lang="en-US" b="0" baseline="-25000" dirty="0" err="1">
                <a:solidFill>
                  <a:srgbClr val="008000"/>
                </a:solidFill>
              </a:rPr>
              <a:t>rand</a:t>
            </a:r>
            <a:endParaRPr lang="en-US" b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58961" y="4507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err="1" smtClean="0">
                <a:solidFill>
                  <a:schemeClr val="tx2"/>
                </a:solidFill>
              </a:rPr>
              <a:t>x</a:t>
            </a:r>
            <a:r>
              <a:rPr lang="en-US" b="0" baseline="-25000" dirty="0" err="1" smtClean="0">
                <a:solidFill>
                  <a:schemeClr val="tx2"/>
                </a:solidFill>
              </a:rPr>
              <a:t>near</a:t>
            </a:r>
            <a:endParaRPr lang="en-US" b="0" dirty="0">
              <a:solidFill>
                <a:schemeClr val="tx2"/>
              </a:solidFill>
            </a:endParaRPr>
          </a:p>
        </p:txBody>
      </p:sp>
      <p:cxnSp>
        <p:nvCxnSpPr>
          <p:cNvPr id="26" name="Straight Connector 25"/>
          <p:cNvCxnSpPr>
            <a:stCxn id="12" idx="6"/>
            <a:endCxn id="22" idx="2"/>
          </p:cNvCxnSpPr>
          <p:nvPr/>
        </p:nvCxnSpPr>
        <p:spPr>
          <a:xfrm>
            <a:off x="2518287" y="4991100"/>
            <a:ext cx="2206113" cy="2642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66800" y="4255532"/>
            <a:ext cx="5486400" cy="2450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RRT</a:t>
            </a: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Build </a:t>
            </a:r>
            <a:r>
              <a:rPr lang="en-US" sz="2400" dirty="0"/>
              <a:t>a tree </a:t>
            </a:r>
            <a:r>
              <a:rPr lang="en-US" sz="2400" i="1" dirty="0"/>
              <a:t>T</a:t>
            </a:r>
            <a:r>
              <a:rPr lang="en-US" sz="2400" dirty="0"/>
              <a:t> of </a:t>
            </a:r>
            <a:r>
              <a:rPr lang="en-US" sz="2400" dirty="0" smtClean="0"/>
              <a:t>configurations, starting at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start</a:t>
            </a:r>
            <a:endParaRPr lang="en-US" sz="2400" baseline="-25000" dirty="0"/>
          </a:p>
          <a:p>
            <a:r>
              <a:rPr lang="en-US" sz="2400" dirty="0"/>
              <a:t>Extend:</a:t>
            </a:r>
          </a:p>
          <a:p>
            <a:pPr lvl="1"/>
            <a:r>
              <a:rPr lang="en-US" sz="2400" dirty="0"/>
              <a:t>Sample a configuration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r>
              <a:rPr lang="en-US" sz="2400" dirty="0" smtClean="0"/>
              <a:t> </a:t>
            </a:r>
            <a:r>
              <a:rPr lang="en-US" sz="2400" dirty="0"/>
              <a:t>from </a:t>
            </a:r>
            <a:r>
              <a:rPr lang="en-US" sz="2400" i="1" dirty="0" smtClean="0"/>
              <a:t>C</a:t>
            </a:r>
            <a:r>
              <a:rPr lang="en-US" sz="2400" dirty="0" smtClean="0"/>
              <a:t> </a:t>
            </a:r>
            <a:r>
              <a:rPr lang="en-US" sz="2400" dirty="0"/>
              <a:t>at random</a:t>
            </a:r>
          </a:p>
          <a:p>
            <a:pPr lvl="1"/>
            <a:r>
              <a:rPr lang="en-US" sz="2400" dirty="0" smtClean="0"/>
              <a:t>Find the </a:t>
            </a:r>
            <a:r>
              <a:rPr lang="en-US" sz="2400" dirty="0"/>
              <a:t>node </a:t>
            </a:r>
            <a:r>
              <a:rPr lang="en-US" sz="2400" i="1" dirty="0" err="1" smtClean="0">
                <a:solidFill>
                  <a:schemeClr val="tx2"/>
                </a:solidFill>
              </a:rPr>
              <a:t>x</a:t>
            </a:r>
            <a:r>
              <a:rPr lang="en-US" sz="2400" i="1" baseline="-25000" dirty="0" err="1" smtClean="0">
                <a:solidFill>
                  <a:schemeClr val="tx2"/>
                </a:solidFill>
              </a:rPr>
              <a:t>near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i="1" dirty="0"/>
              <a:t>T</a:t>
            </a:r>
            <a:r>
              <a:rPr lang="en-US" sz="2400" dirty="0"/>
              <a:t> that is closest to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endParaRPr lang="en-US" sz="2400" dirty="0">
              <a:solidFill>
                <a:srgbClr val="008000"/>
              </a:solidFill>
            </a:endParaRPr>
          </a:p>
          <a:p>
            <a:pPr lvl="1"/>
            <a:r>
              <a:rPr lang="en-US" sz="2400" dirty="0" smtClean="0"/>
              <a:t>Extend a short path from </a:t>
            </a:r>
            <a:r>
              <a:rPr lang="en-US" sz="2400" i="1" dirty="0" err="1">
                <a:solidFill>
                  <a:schemeClr val="tx2"/>
                </a:solidFill>
              </a:rPr>
              <a:t>x</a:t>
            </a:r>
            <a:r>
              <a:rPr lang="en-US" sz="2400" i="1" baseline="-25000" dirty="0" err="1">
                <a:solidFill>
                  <a:schemeClr val="tx2"/>
                </a:solidFill>
              </a:rPr>
              <a:t>near</a:t>
            </a:r>
            <a:r>
              <a:rPr lang="en-US" sz="2400" dirty="0" smtClean="0"/>
              <a:t> toward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485900" y="5141042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9687" y="48768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595716" y="4262284"/>
            <a:ext cx="2300749" cy="1489587"/>
          </a:xfrm>
          <a:custGeom>
            <a:avLst/>
            <a:gdLst>
              <a:gd name="connsiteX0" fmla="*/ 0 w 2300749"/>
              <a:gd name="connsiteY0" fmla="*/ 0 h 1489587"/>
              <a:gd name="connsiteX1" fmla="*/ 486697 w 2300749"/>
              <a:gd name="connsiteY1" fmla="*/ 368710 h 1489587"/>
              <a:gd name="connsiteX2" fmla="*/ 117987 w 2300749"/>
              <a:gd name="connsiteY2" fmla="*/ 1179871 h 1489587"/>
              <a:gd name="connsiteX3" fmla="*/ 1061884 w 2300749"/>
              <a:gd name="connsiteY3" fmla="*/ 1489587 h 1489587"/>
              <a:gd name="connsiteX4" fmla="*/ 2300749 w 2300749"/>
              <a:gd name="connsiteY4" fmla="*/ 604684 h 1489587"/>
              <a:gd name="connsiteX5" fmla="*/ 2168013 w 2300749"/>
              <a:gd name="connsiteY5" fmla="*/ 0 h 1489587"/>
              <a:gd name="connsiteX6" fmla="*/ 0 w 2300749"/>
              <a:gd name="connsiteY6" fmla="*/ 0 h 148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0749" h="1489587">
                <a:moveTo>
                  <a:pt x="0" y="0"/>
                </a:moveTo>
                <a:lnTo>
                  <a:pt x="486697" y="368710"/>
                </a:lnTo>
                <a:lnTo>
                  <a:pt x="117987" y="1179871"/>
                </a:lnTo>
                <a:lnTo>
                  <a:pt x="1061884" y="1489587"/>
                </a:lnTo>
                <a:lnTo>
                  <a:pt x="2300749" y="604684"/>
                </a:lnTo>
                <a:lnTo>
                  <a:pt x="2168013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61884" y="5781368"/>
            <a:ext cx="4070555" cy="943897"/>
          </a:xfrm>
          <a:custGeom>
            <a:avLst/>
            <a:gdLst>
              <a:gd name="connsiteX0" fmla="*/ 0 w 4070555"/>
              <a:gd name="connsiteY0" fmla="*/ 604684 h 943897"/>
              <a:gd name="connsiteX1" fmla="*/ 1342103 w 4070555"/>
              <a:gd name="connsiteY1" fmla="*/ 0 h 943897"/>
              <a:gd name="connsiteX2" fmla="*/ 2138516 w 4070555"/>
              <a:gd name="connsiteY2" fmla="*/ 663677 h 943897"/>
              <a:gd name="connsiteX3" fmla="*/ 3864077 w 4070555"/>
              <a:gd name="connsiteY3" fmla="*/ 103238 h 943897"/>
              <a:gd name="connsiteX4" fmla="*/ 4070555 w 4070555"/>
              <a:gd name="connsiteY4" fmla="*/ 929148 h 943897"/>
              <a:gd name="connsiteX5" fmla="*/ 0 w 4070555"/>
              <a:gd name="connsiteY5" fmla="*/ 943897 h 943897"/>
              <a:gd name="connsiteX6" fmla="*/ 0 w 4070555"/>
              <a:gd name="connsiteY6" fmla="*/ 604684 h 9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0555" h="943897">
                <a:moveTo>
                  <a:pt x="0" y="604684"/>
                </a:moveTo>
                <a:lnTo>
                  <a:pt x="1342103" y="0"/>
                </a:lnTo>
                <a:lnTo>
                  <a:pt x="2138516" y="663677"/>
                </a:lnTo>
                <a:lnTo>
                  <a:pt x="3864077" y="103238"/>
                </a:lnTo>
                <a:lnTo>
                  <a:pt x="4070555" y="929148"/>
                </a:lnTo>
                <a:lnTo>
                  <a:pt x="0" y="943897"/>
                </a:lnTo>
                <a:lnTo>
                  <a:pt x="0" y="60468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05000" y="5523271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5"/>
            <a:endCxn id="16" idx="1"/>
          </p:cNvCxnSpPr>
          <p:nvPr/>
        </p:nvCxnSpPr>
        <p:spPr>
          <a:xfrm>
            <a:off x="1681022" y="5336164"/>
            <a:ext cx="257456" cy="2205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6"/>
            <a:endCxn id="12" idx="2"/>
          </p:cNvCxnSpPr>
          <p:nvPr/>
        </p:nvCxnSpPr>
        <p:spPr>
          <a:xfrm flipV="1">
            <a:off x="1714500" y="4991100"/>
            <a:ext cx="575187" cy="2642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724400" y="5141042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89871" y="515149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err="1">
                <a:solidFill>
                  <a:srgbClr val="008000"/>
                </a:solidFill>
              </a:rPr>
              <a:t>x</a:t>
            </a:r>
            <a:r>
              <a:rPr lang="en-US" b="0" baseline="-25000" dirty="0" err="1">
                <a:solidFill>
                  <a:srgbClr val="008000"/>
                </a:solidFill>
              </a:rPr>
              <a:t>rand</a:t>
            </a:r>
            <a:endParaRPr lang="en-US" b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58961" y="4507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err="1" smtClean="0">
                <a:solidFill>
                  <a:schemeClr val="tx2"/>
                </a:solidFill>
              </a:rPr>
              <a:t>x</a:t>
            </a:r>
            <a:r>
              <a:rPr lang="en-US" b="0" baseline="-25000" dirty="0" err="1" smtClean="0">
                <a:solidFill>
                  <a:schemeClr val="tx2"/>
                </a:solidFill>
              </a:rPr>
              <a:t>near</a:t>
            </a:r>
            <a:endParaRPr lang="en-US" b="0" dirty="0">
              <a:solidFill>
                <a:schemeClr val="tx2"/>
              </a:solidFill>
            </a:endParaRPr>
          </a:p>
        </p:txBody>
      </p:sp>
      <p:cxnSp>
        <p:nvCxnSpPr>
          <p:cNvPr id="26" name="Straight Connector 25"/>
          <p:cNvCxnSpPr>
            <a:stCxn id="12" idx="6"/>
            <a:endCxn id="22" idx="2"/>
          </p:cNvCxnSpPr>
          <p:nvPr/>
        </p:nvCxnSpPr>
        <p:spPr>
          <a:xfrm>
            <a:off x="2518287" y="4991100"/>
            <a:ext cx="2206113" cy="2642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82861" y="4953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12" idx="6"/>
            <a:endCxn id="18" idx="2"/>
          </p:cNvCxnSpPr>
          <p:nvPr/>
        </p:nvCxnSpPr>
        <p:spPr>
          <a:xfrm>
            <a:off x="2518287" y="4991100"/>
            <a:ext cx="464574" cy="7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9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66800" y="4255532"/>
            <a:ext cx="5486400" cy="2450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RRT</a:t>
            </a: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Build </a:t>
            </a:r>
            <a:r>
              <a:rPr lang="en-US" sz="2400" dirty="0"/>
              <a:t>a tree </a:t>
            </a:r>
            <a:r>
              <a:rPr lang="en-US" sz="2400" i="1" dirty="0"/>
              <a:t>T</a:t>
            </a:r>
            <a:r>
              <a:rPr lang="en-US" sz="2400" dirty="0"/>
              <a:t> of </a:t>
            </a:r>
            <a:r>
              <a:rPr lang="en-US" sz="2400" dirty="0" smtClean="0"/>
              <a:t>configurations, starting at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start</a:t>
            </a:r>
            <a:endParaRPr lang="en-US" sz="2400" baseline="-25000" dirty="0"/>
          </a:p>
          <a:p>
            <a:r>
              <a:rPr lang="en-US" sz="2400" dirty="0"/>
              <a:t>Extend:</a:t>
            </a:r>
          </a:p>
          <a:p>
            <a:pPr lvl="1"/>
            <a:r>
              <a:rPr lang="en-US" sz="2400" dirty="0"/>
              <a:t>Sample a configuration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r>
              <a:rPr lang="en-US" sz="2400" dirty="0" smtClean="0"/>
              <a:t> </a:t>
            </a:r>
            <a:r>
              <a:rPr lang="en-US" sz="2400" dirty="0"/>
              <a:t>from </a:t>
            </a:r>
            <a:r>
              <a:rPr lang="en-US" sz="2400" i="1" dirty="0" smtClean="0"/>
              <a:t>C</a:t>
            </a:r>
            <a:r>
              <a:rPr lang="en-US" sz="2400" dirty="0" smtClean="0"/>
              <a:t> </a:t>
            </a:r>
            <a:r>
              <a:rPr lang="en-US" sz="2400" dirty="0"/>
              <a:t>at random</a:t>
            </a:r>
          </a:p>
          <a:p>
            <a:pPr lvl="1"/>
            <a:r>
              <a:rPr lang="en-US" sz="2400" dirty="0" smtClean="0"/>
              <a:t>Find the </a:t>
            </a:r>
            <a:r>
              <a:rPr lang="en-US" sz="2400" dirty="0"/>
              <a:t>node </a:t>
            </a:r>
            <a:r>
              <a:rPr lang="en-US" sz="2400" i="1" dirty="0" err="1" smtClean="0">
                <a:solidFill>
                  <a:schemeClr val="tx2"/>
                </a:solidFill>
              </a:rPr>
              <a:t>x</a:t>
            </a:r>
            <a:r>
              <a:rPr lang="en-US" sz="2400" i="1" baseline="-25000" dirty="0" err="1" smtClean="0">
                <a:solidFill>
                  <a:schemeClr val="tx2"/>
                </a:solidFill>
              </a:rPr>
              <a:t>near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i="1" dirty="0"/>
              <a:t>T</a:t>
            </a:r>
            <a:r>
              <a:rPr lang="en-US" sz="2400" dirty="0"/>
              <a:t> that is closest to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endParaRPr lang="en-US" sz="2400" dirty="0">
              <a:solidFill>
                <a:srgbClr val="008000"/>
              </a:solidFill>
            </a:endParaRPr>
          </a:p>
          <a:p>
            <a:pPr lvl="1"/>
            <a:r>
              <a:rPr lang="en-US" sz="2400" dirty="0" smtClean="0"/>
              <a:t>Extend a short path from </a:t>
            </a:r>
            <a:r>
              <a:rPr lang="en-US" sz="2400" i="1" dirty="0" err="1">
                <a:solidFill>
                  <a:schemeClr val="tx2"/>
                </a:solidFill>
              </a:rPr>
              <a:t>x</a:t>
            </a:r>
            <a:r>
              <a:rPr lang="en-US" sz="2400" i="1" baseline="-25000" dirty="0" err="1">
                <a:solidFill>
                  <a:schemeClr val="tx2"/>
                </a:solidFill>
              </a:rPr>
              <a:t>near</a:t>
            </a:r>
            <a:r>
              <a:rPr lang="en-US" sz="2400" dirty="0" smtClean="0"/>
              <a:t> toward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485900" y="5141042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9687" y="4876800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595716" y="4262284"/>
            <a:ext cx="2300749" cy="1489587"/>
          </a:xfrm>
          <a:custGeom>
            <a:avLst/>
            <a:gdLst>
              <a:gd name="connsiteX0" fmla="*/ 0 w 2300749"/>
              <a:gd name="connsiteY0" fmla="*/ 0 h 1489587"/>
              <a:gd name="connsiteX1" fmla="*/ 486697 w 2300749"/>
              <a:gd name="connsiteY1" fmla="*/ 368710 h 1489587"/>
              <a:gd name="connsiteX2" fmla="*/ 117987 w 2300749"/>
              <a:gd name="connsiteY2" fmla="*/ 1179871 h 1489587"/>
              <a:gd name="connsiteX3" fmla="*/ 1061884 w 2300749"/>
              <a:gd name="connsiteY3" fmla="*/ 1489587 h 1489587"/>
              <a:gd name="connsiteX4" fmla="*/ 2300749 w 2300749"/>
              <a:gd name="connsiteY4" fmla="*/ 604684 h 1489587"/>
              <a:gd name="connsiteX5" fmla="*/ 2168013 w 2300749"/>
              <a:gd name="connsiteY5" fmla="*/ 0 h 1489587"/>
              <a:gd name="connsiteX6" fmla="*/ 0 w 2300749"/>
              <a:gd name="connsiteY6" fmla="*/ 0 h 148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0749" h="1489587">
                <a:moveTo>
                  <a:pt x="0" y="0"/>
                </a:moveTo>
                <a:lnTo>
                  <a:pt x="486697" y="368710"/>
                </a:lnTo>
                <a:lnTo>
                  <a:pt x="117987" y="1179871"/>
                </a:lnTo>
                <a:lnTo>
                  <a:pt x="1061884" y="1489587"/>
                </a:lnTo>
                <a:lnTo>
                  <a:pt x="2300749" y="604684"/>
                </a:lnTo>
                <a:lnTo>
                  <a:pt x="2168013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61884" y="5781368"/>
            <a:ext cx="4070555" cy="943897"/>
          </a:xfrm>
          <a:custGeom>
            <a:avLst/>
            <a:gdLst>
              <a:gd name="connsiteX0" fmla="*/ 0 w 4070555"/>
              <a:gd name="connsiteY0" fmla="*/ 604684 h 943897"/>
              <a:gd name="connsiteX1" fmla="*/ 1342103 w 4070555"/>
              <a:gd name="connsiteY1" fmla="*/ 0 h 943897"/>
              <a:gd name="connsiteX2" fmla="*/ 2138516 w 4070555"/>
              <a:gd name="connsiteY2" fmla="*/ 663677 h 943897"/>
              <a:gd name="connsiteX3" fmla="*/ 3864077 w 4070555"/>
              <a:gd name="connsiteY3" fmla="*/ 103238 h 943897"/>
              <a:gd name="connsiteX4" fmla="*/ 4070555 w 4070555"/>
              <a:gd name="connsiteY4" fmla="*/ 929148 h 943897"/>
              <a:gd name="connsiteX5" fmla="*/ 0 w 4070555"/>
              <a:gd name="connsiteY5" fmla="*/ 943897 h 943897"/>
              <a:gd name="connsiteX6" fmla="*/ 0 w 4070555"/>
              <a:gd name="connsiteY6" fmla="*/ 604684 h 9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0555" h="943897">
                <a:moveTo>
                  <a:pt x="0" y="604684"/>
                </a:moveTo>
                <a:lnTo>
                  <a:pt x="1342103" y="0"/>
                </a:lnTo>
                <a:lnTo>
                  <a:pt x="2138516" y="663677"/>
                </a:lnTo>
                <a:lnTo>
                  <a:pt x="3864077" y="103238"/>
                </a:lnTo>
                <a:lnTo>
                  <a:pt x="4070555" y="929148"/>
                </a:lnTo>
                <a:lnTo>
                  <a:pt x="0" y="943897"/>
                </a:lnTo>
                <a:lnTo>
                  <a:pt x="0" y="60468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05000" y="5523271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5"/>
            <a:endCxn id="16" idx="1"/>
          </p:cNvCxnSpPr>
          <p:nvPr/>
        </p:nvCxnSpPr>
        <p:spPr>
          <a:xfrm>
            <a:off x="1681022" y="5336164"/>
            <a:ext cx="257456" cy="2205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6"/>
            <a:endCxn id="12" idx="2"/>
          </p:cNvCxnSpPr>
          <p:nvPr/>
        </p:nvCxnSpPr>
        <p:spPr>
          <a:xfrm flipV="1">
            <a:off x="1714500" y="4991100"/>
            <a:ext cx="575187" cy="2642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595716" y="5594866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24316" y="565386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err="1">
                <a:solidFill>
                  <a:srgbClr val="008000"/>
                </a:solidFill>
              </a:rPr>
              <a:t>x</a:t>
            </a:r>
            <a:r>
              <a:rPr lang="en-US" b="0" baseline="-25000" dirty="0" err="1">
                <a:solidFill>
                  <a:srgbClr val="008000"/>
                </a:solidFill>
              </a:rPr>
              <a:t>rand</a:t>
            </a:r>
            <a:endParaRPr lang="en-US" b="0" dirty="0"/>
          </a:p>
        </p:txBody>
      </p:sp>
      <p:sp>
        <p:nvSpPr>
          <p:cNvPr id="27" name="TextBox 26"/>
          <p:cNvSpPr txBox="1"/>
          <p:nvPr/>
        </p:nvSpPr>
        <p:spPr>
          <a:xfrm>
            <a:off x="1371600" y="5574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err="1" smtClean="0">
                <a:solidFill>
                  <a:schemeClr val="tx2"/>
                </a:solidFill>
              </a:rPr>
              <a:t>x</a:t>
            </a:r>
            <a:r>
              <a:rPr lang="en-US" b="0" baseline="-25000" dirty="0" err="1" smtClean="0">
                <a:solidFill>
                  <a:schemeClr val="tx2"/>
                </a:solidFill>
              </a:rPr>
              <a:t>near</a:t>
            </a:r>
            <a:endParaRPr lang="en-US" b="0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>
            <a:stCxn id="16" idx="6"/>
            <a:endCxn id="22" idx="2"/>
          </p:cNvCxnSpPr>
          <p:nvPr/>
        </p:nvCxnSpPr>
        <p:spPr>
          <a:xfrm>
            <a:off x="2133600" y="5637571"/>
            <a:ext cx="462116" cy="715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66800" y="4255532"/>
            <a:ext cx="5486400" cy="2450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RRT</a:t>
            </a: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Build </a:t>
            </a:r>
            <a:r>
              <a:rPr lang="en-US" sz="2400" dirty="0"/>
              <a:t>a tree </a:t>
            </a:r>
            <a:r>
              <a:rPr lang="en-US" sz="2400" i="1" dirty="0"/>
              <a:t>T</a:t>
            </a:r>
            <a:r>
              <a:rPr lang="en-US" sz="2400" dirty="0"/>
              <a:t> of </a:t>
            </a:r>
            <a:r>
              <a:rPr lang="en-US" sz="2400" dirty="0" smtClean="0"/>
              <a:t>configurations, starting at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start</a:t>
            </a:r>
            <a:endParaRPr lang="en-US" sz="2400" baseline="-25000" dirty="0"/>
          </a:p>
          <a:p>
            <a:r>
              <a:rPr lang="en-US" sz="2400" dirty="0"/>
              <a:t>Extend:</a:t>
            </a:r>
          </a:p>
          <a:p>
            <a:pPr lvl="1"/>
            <a:r>
              <a:rPr lang="en-US" sz="2400" dirty="0"/>
              <a:t>Sample a configuration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r>
              <a:rPr lang="en-US" sz="2400" dirty="0" smtClean="0"/>
              <a:t> </a:t>
            </a:r>
            <a:r>
              <a:rPr lang="en-US" sz="2400" dirty="0"/>
              <a:t>from </a:t>
            </a:r>
            <a:r>
              <a:rPr lang="en-US" sz="2400" i="1" dirty="0" smtClean="0"/>
              <a:t>C</a:t>
            </a:r>
            <a:r>
              <a:rPr lang="en-US" sz="2400" dirty="0" smtClean="0"/>
              <a:t> </a:t>
            </a:r>
            <a:r>
              <a:rPr lang="en-US" sz="2400" dirty="0"/>
              <a:t>at random</a:t>
            </a:r>
          </a:p>
          <a:p>
            <a:pPr lvl="1"/>
            <a:r>
              <a:rPr lang="en-US" sz="2400" dirty="0" smtClean="0"/>
              <a:t>Find the </a:t>
            </a:r>
            <a:r>
              <a:rPr lang="en-US" sz="2400" dirty="0"/>
              <a:t>node </a:t>
            </a:r>
            <a:r>
              <a:rPr lang="en-US" sz="2400" i="1" dirty="0" err="1" smtClean="0">
                <a:solidFill>
                  <a:schemeClr val="tx2"/>
                </a:solidFill>
              </a:rPr>
              <a:t>x</a:t>
            </a:r>
            <a:r>
              <a:rPr lang="en-US" sz="2400" i="1" baseline="-25000" dirty="0" err="1" smtClean="0">
                <a:solidFill>
                  <a:schemeClr val="tx2"/>
                </a:solidFill>
              </a:rPr>
              <a:t>near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i="1" dirty="0"/>
              <a:t>T</a:t>
            </a:r>
            <a:r>
              <a:rPr lang="en-US" sz="2400" dirty="0"/>
              <a:t> that is closest to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endParaRPr lang="en-US" sz="2400" dirty="0">
              <a:solidFill>
                <a:srgbClr val="008000"/>
              </a:solidFill>
            </a:endParaRPr>
          </a:p>
          <a:p>
            <a:pPr lvl="1"/>
            <a:r>
              <a:rPr lang="en-US" sz="2400" dirty="0" smtClean="0"/>
              <a:t>Extend a short path from </a:t>
            </a:r>
            <a:r>
              <a:rPr lang="en-US" sz="2400" i="1" dirty="0" err="1">
                <a:solidFill>
                  <a:schemeClr val="tx2"/>
                </a:solidFill>
              </a:rPr>
              <a:t>x</a:t>
            </a:r>
            <a:r>
              <a:rPr lang="en-US" sz="2400" i="1" baseline="-25000" dirty="0" err="1">
                <a:solidFill>
                  <a:schemeClr val="tx2"/>
                </a:solidFill>
              </a:rPr>
              <a:t>near</a:t>
            </a:r>
            <a:r>
              <a:rPr lang="en-US" sz="2400" dirty="0" smtClean="0"/>
              <a:t> toward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485900" y="5141042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9687" y="4876800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595716" y="4262284"/>
            <a:ext cx="2300749" cy="1489587"/>
          </a:xfrm>
          <a:custGeom>
            <a:avLst/>
            <a:gdLst>
              <a:gd name="connsiteX0" fmla="*/ 0 w 2300749"/>
              <a:gd name="connsiteY0" fmla="*/ 0 h 1489587"/>
              <a:gd name="connsiteX1" fmla="*/ 486697 w 2300749"/>
              <a:gd name="connsiteY1" fmla="*/ 368710 h 1489587"/>
              <a:gd name="connsiteX2" fmla="*/ 117987 w 2300749"/>
              <a:gd name="connsiteY2" fmla="*/ 1179871 h 1489587"/>
              <a:gd name="connsiteX3" fmla="*/ 1061884 w 2300749"/>
              <a:gd name="connsiteY3" fmla="*/ 1489587 h 1489587"/>
              <a:gd name="connsiteX4" fmla="*/ 2300749 w 2300749"/>
              <a:gd name="connsiteY4" fmla="*/ 604684 h 1489587"/>
              <a:gd name="connsiteX5" fmla="*/ 2168013 w 2300749"/>
              <a:gd name="connsiteY5" fmla="*/ 0 h 1489587"/>
              <a:gd name="connsiteX6" fmla="*/ 0 w 2300749"/>
              <a:gd name="connsiteY6" fmla="*/ 0 h 148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0749" h="1489587">
                <a:moveTo>
                  <a:pt x="0" y="0"/>
                </a:moveTo>
                <a:lnTo>
                  <a:pt x="486697" y="368710"/>
                </a:lnTo>
                <a:lnTo>
                  <a:pt x="117987" y="1179871"/>
                </a:lnTo>
                <a:lnTo>
                  <a:pt x="1061884" y="1489587"/>
                </a:lnTo>
                <a:lnTo>
                  <a:pt x="2300749" y="604684"/>
                </a:lnTo>
                <a:lnTo>
                  <a:pt x="2168013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61884" y="5781368"/>
            <a:ext cx="4070555" cy="943897"/>
          </a:xfrm>
          <a:custGeom>
            <a:avLst/>
            <a:gdLst>
              <a:gd name="connsiteX0" fmla="*/ 0 w 4070555"/>
              <a:gd name="connsiteY0" fmla="*/ 604684 h 943897"/>
              <a:gd name="connsiteX1" fmla="*/ 1342103 w 4070555"/>
              <a:gd name="connsiteY1" fmla="*/ 0 h 943897"/>
              <a:gd name="connsiteX2" fmla="*/ 2138516 w 4070555"/>
              <a:gd name="connsiteY2" fmla="*/ 663677 h 943897"/>
              <a:gd name="connsiteX3" fmla="*/ 3864077 w 4070555"/>
              <a:gd name="connsiteY3" fmla="*/ 103238 h 943897"/>
              <a:gd name="connsiteX4" fmla="*/ 4070555 w 4070555"/>
              <a:gd name="connsiteY4" fmla="*/ 929148 h 943897"/>
              <a:gd name="connsiteX5" fmla="*/ 0 w 4070555"/>
              <a:gd name="connsiteY5" fmla="*/ 943897 h 943897"/>
              <a:gd name="connsiteX6" fmla="*/ 0 w 4070555"/>
              <a:gd name="connsiteY6" fmla="*/ 604684 h 9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0555" h="943897">
                <a:moveTo>
                  <a:pt x="0" y="604684"/>
                </a:moveTo>
                <a:lnTo>
                  <a:pt x="1342103" y="0"/>
                </a:lnTo>
                <a:lnTo>
                  <a:pt x="2138516" y="663677"/>
                </a:lnTo>
                <a:lnTo>
                  <a:pt x="3864077" y="103238"/>
                </a:lnTo>
                <a:lnTo>
                  <a:pt x="4070555" y="929148"/>
                </a:lnTo>
                <a:lnTo>
                  <a:pt x="0" y="943897"/>
                </a:lnTo>
                <a:lnTo>
                  <a:pt x="0" y="60468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05000" y="5523271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5"/>
            <a:endCxn id="16" idx="1"/>
          </p:cNvCxnSpPr>
          <p:nvPr/>
        </p:nvCxnSpPr>
        <p:spPr>
          <a:xfrm>
            <a:off x="1681022" y="5336164"/>
            <a:ext cx="257456" cy="2205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6"/>
            <a:endCxn id="12" idx="2"/>
          </p:cNvCxnSpPr>
          <p:nvPr/>
        </p:nvCxnSpPr>
        <p:spPr>
          <a:xfrm flipV="1">
            <a:off x="1714500" y="4991100"/>
            <a:ext cx="575187" cy="2642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595716" y="5594866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16" idx="6"/>
            <a:endCxn id="22" idx="2"/>
          </p:cNvCxnSpPr>
          <p:nvPr/>
        </p:nvCxnSpPr>
        <p:spPr>
          <a:xfrm>
            <a:off x="2133600" y="5637571"/>
            <a:ext cx="462116" cy="715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0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66800" y="4255532"/>
            <a:ext cx="5486400" cy="2450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RRT</a:t>
            </a: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Build </a:t>
            </a:r>
            <a:r>
              <a:rPr lang="en-US" sz="2400" dirty="0"/>
              <a:t>a tree </a:t>
            </a:r>
            <a:r>
              <a:rPr lang="en-US" sz="2400" i="1" dirty="0"/>
              <a:t>T</a:t>
            </a:r>
            <a:r>
              <a:rPr lang="en-US" sz="2400" dirty="0"/>
              <a:t> of </a:t>
            </a:r>
            <a:r>
              <a:rPr lang="en-US" sz="2400" dirty="0" smtClean="0"/>
              <a:t>configurations, starting at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start</a:t>
            </a:r>
            <a:endParaRPr lang="en-US" sz="2400" baseline="-25000" dirty="0"/>
          </a:p>
          <a:p>
            <a:r>
              <a:rPr lang="en-US" sz="2400" dirty="0"/>
              <a:t>Extend:</a:t>
            </a:r>
          </a:p>
          <a:p>
            <a:pPr lvl="1"/>
            <a:r>
              <a:rPr lang="en-US" sz="2400" dirty="0"/>
              <a:t>Sample a configuration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r>
              <a:rPr lang="en-US" sz="2400" dirty="0" smtClean="0"/>
              <a:t> </a:t>
            </a:r>
            <a:r>
              <a:rPr lang="en-US" sz="2400" dirty="0"/>
              <a:t>from </a:t>
            </a:r>
            <a:r>
              <a:rPr lang="en-US" sz="2400" i="1" dirty="0" smtClean="0"/>
              <a:t>C</a:t>
            </a:r>
            <a:r>
              <a:rPr lang="en-US" sz="2400" dirty="0" smtClean="0"/>
              <a:t> </a:t>
            </a:r>
            <a:r>
              <a:rPr lang="en-US" sz="2400" dirty="0"/>
              <a:t>at random</a:t>
            </a:r>
          </a:p>
          <a:p>
            <a:pPr lvl="1"/>
            <a:r>
              <a:rPr lang="en-US" sz="2400" dirty="0" smtClean="0"/>
              <a:t>Find the </a:t>
            </a:r>
            <a:r>
              <a:rPr lang="en-US" sz="2400" dirty="0"/>
              <a:t>node </a:t>
            </a:r>
            <a:r>
              <a:rPr lang="en-US" sz="2400" i="1" dirty="0" err="1" smtClean="0">
                <a:solidFill>
                  <a:schemeClr val="tx2"/>
                </a:solidFill>
              </a:rPr>
              <a:t>x</a:t>
            </a:r>
            <a:r>
              <a:rPr lang="en-US" sz="2400" i="1" baseline="-25000" dirty="0" err="1" smtClean="0">
                <a:solidFill>
                  <a:schemeClr val="tx2"/>
                </a:solidFill>
              </a:rPr>
              <a:t>near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i="1" dirty="0"/>
              <a:t>T</a:t>
            </a:r>
            <a:r>
              <a:rPr lang="en-US" sz="2400" dirty="0"/>
              <a:t> that is closest to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endParaRPr lang="en-US" sz="2400" dirty="0">
              <a:solidFill>
                <a:srgbClr val="008000"/>
              </a:solidFill>
            </a:endParaRPr>
          </a:p>
          <a:p>
            <a:pPr lvl="1"/>
            <a:r>
              <a:rPr lang="en-US" sz="2400" dirty="0" smtClean="0"/>
              <a:t>Extend a short path from </a:t>
            </a:r>
            <a:r>
              <a:rPr lang="en-US" sz="2400" i="1" dirty="0" err="1">
                <a:solidFill>
                  <a:schemeClr val="tx2"/>
                </a:solidFill>
              </a:rPr>
              <a:t>x</a:t>
            </a:r>
            <a:r>
              <a:rPr lang="en-US" sz="2400" i="1" baseline="-25000" dirty="0" err="1">
                <a:solidFill>
                  <a:schemeClr val="tx2"/>
                </a:solidFill>
              </a:rPr>
              <a:t>near</a:t>
            </a:r>
            <a:r>
              <a:rPr lang="en-US" sz="2400" dirty="0" smtClean="0"/>
              <a:t> toward </a:t>
            </a:r>
            <a:r>
              <a:rPr lang="en-US" sz="2400" i="1" dirty="0" err="1" smtClean="0">
                <a:solidFill>
                  <a:srgbClr val="008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rand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485900" y="5141042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9687" y="4876800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595716" y="4262284"/>
            <a:ext cx="2300749" cy="1489587"/>
          </a:xfrm>
          <a:custGeom>
            <a:avLst/>
            <a:gdLst>
              <a:gd name="connsiteX0" fmla="*/ 0 w 2300749"/>
              <a:gd name="connsiteY0" fmla="*/ 0 h 1489587"/>
              <a:gd name="connsiteX1" fmla="*/ 486697 w 2300749"/>
              <a:gd name="connsiteY1" fmla="*/ 368710 h 1489587"/>
              <a:gd name="connsiteX2" fmla="*/ 117987 w 2300749"/>
              <a:gd name="connsiteY2" fmla="*/ 1179871 h 1489587"/>
              <a:gd name="connsiteX3" fmla="*/ 1061884 w 2300749"/>
              <a:gd name="connsiteY3" fmla="*/ 1489587 h 1489587"/>
              <a:gd name="connsiteX4" fmla="*/ 2300749 w 2300749"/>
              <a:gd name="connsiteY4" fmla="*/ 604684 h 1489587"/>
              <a:gd name="connsiteX5" fmla="*/ 2168013 w 2300749"/>
              <a:gd name="connsiteY5" fmla="*/ 0 h 1489587"/>
              <a:gd name="connsiteX6" fmla="*/ 0 w 2300749"/>
              <a:gd name="connsiteY6" fmla="*/ 0 h 148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0749" h="1489587">
                <a:moveTo>
                  <a:pt x="0" y="0"/>
                </a:moveTo>
                <a:lnTo>
                  <a:pt x="486697" y="368710"/>
                </a:lnTo>
                <a:lnTo>
                  <a:pt x="117987" y="1179871"/>
                </a:lnTo>
                <a:lnTo>
                  <a:pt x="1061884" y="1489587"/>
                </a:lnTo>
                <a:lnTo>
                  <a:pt x="2300749" y="604684"/>
                </a:lnTo>
                <a:lnTo>
                  <a:pt x="2168013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61884" y="5781368"/>
            <a:ext cx="4070555" cy="943897"/>
          </a:xfrm>
          <a:custGeom>
            <a:avLst/>
            <a:gdLst>
              <a:gd name="connsiteX0" fmla="*/ 0 w 4070555"/>
              <a:gd name="connsiteY0" fmla="*/ 604684 h 943897"/>
              <a:gd name="connsiteX1" fmla="*/ 1342103 w 4070555"/>
              <a:gd name="connsiteY1" fmla="*/ 0 h 943897"/>
              <a:gd name="connsiteX2" fmla="*/ 2138516 w 4070555"/>
              <a:gd name="connsiteY2" fmla="*/ 663677 h 943897"/>
              <a:gd name="connsiteX3" fmla="*/ 3864077 w 4070555"/>
              <a:gd name="connsiteY3" fmla="*/ 103238 h 943897"/>
              <a:gd name="connsiteX4" fmla="*/ 4070555 w 4070555"/>
              <a:gd name="connsiteY4" fmla="*/ 929148 h 943897"/>
              <a:gd name="connsiteX5" fmla="*/ 0 w 4070555"/>
              <a:gd name="connsiteY5" fmla="*/ 943897 h 943897"/>
              <a:gd name="connsiteX6" fmla="*/ 0 w 4070555"/>
              <a:gd name="connsiteY6" fmla="*/ 604684 h 9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0555" h="943897">
                <a:moveTo>
                  <a:pt x="0" y="604684"/>
                </a:moveTo>
                <a:lnTo>
                  <a:pt x="1342103" y="0"/>
                </a:lnTo>
                <a:lnTo>
                  <a:pt x="2138516" y="663677"/>
                </a:lnTo>
                <a:lnTo>
                  <a:pt x="3864077" y="103238"/>
                </a:lnTo>
                <a:lnTo>
                  <a:pt x="4070555" y="929148"/>
                </a:lnTo>
                <a:lnTo>
                  <a:pt x="0" y="943897"/>
                </a:lnTo>
                <a:lnTo>
                  <a:pt x="0" y="60468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05000" y="5523271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5"/>
            <a:endCxn id="16" idx="1"/>
          </p:cNvCxnSpPr>
          <p:nvPr/>
        </p:nvCxnSpPr>
        <p:spPr>
          <a:xfrm>
            <a:off x="1681022" y="5336164"/>
            <a:ext cx="257456" cy="2205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6"/>
            <a:endCxn id="12" idx="2"/>
          </p:cNvCxnSpPr>
          <p:nvPr/>
        </p:nvCxnSpPr>
        <p:spPr>
          <a:xfrm flipV="1">
            <a:off x="1714500" y="4991100"/>
            <a:ext cx="575187" cy="2642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595716" y="5594866"/>
            <a:ext cx="228600" cy="2286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16" idx="6"/>
            <a:endCxn id="22" idx="2"/>
          </p:cNvCxnSpPr>
          <p:nvPr/>
        </p:nvCxnSpPr>
        <p:spPr>
          <a:xfrm>
            <a:off x="2133600" y="5637571"/>
            <a:ext cx="462116" cy="715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713771" y="6007821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79358" y="552758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err="1">
                <a:solidFill>
                  <a:srgbClr val="008000"/>
                </a:solidFill>
              </a:rPr>
              <a:t>x</a:t>
            </a:r>
            <a:r>
              <a:rPr lang="en-US" b="0" baseline="-25000" dirty="0" err="1">
                <a:solidFill>
                  <a:srgbClr val="008000"/>
                </a:solidFill>
              </a:rPr>
              <a:t>rand</a:t>
            </a:r>
            <a:endParaRPr lang="en-US" b="0" dirty="0"/>
          </a:p>
        </p:txBody>
      </p:sp>
      <p:cxnSp>
        <p:nvCxnSpPr>
          <p:cNvPr id="19" name="Straight Connector 18"/>
          <p:cNvCxnSpPr>
            <a:stCxn id="22" idx="6"/>
            <a:endCxn id="17" idx="2"/>
          </p:cNvCxnSpPr>
          <p:nvPr/>
        </p:nvCxnSpPr>
        <p:spPr>
          <a:xfrm>
            <a:off x="2824316" y="5709166"/>
            <a:ext cx="2889455" cy="4129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43200" y="573097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err="1" smtClean="0">
                <a:solidFill>
                  <a:schemeClr val="tx2"/>
                </a:solidFill>
              </a:rPr>
              <a:t>x</a:t>
            </a:r>
            <a:r>
              <a:rPr lang="en-US" b="0" baseline="-25000" dirty="0" err="1" smtClean="0">
                <a:solidFill>
                  <a:schemeClr val="tx2"/>
                </a:solidFill>
              </a:rPr>
              <a:t>near</a:t>
            </a:r>
            <a:endParaRPr lang="en-US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1029</TotalTime>
  <Words>1249</Words>
  <Application>Microsoft Office PowerPoint</Application>
  <PresentationFormat>On-screen Show (4:3)</PresentationFormat>
  <Paragraphs>301</Paragraphs>
  <Slides>35</Slides>
  <Notes>11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Adjacency</vt:lpstr>
      <vt:lpstr>Bitmap Image</vt:lpstr>
      <vt:lpstr>Tree-Growing Sample-Based Motion Planning</vt:lpstr>
      <vt:lpstr>Probabilistic Roadmaps</vt:lpstr>
      <vt:lpstr>Tree-growing planners</vt:lpstr>
      <vt:lpstr>RRT</vt:lpstr>
      <vt:lpstr>RRT</vt:lpstr>
      <vt:lpstr>RRT</vt:lpstr>
      <vt:lpstr>RRT</vt:lpstr>
      <vt:lpstr>RRT</vt:lpstr>
      <vt:lpstr>RRT</vt:lpstr>
      <vt:lpstr>RRT</vt:lpstr>
      <vt:lpstr>RRT</vt:lpstr>
      <vt:lpstr>Implementation Details</vt:lpstr>
      <vt:lpstr>What is the sampling strategy?</vt:lpstr>
      <vt:lpstr>Planning with Differential Constraints</vt:lpstr>
      <vt:lpstr>Paths for a Car-Like Robot</vt:lpstr>
      <vt:lpstr>Setting</vt:lpstr>
      <vt:lpstr>Example: 1D Point Mass</vt:lpstr>
      <vt:lpstr>Example: 1D Point Mass</vt:lpstr>
      <vt:lpstr>Example: 1D Point Mass</vt:lpstr>
      <vt:lpstr>Example: 1D Point Mass</vt:lpstr>
      <vt:lpstr>Example: 1D Point Mass</vt:lpstr>
      <vt:lpstr>Example: Car-Like Robot</vt:lpstr>
      <vt:lpstr>Example: Car-Like Robot</vt:lpstr>
      <vt:lpstr>Example: Car-Like Robot</vt:lpstr>
      <vt:lpstr>How Can This Work? Tangent Space/Velocity Space</vt:lpstr>
      <vt:lpstr>How Can This Work? Tangent Space/Velocity Space</vt:lpstr>
      <vt:lpstr>Nonholonomic Path Planning Approaches</vt:lpstr>
      <vt:lpstr>Control-Based Sampling</vt:lpstr>
      <vt:lpstr>Example </vt:lpstr>
      <vt:lpstr>Example </vt:lpstr>
      <vt:lpstr>Computed Paths</vt:lpstr>
      <vt:lpstr>Control-Sampling RRT</vt:lpstr>
      <vt:lpstr>PowerPoint Presentation</vt:lpstr>
      <vt:lpstr>Weaknesses of RRT’s strategy</vt:lpstr>
      <vt:lpstr>Other strategies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Non-Holonomic Motion Planning</dc:title>
  <dc:creator>Kris Hauser</dc:creator>
  <cp:lastModifiedBy>hauser</cp:lastModifiedBy>
  <cp:revision>68</cp:revision>
  <dcterms:created xsi:type="dcterms:W3CDTF">2010-02-07T03:39:48Z</dcterms:created>
  <dcterms:modified xsi:type="dcterms:W3CDTF">2014-04-21T03:07:18Z</dcterms:modified>
</cp:coreProperties>
</file>