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DE1C-9FFB-4850-9E0C-B8586B212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E0EE2-FD9F-4596-97DC-09B45FFCA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AF762-EE80-45AE-B3C9-29B47912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756-01E3-4520-97E2-D5C39DC38B1B}" type="datetimeFigureOut">
              <a:rPr lang="en-US" smtClean="0"/>
              <a:t>04/04/2019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520D-A78C-4744-9E5B-049875DD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F66B-5B6C-44E1-A3A2-293814A5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5655-6569-4142-A4BE-F40E6D8C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B067-BB5D-4E83-9FDC-095E1AED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19A68-ABAF-47D8-9336-D92B2D347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63D2-5ED9-45A1-B89D-D1EB39BE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756-01E3-4520-97E2-D5C39DC38B1B}" type="datetimeFigureOut">
              <a:rPr lang="en-US" smtClean="0"/>
              <a:t>04/04/2019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FDA9F-CB4F-4D39-A50E-B3CA3399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640F-F235-4A1E-B01C-BD1CC3CA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5655-6569-4142-A4BE-F40E6D8C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5B687-8BE2-4D50-98F1-408DD07BE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75517-C52F-40B4-B722-AE8CBE723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78051-0AAE-4706-9B06-C3FAD611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756-01E3-4520-97E2-D5C39DC38B1B}" type="datetimeFigureOut">
              <a:rPr lang="en-US" smtClean="0"/>
              <a:t>04/04/2019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0D92A-5452-4F76-A857-8C5209EE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15E8-C0CA-4D2B-923A-C95F73F4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5655-6569-4142-A4BE-F40E6D8C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C492-5AE7-4395-94BF-1F59C81F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65F2-B9A9-4119-9A18-FB022160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40232-01A4-4D1B-9A0F-9F4FD33A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756-01E3-4520-97E2-D5C39DC38B1B}" type="datetimeFigureOut">
              <a:rPr lang="en-US" smtClean="0"/>
              <a:t>04/04/2019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66B-54A1-419B-A55E-EE819DB9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72DB2-6602-43A5-9F70-DF17CBAB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5655-6569-4142-A4BE-F40E6D8C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1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A86B-D56A-403B-909A-9B1D6D55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66A91-D3F6-4D88-B15F-D64801D3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3C7E-FCFE-49F8-ABF3-A43891A3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756-01E3-4520-97E2-D5C39DC38B1B}" type="datetimeFigureOut">
              <a:rPr lang="en-US" smtClean="0"/>
              <a:t>04/04/2019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59B95-AC1F-44BB-9A12-0D30E2E2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1A2F-8B8F-43D8-AD13-6E40DB4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5655-6569-4142-A4BE-F40E6D8C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9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939A-553D-42E7-B926-8913DD34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0FF8-8AD8-4C6A-B57A-BD56F9F4A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23EFB-6024-4F0E-AA39-56B56FC6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7415E-EFC1-40AF-B0AD-E5E89F6A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756-01E3-4520-97E2-D5C39DC38B1B}" type="datetimeFigureOut">
              <a:rPr lang="en-US" smtClean="0"/>
              <a:t>04/04/2019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913DC-921E-4970-98A7-B2AFE9ED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2BB65-B5F3-44E7-942F-11B1C35F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5655-6569-4142-A4BE-F40E6D8C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DF1-B26E-4F49-863C-B7E3110A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4FF76-5FAF-45C2-92BA-F2EFA77B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F9FED-35EF-4458-85DD-71024D31B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DCBB2-A286-466D-B63D-9116B05A7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1ACD9-0A6B-46FC-A031-81947D7CD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625F5-55E1-426F-A687-4353BD48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756-01E3-4520-97E2-D5C39DC38B1B}" type="datetimeFigureOut">
              <a:rPr lang="en-US" smtClean="0"/>
              <a:t>04/04/2019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97193-58AD-4A17-9CD6-6A093E9F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A89AD-6FA3-4EAE-A31D-8ED0F665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5655-6569-4142-A4BE-F40E6D8C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2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8477-2D94-4F6C-8600-D8F80CFF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B764D-3901-4474-9A1C-1C378270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756-01E3-4520-97E2-D5C39DC38B1B}" type="datetimeFigureOut">
              <a:rPr lang="en-US" smtClean="0"/>
              <a:t>04/04/2019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3D65A-F4EE-41D2-8452-5D6D3A08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ED0B1-644A-4E09-9E3C-BD6DCDF2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5655-6569-4142-A4BE-F40E6D8C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75D6F-DF83-4B86-9169-5B64010B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756-01E3-4520-97E2-D5C39DC38B1B}" type="datetimeFigureOut">
              <a:rPr lang="en-US" smtClean="0"/>
              <a:t>04/04/2019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73D93-9850-4A10-BB08-9D5B20E2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B9E8-C5AA-4351-AF48-B38691B5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5655-6569-4142-A4BE-F40E6D8C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B2C2-8FE3-4F2A-912C-F6D971D3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C494-22BB-4920-A803-8E94281E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E91D2-2263-4D7F-8A18-736E0CC4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62E44-464D-4925-A8F4-F6B716D6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756-01E3-4520-97E2-D5C39DC38B1B}" type="datetimeFigureOut">
              <a:rPr lang="en-US" smtClean="0"/>
              <a:t>04/04/2019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A2EA9-B1C2-4728-8BA8-99A2F86C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D8FB-CD92-4E13-9022-D86FBA9C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5655-6569-4142-A4BE-F40E6D8C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4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7029-69E6-472D-A80D-57D13ACE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8EB52-296E-4276-BDA1-58593B72D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E368F-AEE3-4D55-9C82-019A8BCD5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680B1-4A05-4EA1-A9E2-AE4C4611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756-01E3-4520-97E2-D5C39DC38B1B}" type="datetimeFigureOut">
              <a:rPr lang="en-US" smtClean="0"/>
              <a:t>04/04/2019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3385-F9DA-4B96-B72B-4990763A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A507A-29F7-4144-AE78-1F16531A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5655-6569-4142-A4BE-F40E6D8C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6F27-AFB2-4C5A-B1CA-1C8D5AC1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F264-A25E-40EA-BD52-9CFA030A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C15E-2B44-4699-9A2C-D7291A6D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3756-01E3-4520-97E2-D5C39DC38B1B}" type="datetimeFigureOut">
              <a:rPr lang="en-US" smtClean="0"/>
              <a:t>04/04/2019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1B797-2636-4A3B-9467-D63F7452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702A-D551-4127-AC86-D742970FB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5655-6569-4142-A4BE-F40E6D8C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CAAA-71C1-4575-BF2D-DA5E687F7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768" y="30842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Mastor_detecter</a:t>
            </a:r>
            <a:r>
              <a:rPr lang="en-US" dirty="0"/>
              <a:t>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85BA9-D9AA-4AA5-B439-F1BF8167C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2920320"/>
            <a:ext cx="9144000" cy="1655762"/>
          </a:xfrm>
        </p:spPr>
        <p:txBody>
          <a:bodyPr/>
          <a:lstStyle/>
          <a:p>
            <a:r>
              <a:rPr lang="en-US" dirty="0"/>
              <a:t>How does it work?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33858-CE3F-4AEE-9A2B-1B586BACB103}"/>
              </a:ext>
            </a:extLst>
          </p:cNvPr>
          <p:cNvSpPr txBox="1"/>
          <p:nvPr/>
        </p:nvSpPr>
        <p:spPr>
          <a:xfrm>
            <a:off x="2824843" y="6021161"/>
            <a:ext cx="335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*in serious need of a better name</a:t>
            </a:r>
          </a:p>
        </p:txBody>
      </p:sp>
    </p:spTree>
    <p:extLst>
      <p:ext uri="{BB962C8B-B14F-4D97-AF65-F5344CB8AC3E}">
        <p14:creationId xmlns:p14="http://schemas.microsoft.com/office/powerpoint/2010/main" val="357639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2D6C-DCF3-4642-AF09-29E84B4C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0368-73BF-427D-9FBC-ABF4D52B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processing- decimation, whitening, combination</a:t>
            </a:r>
          </a:p>
          <a:p>
            <a:r>
              <a:rPr lang="en-US" dirty="0"/>
              <a:t>Detector</a:t>
            </a:r>
          </a:p>
          <a:p>
            <a:pPr lvl="1"/>
            <a:r>
              <a:rPr lang="en-US" dirty="0"/>
              <a:t>Obtaining boxes</a:t>
            </a:r>
          </a:p>
          <a:p>
            <a:pPr lvl="2"/>
            <a:r>
              <a:rPr lang="en-US" dirty="0"/>
              <a:t>Raven Band Limited Energy Detectors </a:t>
            </a:r>
          </a:p>
          <a:p>
            <a:pPr lvl="2"/>
            <a:r>
              <a:rPr lang="en-US" dirty="0"/>
              <a:t>Algorithm</a:t>
            </a:r>
          </a:p>
          <a:p>
            <a:pPr lvl="1"/>
            <a:r>
              <a:rPr lang="en-US" dirty="0"/>
              <a:t>Validation</a:t>
            </a:r>
          </a:p>
          <a:p>
            <a:pPr lvl="2"/>
            <a:r>
              <a:rPr lang="en-US" dirty="0"/>
              <a:t>Compare to ground truth to assess accuracy of Raven detectors and algorithm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7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709EF5C-CC01-480A-84FE-004F7625ACBE}"/>
              </a:ext>
            </a:extLst>
          </p:cNvPr>
          <p:cNvSpPr/>
          <p:nvPr/>
        </p:nvSpPr>
        <p:spPr>
          <a:xfrm>
            <a:off x="689882" y="306161"/>
            <a:ext cx="1510393" cy="1322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for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D92FA-C26C-4B0C-B4D5-17D755E613F2}"/>
              </a:ext>
            </a:extLst>
          </p:cNvPr>
          <p:cNvSpPr/>
          <p:nvPr/>
        </p:nvSpPr>
        <p:spPr>
          <a:xfrm>
            <a:off x="2849335" y="436789"/>
            <a:ext cx="1608364" cy="106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05FA5C-FB5D-4F54-99B0-61AA3E0CA784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200275" y="967468"/>
            <a:ext cx="649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0BD031-F944-4334-B316-DB781D672EA6}"/>
              </a:ext>
            </a:extLst>
          </p:cNvPr>
          <p:cNvSpPr/>
          <p:nvPr/>
        </p:nvSpPr>
        <p:spPr>
          <a:xfrm>
            <a:off x="4748006" y="436788"/>
            <a:ext cx="1608364" cy="106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Raven detector and algorithm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F38616-DE39-43F0-ABE9-AD0217296AE9}"/>
              </a:ext>
            </a:extLst>
          </p:cNvPr>
          <p:cNvCxnSpPr>
            <a:stCxn id="5" idx="3"/>
            <a:endCxn id="15" idx="1"/>
          </p:cNvCxnSpPr>
          <p:nvPr/>
        </p:nvCxnSpPr>
        <p:spPr>
          <a:xfrm flipV="1">
            <a:off x="4457699" y="967467"/>
            <a:ext cx="290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51435EF-A711-4447-9C03-FCE7A0F68346}"/>
              </a:ext>
            </a:extLst>
          </p:cNvPr>
          <p:cNvSpPr/>
          <p:nvPr/>
        </p:nvSpPr>
        <p:spPr>
          <a:xfrm>
            <a:off x="7228777" y="2348057"/>
            <a:ext cx="1608364" cy="1450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36AAB9-E731-4277-AC89-B04ECF753DEB}"/>
              </a:ext>
            </a:extLst>
          </p:cNvPr>
          <p:cNvSpPr/>
          <p:nvPr/>
        </p:nvSpPr>
        <p:spPr>
          <a:xfrm>
            <a:off x="7168112" y="436788"/>
            <a:ext cx="1608364" cy="106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detector w GT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9F1888-D1FD-4CA6-8603-134686C1ADB2}"/>
              </a:ext>
            </a:extLst>
          </p:cNvPr>
          <p:cNvCxnSpPr>
            <a:stCxn id="15" idx="3"/>
            <a:endCxn id="30" idx="1"/>
          </p:cNvCxnSpPr>
          <p:nvPr/>
        </p:nvCxnSpPr>
        <p:spPr>
          <a:xfrm>
            <a:off x="6356370" y="967467"/>
            <a:ext cx="811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371858-B6DF-4F26-8822-151F84482F87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H="1" flipV="1">
            <a:off x="7972294" y="1498145"/>
            <a:ext cx="60665" cy="84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92129C-9C18-429C-BA63-ACFFAD4B40A7}"/>
              </a:ext>
            </a:extLst>
          </p:cNvPr>
          <p:cNvCxnSpPr>
            <a:cxnSpLocks/>
            <a:stCxn id="30" idx="3"/>
            <a:endCxn id="39" idx="2"/>
          </p:cNvCxnSpPr>
          <p:nvPr/>
        </p:nvCxnSpPr>
        <p:spPr>
          <a:xfrm flipV="1">
            <a:off x="8776476" y="967465"/>
            <a:ext cx="3885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B1C5A53-84CA-43BE-8FFA-C92ED703DD38}"/>
              </a:ext>
            </a:extLst>
          </p:cNvPr>
          <p:cNvSpPr/>
          <p:nvPr/>
        </p:nvSpPr>
        <p:spPr>
          <a:xfrm>
            <a:off x="9164976" y="334732"/>
            <a:ext cx="1396093" cy="1265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BC141E-98E7-4F57-82AF-B27F49407873}"/>
              </a:ext>
            </a:extLst>
          </p:cNvPr>
          <p:cNvSpPr txBox="1"/>
          <p:nvPr/>
        </p:nvSpPr>
        <p:spPr>
          <a:xfrm>
            <a:off x="10253618" y="5109867"/>
            <a:ext cx="1814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Training data is composed of boxes labeled with positive (1) and negative (0) detections. It also contains measurements of sound and image data from the clip (</a:t>
            </a:r>
            <a:r>
              <a:rPr lang="en-US" sz="1000"/>
              <a:t>features). </a:t>
            </a:r>
            <a:r>
              <a:rPr lang="en-US" sz="1000" dirty="0"/>
              <a:t>These data are used by the model for binary classification, which functions as a flexible filter for consistent interference to the dataset.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B40670-D482-4093-AC6D-251B72333D25}"/>
              </a:ext>
            </a:extLst>
          </p:cNvPr>
          <p:cNvSpPr/>
          <p:nvPr/>
        </p:nvSpPr>
        <p:spPr>
          <a:xfrm>
            <a:off x="747031" y="2519796"/>
            <a:ext cx="1396093" cy="1265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AC4593-F087-4EB4-BC3D-33FB67E37B6B}"/>
              </a:ext>
            </a:extLst>
          </p:cNvPr>
          <p:cNvSpPr/>
          <p:nvPr/>
        </p:nvSpPr>
        <p:spPr>
          <a:xfrm>
            <a:off x="2849335" y="2621849"/>
            <a:ext cx="1608364" cy="106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random forest models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0D3C85-A4C5-4257-AC47-4CC3DB0047F2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1445078" y="2261276"/>
            <a:ext cx="0" cy="25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8A08E6-2A22-4DDA-BEBD-774C3BBA4C3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653517" y="2261276"/>
            <a:ext cx="0" cy="36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FC09A6-5FAF-444A-A897-F0357FF084E9}"/>
              </a:ext>
            </a:extLst>
          </p:cNvPr>
          <p:cNvCxnSpPr>
            <a:cxnSpLocks/>
          </p:cNvCxnSpPr>
          <p:nvPr/>
        </p:nvCxnSpPr>
        <p:spPr>
          <a:xfrm>
            <a:off x="1445077" y="2261276"/>
            <a:ext cx="2208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8ED15F9-E000-4E57-BFD0-44F6AD94E0FC}"/>
              </a:ext>
            </a:extLst>
          </p:cNvPr>
          <p:cNvSpPr txBox="1"/>
          <p:nvPr/>
        </p:nvSpPr>
        <p:spPr>
          <a:xfrm>
            <a:off x="1279033" y="1902352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Randomly sample 75% of data to build model. </a:t>
            </a:r>
          </a:p>
          <a:p>
            <a:r>
              <a:rPr lang="en-US" sz="1000" dirty="0" err="1"/>
              <a:t>Undersample</a:t>
            </a:r>
            <a:r>
              <a:rPr lang="en-US" sz="1000" dirty="0"/>
              <a:t> 0s to same size as 1s to fix class imbalance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546F832-B7D8-49F5-A95E-1510B22152FD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1445077" y="3785261"/>
            <a:ext cx="1" cy="31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65C7AA-4ABD-4811-A5B0-8D46AE1ED855}"/>
              </a:ext>
            </a:extLst>
          </p:cNvPr>
          <p:cNvCxnSpPr>
            <a:cxnSpLocks/>
          </p:cNvCxnSpPr>
          <p:nvPr/>
        </p:nvCxnSpPr>
        <p:spPr>
          <a:xfrm>
            <a:off x="1445077" y="4099863"/>
            <a:ext cx="2208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EEEDE70-1D6E-4198-A34C-40F8D36670A1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653517" y="3683206"/>
            <a:ext cx="0" cy="41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0F0C04E-A772-451C-8C47-77FDB470FC38}"/>
              </a:ext>
            </a:extLst>
          </p:cNvPr>
          <p:cNvSpPr txBox="1"/>
          <p:nvPr/>
        </p:nvSpPr>
        <p:spPr>
          <a:xfrm>
            <a:off x="1349153" y="4075091"/>
            <a:ext cx="2472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Randomly sample 25% of data to test performance of generated model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2962AF-84FD-42C7-85FE-0FDF617FC49D}"/>
              </a:ext>
            </a:extLst>
          </p:cNvPr>
          <p:cNvSpPr txBox="1"/>
          <p:nvPr/>
        </p:nvSpPr>
        <p:spPr>
          <a:xfrm>
            <a:off x="2080151" y="2960529"/>
            <a:ext cx="242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CV x60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8B2820-23A1-40BE-8718-95DCA064F70F}"/>
              </a:ext>
            </a:extLst>
          </p:cNvPr>
          <p:cNvSpPr/>
          <p:nvPr/>
        </p:nvSpPr>
        <p:spPr>
          <a:xfrm>
            <a:off x="5028584" y="2567263"/>
            <a:ext cx="1608364" cy="106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models to dataset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DCC141B-EAF7-4DAD-A2E8-AC7F60CE02A7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379524" y="3097941"/>
            <a:ext cx="649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C745348-57AC-4E9D-88E5-6C1F28160D74}"/>
              </a:ext>
            </a:extLst>
          </p:cNvPr>
          <p:cNvCxnSpPr>
            <a:cxnSpLocks/>
            <a:stCxn id="65" idx="2"/>
            <a:endCxn id="343" idx="0"/>
          </p:cNvCxnSpPr>
          <p:nvPr/>
        </p:nvCxnSpPr>
        <p:spPr>
          <a:xfrm>
            <a:off x="5832766" y="3628620"/>
            <a:ext cx="663030" cy="48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D08DC2F-DF43-4AFC-85CF-A635794BC922}"/>
              </a:ext>
            </a:extLst>
          </p:cNvPr>
          <p:cNvSpPr/>
          <p:nvPr/>
        </p:nvSpPr>
        <p:spPr>
          <a:xfrm>
            <a:off x="2757503" y="4472494"/>
            <a:ext cx="1608364" cy="106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 and manually review for TPs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318FDCB-53CE-4CA1-AB2A-4B7F962BF0B6}"/>
              </a:ext>
            </a:extLst>
          </p:cNvPr>
          <p:cNvSpPr/>
          <p:nvPr/>
        </p:nvSpPr>
        <p:spPr>
          <a:xfrm>
            <a:off x="7281657" y="4359298"/>
            <a:ext cx="1608364" cy="106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 and compare detector w GT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4522A39-6CAB-41CA-9DDD-4798BA369C37}"/>
              </a:ext>
            </a:extLst>
          </p:cNvPr>
          <p:cNvCxnSpPr>
            <a:cxnSpLocks/>
            <a:stCxn id="343" idx="6"/>
            <a:endCxn id="88" idx="1"/>
          </p:cNvCxnSpPr>
          <p:nvPr/>
        </p:nvCxnSpPr>
        <p:spPr>
          <a:xfrm>
            <a:off x="7148433" y="4716579"/>
            <a:ext cx="133224" cy="17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608A20F-0F10-4560-9EC2-6661954134A2}"/>
              </a:ext>
            </a:extLst>
          </p:cNvPr>
          <p:cNvCxnSpPr>
            <a:cxnSpLocks/>
            <a:stCxn id="353" idx="2"/>
            <a:endCxn id="86" idx="3"/>
          </p:cNvCxnSpPr>
          <p:nvPr/>
        </p:nvCxnSpPr>
        <p:spPr>
          <a:xfrm flipH="1">
            <a:off x="4365867" y="4726257"/>
            <a:ext cx="135072" cy="27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08D70BC-602B-4534-9A06-CC37F1E3F823}"/>
              </a:ext>
            </a:extLst>
          </p:cNvPr>
          <p:cNvSpPr txBox="1"/>
          <p:nvPr/>
        </p:nvSpPr>
        <p:spPr>
          <a:xfrm>
            <a:off x="5645596" y="3663475"/>
            <a:ext cx="1119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6C7D3DE-5E38-44E9-B62E-62EF7FCC7B18}"/>
              </a:ext>
            </a:extLst>
          </p:cNvPr>
          <p:cNvCxnSpPr>
            <a:cxnSpLocks/>
            <a:stCxn id="29" idx="4"/>
            <a:endCxn id="88" idx="0"/>
          </p:cNvCxnSpPr>
          <p:nvPr/>
        </p:nvCxnSpPr>
        <p:spPr>
          <a:xfrm>
            <a:off x="8032959" y="3798332"/>
            <a:ext cx="52880" cy="56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6960DAC-E424-49ED-AC91-F3F280344BCD}"/>
              </a:ext>
            </a:extLst>
          </p:cNvPr>
          <p:cNvCxnSpPr>
            <a:cxnSpLocks/>
            <a:stCxn id="88" idx="3"/>
            <a:endCxn id="309" idx="1"/>
          </p:cNvCxnSpPr>
          <p:nvPr/>
        </p:nvCxnSpPr>
        <p:spPr>
          <a:xfrm flipV="1">
            <a:off x="8890021" y="4234039"/>
            <a:ext cx="163809" cy="65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6A59D62-A264-4E1B-B186-548A468D2636}"/>
              </a:ext>
            </a:extLst>
          </p:cNvPr>
          <p:cNvSpPr/>
          <p:nvPr/>
        </p:nvSpPr>
        <p:spPr>
          <a:xfrm>
            <a:off x="386288" y="4496735"/>
            <a:ext cx="2114024" cy="1958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of analyst validated TPs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BA9DE41-8BC3-4357-88CD-BAC5951C49AB}"/>
              </a:ext>
            </a:extLst>
          </p:cNvPr>
          <p:cNvCxnSpPr>
            <a:stCxn id="86" idx="1"/>
            <a:endCxn id="107" idx="6"/>
          </p:cNvCxnSpPr>
          <p:nvPr/>
        </p:nvCxnSpPr>
        <p:spPr>
          <a:xfrm flipH="1">
            <a:off x="2500312" y="5003173"/>
            <a:ext cx="257191" cy="47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193BBC-D485-4AAE-9CA0-A934B7B5210B}"/>
              </a:ext>
            </a:extLst>
          </p:cNvPr>
          <p:cNvCxnSpPr>
            <a:cxnSpLocks/>
            <a:stCxn id="107" idx="5"/>
            <a:endCxn id="115" idx="1"/>
          </p:cNvCxnSpPr>
          <p:nvPr/>
        </p:nvCxnSpPr>
        <p:spPr>
          <a:xfrm>
            <a:off x="2190720" y="6168699"/>
            <a:ext cx="2916038" cy="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F71247A-FD5F-47C9-B432-7420585F596C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6929305" y="6168699"/>
            <a:ext cx="3168102" cy="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DB9E045-401E-4C6F-87A4-C4D20C0364CF}"/>
              </a:ext>
            </a:extLst>
          </p:cNvPr>
          <p:cNvSpPr/>
          <p:nvPr/>
        </p:nvSpPr>
        <p:spPr>
          <a:xfrm>
            <a:off x="5106758" y="5669213"/>
            <a:ext cx="1822547" cy="1003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Estimated total counts based on accuracy (TPR)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6C748D38-B238-451E-BD50-82D7FEF51FA0}"/>
              </a:ext>
            </a:extLst>
          </p:cNvPr>
          <p:cNvSpPr/>
          <p:nvPr/>
        </p:nvSpPr>
        <p:spPr>
          <a:xfrm>
            <a:off x="9053830" y="2303201"/>
            <a:ext cx="2747487" cy="754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  performance metrics (TPR, FPR), accuracy for each mooring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3146176-EAC4-4478-9FAA-3D3F204D0647}"/>
              </a:ext>
            </a:extLst>
          </p:cNvPr>
          <p:cNvSpPr txBox="1"/>
          <p:nvPr/>
        </p:nvSpPr>
        <p:spPr>
          <a:xfrm>
            <a:off x="324746" y="105505"/>
            <a:ext cx="242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AAC034-A812-4ECF-833D-D4A15BA1F586}"/>
              </a:ext>
            </a:extLst>
          </p:cNvPr>
          <p:cNvSpPr txBox="1"/>
          <p:nvPr/>
        </p:nvSpPr>
        <p:spPr>
          <a:xfrm>
            <a:off x="350586" y="2122966"/>
            <a:ext cx="242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19B1BD-6310-46DA-8119-0F8E90CFD817}"/>
              </a:ext>
            </a:extLst>
          </p:cNvPr>
          <p:cNvSpPr txBox="1"/>
          <p:nvPr/>
        </p:nvSpPr>
        <p:spPr>
          <a:xfrm>
            <a:off x="6884960" y="6145293"/>
            <a:ext cx="2650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Accuracy metrics derived from </a:t>
            </a:r>
            <a:r>
              <a:rPr lang="en-US" sz="1000" dirty="0" err="1"/>
              <a:t>GT’d</a:t>
            </a:r>
            <a:r>
              <a:rPr lang="en-US" sz="1000" dirty="0"/>
              <a:t> data only applicable on a training set that is a representative sample of the whole data population. Or has a consistent differential 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072CA15-11AA-4C0C-BFE3-84782E1C7850}"/>
              </a:ext>
            </a:extLst>
          </p:cNvPr>
          <p:cNvCxnSpPr>
            <a:cxnSpLocks/>
            <a:stCxn id="30" idx="3"/>
            <a:endCxn id="122" idx="1"/>
          </p:cNvCxnSpPr>
          <p:nvPr/>
        </p:nvCxnSpPr>
        <p:spPr>
          <a:xfrm>
            <a:off x="8776476" y="967467"/>
            <a:ext cx="277354" cy="171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340DC85-04E6-43BF-BF3D-1B36D14C52C0}"/>
              </a:ext>
            </a:extLst>
          </p:cNvPr>
          <p:cNvCxnSpPr>
            <a:cxnSpLocks/>
          </p:cNvCxnSpPr>
          <p:nvPr/>
        </p:nvCxnSpPr>
        <p:spPr>
          <a:xfrm>
            <a:off x="10088893" y="4611092"/>
            <a:ext cx="8514" cy="157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D9C9C94A-142F-4309-A26C-7E5A0507A27C}"/>
              </a:ext>
            </a:extLst>
          </p:cNvPr>
          <p:cNvSpPr txBox="1"/>
          <p:nvPr/>
        </p:nvSpPr>
        <p:spPr>
          <a:xfrm>
            <a:off x="10016084" y="4564441"/>
            <a:ext cx="121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If performance  is satisfactory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AAC061C-272F-4DBF-9BFD-4FD12A9C01CF}"/>
              </a:ext>
            </a:extLst>
          </p:cNvPr>
          <p:cNvSpPr txBox="1"/>
          <p:nvPr/>
        </p:nvSpPr>
        <p:spPr>
          <a:xfrm>
            <a:off x="6331284" y="526980"/>
            <a:ext cx="90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If data has GT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91B2481-0616-4111-BA27-942B8EA81663}"/>
              </a:ext>
            </a:extLst>
          </p:cNvPr>
          <p:cNvCxnSpPr>
            <a:stCxn id="107" idx="2"/>
          </p:cNvCxnSpPr>
          <p:nvPr/>
        </p:nvCxnSpPr>
        <p:spPr>
          <a:xfrm flipH="1">
            <a:off x="192947" y="5476149"/>
            <a:ext cx="1933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A22024B-B03B-4296-8718-7E1AA13C3CE2}"/>
              </a:ext>
            </a:extLst>
          </p:cNvPr>
          <p:cNvCxnSpPr>
            <a:cxnSpLocks/>
          </p:cNvCxnSpPr>
          <p:nvPr/>
        </p:nvCxnSpPr>
        <p:spPr>
          <a:xfrm flipV="1">
            <a:off x="184558" y="967464"/>
            <a:ext cx="31163" cy="4508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7034ECF-E7B0-4983-978F-6D81AF48B994}"/>
              </a:ext>
            </a:extLst>
          </p:cNvPr>
          <p:cNvCxnSpPr>
            <a:endCxn id="4" idx="2"/>
          </p:cNvCxnSpPr>
          <p:nvPr/>
        </p:nvCxnSpPr>
        <p:spPr>
          <a:xfrm>
            <a:off x="222924" y="967465"/>
            <a:ext cx="466958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A16BF5CC-A10A-4E63-AFCA-3072CA42E682}"/>
              </a:ext>
            </a:extLst>
          </p:cNvPr>
          <p:cNvSpPr txBox="1"/>
          <p:nvPr/>
        </p:nvSpPr>
        <p:spPr>
          <a:xfrm>
            <a:off x="144520" y="4285461"/>
            <a:ext cx="134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If unsatisfactory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C31D125-843B-4117-A508-A96F2043B3B4}"/>
              </a:ext>
            </a:extLst>
          </p:cNvPr>
          <p:cNvSpPr txBox="1"/>
          <p:nvPr/>
        </p:nvSpPr>
        <p:spPr>
          <a:xfrm>
            <a:off x="10644173" y="3626048"/>
            <a:ext cx="1774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If unsatisfactory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2E69868-4310-41AE-BE77-988B0782A6C9}"/>
              </a:ext>
            </a:extLst>
          </p:cNvPr>
          <p:cNvSpPr txBox="1"/>
          <p:nvPr/>
        </p:nvSpPr>
        <p:spPr>
          <a:xfrm>
            <a:off x="139891" y="1279958"/>
            <a:ext cx="94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Add more data to training set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483913D-F36B-4CC5-A655-DA562D8A5C1F}"/>
              </a:ext>
            </a:extLst>
          </p:cNvPr>
          <p:cNvSpPr txBox="1"/>
          <p:nvPr/>
        </p:nvSpPr>
        <p:spPr>
          <a:xfrm>
            <a:off x="10097407" y="175340"/>
            <a:ext cx="242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210EDC1-DCD9-4C2D-98D2-E52F6F081FC4}"/>
              </a:ext>
            </a:extLst>
          </p:cNvPr>
          <p:cNvSpPr/>
          <p:nvPr/>
        </p:nvSpPr>
        <p:spPr>
          <a:xfrm>
            <a:off x="10832216" y="459131"/>
            <a:ext cx="1151918" cy="96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C7C50B6-812A-4FB4-81A9-1519CE12D9EE}"/>
              </a:ext>
            </a:extLst>
          </p:cNvPr>
          <p:cNvCxnSpPr>
            <a:cxnSpLocks/>
          </p:cNvCxnSpPr>
          <p:nvPr/>
        </p:nvCxnSpPr>
        <p:spPr>
          <a:xfrm flipV="1">
            <a:off x="10449923" y="643413"/>
            <a:ext cx="3885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0F3712B-386F-4E28-850D-78CE12DC78EE}"/>
              </a:ext>
            </a:extLst>
          </p:cNvPr>
          <p:cNvCxnSpPr>
            <a:cxnSpLocks/>
          </p:cNvCxnSpPr>
          <p:nvPr/>
        </p:nvCxnSpPr>
        <p:spPr>
          <a:xfrm flipH="1">
            <a:off x="10494628" y="1267478"/>
            <a:ext cx="337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90064CE-9E44-40EE-A4C8-42E2AAB0C235}"/>
              </a:ext>
            </a:extLst>
          </p:cNvPr>
          <p:cNvCxnSpPr>
            <a:cxnSpLocks/>
          </p:cNvCxnSpPr>
          <p:nvPr/>
        </p:nvCxnSpPr>
        <p:spPr>
          <a:xfrm flipV="1">
            <a:off x="9261948" y="1934337"/>
            <a:ext cx="0" cy="368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7AD075DD-CB68-4CD8-AA27-EC916DB7458C}"/>
              </a:ext>
            </a:extLst>
          </p:cNvPr>
          <p:cNvCxnSpPr>
            <a:cxnSpLocks/>
          </p:cNvCxnSpPr>
          <p:nvPr/>
        </p:nvCxnSpPr>
        <p:spPr>
          <a:xfrm flipH="1">
            <a:off x="3033032" y="1927781"/>
            <a:ext cx="62289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CEB9FC11-46BF-4169-9A05-67FDD915CD43}"/>
              </a:ext>
            </a:extLst>
          </p:cNvPr>
          <p:cNvCxnSpPr>
            <a:cxnSpLocks/>
          </p:cNvCxnSpPr>
          <p:nvPr/>
        </p:nvCxnSpPr>
        <p:spPr>
          <a:xfrm>
            <a:off x="11814146" y="4231454"/>
            <a:ext cx="98317" cy="6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AD365880-B595-4D4B-983E-C5F4CE44F3FE}"/>
              </a:ext>
            </a:extLst>
          </p:cNvPr>
          <p:cNvSpPr txBox="1"/>
          <p:nvPr/>
        </p:nvSpPr>
        <p:spPr>
          <a:xfrm>
            <a:off x="11036254" y="1419618"/>
            <a:ext cx="94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Add more informative features 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10C0ABA-3775-4A92-8E9B-C70BE5AAE06F}"/>
              </a:ext>
            </a:extLst>
          </p:cNvPr>
          <p:cNvCxnSpPr>
            <a:cxnSpLocks/>
          </p:cNvCxnSpPr>
          <p:nvPr/>
        </p:nvCxnSpPr>
        <p:spPr>
          <a:xfrm flipV="1">
            <a:off x="5748131" y="1498145"/>
            <a:ext cx="0" cy="43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F906D361-2B09-4A28-AF70-B18AABA89B93}"/>
              </a:ext>
            </a:extLst>
          </p:cNvPr>
          <p:cNvSpPr txBox="1"/>
          <p:nvPr/>
        </p:nvSpPr>
        <p:spPr>
          <a:xfrm>
            <a:off x="5863361" y="1494604"/>
            <a:ext cx="173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Change Raven detector or algorithm 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69EDAC9-CA8E-4133-AA33-A35946B6EE53}"/>
              </a:ext>
            </a:extLst>
          </p:cNvPr>
          <p:cNvCxnSpPr>
            <a:cxnSpLocks/>
          </p:cNvCxnSpPr>
          <p:nvPr/>
        </p:nvCxnSpPr>
        <p:spPr>
          <a:xfrm flipV="1">
            <a:off x="3037113" y="1490098"/>
            <a:ext cx="0" cy="436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CA661F39-0810-44CC-9140-09E72A24597F}"/>
              </a:ext>
            </a:extLst>
          </p:cNvPr>
          <p:cNvSpPr txBox="1"/>
          <p:nvPr/>
        </p:nvSpPr>
        <p:spPr>
          <a:xfrm>
            <a:off x="2989477" y="1469316"/>
            <a:ext cx="173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Change whitening parameters</a:t>
            </a:r>
          </a:p>
        </p:txBody>
      </p:sp>
      <p:sp>
        <p:nvSpPr>
          <p:cNvPr id="309" name="Rectangle: Rounded Corners 308">
            <a:extLst>
              <a:ext uri="{FF2B5EF4-FFF2-40B4-BE49-F238E27FC236}">
                <a16:creationId xmlns:a16="http://schemas.microsoft.com/office/drawing/2014/main" id="{CAF0E54B-ECA2-48D5-944B-14D62DE0F8C7}"/>
              </a:ext>
            </a:extLst>
          </p:cNvPr>
          <p:cNvSpPr/>
          <p:nvPr/>
        </p:nvSpPr>
        <p:spPr>
          <a:xfrm>
            <a:off x="9053830" y="3856986"/>
            <a:ext cx="2760316" cy="754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  performance metrics (TPR, FPR), accuracy for each mooring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0D8ED700-19C5-4A75-8E9C-A3B1B16006A4}"/>
              </a:ext>
            </a:extLst>
          </p:cNvPr>
          <p:cNvCxnSpPr>
            <a:cxnSpLocks/>
          </p:cNvCxnSpPr>
          <p:nvPr/>
        </p:nvCxnSpPr>
        <p:spPr>
          <a:xfrm flipV="1">
            <a:off x="11912463" y="1431279"/>
            <a:ext cx="0" cy="2800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73C05E2E-FE47-4A30-B93B-EAEF8DDF8D5C}"/>
              </a:ext>
            </a:extLst>
          </p:cNvPr>
          <p:cNvSpPr txBox="1"/>
          <p:nvPr/>
        </p:nvSpPr>
        <p:spPr>
          <a:xfrm>
            <a:off x="9201688" y="2057973"/>
            <a:ext cx="1774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If unsatisfactory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4018ECD-E453-46AD-AEC8-4A4879EA4159}"/>
              </a:ext>
            </a:extLst>
          </p:cNvPr>
          <p:cNvSpPr txBox="1"/>
          <p:nvPr/>
        </p:nvSpPr>
        <p:spPr>
          <a:xfrm>
            <a:off x="9072516" y="3041119"/>
            <a:ext cx="1181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If performance is satisfactory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3CB94138-82DD-472E-B8F5-8469E299B63E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10427573" y="3057307"/>
            <a:ext cx="1" cy="2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DF4734C2-1E64-410B-AABA-20F451F70479}"/>
              </a:ext>
            </a:extLst>
          </p:cNvPr>
          <p:cNvSpPr txBox="1"/>
          <p:nvPr/>
        </p:nvSpPr>
        <p:spPr>
          <a:xfrm>
            <a:off x="10134915" y="3272830"/>
            <a:ext cx="66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2.</a:t>
            </a:r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1009DA8B-ECA2-4591-B12F-57ADAA32E10C}"/>
              </a:ext>
            </a:extLst>
          </p:cNvPr>
          <p:cNvSpPr/>
          <p:nvPr/>
        </p:nvSpPr>
        <p:spPr>
          <a:xfrm>
            <a:off x="5843159" y="4110654"/>
            <a:ext cx="1305274" cy="121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9AD81B89-7AC3-4075-80DD-F57E2B7A21AC}"/>
              </a:ext>
            </a:extLst>
          </p:cNvPr>
          <p:cNvSpPr/>
          <p:nvPr/>
        </p:nvSpPr>
        <p:spPr>
          <a:xfrm>
            <a:off x="4500939" y="4134579"/>
            <a:ext cx="1305273" cy="118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Unseen  data</a:t>
            </a:r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9690080D-CF07-4949-B8AB-46DE7F79F6E3}"/>
              </a:ext>
            </a:extLst>
          </p:cNvPr>
          <p:cNvCxnSpPr>
            <a:cxnSpLocks/>
            <a:stCxn id="65" idx="2"/>
            <a:endCxn id="353" idx="0"/>
          </p:cNvCxnSpPr>
          <p:nvPr/>
        </p:nvCxnSpPr>
        <p:spPr>
          <a:xfrm flipH="1">
            <a:off x="5153576" y="3628620"/>
            <a:ext cx="679190" cy="50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279BFC-2D90-4E9D-8FB0-1261A61C9BF4}"/>
              </a:ext>
            </a:extLst>
          </p:cNvPr>
          <p:cNvCxnSpPr>
            <a:cxnSpLocks/>
          </p:cNvCxnSpPr>
          <p:nvPr/>
        </p:nvCxnSpPr>
        <p:spPr>
          <a:xfrm>
            <a:off x="5492033" y="1501882"/>
            <a:ext cx="1138" cy="49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1A2B59A-AC43-4E19-9971-95FC196F2D4F}"/>
              </a:ext>
            </a:extLst>
          </p:cNvPr>
          <p:cNvCxnSpPr>
            <a:cxnSpLocks/>
          </p:cNvCxnSpPr>
          <p:nvPr/>
        </p:nvCxnSpPr>
        <p:spPr>
          <a:xfrm>
            <a:off x="4798802" y="1997631"/>
            <a:ext cx="0" cy="19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226B991-7605-4631-83BB-C9C5CBDB9F50}"/>
              </a:ext>
            </a:extLst>
          </p:cNvPr>
          <p:cNvCxnSpPr>
            <a:cxnSpLocks/>
          </p:cNvCxnSpPr>
          <p:nvPr/>
        </p:nvCxnSpPr>
        <p:spPr>
          <a:xfrm flipH="1" flipV="1">
            <a:off x="4789441" y="1997631"/>
            <a:ext cx="710722" cy="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6B228EC-D47E-4603-9D9F-90F65E66B4DE}"/>
              </a:ext>
            </a:extLst>
          </p:cNvPr>
          <p:cNvSpPr txBox="1"/>
          <p:nvPr/>
        </p:nvSpPr>
        <p:spPr>
          <a:xfrm>
            <a:off x="2470451" y="6107223"/>
            <a:ext cx="218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If performance is satisfactory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6EAA4A-518C-4E45-8C89-2FFD22D88D43}"/>
              </a:ext>
            </a:extLst>
          </p:cNvPr>
          <p:cNvSpPr txBox="1"/>
          <p:nvPr/>
        </p:nvSpPr>
        <p:spPr>
          <a:xfrm>
            <a:off x="4779323" y="1494603"/>
            <a:ext cx="103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If data is unseen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1CF9E21-9C14-483C-AF0F-F4C51CBF8203}"/>
              </a:ext>
            </a:extLst>
          </p:cNvPr>
          <p:cNvSpPr txBox="1"/>
          <p:nvPr/>
        </p:nvSpPr>
        <p:spPr>
          <a:xfrm>
            <a:off x="4478374" y="2108677"/>
            <a:ext cx="66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2.</a:t>
            </a:r>
          </a:p>
        </p:txBody>
      </p:sp>
    </p:spTree>
    <p:extLst>
      <p:ext uri="{BB962C8B-B14F-4D97-AF65-F5344CB8AC3E}">
        <p14:creationId xmlns:p14="http://schemas.microsoft.com/office/powerpoint/2010/main" val="327797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6220-0CE6-4993-B555-E38D716D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2530-7307-4496-B22D-E7DBD244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decimated and whitened according to user preference</a:t>
            </a:r>
          </a:p>
          <a:p>
            <a:pPr lvl="1"/>
            <a:r>
              <a:rPr lang="en-US" dirty="0"/>
              <a:t>Decimation factor: 16 for RW</a:t>
            </a:r>
          </a:p>
          <a:p>
            <a:pPr lvl="1"/>
            <a:r>
              <a:rPr lang="en-US" dirty="0"/>
              <a:t>Whitening: happens outside of script, but need to give script parameters to path correctly (LMS and FO). </a:t>
            </a:r>
          </a:p>
        </p:txBody>
      </p:sp>
    </p:spTree>
    <p:extLst>
      <p:ext uri="{BB962C8B-B14F-4D97-AF65-F5344CB8AC3E}">
        <p14:creationId xmlns:p14="http://schemas.microsoft.com/office/powerpoint/2010/main" val="137238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349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Mastor_detecter*</vt:lpstr>
      <vt:lpstr>Table of contents  </vt:lpstr>
      <vt:lpstr>PowerPoint Presentation</vt:lpstr>
      <vt:lpstr>Data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Mastor_detecter*</dc:title>
  <dc:creator>Daniel Woodrich</dc:creator>
  <cp:lastModifiedBy>Daniel Woodrich</cp:lastModifiedBy>
  <cp:revision>28</cp:revision>
  <dcterms:created xsi:type="dcterms:W3CDTF">2019-04-04T19:01:01Z</dcterms:created>
  <dcterms:modified xsi:type="dcterms:W3CDTF">2019-04-04T22:41:48Z</dcterms:modified>
</cp:coreProperties>
</file>