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4a21b0d2d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4a21b0d2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4a4c7f64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4a4c7f6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4a21b0d2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4a21b0d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4a4c7f647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4a4c7f6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4a4c7f647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4a4c7f64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 Node.js : Exercices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Octobre, 2018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Exercice &gt; </a:t>
            </a:r>
            <a:r>
              <a:rPr lang="en">
                <a:solidFill>
                  <a:srgbClr val="FFFF00"/>
                </a:solidFill>
              </a:rPr>
              <a:t>Module</a:t>
            </a:r>
            <a:endParaRPr>
              <a:solidFill>
                <a:srgbClr val="FFFF00"/>
              </a:solidFill>
            </a:endParaRPr>
          </a:p>
        </p:txBody>
      </p:sp>
      <p:sp>
        <p:nvSpPr>
          <p:cNvPr id="74" name="Google Shape;74;p14"/>
          <p:cNvSpPr txBox="1"/>
          <p:nvPr>
            <p:ph idx="1" type="body"/>
          </p:nvPr>
        </p:nvSpPr>
        <p:spPr>
          <a:xfrm>
            <a:off x="471900" y="1708350"/>
            <a:ext cx="8222100" cy="32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t>Exercice 1 :</a:t>
            </a:r>
            <a:endParaRPr sz="1200" u="sng"/>
          </a:p>
          <a:p>
            <a:pPr indent="-213359" lvl="0" marL="365760" rtl="0" algn="l">
              <a:spcBef>
                <a:spcPts val="1000"/>
              </a:spcBef>
              <a:spcAft>
                <a:spcPts val="0"/>
              </a:spcAft>
              <a:buSzPts val="1200"/>
              <a:buChar char="●"/>
            </a:pPr>
            <a:r>
              <a:rPr lang="en" sz="1200"/>
              <a:t>Écrivez un programme qui accepte un ou plusieurs nombres comme arguments de la ligne de commande, et affiche la somme de ces nombres sur la console</a:t>
            </a:r>
            <a:endParaRPr sz="1200"/>
          </a:p>
          <a:p>
            <a:pPr indent="-213359" lvl="0" marL="365760" rtl="0" algn="l">
              <a:spcBef>
                <a:spcPts val="1000"/>
              </a:spcBef>
              <a:spcAft>
                <a:spcPts val="0"/>
              </a:spcAft>
              <a:buSzPts val="1200"/>
              <a:buChar char="●"/>
            </a:pPr>
            <a:r>
              <a:rPr lang="en" sz="1200" u="sng"/>
              <a:t>Conseils </a:t>
            </a:r>
            <a:r>
              <a:rPr lang="en" sz="1200"/>
              <a:t>:</a:t>
            </a:r>
            <a:endParaRPr sz="1200"/>
          </a:p>
          <a:p>
            <a:pPr indent="0" lvl="0" marL="457200" rtl="0" algn="l">
              <a:spcBef>
                <a:spcPts val="0"/>
              </a:spcBef>
              <a:spcAft>
                <a:spcPts val="0"/>
              </a:spcAft>
              <a:buNone/>
            </a:pPr>
            <a:r>
              <a:t/>
            </a:r>
            <a:endParaRPr sz="1200"/>
          </a:p>
          <a:p>
            <a:pPr indent="-304800" lvl="1" marL="914400" rtl="0" algn="l">
              <a:spcBef>
                <a:spcPts val="0"/>
              </a:spcBef>
              <a:spcAft>
                <a:spcPts val="0"/>
              </a:spcAft>
              <a:buSzPts val="1200"/>
              <a:buChar char="○"/>
            </a:pPr>
            <a:r>
              <a:rPr lang="en" sz="1200"/>
              <a:t>Vous pouvez accéder aux arguments de la ligne de commande via l’objet global </a:t>
            </a:r>
            <a:r>
              <a:rPr b="1" i="1" lang="en" sz="1200"/>
              <a:t>process</a:t>
            </a:r>
            <a:r>
              <a:rPr lang="en" sz="1200"/>
              <a:t>.  L’objet </a:t>
            </a:r>
            <a:r>
              <a:rPr b="1" i="1" lang="en" sz="1200"/>
              <a:t>process </a:t>
            </a:r>
            <a:r>
              <a:rPr lang="en" sz="1200"/>
              <a:t>a une propriété </a:t>
            </a:r>
            <a:r>
              <a:rPr b="1" i="1" lang="en" sz="1200"/>
              <a:t>argv </a:t>
            </a:r>
            <a:r>
              <a:rPr lang="en" sz="1200"/>
              <a:t>qui est un tableau contenant la ligne de commande complète : </a:t>
            </a:r>
            <a:r>
              <a:rPr b="1" i="1" lang="en" sz="1200"/>
              <a:t>process.argv</a:t>
            </a:r>
            <a:r>
              <a:rPr lang="en" sz="1200"/>
              <a:t>.</a:t>
            </a:r>
            <a:endParaRPr sz="1200"/>
          </a:p>
          <a:p>
            <a:pPr indent="0" lvl="0" marL="914400" rtl="0" algn="l">
              <a:spcBef>
                <a:spcPts val="0"/>
              </a:spcBef>
              <a:spcAft>
                <a:spcPts val="0"/>
              </a:spcAft>
              <a:buNone/>
            </a:pPr>
            <a:r>
              <a:t/>
            </a:r>
            <a:endParaRPr sz="1200"/>
          </a:p>
          <a:p>
            <a:pPr indent="-304800" lvl="1" marL="914400" rtl="0" algn="l">
              <a:spcBef>
                <a:spcPts val="0"/>
              </a:spcBef>
              <a:spcAft>
                <a:spcPts val="0"/>
              </a:spcAft>
              <a:buSzPts val="1200"/>
              <a:buChar char="○"/>
            </a:pPr>
            <a:r>
              <a:rPr lang="en" sz="1200"/>
              <a:t>Pour vous lancer, écrivez un programme, dans un fichier que vous appelleriez par exemple </a:t>
            </a:r>
            <a:r>
              <a:rPr b="1" i="1" lang="en" sz="1200"/>
              <a:t>programme.js</a:t>
            </a:r>
            <a:r>
              <a:rPr lang="en" sz="1200"/>
              <a:t>, qui contient simplement : </a:t>
            </a:r>
            <a:r>
              <a:rPr b="1" i="1" lang="en" sz="1200"/>
              <a:t>console.log(process.argv)</a:t>
            </a:r>
            <a:endParaRPr b="1" i="1" sz="1200"/>
          </a:p>
          <a:p>
            <a:pPr indent="-304800" lvl="1" marL="914400" rtl="0" algn="l">
              <a:spcBef>
                <a:spcPts val="1000"/>
              </a:spcBef>
              <a:spcAft>
                <a:spcPts val="0"/>
              </a:spcAft>
              <a:buSzPts val="1200"/>
              <a:buChar char="○"/>
            </a:pPr>
            <a:r>
              <a:rPr lang="en" sz="1200"/>
              <a:t>Exécutez-le en faisant node program.js suivi de quelques arguments, par exemple comme ceci :</a:t>
            </a:r>
            <a:endParaRPr sz="1200"/>
          </a:p>
          <a:p>
            <a:pPr indent="0" lvl="0" marL="0" rtl="0" algn="l">
              <a:spcBef>
                <a:spcPts val="0"/>
              </a:spcBef>
              <a:spcAft>
                <a:spcPts val="0"/>
              </a:spcAft>
              <a:buNone/>
            </a:pPr>
            <a:r>
              <a:rPr lang="en" sz="1200"/>
              <a:t>                        </a:t>
            </a:r>
            <a:r>
              <a:rPr b="1" i="1" lang="en" sz="1200"/>
              <a:t>node programme.js 1 2 3</a:t>
            </a:r>
            <a:r>
              <a:rPr lang="en" sz="1200"/>
              <a:t>. Dans ce cas, l’affichage obtenu serait un tableau similaire à celui-ci :</a:t>
            </a:r>
            <a:endParaRPr sz="1200"/>
          </a:p>
          <a:p>
            <a:pPr indent="0" lvl="0" marL="0" rtl="0" algn="l">
              <a:spcBef>
                <a:spcPts val="0"/>
              </a:spcBef>
              <a:spcAft>
                <a:spcPts val="0"/>
              </a:spcAft>
              <a:buNone/>
            </a:pPr>
            <a:r>
              <a:rPr lang="en" sz="1200"/>
              <a:t>                        </a:t>
            </a:r>
            <a:r>
              <a:rPr b="1" lang="en" sz="1200"/>
              <a:t>[ 'node', '/chemin/de/votre/programme.js', '1', '2', '3' ]</a:t>
            </a:r>
            <a:endParaRPr b="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Exercice &gt; </a:t>
            </a:r>
            <a:r>
              <a:rPr lang="en">
                <a:solidFill>
                  <a:srgbClr val="FFFF00"/>
                </a:solidFill>
              </a:rPr>
              <a:t>Module</a:t>
            </a:r>
            <a:endParaRPr>
              <a:solidFill>
                <a:srgbClr val="FFFF00"/>
              </a:solidFill>
            </a:endParaRPr>
          </a:p>
        </p:txBody>
      </p:sp>
      <p:sp>
        <p:nvSpPr>
          <p:cNvPr id="80" name="Google Shape;80;p15"/>
          <p:cNvSpPr txBox="1"/>
          <p:nvPr>
            <p:ph idx="1" type="body"/>
          </p:nvPr>
        </p:nvSpPr>
        <p:spPr>
          <a:xfrm>
            <a:off x="471900" y="1919075"/>
            <a:ext cx="8222100" cy="3084900"/>
          </a:xfrm>
          <a:prstGeom prst="rect">
            <a:avLst/>
          </a:prstGeom>
        </p:spPr>
        <p:txBody>
          <a:bodyPr anchorCtr="0" anchor="t" bIns="91425" lIns="91425" spcFirstLastPara="1" rIns="91425" wrap="square" tIns="91425">
            <a:noAutofit/>
          </a:bodyPr>
          <a:lstStyle/>
          <a:p>
            <a:pPr indent="-213360" lvl="1" marL="822960" rtl="0" algn="l">
              <a:spcBef>
                <a:spcPts val="0"/>
              </a:spcBef>
              <a:spcAft>
                <a:spcPts val="0"/>
              </a:spcAft>
              <a:buSzPts val="1200"/>
              <a:buChar char="○"/>
            </a:pPr>
            <a:r>
              <a:rPr lang="en" sz="1200"/>
              <a:t>Vous aurez besoin de réfléchir à une façon d’itérer à travers les arguments numériques pour pouvoir calculer leur somme.  Le premier élément du tableau </a:t>
            </a:r>
            <a:r>
              <a:rPr b="1" i="1" lang="en" sz="1200"/>
              <a:t>process.argv</a:t>
            </a:r>
            <a:r>
              <a:rPr lang="en" sz="1200"/>
              <a:t> est toujours </a:t>
            </a:r>
            <a:r>
              <a:rPr b="1" i="1" lang="en" sz="1200"/>
              <a:t>'node'</a:t>
            </a:r>
            <a:r>
              <a:rPr lang="en" sz="1200"/>
              <a:t>, et le second est toujours le chemin du programme JS exécuté, de sorte que vous devrez démarrer à partir du troisième élément (</a:t>
            </a:r>
            <a:r>
              <a:rPr b="1" lang="en" sz="1200"/>
              <a:t>index 2</a:t>
            </a:r>
            <a:r>
              <a:rPr lang="en" sz="1200"/>
              <a:t>), et ajouter chaque élément à un total jusqu'à atteindre le bout du tableau.</a:t>
            </a:r>
            <a:endParaRPr sz="1200"/>
          </a:p>
          <a:p>
            <a:pPr indent="0" lvl="0" marL="914400" rtl="0" algn="l">
              <a:spcBef>
                <a:spcPts val="0"/>
              </a:spcBef>
              <a:spcAft>
                <a:spcPts val="0"/>
              </a:spcAft>
              <a:buNone/>
            </a:pPr>
            <a:r>
              <a:t/>
            </a:r>
            <a:endParaRPr sz="1200"/>
          </a:p>
          <a:p>
            <a:pPr indent="-213360" lvl="1" marL="822960" rtl="0" algn="l">
              <a:spcBef>
                <a:spcPts val="0"/>
              </a:spcBef>
              <a:spcAft>
                <a:spcPts val="0"/>
              </a:spcAft>
              <a:buSzPts val="1200"/>
              <a:buChar char="○"/>
            </a:pPr>
            <a:r>
              <a:rPr lang="en" sz="1200"/>
              <a:t>Faites attention au fait que tous les éléments de process.argv sont des chaînes de caractères (</a:t>
            </a:r>
            <a:r>
              <a:rPr b="1" i="1" lang="en" sz="1200"/>
              <a:t>String</a:t>
            </a:r>
            <a:r>
              <a:rPr lang="en" sz="1200"/>
              <a:t>), et que vous aurez donc à les convertir en nombres.  Vous pouvez faire cela en les préfixant avec l’opérateur unaire </a:t>
            </a:r>
            <a:r>
              <a:rPr b="1" lang="en" sz="1200"/>
              <a:t>+</a:t>
            </a:r>
            <a:r>
              <a:rPr lang="en" sz="1200"/>
              <a:t> ou en les passant en argument à </a:t>
            </a:r>
            <a:r>
              <a:rPr b="1" i="1" lang="en" sz="1200"/>
              <a:t>Number()</a:t>
            </a:r>
            <a:r>
              <a:rPr lang="en" sz="1200"/>
              <a:t>, par exemple </a:t>
            </a:r>
            <a:r>
              <a:rPr b="1" i="1" lang="en" sz="1200"/>
              <a:t>+process.argv[2]</a:t>
            </a:r>
            <a:r>
              <a:rPr lang="en" sz="1200"/>
              <a:t> ou </a:t>
            </a:r>
            <a:r>
              <a:rPr b="1" i="1" lang="en" sz="1200"/>
              <a:t>Number(process.argv[2])</a:t>
            </a:r>
            <a:r>
              <a:rPr lang="en" sz="1200"/>
              <a:t>.</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Exercice &gt; </a:t>
            </a:r>
            <a:r>
              <a:rPr lang="en">
                <a:solidFill>
                  <a:srgbClr val="FFFF00"/>
                </a:solidFill>
              </a:rPr>
              <a:t>Module</a:t>
            </a:r>
            <a:endParaRPr>
              <a:solidFill>
                <a:srgbClr val="FFFF00"/>
              </a:solidFill>
            </a:endParaRPr>
          </a:p>
        </p:txBody>
      </p:sp>
      <p:sp>
        <p:nvSpPr>
          <p:cNvPr id="86" name="Google Shape;86;p16"/>
          <p:cNvSpPr txBox="1"/>
          <p:nvPr>
            <p:ph idx="1" type="body"/>
          </p:nvPr>
        </p:nvSpPr>
        <p:spPr>
          <a:xfrm>
            <a:off x="460950" y="1728875"/>
            <a:ext cx="8222100" cy="34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t>Exercice 2 :</a:t>
            </a:r>
            <a:endParaRPr sz="1200"/>
          </a:p>
          <a:p>
            <a:pPr indent="-213359" lvl="0" marL="365760" rtl="0" algn="l">
              <a:spcBef>
                <a:spcPts val="1000"/>
              </a:spcBef>
              <a:spcAft>
                <a:spcPts val="0"/>
              </a:spcAft>
              <a:buSzPts val="1200"/>
              <a:buChar char="●"/>
            </a:pPr>
            <a:r>
              <a:rPr lang="en" sz="1200"/>
              <a:t>Écrivez un programme qui utilise une opération </a:t>
            </a:r>
            <a:r>
              <a:rPr b="1" lang="en" sz="1200"/>
              <a:t>synchrone </a:t>
            </a:r>
            <a:r>
              <a:rPr lang="en" sz="1200"/>
              <a:t>sur le système de fichiers pour lire un fichier et afficher son contenu</a:t>
            </a:r>
            <a:endParaRPr sz="1200"/>
          </a:p>
          <a:p>
            <a:pPr indent="-213359" lvl="0" marL="365760" rtl="0" algn="l">
              <a:spcBef>
                <a:spcPts val="1000"/>
              </a:spcBef>
              <a:spcAft>
                <a:spcPts val="0"/>
              </a:spcAft>
              <a:buSzPts val="1200"/>
              <a:buChar char="●"/>
            </a:pPr>
            <a:r>
              <a:rPr lang="en" sz="1200" u="sng"/>
              <a:t>Conseils </a:t>
            </a:r>
            <a:r>
              <a:rPr lang="en" sz="1200"/>
              <a:t>:</a:t>
            </a:r>
            <a:endParaRPr sz="1200"/>
          </a:p>
          <a:p>
            <a:pPr indent="-304800" lvl="1" marL="914400" rtl="0" algn="l">
              <a:spcBef>
                <a:spcPts val="0"/>
              </a:spcBef>
              <a:spcAft>
                <a:spcPts val="0"/>
              </a:spcAft>
              <a:buSzPts val="1200"/>
              <a:buChar char="○"/>
            </a:pPr>
            <a:r>
              <a:rPr lang="en" sz="1200"/>
              <a:t>Tout ce qui touche au système de fichiers se trouve dans le module noyau </a:t>
            </a:r>
            <a:r>
              <a:rPr b="1" lang="en" sz="1200"/>
              <a:t>fs </a:t>
            </a:r>
            <a:r>
              <a:rPr lang="en" sz="1200"/>
              <a:t>(un module noyau est fourni de base par Node).  Pour charger ce type de module, il vous suffit d’un appel comme le suivant :</a:t>
            </a:r>
            <a:endParaRPr sz="1200"/>
          </a:p>
          <a:p>
            <a:pPr indent="0" lvl="0" marL="914400" rtl="0" algn="l">
              <a:spcBef>
                <a:spcPts val="1000"/>
              </a:spcBef>
              <a:spcAft>
                <a:spcPts val="0"/>
              </a:spcAft>
              <a:buNone/>
            </a:pPr>
            <a:r>
              <a:rPr b="1" lang="en" sz="1200"/>
              <a:t>var fs = require('fs')</a:t>
            </a:r>
            <a:endParaRPr sz="1200"/>
          </a:p>
          <a:p>
            <a:pPr indent="-304800" lvl="1" marL="914400" rtl="0" algn="l">
              <a:spcBef>
                <a:spcPts val="1000"/>
              </a:spcBef>
              <a:spcAft>
                <a:spcPts val="0"/>
              </a:spcAft>
              <a:buSzPts val="1200"/>
              <a:buChar char="○"/>
            </a:pPr>
            <a:r>
              <a:rPr lang="en" sz="1200"/>
              <a:t>Toutes les opérations synchrones (bloquantes) du système de fichier dans le module </a:t>
            </a:r>
            <a:r>
              <a:rPr b="1" lang="en" sz="1200"/>
              <a:t>fs </a:t>
            </a:r>
            <a:r>
              <a:rPr lang="en" sz="1200"/>
              <a:t>ont un nom qui se termine par 'Sync'.</a:t>
            </a:r>
            <a:endParaRPr sz="1200"/>
          </a:p>
          <a:p>
            <a:pPr indent="-304800" lvl="1" marL="914400" rtl="0" algn="l">
              <a:spcBef>
                <a:spcPts val="1000"/>
              </a:spcBef>
              <a:spcAft>
                <a:spcPts val="0"/>
              </a:spcAft>
              <a:buSzPts val="1200"/>
              <a:buChar char="○"/>
            </a:pPr>
            <a:r>
              <a:rPr lang="en" sz="1200"/>
              <a:t>Pour lire un fichier, vous aurez donc besoin de </a:t>
            </a:r>
            <a:r>
              <a:rPr b="1" lang="en" sz="1200"/>
              <a:t>fs.readFileSync('/chemin/du/fichier')</a:t>
            </a:r>
            <a:r>
              <a:rPr lang="en" sz="1200"/>
              <a:t>.  Cette méthode vous renverra un objet </a:t>
            </a:r>
            <a:r>
              <a:rPr b="1" lang="en" sz="1200"/>
              <a:t>Buffer </a:t>
            </a:r>
            <a:r>
              <a:rPr lang="en" sz="1200"/>
              <a:t>avec l’intégralité du contenu du fichier.</a:t>
            </a:r>
            <a:endParaRPr sz="1200"/>
          </a:p>
          <a:p>
            <a:pPr indent="-304800" lvl="1" marL="914400" rtl="0" algn="l">
              <a:spcBef>
                <a:spcPts val="1000"/>
              </a:spcBef>
              <a:spcAft>
                <a:spcPts val="0"/>
              </a:spcAft>
              <a:buSzPts val="1200"/>
              <a:buChar char="○"/>
            </a:pPr>
            <a:r>
              <a:rPr lang="en" sz="1200"/>
              <a:t>Les objets Buffer peuvent être convertis en chaînes de caractères en appelant la méthode </a:t>
            </a:r>
            <a:r>
              <a:rPr b="1" lang="en" sz="1200"/>
              <a:t>toString()</a:t>
            </a:r>
            <a:endParaRPr b="1" sz="1200"/>
          </a:p>
          <a:p>
            <a:pPr indent="0" lvl="0" marL="0" rtl="0" algn="l">
              <a:spcBef>
                <a:spcPts val="1000"/>
              </a:spcBef>
              <a:spcAft>
                <a:spcPts val="0"/>
              </a:spcAft>
              <a:buNone/>
            </a:pPr>
            <a:r>
              <a:t/>
            </a:r>
            <a:endParaRPr b="1"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Exercice &gt; </a:t>
            </a:r>
            <a:r>
              <a:rPr lang="en">
                <a:solidFill>
                  <a:srgbClr val="FFFF00"/>
                </a:solidFill>
              </a:rPr>
              <a:t>Module</a:t>
            </a:r>
            <a:endParaRPr>
              <a:solidFill>
                <a:srgbClr val="FFFF00"/>
              </a:solidFill>
            </a:endParaRPr>
          </a:p>
        </p:txBody>
      </p:sp>
      <p:sp>
        <p:nvSpPr>
          <p:cNvPr id="92" name="Google Shape;92;p17"/>
          <p:cNvSpPr txBox="1"/>
          <p:nvPr>
            <p:ph idx="1" type="body"/>
          </p:nvPr>
        </p:nvSpPr>
        <p:spPr>
          <a:xfrm>
            <a:off x="471900" y="1718600"/>
            <a:ext cx="8222100" cy="32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t>Exercice 3 :</a:t>
            </a:r>
            <a:endParaRPr sz="1200"/>
          </a:p>
          <a:p>
            <a:pPr indent="-213359" lvl="0" marL="365760" rtl="0" algn="l">
              <a:spcBef>
                <a:spcPts val="1000"/>
              </a:spcBef>
              <a:spcAft>
                <a:spcPts val="0"/>
              </a:spcAft>
              <a:buSzPts val="1200"/>
              <a:buChar char="●"/>
            </a:pPr>
            <a:r>
              <a:rPr lang="en" sz="1200"/>
              <a:t>Écrivez un programme qui utilise une opération </a:t>
            </a:r>
            <a:r>
              <a:rPr b="1" lang="en" sz="1200"/>
              <a:t>a</a:t>
            </a:r>
            <a:r>
              <a:rPr b="1" lang="en" sz="1200"/>
              <a:t>synchrone </a:t>
            </a:r>
            <a:r>
              <a:rPr lang="en" sz="1200"/>
              <a:t>sur le système de fichiers pour lire un fichier et afficher son contenu</a:t>
            </a:r>
            <a:endParaRPr sz="1200"/>
          </a:p>
          <a:p>
            <a:pPr indent="-213359" lvl="0" marL="365760" rtl="0" algn="l">
              <a:spcBef>
                <a:spcPts val="1000"/>
              </a:spcBef>
              <a:spcAft>
                <a:spcPts val="0"/>
              </a:spcAft>
              <a:buSzPts val="1200"/>
              <a:buChar char="●"/>
            </a:pPr>
            <a:r>
              <a:rPr lang="en" sz="1200" u="sng"/>
              <a:t>Conseils </a:t>
            </a:r>
            <a:r>
              <a:rPr lang="en" sz="1200"/>
              <a:t>:</a:t>
            </a:r>
            <a:endParaRPr sz="1200"/>
          </a:p>
          <a:p>
            <a:pPr indent="0" lvl="0" marL="457200" rtl="0" algn="l">
              <a:spcBef>
                <a:spcPts val="0"/>
              </a:spcBef>
              <a:spcAft>
                <a:spcPts val="0"/>
              </a:spcAft>
              <a:buNone/>
            </a:pPr>
            <a:r>
              <a:t/>
            </a:r>
            <a:endParaRPr sz="1200"/>
          </a:p>
          <a:p>
            <a:pPr indent="-213360" lvl="1" marL="822960" rtl="0" algn="l">
              <a:spcBef>
                <a:spcPts val="0"/>
              </a:spcBef>
              <a:spcAft>
                <a:spcPts val="0"/>
              </a:spcAft>
              <a:buSzPts val="1200"/>
              <a:buChar char="○"/>
            </a:pPr>
            <a:r>
              <a:rPr lang="en" sz="1200"/>
              <a:t>Au lieu de recourir à </a:t>
            </a:r>
            <a:r>
              <a:rPr b="1" i="1" lang="en" sz="1200"/>
              <a:t>fs.readFileSync()</a:t>
            </a:r>
            <a:r>
              <a:rPr lang="en" sz="1200"/>
              <a:t>, vous voudrez plutôt utiliser </a:t>
            </a:r>
            <a:r>
              <a:rPr b="1" i="1" lang="en" sz="1200"/>
              <a:t>fs.readFile()</a:t>
            </a:r>
            <a:r>
              <a:rPr lang="en" sz="1200"/>
              <a:t>, et récupérer la valeur de retour via la </a:t>
            </a:r>
            <a:r>
              <a:rPr b="1" lang="en" sz="1200"/>
              <a:t>fonction de rappel </a:t>
            </a:r>
            <a:r>
              <a:rPr lang="en" sz="1200"/>
              <a:t>que vous allez passer comme deuxième argument.</a:t>
            </a:r>
            <a:endParaRPr sz="1200"/>
          </a:p>
          <a:p>
            <a:pPr indent="-213360" lvl="1" marL="822960" rtl="0" algn="l">
              <a:spcBef>
                <a:spcPts val="1000"/>
              </a:spcBef>
              <a:spcAft>
                <a:spcPts val="0"/>
              </a:spcAft>
              <a:buSzPts val="1200"/>
              <a:buChar char="○"/>
            </a:pPr>
            <a:r>
              <a:rPr lang="en" sz="1200"/>
              <a:t>Pour rappel, les fonctions de rappel en Node.js ont la signature suivante :</a:t>
            </a:r>
            <a:endParaRPr sz="1200"/>
          </a:p>
          <a:p>
            <a:pPr indent="0" lvl="0" marL="914400" rtl="0" algn="l">
              <a:spcBef>
                <a:spcPts val="0"/>
              </a:spcBef>
              <a:spcAft>
                <a:spcPts val="0"/>
              </a:spcAft>
              <a:buNone/>
            </a:pPr>
            <a:r>
              <a:t/>
            </a:r>
            <a:endParaRPr sz="1200"/>
          </a:p>
          <a:p>
            <a:pPr indent="0" lvl="0" marL="914400" rtl="0" algn="l">
              <a:spcBef>
                <a:spcPts val="0"/>
              </a:spcBef>
              <a:spcAft>
                <a:spcPts val="0"/>
              </a:spcAft>
              <a:buNone/>
            </a:pPr>
            <a:r>
              <a:rPr lang="en" sz="1200"/>
              <a:t> </a:t>
            </a:r>
            <a:r>
              <a:rPr b="1" lang="en" sz="1200"/>
              <a:t>function callback (err, result) { /* ... */ }</a:t>
            </a:r>
            <a:endParaRPr b="1"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Exercice &gt; </a:t>
            </a:r>
            <a:r>
              <a:rPr lang="en">
                <a:solidFill>
                  <a:srgbClr val="FFFF00"/>
                </a:solidFill>
              </a:rPr>
              <a:t>Module</a:t>
            </a:r>
            <a:endParaRPr>
              <a:solidFill>
                <a:srgbClr val="FFFF00"/>
              </a:solidFill>
            </a:endParaRPr>
          </a:p>
        </p:txBody>
      </p:sp>
      <p:sp>
        <p:nvSpPr>
          <p:cNvPr id="98" name="Google Shape;98;p18"/>
          <p:cNvSpPr txBox="1"/>
          <p:nvPr>
            <p:ph idx="1" type="body"/>
          </p:nvPr>
        </p:nvSpPr>
        <p:spPr>
          <a:xfrm>
            <a:off x="471900" y="1718600"/>
            <a:ext cx="8222100" cy="32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t>Exercice 4 :</a:t>
            </a:r>
            <a:endParaRPr sz="1200"/>
          </a:p>
          <a:p>
            <a:pPr indent="-213359" lvl="0" marL="365760" rtl="0" algn="l">
              <a:spcBef>
                <a:spcPts val="1000"/>
              </a:spcBef>
              <a:spcAft>
                <a:spcPts val="0"/>
              </a:spcAft>
              <a:buSzPts val="1200"/>
              <a:buChar char="●"/>
            </a:pPr>
            <a:r>
              <a:rPr lang="en" sz="1200"/>
              <a:t>Créez un programme qui affiche une liste de fichiers au sein d’un répertoire donné, filtrés en fonction de leur extension.</a:t>
            </a:r>
            <a:endParaRPr sz="1200"/>
          </a:p>
          <a:p>
            <a:pPr indent="-213359" lvl="0" marL="365760" rtl="0" algn="l">
              <a:spcBef>
                <a:spcPts val="1000"/>
              </a:spcBef>
              <a:spcAft>
                <a:spcPts val="0"/>
              </a:spcAft>
              <a:buSzPts val="1200"/>
              <a:buChar char="●"/>
            </a:pPr>
            <a:r>
              <a:rPr lang="en" sz="1200"/>
              <a:t>Vous recevrez le chemin du répertoire comme premier argument de la ligne de commande (par ex. '/chemin/du/dossier/'), et comme deuxième argument une extension de fichier à utiliser pour le filtrage.</a:t>
            </a:r>
            <a:endParaRPr sz="1200"/>
          </a:p>
          <a:p>
            <a:pPr indent="-213359" lvl="0" marL="365760" rtl="0" algn="l">
              <a:spcBef>
                <a:spcPts val="1000"/>
              </a:spcBef>
              <a:spcAft>
                <a:spcPts val="0"/>
              </a:spcAft>
              <a:buSzPts val="1200"/>
              <a:buChar char="●"/>
            </a:pPr>
            <a:r>
              <a:rPr lang="en" sz="1200"/>
              <a:t>Par exemple, si vous recevez 'txt' comme deuxième argument, vous devrez filtrer la liste pour ne garder que les fichiers dont le nom se termine par .txt.  Remarquez bien que le deuxième argument qui vous sera fourni ne commencera pas par un '.'</a:t>
            </a:r>
            <a:endParaRPr sz="1200"/>
          </a:p>
          <a:p>
            <a:pPr indent="-213359" lvl="0" marL="365760" rtl="0" algn="l">
              <a:spcBef>
                <a:spcPts val="1000"/>
              </a:spcBef>
              <a:spcAft>
                <a:spcPts val="1000"/>
              </a:spcAft>
              <a:buSzPts val="1200"/>
              <a:buChar char="●"/>
            </a:pPr>
            <a:r>
              <a:rPr lang="en" sz="1200"/>
              <a:t>La liste des fichiers devrait être affichée sur la console, à raison d’un fichier par ligne.  Vous devez utiliser des E/S asynchrones.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Exercice &gt; </a:t>
            </a:r>
            <a:r>
              <a:rPr lang="en">
                <a:solidFill>
                  <a:srgbClr val="FFFF00"/>
                </a:solidFill>
              </a:rPr>
              <a:t>Module</a:t>
            </a:r>
            <a:endParaRPr>
              <a:solidFill>
                <a:srgbClr val="FFFF00"/>
              </a:solidFill>
            </a:endParaRPr>
          </a:p>
        </p:txBody>
      </p:sp>
      <p:sp>
        <p:nvSpPr>
          <p:cNvPr id="104" name="Google Shape;104;p19"/>
          <p:cNvSpPr txBox="1"/>
          <p:nvPr>
            <p:ph idx="1" type="body"/>
          </p:nvPr>
        </p:nvSpPr>
        <p:spPr>
          <a:xfrm>
            <a:off x="471900" y="1718600"/>
            <a:ext cx="8222100" cy="3285300"/>
          </a:xfrm>
          <a:prstGeom prst="rect">
            <a:avLst/>
          </a:prstGeom>
        </p:spPr>
        <p:txBody>
          <a:bodyPr anchorCtr="0" anchor="t" bIns="91425" lIns="91425" spcFirstLastPara="1" rIns="91425" wrap="square" tIns="91425">
            <a:noAutofit/>
          </a:bodyPr>
          <a:lstStyle/>
          <a:p>
            <a:pPr indent="-213359" lvl="0" marL="365760" rtl="0" algn="l">
              <a:spcBef>
                <a:spcPts val="0"/>
              </a:spcBef>
              <a:spcAft>
                <a:spcPts val="0"/>
              </a:spcAft>
              <a:buSzPts val="1200"/>
              <a:buChar char="●"/>
            </a:pPr>
            <a:r>
              <a:rPr lang="en" sz="1200" u="sng"/>
              <a:t>Conseils </a:t>
            </a:r>
            <a:r>
              <a:rPr lang="en" sz="1200"/>
              <a:t>:</a:t>
            </a:r>
            <a:endParaRPr sz="1200"/>
          </a:p>
          <a:p>
            <a:pPr indent="-213360" lvl="1" marL="822960" rtl="0" algn="l">
              <a:spcBef>
                <a:spcPts val="1000"/>
              </a:spcBef>
              <a:spcAft>
                <a:spcPts val="0"/>
              </a:spcAft>
              <a:buSzPts val="1200"/>
              <a:buChar char="○"/>
            </a:pPr>
            <a:r>
              <a:rPr lang="en" sz="1200"/>
              <a:t>La méthode </a:t>
            </a:r>
            <a:r>
              <a:rPr b="1" i="1" lang="en" sz="1200"/>
              <a:t>fs.readdir() </a:t>
            </a:r>
            <a:r>
              <a:rPr lang="en" sz="1200"/>
              <a:t>prend un chemin comme premier argument et une fonction de rappel en deuxième.  La signature de la fonction de rappel est :</a:t>
            </a:r>
            <a:endParaRPr sz="1200"/>
          </a:p>
          <a:p>
            <a:pPr indent="0" lvl="0" marL="914400" rtl="0" algn="l">
              <a:spcBef>
                <a:spcPts val="1000"/>
              </a:spcBef>
              <a:spcAft>
                <a:spcPts val="0"/>
              </a:spcAft>
              <a:buNone/>
            </a:pPr>
            <a:r>
              <a:rPr b="1" i="1" lang="en" sz="1200"/>
              <a:t>function callback (err, list) { /* ... */ }</a:t>
            </a:r>
            <a:endParaRPr b="1" i="1" sz="1200"/>
          </a:p>
          <a:p>
            <a:pPr indent="0" lvl="0" marL="914400" rtl="0" algn="l">
              <a:spcBef>
                <a:spcPts val="1000"/>
              </a:spcBef>
              <a:spcAft>
                <a:spcPts val="0"/>
              </a:spcAft>
              <a:buNone/>
            </a:pPr>
            <a:r>
              <a:rPr lang="en" sz="1200"/>
              <a:t>dans laquelle </a:t>
            </a:r>
            <a:r>
              <a:rPr b="1" i="1" lang="en" sz="1200"/>
              <a:t>list </a:t>
            </a:r>
            <a:r>
              <a:rPr lang="en" sz="1200"/>
              <a:t>est un tableau de chaînes de caractères représentant les noms de fichiers.</a:t>
            </a:r>
            <a:endParaRPr sz="1200"/>
          </a:p>
          <a:p>
            <a:pPr indent="-213360" lvl="1" marL="822960" rtl="0" algn="l">
              <a:spcBef>
                <a:spcPts val="1000"/>
              </a:spcBef>
              <a:spcAft>
                <a:spcPts val="0"/>
              </a:spcAft>
              <a:buSzPts val="1200"/>
              <a:buChar char="○"/>
            </a:pPr>
            <a:r>
              <a:rPr lang="en" sz="1200"/>
              <a:t>Vous pourrez aussi trouver le module noyau </a:t>
            </a:r>
            <a:r>
              <a:rPr b="1" i="1" lang="en" sz="1200"/>
              <a:t>path </a:t>
            </a:r>
            <a:r>
              <a:rPr lang="en" sz="1200"/>
              <a:t>bien pratique, en particulier sa méthode </a:t>
            </a:r>
            <a:r>
              <a:rPr b="1" i="1" lang="en" sz="1200"/>
              <a:t>extname()</a:t>
            </a:r>
            <a:endParaRPr sz="1200"/>
          </a:p>
          <a:p>
            <a:pPr indent="0" lvl="0" marL="0" rtl="0" algn="l">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