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519" r:id="rId159"/>
    <p:sldId id="520" r:id="rId160"/>
    <p:sldId id="521" r:id="rId161"/>
    <p:sldId id="522" r:id="rId162"/>
    <p:sldId id="52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24" r:id="rId269"/>
    <p:sldId id="525" r:id="rId270"/>
    <p:sldId id="527" r:id="rId271"/>
    <p:sldId id="526" r:id="rId272"/>
    <p:sldId id="528" r:id="rId273"/>
    <p:sldId id="529" r:id="rId274"/>
    <p:sldId id="530" r:id="rId275"/>
    <p:sldId id="531" r:id="rId276"/>
    <p:sldId id="532" r:id="rId277"/>
    <p:sldId id="533" r:id="rId278"/>
    <p:sldId id="534" r:id="rId279"/>
    <p:sldId id="535" r:id="rId280"/>
    <p:sldId id="536" r:id="rId281"/>
    <p:sldId id="537" r:id="rId282"/>
    <p:sldId id="538" r:id="rId283"/>
    <p:sldId id="539" r:id="rId284"/>
    <p:sldId id="540" r:id="rId285"/>
    <p:sldId id="541" r:id="rId286"/>
    <p:sldId id="542" r:id="rId287"/>
    <p:sldId id="543" r:id="rId288"/>
    <p:sldId id="544" r:id="rId289"/>
    <p:sldId id="545" r:id="rId290"/>
    <p:sldId id="546" r:id="rId291"/>
    <p:sldId id="547" r:id="rId292"/>
    <p:sldId id="548" r:id="rId293"/>
    <p:sldId id="549" r:id="rId294"/>
    <p:sldId id="550" r:id="rId295"/>
    <p:sldId id="551" r:id="rId296"/>
    <p:sldId id="553" r:id="rId297"/>
    <p:sldId id="554" r:id="rId298"/>
    <p:sldId id="555" r:id="rId299"/>
    <p:sldId id="556" r:id="rId300"/>
    <p:sldId id="557" r:id="rId301"/>
    <p:sldId id="558" r:id="rId302"/>
    <p:sldId id="559" r:id="rId303"/>
    <p:sldId id="560" r:id="rId304"/>
  </p:sldIdLst>
  <p:sldSz cx="9144000" cy="5143500" type="screen16x9"/>
  <p:notesSz cx="6858000" cy="9144000"/>
  <p:embeddedFontLst>
    <p:embeddedFont>
      <p:font typeface="Roboto" panose="020B0604020202020204" charset="0"/>
      <p:regular r:id="rId306"/>
      <p:bold r:id="rId307"/>
      <p:italic r:id="rId308"/>
      <p:boldItalic r:id="rId30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5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font" Target="fonts/font1.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font" Target="fonts/font2.fntdata"/><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font" Target="fonts/font3.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font" Target="fonts/font4.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notesMaster" Target="notesMasters/notesMaster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19934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072d0d23d_0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072d0d2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42ef2469b6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42ef2469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42eb55dd23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42eb55dd2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42ef2469b6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42ef2469b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42eb55dd23_0_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42eb55dd2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42ef2469b6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42ef2469b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42ef2469b6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42ef2469b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42ef2469b6_0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42ef2469b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42ef2469b6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42ef2469b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42ef2469b6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42ef2469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42f5e698fc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42f5e69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fdceceb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fdceceb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42f5e698fc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42f5e698f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42f5e698fc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42f5e698f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42f5e698fc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42f5e698f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42f5e698fc_0_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42f5e698f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42f5e698fc_0_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42f5e698f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42f5e698fc_0_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42f5e698f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42f5e698fc_0_5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42f5e698f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42f5e698fc_0_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42f5e698f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42f5e698fc_0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42f5e698f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42fe3e0c20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42fe3e0c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fdceceb9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fdceceb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42fe3e0c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42fe3e0c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42fe3e0c20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42fe3e0c2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42fe3e0c20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42fe3e0c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42fe3e0c20_0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42fe3e0c2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42fe3e0c2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42fe3e0c2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2fe3e0c20_0_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2fe3e0c2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2fe3e0c20_0_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2fe3e0c2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42fe3e0c2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42fe3e0c2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42fe3e0c20_0_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42fe3e0c2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42fe3e0c2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42fe3e0c2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0830c57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0830c57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42fe3e0c2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42fe3e0c2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430b2f4976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430b2f49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430b2f4976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430b2f49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430b2f4976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430b2f49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430b2f4976_0_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430b2f497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430b2f4976_0_5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430b2f497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430b2f4976_0_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430b2f497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430b2f497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430b2f497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430b2f4976_0_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430b2f497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430b2f4976_0_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430b2f497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0830c574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0830c574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430b2f4976_0_1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430b2f497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430b2f4976_0_1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430b2f497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430b2f497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430b2f497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430b2f497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430b2f497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430b2f4976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430b2f497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430b2f497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430b2f497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430b2f497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430b2f497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430b2f4976_0_1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430b2f497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4318a99c12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4318a99c1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4318a99c12_0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4318a99c1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0830c5747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0830c574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4318a99c1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4318a99c1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4318a99c1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4318a99c1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4318a99c1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4318a99c1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4318a99c1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4318a99c1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4318a99c12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4318a99c1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4318a99c12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4318a99c1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4328a615b1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4328a615b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4328a615b1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4328a615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4328a615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4328a615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25400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4328a615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4328a615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037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0830c574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0830c574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4328a615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4328a615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7527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4328a615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4328a615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81487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4328a615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4328a615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73945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4328a615b1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4328a615b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4328a615b1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4328a615b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4328a615b1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4328a615b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4328a615b1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4328a615b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4328a615b1_0_3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4328a615b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328a615b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328a615b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328a615b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328a615b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0a22fda74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0a22fda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4328a615b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4328a615b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4328a615b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4328a615b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4328a615b1_0_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4328a615b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328a615b1_0_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328a615b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328a615b1_0_7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328a615b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432ead0ba5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432ead0ba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432ead0b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432ead0b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432ead0ba5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432ead0ba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432ead0ba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432ead0ba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432ead0ba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432ead0ba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0a22fda74_1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0a22fda7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432ead0ba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432ead0ba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432ead0ba5_0_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432ead0ba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432ead0ba5_0_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432ead0ba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32ead0ba5_0_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32ead0ba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432ead0ba5_0_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432ead0ba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432ead0ba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432ead0ba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433b93459c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433b9345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433b93459c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433b9345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433b93459c_0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433b93459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433b93459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433b93459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0a22fda74_1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0a22fda7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433b93459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433b93459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433b93459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433b93459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433b93459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433b93459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433b93459c_0_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433b93459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433b93459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433b93459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433b93459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433b93459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434dc360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434dc360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434dc3605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434dc360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434dc3605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434dc3605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434dc36058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434dc3605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19934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199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0a22fda74_1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0a22fda74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434dc36058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434dc360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434dc36058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434dc3605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434dc36058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434dc3605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434dc36058_0_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434dc3605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434dc36058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434dc3605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434dc36058_0_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434dc3605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434dc36058_0_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434dc360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434dc36058_0_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434dc360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434dc36058_0_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434dc360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434dc36058_0_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434dc3605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0d87d7714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0d87d7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434dc36058_0_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434dc3605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434dc36058_0_9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434dc3605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434dc36058_0_1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434dc3605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34dc36058_0_1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34dc3605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44579f7f23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44579f7f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44579f7f23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44579f7f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44579f7f23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44579f7f2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44579f7f23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44579f7f2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44579f7f23_1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44579f7f2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44579f7f23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44579f7f2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0a22fda74_1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0a22fda74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4579f7f23_1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4579f7f2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4599b1c40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4599b1c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44599b1c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44599b1c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44599b1c40_0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44599b1c4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445b9d41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445b9d41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445b9d41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445b9d41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445b9d415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445b9d415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445b9d415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445b9d415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45b9d4151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45b9d41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45b9d4151_0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45b9d415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0a22fda74_1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0a22fda74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445b9d415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445b9d415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445b9d415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445b9d415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445b9d415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445b9d415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g445b9d4151_0_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445b9d415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g445b9d415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1" name="Google Shape;1631;g445b9d415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445b9d4151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445b9d415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445b9d4151_0_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445b9d415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445b9d415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445b9d415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445b9d4151_0_8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445b9d415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445b9d415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445b9d415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0d87d7714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0d87d771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445b9d4151_0_9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445b9d415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445b9d4151_0_1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445b9d415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445b9d4151_0_1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445b9d415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445b9d4151_0_1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445b9d415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445b9d4151_0_1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445b9d415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445b9d4151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445b9d4151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1"/>
        <p:cNvGrpSpPr/>
        <p:nvPr/>
      </p:nvGrpSpPr>
      <p:grpSpPr>
        <a:xfrm>
          <a:off x="0" y="0"/>
          <a:ext cx="0" cy="0"/>
          <a:chOff x="0" y="0"/>
          <a:chExt cx="0" cy="0"/>
        </a:xfrm>
      </p:grpSpPr>
      <p:sp>
        <p:nvSpPr>
          <p:cNvPr id="1702" name="Google Shape;1702;g445b9d4151_0_1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3" name="Google Shape;1703;g445b9d415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g445b9d4151_0_13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9" name="Google Shape;1709;g445b9d415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445b9d4151_0_1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445b9d415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445b9d4151_0_1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445b9d41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25771f78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25771f7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445b9d4151_0_1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445b9d415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g445b9d4151_0_1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3" name="Google Shape;1733;g445b9d415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
        <p:cNvGrpSpPr/>
        <p:nvPr/>
      </p:nvGrpSpPr>
      <p:grpSpPr>
        <a:xfrm>
          <a:off x="0" y="0"/>
          <a:ext cx="0" cy="0"/>
          <a:chOff x="0" y="0"/>
          <a:chExt cx="0" cy="0"/>
        </a:xfrm>
      </p:grpSpPr>
      <p:sp>
        <p:nvSpPr>
          <p:cNvPr id="1738" name="Google Shape;1738;g445b9d4151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9" name="Google Shape;1739;g445b9d415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g445b9d4151_0_1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5" name="Google Shape;1745;g445b9d415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p:cNvGrpSpPr/>
        <p:nvPr/>
      </p:nvGrpSpPr>
      <p:grpSpPr>
        <a:xfrm>
          <a:off x="0" y="0"/>
          <a:ext cx="0" cy="0"/>
          <a:chOff x="0" y="0"/>
          <a:chExt cx="0" cy="0"/>
        </a:xfrm>
      </p:grpSpPr>
      <p:sp>
        <p:nvSpPr>
          <p:cNvPr id="1750" name="Google Shape;1750;g445b9d4151_0_1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445b9d415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445b9d415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7" name="Google Shape;1757;g445b9d415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g445b9d415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3" name="Google Shape;1763;g445b9d415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445b9d4151_0_19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445b9d415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4468bfe50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4468bfe50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4468bfe506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4468bfe50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25771f78f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25771f7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4468bfe50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4468bfe50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4468bfe506_0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4468bfe50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4468bfe506_0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4468bfe50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g4468bfe506_0_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5" name="Google Shape;1805;g4468bfe50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4468bfe506_0_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1" name="Google Shape;1811;g4468bfe50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4468bfe506_0_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4468bfe50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g4468bfe506_0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3" name="Google Shape;1823;g4468bfe50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360358"/>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599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25771f78f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25771f78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579963"/>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56814"/>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46796"/>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795014"/>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589121"/>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300568"/>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632903"/>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071502"/>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499204"/>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324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25771f78f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25771f78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918540"/>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1204"/>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358983"/>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6075738"/>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203490"/>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716838"/>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402431"/>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277595"/>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591091"/>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91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25771f78f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25771f78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911817"/>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59650"/>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579940"/>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379467"/>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141065"/>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295411"/>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577937"/>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226427"/>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24022"/>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59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919934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25771f78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25771f78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897721"/>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788234"/>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378373"/>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4468bfe5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4468bfe5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960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25771f78f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25771f78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263ce7c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263ce7c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4263ce7c4f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4263ce7c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263ce7c4f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263ce7c4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4263ce7c4f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4263ce7c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263ce7c4f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263ce7c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41ea5179b6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41ea5179b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41ea5179b6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41ea5179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41ea5179b6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41ea5179b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19934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199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41ea5179b6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41ea5179b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41ea5179b6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41ea5179b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41ea5179b6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41ea5179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420ee1788e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420ee17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20ee1788e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20ee178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420ee1788e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420ee1788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4220965420_0_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422096542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42217009e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42217009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42217009ed_0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42217009e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42217009ed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42217009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220965420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22096542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2217009ed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42217009e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42b4d566ba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42b4d566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42b4d566ba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42b4d566b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42b4d566ba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42b4d566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42b2bf9cca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42b2bf9c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42b2bf9cca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42b2bf9c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42b2bf9cca_0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42b2bf9cc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42b2bf9cca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42b2bf9cc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2b2bf9cca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2b2bf9cc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42b2bf9cca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42b2bf9cc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19934_0_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42b2bf9cca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42b2bf9cc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42b2bf9cca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42b2bf9cc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42b2bf9cca_0_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42b2bf9cc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42b2bf9cca_0_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42b2bf9cc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42b2bf9cca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42b2bf9cc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42b2bf9cca_0_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42b2bf9cc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424a8f81f3_2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424a8f81f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424a8f81f3_2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424a8f81f3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424a8f81f3_2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424a8f81f3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424a8f81f3_2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424a8f81f3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052ab8db4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052ab8db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424a8f81f3_2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424a8f81f3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424a8f81f3_2_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424a8f81f3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424a8f81f3_2_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424a8f81f3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424a8f81f3_2_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424a8f81f3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42d2b09243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42d2b0924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42d2b09243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42d2b0924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42d2b09243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42d2b0924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42db41d0e8_0_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42db41d0e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2db41d0e8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2db41d0e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42db41d0e8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42db41d0e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fc092d4a8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fc092d4a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2db41d0e8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2db41d0e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2db41d0e8_0_7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2db41d0e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42db41d0e8_0_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42db41d0e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42db41d0e8_0_8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42db41d0e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42db41d0e8_0_1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42db41d0e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42db41d0e8_0_1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42db41d0e8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42db41d0e8_0_1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42db41d0e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42db41d0e8_0_1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42db41d0e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42db41d0e8_0_1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42db41d0e8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42db41d0e8_0_1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42db41d0e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220965420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2209654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42db41d0e8_0_1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42db41d0e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42db41d0e8_0_1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42db41d0e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42db41d0e8_0_1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42db41d0e8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42db41d0e8_0_1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42db41d0e8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42db41d0e8_0_1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42db41d0e8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42db41d0e8_0_1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42db41d0e8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42eb55dd23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42eb55dd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42eb55dd23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42eb55dd2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42eb55dd23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42eb55dd2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42eb55dd23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42eb55dd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nodejs.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3" Type="http://schemas.openxmlformats.org/officeDocument/2006/relationships/hyperlink" Target="http://localhost:3000/readme.txt" TargetMode="External"/><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3" Type="http://schemas.openxmlformats.org/officeDocument/2006/relationships/hyperlink" Target="http://localhost:3000/api/ateliers" TargetMode="External"/><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monlogger.io/log"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215.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2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4.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monlogger.io/log"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nodejs.org"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3" Type="http://schemas.openxmlformats.org/officeDocument/2006/relationships/hyperlink" Target="https://docs.mongodb.com/v3.4/tutorial/perform-two-phase-commits/" TargetMode="External"/><Relationship Id="rId2" Type="http://schemas.openxmlformats.org/officeDocument/2006/relationships/notesSlide" Target="../notesSlides/notesSlide296.xml"/><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3" Type="http://schemas.openxmlformats.org/officeDocument/2006/relationships/hyperlink" Target="http://localhost/api/commandes" TargetMode="External"/><Relationship Id="rId2" Type="http://schemas.openxmlformats.org/officeDocument/2006/relationships/notesSlide" Target="../notesSlides/notesSlide298.xml"/><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4.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4.xml"/></Relationships>
</file>

<file path=ppt/slides/_rels/slide303.xml.rels><?xml version="1.0" encoding="UTF-8" standalone="yes"?>
<Relationships xmlns="http://schemas.openxmlformats.org/package/2006/relationships"><Relationship Id="rId3" Type="http://schemas.openxmlformats.org/officeDocument/2006/relationships/hyperlink" Target="http://localhost:3000/commandes" TargetMode="External"/><Relationship Id="rId2" Type="http://schemas.openxmlformats.org/officeDocument/2006/relationships/notesSlide" Target="../notesSlides/notesSlide30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www.npmjs.com"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www.npmjs.com"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underscorejs.org/"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hyperlink" Target="https://registry.npmjs.org/" TargetMode="External"/><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techy.com/api/ateliers" TargetMode="External"/><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hyperlink" Target="http://techy.com/api/ateliers" TargetMode="External"/><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hyperlink" Target="http://techy.com/api/ateliers" TargetMode="External"/><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hyperlink" Target="http://localhost:3000/api/ateliers/1" TargetMode="External"/><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hyperlink" Target="http://localhost:3000/api/ateliers/2018/10" TargetMode="External"/><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hyperlink" Target="http://localhost:3000/api/ateliers/2018/10?tri=nom" TargetMode="External"/><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Cours: Node.js - Développement d’applications Web</a:t>
            </a:r>
            <a:endParaRPr sz="240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 Octobre, 2018</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Fonctionnement</a:t>
            </a:r>
            <a:endParaRPr>
              <a:solidFill>
                <a:srgbClr val="FFFF00"/>
              </a:solidFill>
            </a:endParaRPr>
          </a:p>
        </p:txBody>
      </p:sp>
      <p:sp>
        <p:nvSpPr>
          <p:cNvPr id="138" name="Google Shape;138;p22"/>
          <p:cNvSpPr txBox="1">
            <a:spLocks noGrp="1"/>
          </p:cNvSpPr>
          <p:nvPr>
            <p:ph type="body" idx="1"/>
          </p:nvPr>
        </p:nvSpPr>
        <p:spPr>
          <a:xfrm>
            <a:off x="471900" y="1919075"/>
            <a:ext cx="3999900" cy="314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Un seul Thread</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365760" lvl="0" indent="-213359" algn="l" rtl="0">
              <a:spcBef>
                <a:spcPts val="0"/>
              </a:spcBef>
              <a:spcAft>
                <a:spcPts val="0"/>
              </a:spcAft>
              <a:buSzPts val="1200"/>
              <a:buChar char="●"/>
            </a:pPr>
            <a:r>
              <a:rPr lang="en" sz="1200"/>
              <a:t>La performance de Node résulte par sa capacité à exécuter du code de manière </a:t>
            </a:r>
            <a:r>
              <a:rPr lang="en" sz="1200" b="1"/>
              <a:t>asynchrone</a:t>
            </a:r>
            <a:r>
              <a:rPr lang="en" sz="1200"/>
              <a:t>.</a:t>
            </a:r>
            <a:endParaRPr sz="1200"/>
          </a:p>
          <a:p>
            <a:pPr marL="0" lvl="0" indent="0" algn="l" rtl="0">
              <a:spcBef>
                <a:spcPts val="1600"/>
              </a:spcBef>
              <a:spcAft>
                <a:spcPts val="1600"/>
              </a:spcAft>
              <a:buNone/>
            </a:pPr>
            <a:endParaRPr/>
          </a:p>
        </p:txBody>
      </p:sp>
      <p:sp>
        <p:nvSpPr>
          <p:cNvPr id="139" name="Google Shape;139;p22"/>
          <p:cNvSpPr txBox="1">
            <a:spLocks noGrp="1"/>
          </p:cNvSpPr>
          <p:nvPr>
            <p:ph type="body" idx="2"/>
          </p:nvPr>
        </p:nvSpPr>
        <p:spPr>
          <a:xfrm>
            <a:off x="4690872" y="1757325"/>
            <a:ext cx="3999900" cy="33861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Chaque requête qui doit être exécutée déclenche une allocation d’un Thread d’exécution.</a:t>
            </a:r>
            <a:endParaRPr sz="1200"/>
          </a:p>
          <a:p>
            <a:pPr marL="365760" lvl="0" indent="-213359" algn="l" rtl="0">
              <a:spcBef>
                <a:spcPts val="1000"/>
              </a:spcBef>
              <a:spcAft>
                <a:spcPts val="0"/>
              </a:spcAft>
              <a:buSzPts val="1200"/>
              <a:buChar char="●"/>
            </a:pPr>
            <a:r>
              <a:rPr lang="en" sz="1200"/>
              <a:t>Pendant qu’une requête est en cours d’exécution, ce même Thread est ré-utilisé pour servir une autre requête.</a:t>
            </a:r>
            <a:endParaRPr sz="1200"/>
          </a:p>
          <a:p>
            <a:pPr marL="365760" lvl="0" indent="-213359" algn="l" rtl="0">
              <a:spcBef>
                <a:spcPts val="1000"/>
              </a:spcBef>
              <a:spcAft>
                <a:spcPts val="0"/>
              </a:spcAft>
              <a:buSzPts val="1200"/>
              <a:buChar char="●"/>
            </a:pPr>
            <a:r>
              <a:rPr lang="en" sz="1200"/>
              <a:t>Une fois que la requête est complétée, le résultat est envoyé à travers un message stocké dans une file d’attente événementielle.</a:t>
            </a:r>
            <a:endParaRPr sz="1200"/>
          </a:p>
          <a:p>
            <a:pPr marL="365760" lvl="0" indent="-226059" algn="l" rtl="0">
              <a:spcBef>
                <a:spcPts val="1000"/>
              </a:spcBef>
              <a:spcAft>
                <a:spcPts val="0"/>
              </a:spcAft>
              <a:buSzPts val="1400"/>
              <a:buChar char="●"/>
            </a:pPr>
            <a:r>
              <a:rPr lang="en" sz="1200"/>
              <a:t>Node lit constamment cette file d’attente et dès qu’il trouve un événement prêt à être traité, il le retire de la file et le traite.</a:t>
            </a:r>
            <a:r>
              <a:rPr lang="en"/>
              <a:t> </a:t>
            </a:r>
            <a:endParaRPr/>
          </a:p>
          <a:p>
            <a:pPr marL="0" lvl="0" indent="0" algn="l" rtl="0">
              <a:spcBef>
                <a:spcPts val="10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40" name="Google Shape;140;p22"/>
          <p:cNvSpPr/>
          <p:nvPr/>
        </p:nvSpPr>
        <p:spPr>
          <a:xfrm>
            <a:off x="1313950" y="2250625"/>
            <a:ext cx="336000" cy="3360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865750" y="3236825"/>
            <a:ext cx="1232400" cy="8556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Requête</a:t>
            </a:r>
            <a:endParaRPr/>
          </a:p>
        </p:txBody>
      </p:sp>
      <p:sp>
        <p:nvSpPr>
          <p:cNvPr id="142" name="Google Shape;142;p22"/>
          <p:cNvSpPr/>
          <p:nvPr/>
        </p:nvSpPr>
        <p:spPr>
          <a:xfrm>
            <a:off x="2576725" y="3236825"/>
            <a:ext cx="1232400" cy="8556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Requête</a:t>
            </a:r>
            <a:endParaRPr/>
          </a:p>
        </p:txBody>
      </p:sp>
      <p:cxnSp>
        <p:nvCxnSpPr>
          <p:cNvPr id="143" name="Google Shape;143;p22"/>
          <p:cNvCxnSpPr>
            <a:stCxn id="140" idx="4"/>
            <a:endCxn id="141" idx="0"/>
          </p:cNvCxnSpPr>
          <p:nvPr/>
        </p:nvCxnSpPr>
        <p:spPr>
          <a:xfrm>
            <a:off x="1481950" y="2586625"/>
            <a:ext cx="0" cy="650100"/>
          </a:xfrm>
          <a:prstGeom prst="straightConnector1">
            <a:avLst/>
          </a:prstGeom>
          <a:noFill/>
          <a:ln w="19050" cap="flat" cmpd="sng">
            <a:solidFill>
              <a:schemeClr val="dk2"/>
            </a:solidFill>
            <a:prstDash val="solid"/>
            <a:round/>
            <a:headEnd type="none" w="med" len="med"/>
            <a:tailEnd type="triangle" w="med" len="med"/>
          </a:ln>
        </p:spPr>
      </p:cxnSp>
      <p:cxnSp>
        <p:nvCxnSpPr>
          <p:cNvPr id="144" name="Google Shape;144;p22"/>
          <p:cNvCxnSpPr>
            <a:stCxn id="140" idx="5"/>
            <a:endCxn id="142" idx="0"/>
          </p:cNvCxnSpPr>
          <p:nvPr/>
        </p:nvCxnSpPr>
        <p:spPr>
          <a:xfrm>
            <a:off x="1600744" y="2537419"/>
            <a:ext cx="1592100" cy="699300"/>
          </a:xfrm>
          <a:prstGeom prst="straightConnector1">
            <a:avLst/>
          </a:prstGeom>
          <a:noFill/>
          <a:ln w="19050" cap="flat" cmpd="sng">
            <a:solidFill>
              <a:schemeClr val="dk2"/>
            </a:solidFill>
            <a:prstDash val="solid"/>
            <a:round/>
            <a:headEnd type="none" w="med" len="med"/>
            <a:tailEnd type="triangle" w="med" len="med"/>
          </a:ln>
        </p:spPr>
      </p:cxnSp>
      <p:sp>
        <p:nvSpPr>
          <p:cNvPr id="145" name="Google Shape;145;p22"/>
          <p:cNvSpPr/>
          <p:nvPr/>
        </p:nvSpPr>
        <p:spPr>
          <a:xfrm>
            <a:off x="2739850" y="2149525"/>
            <a:ext cx="1592100" cy="5382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File d’attente événementielle</a:t>
            </a:r>
            <a:endParaRPr/>
          </a:p>
        </p:txBody>
      </p:sp>
      <p:cxnSp>
        <p:nvCxnSpPr>
          <p:cNvPr id="146" name="Google Shape;146;p22"/>
          <p:cNvCxnSpPr>
            <a:stCxn id="140" idx="6"/>
            <a:endCxn id="145" idx="1"/>
          </p:cNvCxnSpPr>
          <p:nvPr/>
        </p:nvCxnSpPr>
        <p:spPr>
          <a:xfrm>
            <a:off x="1649950" y="2418625"/>
            <a:ext cx="10899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1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GET</a:t>
            </a:r>
            <a:endParaRPr>
              <a:solidFill>
                <a:srgbClr val="FFFF00"/>
              </a:solidFill>
            </a:endParaRPr>
          </a:p>
        </p:txBody>
      </p:sp>
      <p:sp>
        <p:nvSpPr>
          <p:cNvPr id="832" name="Google Shape;832;p112"/>
          <p:cNvSpPr txBox="1">
            <a:spLocks noGrp="1"/>
          </p:cNvSpPr>
          <p:nvPr>
            <p:ph type="body" idx="1"/>
          </p:nvPr>
        </p:nvSpPr>
        <p:spPr>
          <a:xfrm>
            <a:off x="471900" y="1777450"/>
            <a:ext cx="8525100" cy="3366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const ateliers =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id: 1, nom: 'Atelier1'},</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id: 2, nom: 'Atelier2'},</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id: 3, nom: 'Atelier3'}</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app.get('/api/ateliers/:id', (req, res)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atelier = ateliers.find(a =&gt; a.id === parseInt(req.params.id));</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res.send(atelier);</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365760" lvl="0" indent="-213359" algn="l" rtl="0">
              <a:spcBef>
                <a:spcPts val="0"/>
              </a:spcBef>
              <a:spcAft>
                <a:spcPts val="1000"/>
              </a:spcAft>
              <a:buSzPts val="1200"/>
              <a:buChar char="●"/>
            </a:pPr>
            <a:r>
              <a:rPr lang="en" sz="1200"/>
              <a:t>La méthode </a:t>
            </a:r>
            <a:r>
              <a:rPr lang="en" sz="1200" b="1" i="1"/>
              <a:t>find()</a:t>
            </a:r>
            <a:r>
              <a:rPr lang="en" sz="1200"/>
              <a:t> du tableau </a:t>
            </a:r>
            <a:r>
              <a:rPr lang="en" sz="1200" b="1" i="1"/>
              <a:t>ateliers </a:t>
            </a:r>
            <a:r>
              <a:rPr lang="en" sz="1200"/>
              <a:t>est utilisée pour retourner l’atelier dont l’id existe parmis les ids qui sont définis dans le tableau</a:t>
            </a:r>
            <a:endParaRPr sz="12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11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GET</a:t>
            </a:r>
            <a:endParaRPr>
              <a:solidFill>
                <a:srgbClr val="FFFF00"/>
              </a:solidFill>
            </a:endParaRPr>
          </a:p>
        </p:txBody>
      </p:sp>
      <p:sp>
        <p:nvSpPr>
          <p:cNvPr id="838" name="Google Shape;838;p113"/>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La méthode </a:t>
            </a:r>
            <a:r>
              <a:rPr lang="en" sz="1200" b="1" i="1"/>
              <a:t>parseInt()</a:t>
            </a:r>
            <a:r>
              <a:rPr lang="en" sz="1200"/>
              <a:t> est utilisée pour convertir la chaîne de caractère </a:t>
            </a:r>
            <a:r>
              <a:rPr lang="en" sz="1200" b="1" i="1"/>
              <a:t>id </a:t>
            </a:r>
            <a:r>
              <a:rPr lang="en" sz="1200"/>
              <a:t>en entier</a:t>
            </a:r>
            <a:endParaRPr sz="1200"/>
          </a:p>
          <a:p>
            <a:pPr marL="365760" lvl="0" indent="-213359" algn="l" rtl="0">
              <a:spcBef>
                <a:spcPts val="1000"/>
              </a:spcBef>
              <a:spcAft>
                <a:spcPts val="0"/>
              </a:spcAft>
              <a:buSzPts val="1200"/>
              <a:buAutoNum type="arabicPeriod" startAt="4"/>
            </a:pPr>
            <a:r>
              <a:rPr lang="en" sz="1200"/>
              <a:t>Enregistrer les modifications</a:t>
            </a:r>
            <a:endParaRPr sz="1200"/>
          </a:p>
          <a:p>
            <a:pPr marL="365760" lvl="0" indent="-213359" algn="l" rtl="0">
              <a:spcBef>
                <a:spcPts val="1000"/>
              </a:spcBef>
              <a:spcAft>
                <a:spcPts val="0"/>
              </a:spcAft>
              <a:buSzPts val="1200"/>
              <a:buAutoNum type="arabicPeriod" startAt="4"/>
            </a:pPr>
            <a:r>
              <a:rPr lang="en" sz="1200"/>
              <a:t>Testez votre logique en fournissant les </a:t>
            </a:r>
            <a:r>
              <a:rPr lang="en" sz="1200" b="1" i="1"/>
              <a:t>id </a:t>
            </a:r>
            <a:r>
              <a:rPr lang="en" sz="1200"/>
              <a:t>des ateliers à travers les paramètres de l’URL </a:t>
            </a:r>
            <a:r>
              <a:rPr lang="en" sz="1200" u="sng">
                <a:solidFill>
                  <a:schemeClr val="accent5"/>
                </a:solidFill>
                <a:hlinkClick r:id="rId3"/>
              </a:rPr>
              <a:t>http://localhost:3000/api/ateliers</a:t>
            </a:r>
            <a:endParaRPr sz="1200"/>
          </a:p>
          <a:p>
            <a:pPr marL="0" lvl="0" indent="0" algn="l" rtl="0">
              <a:spcBef>
                <a:spcPts val="1000"/>
              </a:spcBef>
              <a:spcAft>
                <a:spcPts val="0"/>
              </a:spcAft>
              <a:buNone/>
            </a:pPr>
            <a:r>
              <a:rPr lang="en" sz="1200" u="sng"/>
              <a:t>Exercice 2 :</a:t>
            </a:r>
            <a:endParaRPr sz="1200"/>
          </a:p>
          <a:p>
            <a:pPr marL="365760" lvl="0" indent="-213359" algn="l" rtl="0">
              <a:spcBef>
                <a:spcPts val="1000"/>
              </a:spcBef>
              <a:spcAft>
                <a:spcPts val="0"/>
              </a:spcAft>
              <a:buSzPts val="1200"/>
              <a:buAutoNum type="arabicPeriod"/>
            </a:pPr>
            <a:r>
              <a:rPr lang="en" sz="1200"/>
              <a:t>Reprenez </a:t>
            </a:r>
            <a:r>
              <a:rPr lang="en" sz="1200" b="1"/>
              <a:t>l’Exercice 1</a:t>
            </a:r>
            <a:r>
              <a:rPr lang="en" sz="1200"/>
              <a:t> et afficher un </a:t>
            </a:r>
            <a:r>
              <a:rPr lang="en" sz="1200" b="1"/>
              <a:t>code de statut 404</a:t>
            </a:r>
            <a:r>
              <a:rPr lang="en" sz="1200"/>
              <a:t> </a:t>
            </a:r>
            <a:r>
              <a:rPr lang="en" sz="1200" b="1"/>
              <a:t>suivi d’un message</a:t>
            </a:r>
            <a:r>
              <a:rPr lang="en" sz="1200"/>
              <a:t> si un atelier pour un </a:t>
            </a:r>
            <a:r>
              <a:rPr lang="en" sz="1200" b="1" i="1"/>
              <a:t>id </a:t>
            </a:r>
            <a:r>
              <a:rPr lang="en" sz="1200"/>
              <a:t>donné est introuvable</a:t>
            </a:r>
            <a:endParaRPr sz="1200"/>
          </a:p>
          <a:p>
            <a:pPr marL="457200" lvl="0" indent="0" algn="l" rtl="0">
              <a:lnSpc>
                <a:spcPct val="135714"/>
              </a:lnSpc>
              <a:spcBef>
                <a:spcPts val="1000"/>
              </a:spcBef>
              <a:spcAft>
                <a:spcPts val="0"/>
              </a:spcAft>
              <a:buNone/>
            </a:pPr>
            <a:r>
              <a:rPr lang="en" sz="1050">
                <a:latin typeface="Courier New"/>
                <a:ea typeface="Courier New"/>
                <a:cs typeface="Courier New"/>
                <a:sym typeface="Courier New"/>
              </a:rPr>
              <a:t>app.get('/api/ateliers/:id', (req, res) =&gt; {</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const atelier = ateliers.find(a =&gt; a.id === parseInt(req.params.id));</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a:t>
            </a:r>
            <a:r>
              <a:rPr lang="en" sz="1050" b="1">
                <a:latin typeface="Courier New"/>
                <a:ea typeface="Courier New"/>
                <a:cs typeface="Courier New"/>
                <a:sym typeface="Courier New"/>
              </a:rPr>
              <a:t>if (!atelier) return res.status(404).send(`L'atelier est introuvable pour cet id`);</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res.send(atelier);</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a:t>
            </a:r>
            <a:endParaRPr sz="1200"/>
          </a:p>
          <a:p>
            <a:pPr marL="365760" lvl="0" indent="-213359" algn="l" rtl="0">
              <a:spcBef>
                <a:spcPts val="0"/>
              </a:spcBef>
              <a:spcAft>
                <a:spcPts val="0"/>
              </a:spcAft>
              <a:buSzPts val="1200"/>
              <a:buAutoNum type="arabicPeriod"/>
            </a:pPr>
            <a:r>
              <a:rPr lang="en" sz="1200"/>
              <a:t>Testez de nouveau votre code en fournissant un </a:t>
            </a:r>
            <a:r>
              <a:rPr lang="en" sz="1200" b="1" i="1"/>
              <a:t>id </a:t>
            </a:r>
            <a:r>
              <a:rPr lang="en" sz="1200"/>
              <a:t>d’un atelier à travers les paramètres de l’URL </a:t>
            </a:r>
            <a:r>
              <a:rPr lang="en" sz="1200" u="sng">
                <a:solidFill>
                  <a:schemeClr val="accent5"/>
                </a:solidFill>
                <a:hlinkClick r:id="rId3"/>
              </a:rPr>
              <a:t>http://localhost:3000/api/ateliers</a:t>
            </a: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11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GET</a:t>
            </a:r>
            <a:endParaRPr>
              <a:solidFill>
                <a:srgbClr val="FFFF00"/>
              </a:solidFill>
            </a:endParaRPr>
          </a:p>
        </p:txBody>
      </p:sp>
      <p:sp>
        <p:nvSpPr>
          <p:cNvPr id="844" name="Google Shape;844;p114"/>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a:t>Pour s’assurer que le code de statut 404 est bien envoyé, ouvrez la console de votre navigateur :</a:t>
            </a:r>
            <a:endParaRPr sz="1200"/>
          </a:p>
          <a:p>
            <a:pPr marL="822960" lvl="1" indent="-213360" algn="l" rtl="0">
              <a:spcBef>
                <a:spcPts val="1000"/>
              </a:spcBef>
              <a:spcAft>
                <a:spcPts val="0"/>
              </a:spcAft>
              <a:buSzPts val="1200"/>
              <a:buChar char="○"/>
            </a:pPr>
            <a:r>
              <a:rPr lang="en" b="1"/>
              <a:t>Chrome </a:t>
            </a:r>
            <a:r>
              <a:rPr lang="en"/>
              <a:t>: clique droit sur la page &gt; Inspect &gt; Onglet Network</a:t>
            </a:r>
            <a:endParaRPr/>
          </a:p>
          <a:p>
            <a:pPr marL="822960" lvl="1" indent="-213360" algn="l" rtl="0">
              <a:spcBef>
                <a:spcPts val="1000"/>
              </a:spcBef>
              <a:spcAft>
                <a:spcPts val="0"/>
              </a:spcAft>
              <a:buSzPts val="1200"/>
              <a:buChar char="○"/>
            </a:pPr>
            <a:r>
              <a:rPr lang="en" b="1"/>
              <a:t>Firefox </a:t>
            </a:r>
            <a:r>
              <a:rPr lang="en"/>
              <a:t>: clique droit sur la page &gt; Inspect Element &gt; Onglet Network</a:t>
            </a:r>
            <a:endParaRPr/>
          </a:p>
          <a:p>
            <a:pPr marL="822960" lvl="1" indent="-213360" algn="l" rtl="0">
              <a:spcBef>
                <a:spcPts val="1000"/>
              </a:spcBef>
              <a:spcAft>
                <a:spcPts val="0"/>
              </a:spcAft>
              <a:buSzPts val="1200"/>
              <a:buChar char="○"/>
            </a:pPr>
            <a:r>
              <a:rPr lang="en"/>
              <a:t>Rafraichir la page</a:t>
            </a:r>
            <a:endParaRPr/>
          </a:p>
          <a:p>
            <a:pPr marL="822960" lvl="1" indent="-213360" algn="l" rtl="0">
              <a:spcBef>
                <a:spcPts val="1000"/>
              </a:spcBef>
              <a:spcAft>
                <a:spcPts val="0"/>
              </a:spcAft>
              <a:buSzPts val="1200"/>
              <a:buChar char="○"/>
            </a:pPr>
            <a:r>
              <a:rPr lang="en"/>
              <a:t>Le code de statut 404 devrait s’afficher dans le panneau de l’onglet</a:t>
            </a:r>
            <a:endParaRPr/>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1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GET</a:t>
            </a:r>
            <a:endParaRPr>
              <a:solidFill>
                <a:srgbClr val="FFFF00"/>
              </a:solidFill>
            </a:endParaRPr>
          </a:p>
        </p:txBody>
      </p:sp>
      <p:sp>
        <p:nvSpPr>
          <p:cNvPr id="850" name="Google Shape;850;p115"/>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Une des conventions de </a:t>
            </a:r>
            <a:r>
              <a:rPr lang="en" sz="1200" b="1" i="1"/>
              <a:t>REST </a:t>
            </a:r>
            <a:r>
              <a:rPr lang="en" sz="1200"/>
              <a:t>est d’</a:t>
            </a:r>
            <a:r>
              <a:rPr lang="en" sz="1200" b="1"/>
              <a:t>afficher un code de statut 404</a:t>
            </a:r>
            <a:r>
              <a:rPr lang="en" sz="1200"/>
              <a:t> au client lorsqu’une donnée est introuvable</a:t>
            </a:r>
            <a:endParaRPr sz="1200"/>
          </a:p>
          <a:p>
            <a:pPr marL="365760" lvl="0" indent="-213359" algn="l" rtl="0">
              <a:spcBef>
                <a:spcPts val="1000"/>
              </a:spcBef>
              <a:spcAft>
                <a:spcPts val="0"/>
              </a:spcAft>
              <a:buSzPts val="1200"/>
              <a:buChar char="●"/>
            </a:pPr>
            <a:r>
              <a:rPr lang="en" sz="1200"/>
              <a:t>Pour cela, la méthode </a:t>
            </a:r>
            <a:r>
              <a:rPr lang="en" sz="1200" b="1" i="1"/>
              <a:t>status()</a:t>
            </a:r>
            <a:r>
              <a:rPr lang="en" sz="1200"/>
              <a:t> de l’objet </a:t>
            </a:r>
            <a:r>
              <a:rPr lang="en" sz="1200" b="1" i="1"/>
              <a:t>response </a:t>
            </a:r>
            <a:r>
              <a:rPr lang="en" sz="1200"/>
              <a:t>est utilisée en envoyant le code </a:t>
            </a:r>
            <a:r>
              <a:rPr lang="en" sz="1200" b="1"/>
              <a:t>404 </a:t>
            </a:r>
            <a:r>
              <a:rPr lang="en" sz="1200"/>
              <a:t>en paramètre</a:t>
            </a:r>
            <a:endParaRPr sz="1200"/>
          </a:p>
          <a:p>
            <a:pPr marL="365760" lvl="0" indent="-213359" algn="l" rtl="0">
              <a:spcBef>
                <a:spcPts val="1000"/>
              </a:spcBef>
              <a:spcAft>
                <a:spcPts val="0"/>
              </a:spcAft>
              <a:buSzPts val="1200"/>
              <a:buChar char="●"/>
            </a:pPr>
            <a:r>
              <a:rPr lang="en" sz="1200"/>
              <a:t>Il est possible d’envoyer une description du statut en appelant la méthode </a:t>
            </a:r>
            <a:r>
              <a:rPr lang="en" sz="1200" b="1" i="1"/>
              <a:t>send()</a:t>
            </a:r>
            <a:r>
              <a:rPr lang="en" sz="1200"/>
              <a:t> après avoir appelé </a:t>
            </a:r>
            <a:r>
              <a:rPr lang="en" sz="1200" b="1" i="1"/>
              <a:t>status() </a:t>
            </a:r>
            <a:r>
              <a:rPr lang="en" sz="1200"/>
              <a:t>de l’objet </a:t>
            </a:r>
            <a:r>
              <a:rPr lang="en" sz="1200" b="1" i="1"/>
              <a:t>response</a:t>
            </a:r>
            <a:endParaRPr sz="1200" b="1" i="1"/>
          </a:p>
          <a:p>
            <a:pPr marL="457200" lvl="0" indent="0" algn="l" rtl="0">
              <a:lnSpc>
                <a:spcPct val="135714"/>
              </a:lnSpc>
              <a:spcBef>
                <a:spcPts val="1000"/>
              </a:spcBef>
              <a:spcAft>
                <a:spcPts val="0"/>
              </a:spcAft>
              <a:buNone/>
            </a:pP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return res.status(404).send(`L'atelier est introuvable pour cet id`);</a:t>
            </a:r>
            <a:endParaRPr sz="1200" b="1" i="1"/>
          </a:p>
          <a:p>
            <a:pPr marL="0" lvl="0" indent="0" algn="l" rtl="0">
              <a:spcBef>
                <a:spcPts val="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11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POST</a:t>
            </a:r>
            <a:endParaRPr>
              <a:solidFill>
                <a:srgbClr val="FFFF00"/>
              </a:solidFill>
            </a:endParaRPr>
          </a:p>
        </p:txBody>
      </p:sp>
      <p:sp>
        <p:nvSpPr>
          <p:cNvPr id="856" name="Google Shape;856;p116"/>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Vous allez créer la route </a:t>
            </a:r>
            <a:r>
              <a:rPr lang="en" sz="1200" b="1"/>
              <a:t>HTTP POST</a:t>
            </a:r>
            <a:r>
              <a:rPr lang="en" sz="1200"/>
              <a:t> et ajouter la logique pour créer un atelier en fonction en passant le contenu de l’atelier </a:t>
            </a:r>
            <a:endParaRPr b="1"/>
          </a:p>
          <a:p>
            <a:pPr marL="0" lvl="0" indent="0" algn="l" rtl="0">
              <a:spcBef>
                <a:spcPts val="1000"/>
              </a:spcBef>
              <a:spcAft>
                <a:spcPts val="0"/>
              </a:spcAft>
              <a:buNone/>
            </a:pPr>
            <a:r>
              <a:rPr lang="en" sz="1200" u="sng"/>
              <a:t>Exercice 1 :</a:t>
            </a:r>
            <a:endParaRPr sz="1200" b="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Créer la route HTTP POST en appelant la méthode </a:t>
            </a:r>
            <a:r>
              <a:rPr lang="en" sz="1200" b="1" i="1"/>
              <a:t>post()</a:t>
            </a:r>
            <a:r>
              <a:rPr lang="en" sz="1200"/>
              <a:t> de l’objet </a:t>
            </a:r>
            <a:r>
              <a:rPr lang="en" sz="1200" b="1" i="1"/>
              <a:t>app </a:t>
            </a:r>
            <a:r>
              <a:rPr lang="en" sz="1200"/>
              <a:t>en passant les paramètres suivants :</a:t>
            </a:r>
            <a:endParaRPr sz="1200"/>
          </a:p>
          <a:p>
            <a:pPr marL="822960" lvl="1" indent="-213360" algn="l" rtl="0">
              <a:spcBef>
                <a:spcPts val="1000"/>
              </a:spcBef>
              <a:spcAft>
                <a:spcPts val="0"/>
              </a:spcAft>
              <a:buSzPts val="1200"/>
              <a:buChar char="○"/>
            </a:pPr>
            <a:r>
              <a:rPr lang="en"/>
              <a:t>L’URL </a:t>
            </a:r>
            <a:r>
              <a:rPr lang="en" b="1" i="1"/>
              <a:t>/api/ateliers </a:t>
            </a:r>
            <a:r>
              <a:rPr lang="en"/>
              <a:t>( Note : </a:t>
            </a:r>
            <a:r>
              <a:rPr lang="en" b="1"/>
              <a:t>aucun id</a:t>
            </a:r>
            <a:r>
              <a:rPr lang="en"/>
              <a:t> n’est spécifié car on veut ajouter un nouvel atelier à la collection </a:t>
            </a:r>
            <a:r>
              <a:rPr lang="en" b="1" i="1"/>
              <a:t>ateliers </a:t>
            </a:r>
            <a:r>
              <a:rPr lang="en"/>
              <a:t>)</a:t>
            </a:r>
            <a:endParaRPr/>
          </a:p>
          <a:p>
            <a:pPr marL="822960" lvl="1" indent="-213360" algn="l" rtl="0">
              <a:spcBef>
                <a:spcPts val="1000"/>
              </a:spcBef>
              <a:spcAft>
                <a:spcPts val="0"/>
              </a:spcAft>
              <a:buSzPts val="1200"/>
              <a:buChar char="○"/>
            </a:pPr>
            <a:r>
              <a:rPr lang="en"/>
              <a:t>La fonction de rappel avec les deux paramètres </a:t>
            </a:r>
            <a:r>
              <a:rPr lang="en" b="1" i="1"/>
              <a:t>request </a:t>
            </a:r>
            <a:r>
              <a:rPr lang="en"/>
              <a:t>et </a:t>
            </a:r>
            <a:r>
              <a:rPr lang="en" b="1" i="1"/>
              <a:t>response</a:t>
            </a:r>
            <a:endParaRPr b="1" i="1"/>
          </a:p>
          <a:p>
            <a:pPr marL="914400" lvl="0" indent="0" algn="l" rtl="0">
              <a:lnSpc>
                <a:spcPct val="135714"/>
              </a:lnSpc>
              <a:spcBef>
                <a:spcPts val="1000"/>
              </a:spcBef>
              <a:spcAft>
                <a:spcPts val="0"/>
              </a:spcAft>
              <a:buClr>
                <a:srgbClr val="000000"/>
              </a:buClr>
              <a:buSzPts val="1100"/>
              <a:buFont typeface="Arial"/>
              <a:buNone/>
            </a:pPr>
            <a:r>
              <a:rPr lang="en" sz="1200" b="1">
                <a:latin typeface="Courier New"/>
                <a:ea typeface="Courier New"/>
                <a:cs typeface="Courier New"/>
                <a:sym typeface="Courier New"/>
              </a:rPr>
              <a:t>app.post('/api/ateliers', (req, res) =&gt; {</a:t>
            </a:r>
            <a:endParaRPr sz="1200" b="1">
              <a:latin typeface="Courier New"/>
              <a:ea typeface="Courier New"/>
              <a:cs typeface="Courier New"/>
              <a:sym typeface="Courier New"/>
            </a:endParaRPr>
          </a:p>
          <a:p>
            <a:pPr marL="914400" lvl="0" indent="0" algn="l" rtl="0">
              <a:lnSpc>
                <a:spcPct val="135714"/>
              </a:lnSpc>
              <a:spcBef>
                <a:spcPts val="0"/>
              </a:spcBef>
              <a:spcAft>
                <a:spcPts val="0"/>
              </a:spcAft>
              <a:buClr>
                <a:srgbClr val="000000"/>
              </a:buClr>
              <a:buSzPts val="1100"/>
              <a:buFont typeface="Arial"/>
              <a:buNone/>
            </a:pPr>
            <a:r>
              <a:rPr lang="en" sz="1200" b="1">
                <a:latin typeface="Courier New"/>
                <a:ea typeface="Courier New"/>
                <a:cs typeface="Courier New"/>
                <a:sym typeface="Courier New"/>
              </a:rPr>
              <a:t>});</a:t>
            </a:r>
            <a:endParaRPr sz="1200"/>
          </a:p>
          <a:p>
            <a:pPr marL="0" lvl="0" indent="0" algn="l" rtl="0">
              <a:spcBef>
                <a:spcPts val="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11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POST</a:t>
            </a:r>
            <a:endParaRPr>
              <a:solidFill>
                <a:srgbClr val="FFFF00"/>
              </a:solidFill>
            </a:endParaRPr>
          </a:p>
        </p:txBody>
      </p:sp>
      <p:sp>
        <p:nvSpPr>
          <p:cNvPr id="862" name="Google Shape;862;p117"/>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a:t>Ajouter la logique dans la fonction de rappel pour créer un atelier :</a:t>
            </a:r>
            <a:endParaRPr sz="1200"/>
          </a:p>
          <a:p>
            <a:pPr marL="822960" lvl="1" indent="-213360" algn="l" rtl="0">
              <a:spcBef>
                <a:spcPts val="1000"/>
              </a:spcBef>
              <a:spcAft>
                <a:spcPts val="0"/>
              </a:spcAft>
              <a:buSzPts val="1200"/>
              <a:buChar char="○"/>
            </a:pPr>
            <a:r>
              <a:rPr lang="en"/>
              <a:t>Créer un objet atelier constitué de deux propriétés : </a:t>
            </a:r>
            <a:r>
              <a:rPr lang="en" b="1" i="1"/>
              <a:t>id </a:t>
            </a:r>
            <a:r>
              <a:rPr lang="en"/>
              <a:t>et </a:t>
            </a:r>
            <a:r>
              <a:rPr lang="en" b="1" i="1"/>
              <a:t>nom</a:t>
            </a:r>
            <a:endParaRPr b="1" i="1"/>
          </a:p>
          <a:p>
            <a:pPr marL="1280160" lvl="2" indent="-213360" algn="l" rtl="0">
              <a:spcBef>
                <a:spcPts val="1000"/>
              </a:spcBef>
              <a:spcAft>
                <a:spcPts val="0"/>
              </a:spcAft>
              <a:buSzPts val="1200"/>
              <a:buChar char="■"/>
            </a:pPr>
            <a:r>
              <a:rPr lang="en"/>
              <a:t>L</a:t>
            </a:r>
            <a:r>
              <a:rPr lang="en" b="1"/>
              <a:t>’id </a:t>
            </a:r>
            <a:r>
              <a:rPr lang="en"/>
              <a:t>est </a:t>
            </a:r>
            <a:r>
              <a:rPr lang="en" b="1"/>
              <a:t>incrémental </a:t>
            </a:r>
            <a:r>
              <a:rPr lang="en"/>
              <a:t>ce qui correspond au </a:t>
            </a:r>
            <a:r>
              <a:rPr lang="en" b="1"/>
              <a:t>nombre d’ateliers au total additionné à 1</a:t>
            </a:r>
            <a:endParaRPr b="1"/>
          </a:p>
          <a:p>
            <a:pPr marL="1280160" lvl="2" indent="-213360" algn="l" rtl="0">
              <a:spcBef>
                <a:spcPts val="1000"/>
              </a:spcBef>
              <a:spcAft>
                <a:spcPts val="0"/>
              </a:spcAft>
              <a:buSzPts val="1200"/>
              <a:buChar char="■"/>
            </a:pPr>
            <a:r>
              <a:rPr lang="en"/>
              <a:t>Le </a:t>
            </a:r>
            <a:r>
              <a:rPr lang="en" b="1"/>
              <a:t>nom </a:t>
            </a:r>
            <a:r>
              <a:rPr lang="en"/>
              <a:t>est récupéré à partir de l’objet </a:t>
            </a:r>
            <a:r>
              <a:rPr lang="en" b="1" i="1"/>
              <a:t>body </a:t>
            </a:r>
            <a:r>
              <a:rPr lang="en"/>
              <a:t>de l’objet </a:t>
            </a:r>
            <a:r>
              <a:rPr lang="en" b="1" i="1"/>
              <a:t>request</a:t>
            </a:r>
            <a:endParaRPr b="1" i="1"/>
          </a:p>
          <a:p>
            <a:pPr marL="1828800" lvl="3" indent="-304800" algn="l" rtl="0">
              <a:spcBef>
                <a:spcPts val="1000"/>
              </a:spcBef>
              <a:spcAft>
                <a:spcPts val="0"/>
              </a:spcAft>
              <a:buSzPts val="1200"/>
              <a:buChar char="●"/>
            </a:pPr>
            <a:r>
              <a:rPr lang="en"/>
              <a:t>On s’attend donc à ce que le corps ou le contenu de la requête (</a:t>
            </a:r>
            <a:r>
              <a:rPr lang="en" b="1" i="1"/>
              <a:t>req.body</a:t>
            </a:r>
            <a:r>
              <a:rPr lang="en"/>
              <a:t>) contient un objet et ce dernier contient la propriété </a:t>
            </a:r>
            <a:r>
              <a:rPr lang="en" b="1" i="1"/>
              <a:t>nom</a:t>
            </a:r>
            <a:endParaRPr b="1" i="1"/>
          </a:p>
          <a:p>
            <a:pPr marL="914400" lvl="0" indent="0" algn="l" rtl="0">
              <a:lnSpc>
                <a:spcPct val="135714"/>
              </a:lnSpc>
              <a:spcBef>
                <a:spcPts val="1000"/>
              </a:spcBef>
              <a:spcAft>
                <a:spcPts val="0"/>
              </a:spcAft>
              <a:buNone/>
            </a:pPr>
            <a:r>
              <a:rPr lang="en" sz="1200" b="1">
                <a:latin typeface="Courier New"/>
                <a:ea typeface="Courier New"/>
                <a:cs typeface="Courier New"/>
                <a:sym typeface="Courier New"/>
              </a:rPr>
              <a:t>   const atelier = {</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id: ateliers.length + 1,</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nom: req.body.nom</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i="1"/>
          </a:p>
          <a:p>
            <a:pPr marL="914400" lvl="0" indent="0" algn="l" rtl="0">
              <a:spcBef>
                <a:spcPts val="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1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POST</a:t>
            </a:r>
            <a:endParaRPr>
              <a:solidFill>
                <a:srgbClr val="FFFF00"/>
              </a:solidFill>
            </a:endParaRPr>
          </a:p>
        </p:txBody>
      </p:sp>
      <p:sp>
        <p:nvSpPr>
          <p:cNvPr id="868" name="Google Shape;868;p118"/>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914400" lvl="1" indent="-304800" algn="l" rtl="0">
              <a:spcBef>
                <a:spcPts val="0"/>
              </a:spcBef>
              <a:spcAft>
                <a:spcPts val="0"/>
              </a:spcAft>
              <a:buSzPts val="1200"/>
              <a:buChar char="○"/>
            </a:pPr>
            <a:r>
              <a:rPr lang="en"/>
              <a:t>Pour que </a:t>
            </a:r>
            <a:r>
              <a:rPr lang="en" b="1" i="1"/>
              <a:t>req.body.nom</a:t>
            </a:r>
            <a:r>
              <a:rPr lang="en"/>
              <a:t> puisse être interprété, il faut activer la transformation du contenu des objets JSON du corps de requête (</a:t>
            </a:r>
            <a:r>
              <a:rPr lang="en" b="1" i="1"/>
              <a:t>req.body</a:t>
            </a:r>
            <a:r>
              <a:rPr lang="en"/>
              <a:t>) car par défaut cette fonctionnalité n’est pas activée dans </a:t>
            </a:r>
            <a:r>
              <a:rPr lang="en" b="1"/>
              <a:t>Express</a:t>
            </a:r>
            <a:endParaRPr b="1" i="1"/>
          </a:p>
          <a:p>
            <a:pPr marL="1280160" lvl="2" indent="-213360" algn="l" rtl="0">
              <a:spcBef>
                <a:spcPts val="1000"/>
              </a:spcBef>
              <a:spcAft>
                <a:spcPts val="0"/>
              </a:spcAft>
              <a:buSzPts val="1200"/>
              <a:buChar char="■"/>
            </a:pPr>
            <a:r>
              <a:rPr lang="en"/>
              <a:t>Juste après la ligne </a:t>
            </a:r>
            <a:r>
              <a:rPr lang="en" b="1">
                <a:latin typeface="Courier New"/>
                <a:ea typeface="Courier New"/>
                <a:cs typeface="Courier New"/>
                <a:sym typeface="Courier New"/>
              </a:rPr>
              <a:t>const app = express()</a:t>
            </a:r>
            <a:r>
              <a:rPr lang="en" sz="1050" b="1">
                <a:latin typeface="Courier New"/>
                <a:ea typeface="Courier New"/>
                <a:cs typeface="Courier New"/>
                <a:sym typeface="Courier New"/>
              </a:rPr>
              <a:t>; </a:t>
            </a:r>
            <a:r>
              <a:rPr lang="en"/>
              <a:t>ajouter la ligne : </a:t>
            </a:r>
            <a:endParaRPr/>
          </a:p>
          <a:p>
            <a:pPr marL="914400" lvl="0" indent="457200" algn="l" rtl="0">
              <a:spcBef>
                <a:spcPts val="1000"/>
              </a:spcBef>
              <a:spcAft>
                <a:spcPts val="0"/>
              </a:spcAft>
              <a:buNone/>
            </a:pPr>
            <a:r>
              <a:rPr lang="en" sz="1200" b="1">
                <a:latin typeface="Courier New"/>
                <a:ea typeface="Courier New"/>
                <a:cs typeface="Courier New"/>
                <a:sym typeface="Courier New"/>
              </a:rPr>
              <a:t>app.use(express.json());</a:t>
            </a:r>
            <a:endParaRPr sz="1200" b="1">
              <a:latin typeface="Courier New"/>
              <a:ea typeface="Courier New"/>
              <a:cs typeface="Courier New"/>
              <a:sym typeface="Courier New"/>
            </a:endParaRPr>
          </a:p>
          <a:p>
            <a:pPr marL="914400" lvl="1" indent="-304800" algn="l" rtl="0">
              <a:spcBef>
                <a:spcPts val="1000"/>
              </a:spcBef>
              <a:spcAft>
                <a:spcPts val="0"/>
              </a:spcAft>
              <a:buSzPts val="1200"/>
              <a:buChar char="○"/>
            </a:pPr>
            <a:r>
              <a:rPr lang="en"/>
              <a:t>Ajouter l’objet </a:t>
            </a:r>
            <a:r>
              <a:rPr lang="en" b="1" i="1"/>
              <a:t>atelier </a:t>
            </a:r>
            <a:r>
              <a:rPr lang="en"/>
              <a:t>que vous venez de créer dans le tableau </a:t>
            </a:r>
            <a:r>
              <a:rPr lang="en" b="1" i="1"/>
              <a:t>ateliers </a:t>
            </a:r>
            <a:r>
              <a:rPr lang="en"/>
              <a:t>à l’aide de la méthode </a:t>
            </a:r>
            <a:r>
              <a:rPr lang="en" b="1" i="1"/>
              <a:t>push()</a:t>
            </a:r>
            <a:endParaRPr b="1" i="1"/>
          </a:p>
          <a:p>
            <a:pPr marL="1371600" lvl="0" indent="0" algn="l" rtl="0">
              <a:lnSpc>
                <a:spcPct val="135714"/>
              </a:lnSpc>
              <a:spcBef>
                <a:spcPts val="1000"/>
              </a:spcBef>
              <a:spcAft>
                <a:spcPts val="0"/>
              </a:spcAft>
              <a:buNone/>
            </a:pPr>
            <a:r>
              <a:rPr lang="en" sz="1200" b="1">
                <a:latin typeface="Courier New"/>
                <a:ea typeface="Courier New"/>
                <a:cs typeface="Courier New"/>
                <a:sym typeface="Courier New"/>
              </a:rPr>
              <a:t>ateliers.push(atelier);</a:t>
            </a:r>
            <a:endParaRPr sz="1200" b="1"/>
          </a:p>
          <a:p>
            <a:pPr marL="914400" lvl="1" indent="-304800" algn="l" rtl="0">
              <a:spcBef>
                <a:spcPts val="1000"/>
              </a:spcBef>
              <a:spcAft>
                <a:spcPts val="0"/>
              </a:spcAft>
              <a:buSzPts val="1200"/>
              <a:buChar char="○"/>
            </a:pPr>
            <a:r>
              <a:rPr lang="en"/>
              <a:t>Par convention, lorsque le serveur crée un nouvel objet ou une nouvelle ressource après un POST, on retourne l’objet créé dans la réponse car l’application client pourrait utiliser le nouvel </a:t>
            </a:r>
            <a:r>
              <a:rPr lang="en" b="1" i="1"/>
              <a:t>id </a:t>
            </a:r>
            <a:r>
              <a:rPr lang="en"/>
              <a:t>créé pour d’autres traitements</a:t>
            </a:r>
            <a:endParaRPr/>
          </a:p>
          <a:p>
            <a:pPr marL="1371600" lvl="2" indent="-304800" algn="l" rtl="0">
              <a:lnSpc>
                <a:spcPct val="135714"/>
              </a:lnSpc>
              <a:spcBef>
                <a:spcPts val="1000"/>
              </a:spcBef>
              <a:spcAft>
                <a:spcPts val="0"/>
              </a:spcAft>
              <a:buSzPts val="1200"/>
              <a:buChar char="■"/>
            </a:pPr>
            <a:r>
              <a:rPr lang="en" b="1">
                <a:latin typeface="Courier New"/>
                <a:ea typeface="Courier New"/>
                <a:cs typeface="Courier New"/>
                <a:sym typeface="Courier New"/>
              </a:rPr>
              <a:t>res.send(atelier);</a:t>
            </a:r>
            <a:endParaRPr b="1">
              <a:latin typeface="Courier New"/>
              <a:ea typeface="Courier New"/>
              <a:cs typeface="Courier New"/>
              <a:sym typeface="Courier New"/>
            </a:endParaRPr>
          </a:p>
          <a:p>
            <a:pPr marL="914400" lvl="1" indent="-304800" algn="l" rtl="0">
              <a:spcBef>
                <a:spcPts val="1000"/>
              </a:spcBef>
              <a:spcAft>
                <a:spcPts val="0"/>
              </a:spcAft>
              <a:buSzPts val="1200"/>
              <a:buChar char="○"/>
            </a:pPr>
            <a:r>
              <a:rPr lang="en"/>
              <a:t>Enregistrer les modifications</a:t>
            </a:r>
            <a:endParaRPr/>
          </a:p>
          <a:p>
            <a:pPr marL="91440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1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POST</a:t>
            </a:r>
            <a:endParaRPr>
              <a:solidFill>
                <a:srgbClr val="FFFF00"/>
              </a:solidFill>
            </a:endParaRPr>
          </a:p>
        </p:txBody>
      </p:sp>
      <p:sp>
        <p:nvSpPr>
          <p:cNvPr id="874" name="Google Shape;874;p119"/>
          <p:cNvSpPr txBox="1">
            <a:spLocks noGrp="1"/>
          </p:cNvSpPr>
          <p:nvPr>
            <p:ph type="body" idx="1"/>
          </p:nvPr>
        </p:nvSpPr>
        <p:spPr>
          <a:xfrm>
            <a:off x="147150" y="1777450"/>
            <a:ext cx="8866800" cy="3366000"/>
          </a:xfrm>
          <a:prstGeom prst="rect">
            <a:avLst/>
          </a:prstGeom>
        </p:spPr>
        <p:txBody>
          <a:bodyPr spcFirstLastPara="1" wrap="square" lIns="91425" tIns="91425" rIns="91425" bIns="91425" anchor="t" anchorCtr="0">
            <a:noAutofit/>
          </a:bodyPr>
          <a:lstStyle/>
          <a:p>
            <a:pPr marL="822960" lvl="1" indent="-213360" algn="l" rtl="0">
              <a:spcBef>
                <a:spcPts val="0"/>
              </a:spcBef>
              <a:spcAft>
                <a:spcPts val="0"/>
              </a:spcAft>
              <a:buSzPts val="1200"/>
              <a:buChar char="○"/>
            </a:pPr>
            <a:r>
              <a:rPr lang="en"/>
              <a:t>Pour tester la requête </a:t>
            </a:r>
            <a:r>
              <a:rPr lang="en" b="1"/>
              <a:t>HTTP POST</a:t>
            </a:r>
            <a:r>
              <a:rPr lang="en"/>
              <a:t> que vous venez d’implémenter, vous pouvez utiliser l’outil </a:t>
            </a:r>
            <a:r>
              <a:rPr lang="en" b="1" i="1"/>
              <a:t>Postman </a:t>
            </a:r>
            <a:r>
              <a:rPr lang="en"/>
              <a:t>qui est une extension gratuite de Google Chrome :</a:t>
            </a:r>
            <a:endParaRPr/>
          </a:p>
          <a:p>
            <a:pPr marL="1280160" lvl="2" indent="-213360" algn="l" rtl="0">
              <a:spcBef>
                <a:spcPts val="1000"/>
              </a:spcBef>
              <a:spcAft>
                <a:spcPts val="0"/>
              </a:spcAft>
              <a:buSzPts val="1200"/>
              <a:buChar char="■"/>
            </a:pPr>
            <a:r>
              <a:rPr lang="en"/>
              <a:t>Chercher pour </a:t>
            </a:r>
            <a:r>
              <a:rPr lang="en" b="1" i="1"/>
              <a:t>chrome postman</a:t>
            </a:r>
            <a:r>
              <a:rPr lang="en"/>
              <a:t> dans votre navigateur</a:t>
            </a:r>
            <a:endParaRPr/>
          </a:p>
          <a:p>
            <a:pPr marL="1280160" lvl="2" indent="-213360" algn="l" rtl="0">
              <a:spcBef>
                <a:spcPts val="1000"/>
              </a:spcBef>
              <a:spcAft>
                <a:spcPts val="0"/>
              </a:spcAft>
              <a:buSzPts val="1200"/>
              <a:buChar char="■"/>
            </a:pPr>
            <a:r>
              <a:rPr lang="en"/>
              <a:t>Cliquer sur le lien </a:t>
            </a:r>
            <a:r>
              <a:rPr lang="en" b="1">
                <a:highlight>
                  <a:srgbClr val="FFFFFF"/>
                </a:highlight>
                <a:latin typeface="Arial"/>
                <a:ea typeface="Arial"/>
                <a:cs typeface="Arial"/>
                <a:sym typeface="Arial"/>
              </a:rPr>
              <a:t>Postman - Chrome Web Store</a:t>
            </a:r>
            <a:endParaRPr b="1">
              <a:highlight>
                <a:srgbClr val="FFFFFF"/>
              </a:highlight>
              <a:latin typeface="Arial"/>
              <a:ea typeface="Arial"/>
              <a:cs typeface="Arial"/>
              <a:sym typeface="Arial"/>
            </a:endParaRPr>
          </a:p>
          <a:p>
            <a:pPr marL="1280160" lvl="2" indent="-213360" algn="l" rtl="0">
              <a:spcBef>
                <a:spcPts val="1000"/>
              </a:spcBef>
              <a:spcAft>
                <a:spcPts val="0"/>
              </a:spcAft>
              <a:buSzPts val="1200"/>
              <a:buChar char="■"/>
            </a:pPr>
            <a:r>
              <a:rPr lang="en"/>
              <a:t>Ajouter l’extension dans Chrome en cliquant sur le bouton </a:t>
            </a:r>
            <a:r>
              <a:rPr lang="en" b="1"/>
              <a:t>Add to Chrome </a:t>
            </a:r>
            <a:r>
              <a:rPr lang="en"/>
              <a:t>ensuite sur</a:t>
            </a:r>
            <a:r>
              <a:rPr lang="en" b="1"/>
              <a:t> Add App</a:t>
            </a:r>
            <a:endParaRPr b="1"/>
          </a:p>
          <a:p>
            <a:pPr marL="1280160" lvl="2" indent="-213360" algn="l" rtl="0">
              <a:spcBef>
                <a:spcPts val="1000"/>
              </a:spcBef>
              <a:spcAft>
                <a:spcPts val="0"/>
              </a:spcAft>
              <a:buSzPts val="1200"/>
              <a:buChar char="■"/>
            </a:pPr>
            <a:r>
              <a:rPr lang="en"/>
              <a:t>Démarrez l’application Postman</a:t>
            </a:r>
            <a:endParaRPr/>
          </a:p>
          <a:p>
            <a:pPr marL="1280160" lvl="2" indent="-213360" algn="l" rtl="0">
              <a:spcBef>
                <a:spcPts val="1000"/>
              </a:spcBef>
              <a:spcAft>
                <a:spcPts val="0"/>
              </a:spcAft>
              <a:buSzPts val="1200"/>
              <a:buChar char="■"/>
            </a:pPr>
            <a:r>
              <a:rPr lang="en"/>
              <a:t>Vous n’avez pas besoin de créer un compte pour utiliser l’application. Vous avez juste à cliquer sur :</a:t>
            </a:r>
            <a:endParaRPr/>
          </a:p>
          <a:p>
            <a:pPr marL="1828800" lvl="0" indent="0" algn="l" rtl="0">
              <a:spcBef>
                <a:spcPts val="1000"/>
              </a:spcBef>
              <a:spcAft>
                <a:spcPts val="0"/>
              </a:spcAft>
              <a:buNone/>
            </a:pPr>
            <a:r>
              <a:rPr lang="en" u="sng"/>
              <a:t>Take me straight to the app. I’ll create an account another time</a:t>
            </a:r>
            <a:endParaRPr u="sng"/>
          </a:p>
          <a:p>
            <a:pPr marL="91440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2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POST</a:t>
            </a:r>
            <a:endParaRPr>
              <a:solidFill>
                <a:srgbClr val="FFFF00"/>
              </a:solidFill>
            </a:endParaRPr>
          </a:p>
        </p:txBody>
      </p:sp>
      <p:sp>
        <p:nvSpPr>
          <p:cNvPr id="880" name="Google Shape;880;p120"/>
          <p:cNvSpPr txBox="1">
            <a:spLocks noGrp="1"/>
          </p:cNvSpPr>
          <p:nvPr>
            <p:ph type="body" idx="1"/>
          </p:nvPr>
        </p:nvSpPr>
        <p:spPr>
          <a:xfrm>
            <a:off x="147150" y="1777450"/>
            <a:ext cx="8866800" cy="3366000"/>
          </a:xfrm>
          <a:prstGeom prst="rect">
            <a:avLst/>
          </a:prstGeom>
        </p:spPr>
        <p:txBody>
          <a:bodyPr spcFirstLastPara="1" wrap="square" lIns="91425" tIns="91425" rIns="91425" bIns="91425" anchor="t" anchorCtr="0">
            <a:noAutofit/>
          </a:bodyPr>
          <a:lstStyle/>
          <a:p>
            <a:pPr marL="1280160" lvl="2" indent="-213360" algn="l" rtl="0">
              <a:spcBef>
                <a:spcPts val="0"/>
              </a:spcBef>
              <a:spcAft>
                <a:spcPts val="0"/>
              </a:spcAft>
              <a:buSzPts val="1200"/>
              <a:buChar char="■"/>
            </a:pPr>
            <a:r>
              <a:rPr lang="en"/>
              <a:t>Vous pouvez fermer la fenêtre </a:t>
            </a:r>
            <a:r>
              <a:rPr lang="en" b="1" i="1"/>
              <a:t>Create New</a:t>
            </a:r>
            <a:endParaRPr b="1" i="1"/>
          </a:p>
          <a:p>
            <a:pPr marL="1280160" lvl="2" indent="-213360" algn="l" rtl="0">
              <a:spcBef>
                <a:spcPts val="1000"/>
              </a:spcBef>
              <a:spcAft>
                <a:spcPts val="0"/>
              </a:spcAft>
              <a:buSzPts val="1200"/>
              <a:buChar char="■"/>
            </a:pPr>
            <a:r>
              <a:rPr lang="en"/>
              <a:t>Choisissez </a:t>
            </a:r>
            <a:r>
              <a:rPr lang="en" b="1" i="1"/>
              <a:t>POST </a:t>
            </a:r>
            <a:r>
              <a:rPr lang="en"/>
              <a:t>dans le menu déroulant</a:t>
            </a:r>
            <a:endParaRPr/>
          </a:p>
          <a:p>
            <a:pPr marL="1280160" lvl="2" indent="-213360" algn="l" rtl="0">
              <a:spcBef>
                <a:spcPts val="1000"/>
              </a:spcBef>
              <a:spcAft>
                <a:spcPts val="0"/>
              </a:spcAft>
              <a:buSzPts val="1200"/>
              <a:buChar char="■"/>
            </a:pPr>
            <a:r>
              <a:rPr lang="en"/>
              <a:t>Entrez l’URL </a:t>
            </a:r>
            <a:r>
              <a:rPr lang="en" u="sng">
                <a:solidFill>
                  <a:schemeClr val="hlink"/>
                </a:solidFill>
                <a:hlinkClick r:id="rId3"/>
              </a:rPr>
              <a:t>http://localhost:3000/api/ateliers</a:t>
            </a:r>
            <a:endParaRPr/>
          </a:p>
          <a:p>
            <a:pPr marL="1280160" lvl="2" indent="-213360" algn="l" rtl="0">
              <a:spcBef>
                <a:spcPts val="1000"/>
              </a:spcBef>
              <a:spcAft>
                <a:spcPts val="0"/>
              </a:spcAft>
              <a:buSzPts val="1200"/>
              <a:buChar char="■"/>
            </a:pPr>
            <a:r>
              <a:rPr lang="en"/>
              <a:t>Sélectionnez l’onglet </a:t>
            </a:r>
            <a:r>
              <a:rPr lang="en" b="1" i="1"/>
              <a:t>Body </a:t>
            </a:r>
            <a:r>
              <a:rPr lang="en"/>
              <a:t>pour initialiser le contenu de la requête</a:t>
            </a:r>
            <a:endParaRPr/>
          </a:p>
          <a:p>
            <a:pPr marL="1280160" lvl="2" indent="-213360" algn="l" rtl="0">
              <a:spcBef>
                <a:spcPts val="1000"/>
              </a:spcBef>
              <a:spcAft>
                <a:spcPts val="0"/>
              </a:spcAft>
              <a:buSzPts val="1200"/>
              <a:buChar char="■"/>
            </a:pPr>
            <a:r>
              <a:rPr lang="en"/>
              <a:t>Parmi les options, sélectionnez </a:t>
            </a:r>
            <a:r>
              <a:rPr lang="en" b="1" i="1"/>
              <a:t>raw </a:t>
            </a:r>
            <a:r>
              <a:rPr lang="en"/>
              <a:t>et ensuite </a:t>
            </a:r>
            <a:r>
              <a:rPr lang="en" b="1" i="1"/>
              <a:t>JSON (application/json)</a:t>
            </a:r>
            <a:endParaRPr b="1" i="1"/>
          </a:p>
          <a:p>
            <a:pPr marL="1280160" lvl="2" indent="-213360" algn="l" rtl="0">
              <a:spcBef>
                <a:spcPts val="1000"/>
              </a:spcBef>
              <a:spcAft>
                <a:spcPts val="0"/>
              </a:spcAft>
              <a:buSzPts val="1200"/>
              <a:buChar char="■"/>
            </a:pPr>
            <a:r>
              <a:rPr lang="en"/>
              <a:t>Ajouter le contenu JSON dans la requête :</a:t>
            </a:r>
            <a:endParaRPr/>
          </a:p>
          <a:p>
            <a:pPr marL="1371600" lvl="0" indent="0" algn="l" rtl="0">
              <a:spcBef>
                <a:spcPts val="1000"/>
              </a:spcBef>
              <a:spcAft>
                <a:spcPts val="0"/>
              </a:spcAft>
              <a:buNone/>
            </a:pPr>
            <a:r>
              <a:rPr lang="en" sz="1200"/>
              <a:t>{</a:t>
            </a:r>
            <a:endParaRPr sz="1200"/>
          </a:p>
          <a:p>
            <a:pPr marL="1371600" lvl="0" indent="0" algn="l" rtl="0">
              <a:spcBef>
                <a:spcPts val="0"/>
              </a:spcBef>
              <a:spcAft>
                <a:spcPts val="0"/>
              </a:spcAft>
              <a:buNone/>
            </a:pPr>
            <a:r>
              <a:rPr lang="en" sz="1200"/>
              <a:t>    "nom": "nouvel atelier"</a:t>
            </a:r>
            <a:endParaRPr sz="1200"/>
          </a:p>
          <a:p>
            <a:pPr marL="1371600" lvl="0" indent="0" algn="l" rtl="0">
              <a:spcBef>
                <a:spcPts val="0"/>
              </a:spcBef>
              <a:spcAft>
                <a:spcPts val="0"/>
              </a:spcAft>
              <a:buNone/>
            </a:pPr>
            <a:r>
              <a:rPr lang="en" sz="1200"/>
              <a:t>}</a:t>
            </a:r>
            <a:endParaRPr sz="1200"/>
          </a:p>
          <a:p>
            <a:pPr marL="1280160" lvl="2" indent="-213360" algn="l" rtl="0">
              <a:spcBef>
                <a:spcPts val="0"/>
              </a:spcBef>
              <a:spcAft>
                <a:spcPts val="0"/>
              </a:spcAft>
              <a:buSzPts val="1200"/>
              <a:buChar char="■"/>
            </a:pPr>
            <a:r>
              <a:rPr lang="en"/>
              <a:t>Cliquer sur le bouton </a:t>
            </a:r>
            <a:r>
              <a:rPr lang="en" b="1" i="1"/>
              <a:t>Send</a:t>
            </a:r>
            <a:endParaRPr b="1" i="1"/>
          </a:p>
          <a:p>
            <a:pPr marL="1280160" lvl="2" indent="-213360" algn="l" rtl="0">
              <a:spcBef>
                <a:spcPts val="1000"/>
              </a:spcBef>
              <a:spcAft>
                <a:spcPts val="0"/>
              </a:spcAft>
              <a:buSzPts val="1200"/>
              <a:buChar char="■"/>
            </a:pPr>
            <a:r>
              <a:rPr lang="en"/>
              <a:t>Si vous naviguez plus bas, vous allez voir le nouvel id généré ainsi le nom de l’atelier envoyé dans la réponse</a:t>
            </a:r>
            <a:endParaRPr/>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2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886" name="Google Shape;886;p121"/>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Une des </a:t>
            </a:r>
            <a:r>
              <a:rPr lang="en" sz="1200" b="1"/>
              <a:t>meilleurs pratiques de sécurité</a:t>
            </a:r>
            <a:r>
              <a:rPr lang="en" sz="1200"/>
              <a:t> de développement d’une application Web, est de </a:t>
            </a:r>
            <a:r>
              <a:rPr lang="en" sz="1200" b="1"/>
              <a:t>toujours valider les paramètres d’entrée</a:t>
            </a:r>
            <a:r>
              <a:rPr lang="en" sz="1200"/>
              <a:t> du client avant de les envoyer au serveur</a:t>
            </a:r>
            <a:endParaRPr sz="1200"/>
          </a:p>
          <a:p>
            <a:pPr marL="365760" lvl="0" indent="-213359" algn="l" rtl="0">
              <a:spcBef>
                <a:spcPts val="1000"/>
              </a:spcBef>
              <a:spcAft>
                <a:spcPts val="0"/>
              </a:spcAft>
              <a:buSzPts val="1200"/>
              <a:buChar char="●"/>
            </a:pPr>
            <a:r>
              <a:rPr lang="en" sz="1200"/>
              <a:t>Si aucune validation des paramètres d’entrée n’est effectuée, alors le client peut envoyer des données erronées au serveur ce qui peut pourrait compromettre la sécurité de l’application en générant des erreurs inattendues côté serveur et la rendre ainsi inutilisable</a:t>
            </a:r>
            <a:endParaRPr sz="1200"/>
          </a:p>
          <a:p>
            <a:pPr marL="0" lvl="0" indent="0" algn="l" rtl="0">
              <a:spcBef>
                <a:spcPts val="1000"/>
              </a:spcBef>
              <a:spcAft>
                <a:spcPts val="0"/>
              </a:spcAft>
              <a:buNone/>
            </a:pPr>
            <a:r>
              <a:rPr lang="en" sz="1200" u="sng"/>
              <a:t>Exercice 1 :</a:t>
            </a:r>
            <a:endParaRPr sz="1200" b="1" i="1"/>
          </a:p>
          <a:p>
            <a:pPr marL="365760" lvl="0" indent="-213359" algn="l" rtl="0">
              <a:spcBef>
                <a:spcPts val="1000"/>
              </a:spcBef>
              <a:spcAft>
                <a:spcPts val="0"/>
              </a:spcAft>
              <a:buSzPts val="1200"/>
              <a:buAutoNum type="arabicPeriod"/>
            </a:pPr>
            <a:r>
              <a:rPr lang="en" sz="1200"/>
              <a:t>Dans le fichier </a:t>
            </a:r>
            <a:r>
              <a:rPr lang="en" sz="1200" b="1" i="1"/>
              <a:t>index.js</a:t>
            </a:r>
            <a:r>
              <a:rPr lang="en" sz="1200"/>
              <a:t> à la première ligne de la fonction de rappel de </a:t>
            </a:r>
            <a:r>
              <a:rPr lang="en" sz="1200" b="1" i="1"/>
              <a:t>app.post()</a:t>
            </a:r>
            <a:r>
              <a:rPr lang="en" sz="1200"/>
              <a:t>, ajoutez le code suivant pour valider  :</a:t>
            </a:r>
            <a:endParaRPr sz="1200"/>
          </a:p>
          <a:p>
            <a:pPr marL="0" lvl="0" indent="0" algn="l" rtl="0">
              <a:lnSpc>
                <a:spcPct val="135714"/>
              </a:lnSpc>
              <a:spcBef>
                <a:spcPts val="1000"/>
              </a:spcBef>
              <a:spcAft>
                <a:spcPts val="0"/>
              </a:spcAft>
              <a:buNone/>
            </a:pPr>
            <a:r>
              <a:rPr lang="en" sz="1050" b="1">
                <a:latin typeface="Courier New"/>
                <a:ea typeface="Courier New"/>
                <a:cs typeface="Courier New"/>
                <a:sym typeface="Courier New"/>
              </a:rPr>
              <a:t>   if (!req.body.nom || req.body.nom.length &lt; 3)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return res.status(400).send('Le champ nom est requis et sa longueur minimum est de 3 caractères');</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a:t>
            </a: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a:pPr>
            <a:r>
              <a:rPr lang="en" sz="1200"/>
              <a:t>Enregistrez les modifications et exécutez de nouveau HTTP POST </a:t>
            </a:r>
            <a:r>
              <a:rPr lang="en" sz="1200" u="sng">
                <a:solidFill>
                  <a:schemeClr val="accent5"/>
                </a:solidFill>
                <a:hlinkClick r:id="rId3"/>
              </a:rPr>
              <a:t>http://localhost:3000/api/ateliers</a:t>
            </a:r>
            <a:r>
              <a:rPr lang="en" sz="1200"/>
              <a:t> en soumettant les erreurs de validation de la propriété </a:t>
            </a:r>
            <a:r>
              <a:rPr lang="en" sz="1200" b="1" i="1"/>
              <a:t>nom</a:t>
            </a:r>
            <a:endParaRPr sz="1200"/>
          </a:p>
          <a:p>
            <a:pPr marL="45720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Installer Node.js</a:t>
            </a:r>
            <a:endParaRPr>
              <a:solidFill>
                <a:srgbClr val="FFFF00"/>
              </a:solidFill>
            </a:endParaRPr>
          </a:p>
        </p:txBody>
      </p:sp>
      <p:sp>
        <p:nvSpPr>
          <p:cNvPr id="152" name="Google Shape;152;p23"/>
          <p:cNvSpPr txBox="1">
            <a:spLocks noGrp="1"/>
          </p:cNvSpPr>
          <p:nvPr>
            <p:ph type="body" idx="1"/>
          </p:nvPr>
        </p:nvSpPr>
        <p:spPr>
          <a:xfrm>
            <a:off x="471900" y="1919075"/>
            <a:ext cx="3999900" cy="314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365760" lvl="0" indent="-213359" algn="l" rtl="0">
              <a:spcBef>
                <a:spcPts val="0"/>
              </a:spcBef>
              <a:spcAft>
                <a:spcPts val="0"/>
              </a:spcAft>
              <a:buSzPts val="1200"/>
              <a:buAutoNum type="arabicPeriod"/>
            </a:pPr>
            <a:r>
              <a:rPr lang="en" sz="1200" dirty="0"/>
              <a:t>Ouvrez la ligne de commande Windows (Command Prompt).</a:t>
            </a:r>
            <a:endParaRPr sz="1200" dirty="0"/>
          </a:p>
          <a:p>
            <a:pPr marL="0" lvl="0" indent="0" algn="l" rtl="0">
              <a:lnSpc>
                <a:spcPct val="100000"/>
              </a:lnSpc>
              <a:spcBef>
                <a:spcPts val="160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
        <p:nvSpPr>
          <p:cNvPr id="153" name="Google Shape;153;p23"/>
          <p:cNvSpPr txBox="1">
            <a:spLocks noGrp="1"/>
          </p:cNvSpPr>
          <p:nvPr>
            <p:ph type="body" idx="2"/>
          </p:nvPr>
        </p:nvSpPr>
        <p:spPr>
          <a:xfrm>
            <a:off x="4694100" y="1757325"/>
            <a:ext cx="3999900" cy="33861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2"/>
            </a:pPr>
            <a:r>
              <a:rPr lang="en" sz="1200"/>
              <a:t>Pour savoir quelle version de Node est installée sur votre machine, exécutez la commande suivante :</a:t>
            </a:r>
            <a:endParaRPr sz="1200"/>
          </a:p>
          <a:p>
            <a:pPr marL="457200" lvl="0" indent="0" algn="l" rtl="0">
              <a:spcBef>
                <a:spcPts val="1600"/>
              </a:spcBef>
              <a:spcAft>
                <a:spcPts val="0"/>
              </a:spcAft>
              <a:buNone/>
            </a:pPr>
            <a:r>
              <a:rPr lang="en" sz="1200" b="1"/>
              <a:t>node --version</a:t>
            </a:r>
            <a:endParaRPr sz="1200" b="1"/>
          </a:p>
          <a:p>
            <a:pPr marL="365760" lvl="0" indent="-213359" algn="l" rtl="0">
              <a:spcBef>
                <a:spcPts val="1600"/>
              </a:spcBef>
              <a:spcAft>
                <a:spcPts val="0"/>
              </a:spcAft>
              <a:buSzPts val="1200"/>
              <a:buAutoNum type="arabicPeriod" startAt="2"/>
            </a:pPr>
            <a:r>
              <a:rPr lang="en" sz="1200"/>
              <a:t>Pour installer la dernière version de Node, ouvrez votre navigateur Web et allez sur : </a:t>
            </a:r>
            <a:r>
              <a:rPr lang="en" sz="1200" u="sng">
                <a:solidFill>
                  <a:schemeClr val="hlink"/>
                </a:solidFill>
                <a:hlinkClick r:id="rId3"/>
              </a:rPr>
              <a:t>http://nodejs.org</a:t>
            </a:r>
            <a:endParaRPr sz="1200"/>
          </a:p>
          <a:p>
            <a:pPr marL="365760" lvl="0" indent="-213359" algn="l" rtl="0">
              <a:spcBef>
                <a:spcPts val="1000"/>
              </a:spcBef>
              <a:spcAft>
                <a:spcPts val="0"/>
              </a:spcAft>
              <a:buSzPts val="1200"/>
              <a:buAutoNum type="arabicPeriod" startAt="2"/>
            </a:pPr>
            <a:r>
              <a:rPr lang="en" sz="1200"/>
              <a:t>Téléchargez la version LTS (Long Term Support)</a:t>
            </a:r>
            <a:endParaRPr sz="1200"/>
          </a:p>
          <a:p>
            <a:pPr marL="0" lvl="0" indent="0" algn="l" rtl="0">
              <a:spcBef>
                <a:spcPts val="10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7" name="Google Shape;154;p23"/>
          <p:cNvPicPr preferRelativeResize="0"/>
          <p:nvPr/>
        </p:nvPicPr>
        <p:blipFill>
          <a:blip r:embed="rId4">
            <a:alphaModFix/>
          </a:blip>
          <a:stretch>
            <a:fillRect/>
          </a:stretch>
        </p:blipFill>
        <p:spPr>
          <a:xfrm>
            <a:off x="471901" y="1919077"/>
            <a:ext cx="2524200" cy="10096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2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892" name="Google Shape;892;p122"/>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Une des convention </a:t>
            </a:r>
            <a:r>
              <a:rPr lang="en" sz="1200" b="1" i="1"/>
              <a:t>REST </a:t>
            </a:r>
            <a:r>
              <a:rPr lang="en" sz="1200"/>
              <a:t>est de retourner une code de statut </a:t>
            </a:r>
            <a:r>
              <a:rPr lang="en" sz="1200" b="1" i="1"/>
              <a:t>400 </a:t>
            </a:r>
            <a:r>
              <a:rPr lang="en" sz="1200"/>
              <a:t>lorsqu’il s’agit d’une mauvaise requête (Bad Request)</a:t>
            </a:r>
            <a:endParaRPr sz="1200"/>
          </a:p>
          <a:p>
            <a:pPr marL="365760" lvl="0" indent="-213359" algn="l" rtl="0">
              <a:spcBef>
                <a:spcPts val="1000"/>
              </a:spcBef>
              <a:spcAft>
                <a:spcPts val="0"/>
              </a:spcAft>
              <a:buSzPts val="1200"/>
              <a:buChar char="●"/>
            </a:pPr>
            <a:r>
              <a:rPr lang="en" sz="1200"/>
              <a:t>La méthode </a:t>
            </a:r>
            <a:r>
              <a:rPr lang="en" sz="1200" b="1" i="1"/>
              <a:t>status()</a:t>
            </a:r>
            <a:r>
              <a:rPr lang="en" sz="1200"/>
              <a:t> est appelée en envoyant le code de statut </a:t>
            </a:r>
            <a:r>
              <a:rPr lang="en" sz="1200" b="1" i="1"/>
              <a:t>400 </a:t>
            </a:r>
            <a:r>
              <a:rPr lang="en" sz="1200"/>
              <a:t>en paramètre suivi d’un appel à la méthode </a:t>
            </a:r>
            <a:r>
              <a:rPr lang="en" sz="1200" b="1" i="1"/>
              <a:t>send() </a:t>
            </a:r>
            <a:r>
              <a:rPr lang="en" sz="1200"/>
              <a:t>pour envoyer le message d’erreur</a:t>
            </a:r>
            <a:endParaRPr sz="1200"/>
          </a:p>
          <a:p>
            <a:pPr marL="365760" lvl="0" indent="-213359" algn="l" rtl="0">
              <a:spcBef>
                <a:spcPts val="1000"/>
              </a:spcBef>
              <a:spcAft>
                <a:spcPts val="0"/>
              </a:spcAft>
              <a:buSzPts val="1200"/>
              <a:buChar char="●"/>
            </a:pPr>
            <a:r>
              <a:rPr lang="en" sz="1200"/>
              <a:t>Il existe une librairie nommée </a:t>
            </a:r>
            <a:r>
              <a:rPr lang="en" sz="1200" b="1" i="1"/>
              <a:t>joi </a:t>
            </a:r>
            <a:r>
              <a:rPr lang="en" sz="1200"/>
              <a:t>qui permet de simplifier les validations des paramètres en définissant un certain nombre de règles</a:t>
            </a:r>
            <a:endParaRPr sz="1200"/>
          </a:p>
          <a:p>
            <a:pPr marL="0" lvl="0" indent="0" algn="l" rtl="0">
              <a:spcBef>
                <a:spcPts val="1000"/>
              </a:spcBef>
              <a:spcAft>
                <a:spcPts val="0"/>
              </a:spcAft>
              <a:buNone/>
            </a:pPr>
            <a:r>
              <a:rPr lang="en" sz="1200" u="sng"/>
              <a:t>Exercice 2 :</a:t>
            </a:r>
            <a:endParaRPr sz="1200"/>
          </a:p>
          <a:p>
            <a:pPr marL="365760" lvl="0" indent="-213359" algn="l" rtl="0">
              <a:spcBef>
                <a:spcPts val="1000"/>
              </a:spcBef>
              <a:spcAft>
                <a:spcPts val="0"/>
              </a:spcAft>
              <a:buSzPts val="1200"/>
              <a:buAutoNum type="arabicPeriod"/>
            </a:pPr>
            <a:r>
              <a:rPr lang="en" sz="1200"/>
              <a:t>Chercher pour </a:t>
            </a:r>
            <a:r>
              <a:rPr lang="en" sz="1200" b="1" i="1"/>
              <a:t>npm joi </a:t>
            </a:r>
            <a:r>
              <a:rPr lang="en" sz="1200"/>
              <a:t>dans votre navigateur</a:t>
            </a:r>
            <a:endParaRPr sz="1200"/>
          </a:p>
          <a:p>
            <a:pPr marL="365760" lvl="0" indent="-213359" algn="l" rtl="0">
              <a:spcBef>
                <a:spcPts val="1000"/>
              </a:spcBef>
              <a:spcAft>
                <a:spcPts val="0"/>
              </a:spcAft>
              <a:buSzPts val="1200"/>
              <a:buAutoNum type="arabicPeriod"/>
            </a:pPr>
            <a:r>
              <a:rPr lang="en" sz="1200"/>
              <a:t>Ouvrez la ligne de commande Windows et placez vous dans le répertoire </a:t>
            </a:r>
            <a:r>
              <a:rPr lang="en" sz="1200" b="1" i="1"/>
              <a:t>express-demo</a:t>
            </a:r>
            <a:endParaRPr sz="1200" b="1" i="1"/>
          </a:p>
          <a:p>
            <a:pPr marL="365760" lvl="0" indent="-213359" algn="l" rtl="0">
              <a:spcBef>
                <a:spcPts val="1000"/>
              </a:spcBef>
              <a:spcAft>
                <a:spcPts val="0"/>
              </a:spcAft>
              <a:buSzPts val="1200"/>
              <a:buAutoNum type="arabicPeriod"/>
            </a:pPr>
            <a:r>
              <a:rPr lang="en" sz="1200"/>
              <a:t>Installer la librairie </a:t>
            </a:r>
            <a:r>
              <a:rPr lang="en" sz="1200" b="1" i="1"/>
              <a:t>joi </a:t>
            </a:r>
            <a:r>
              <a:rPr lang="en" sz="1200"/>
              <a:t>en exécutant la commande </a:t>
            </a:r>
            <a:r>
              <a:rPr lang="en" sz="1200" b="1" i="1"/>
              <a:t>npm i joi</a:t>
            </a:r>
            <a:endParaRPr sz="1200" b="1" i="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dans le répertoire </a:t>
            </a:r>
            <a:r>
              <a:rPr lang="en" sz="1200" b="1" i="1"/>
              <a:t>express-demo</a:t>
            </a:r>
            <a:endParaRPr sz="1200" b="1" i="1"/>
          </a:p>
          <a:p>
            <a:pPr marL="0" lvl="0" indent="0" algn="l" rtl="0">
              <a:spcBef>
                <a:spcPts val="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12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898" name="Google Shape;898;p123"/>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5"/>
            </a:pPr>
            <a:r>
              <a:rPr lang="en" sz="1200"/>
              <a:t>Chargez le module </a:t>
            </a:r>
            <a:r>
              <a:rPr lang="en" sz="1200" b="1" i="1"/>
              <a:t>joi </a:t>
            </a:r>
            <a:r>
              <a:rPr lang="en" sz="1200"/>
              <a:t>dans une constante. La constante fait référence à une </a:t>
            </a:r>
            <a:r>
              <a:rPr lang="en" sz="1200" b="1"/>
              <a:t>classe </a:t>
            </a:r>
            <a:r>
              <a:rPr lang="en" sz="1200"/>
              <a:t>retournée par le module</a:t>
            </a:r>
            <a:endParaRPr sz="1200"/>
          </a:p>
          <a:p>
            <a:pPr marL="0" lvl="0" indent="457200" algn="l" rtl="0">
              <a:lnSpc>
                <a:spcPct val="135714"/>
              </a:lnSpc>
              <a:spcBef>
                <a:spcPts val="1000"/>
              </a:spcBef>
              <a:spcAft>
                <a:spcPts val="0"/>
              </a:spcAft>
              <a:buNone/>
            </a:pPr>
            <a:r>
              <a:rPr lang="en" sz="1200" b="1">
                <a:latin typeface="Courier New"/>
                <a:ea typeface="Courier New"/>
                <a:cs typeface="Courier New"/>
                <a:sym typeface="Courier New"/>
              </a:rPr>
              <a:t>const Joi = require('joi');</a:t>
            </a:r>
            <a:endParaRPr sz="1200" b="1">
              <a:latin typeface="Courier New"/>
              <a:ea typeface="Courier New"/>
              <a:cs typeface="Courier New"/>
              <a:sym typeface="Courier New"/>
            </a:endParaRPr>
          </a:p>
          <a:p>
            <a:pPr marL="457200" lvl="0" indent="0" algn="l" rtl="0">
              <a:spcBef>
                <a:spcPts val="0"/>
              </a:spcBef>
              <a:spcAft>
                <a:spcPts val="0"/>
              </a:spcAft>
              <a:buNone/>
            </a:pPr>
            <a:endParaRPr sz="1200"/>
          </a:p>
          <a:p>
            <a:pPr marL="365760" lvl="0" indent="-213359" algn="l" rtl="0">
              <a:spcBef>
                <a:spcPts val="0"/>
              </a:spcBef>
              <a:spcAft>
                <a:spcPts val="0"/>
              </a:spcAft>
              <a:buSzPts val="1200"/>
              <a:buAutoNum type="arabicPeriod" startAt="5"/>
            </a:pPr>
            <a:r>
              <a:rPr lang="en" sz="1200"/>
              <a:t>A l’intérieur de la fonction de rappel de </a:t>
            </a:r>
            <a:r>
              <a:rPr lang="en" sz="1200" b="1" i="1"/>
              <a:t>app.post()</a:t>
            </a:r>
            <a:r>
              <a:rPr lang="en" sz="1200"/>
              <a:t>, définissez un </a:t>
            </a:r>
            <a:r>
              <a:rPr lang="en" sz="1200" b="1" i="1"/>
              <a:t>Schéma</a:t>
            </a:r>
            <a:endParaRPr sz="1200" b="1" i="1"/>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   const schema =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nom: Joi.string().required().min(3)</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365760" lvl="0" indent="-213359" algn="l" rtl="0">
              <a:spcBef>
                <a:spcPts val="1000"/>
              </a:spcBef>
              <a:spcAft>
                <a:spcPts val="0"/>
              </a:spcAft>
              <a:buSzPts val="1200"/>
              <a:buChar char="●"/>
            </a:pPr>
            <a:r>
              <a:rPr lang="en" sz="1200"/>
              <a:t>Un </a:t>
            </a:r>
            <a:r>
              <a:rPr lang="en" sz="1200" b="1" i="1"/>
              <a:t>Schéma </a:t>
            </a:r>
            <a:r>
              <a:rPr lang="en" sz="1200"/>
              <a:t>est un </a:t>
            </a:r>
            <a:r>
              <a:rPr lang="en" sz="1200" b="1"/>
              <a:t>objet </a:t>
            </a:r>
            <a:r>
              <a:rPr lang="en" sz="1200"/>
              <a:t>qui définit les règles d’autres objets ou propriétés à valider</a:t>
            </a:r>
            <a:endParaRPr sz="1200"/>
          </a:p>
          <a:p>
            <a:pPr marL="365760" lvl="0" indent="-213359" algn="l" rtl="0">
              <a:spcBef>
                <a:spcPts val="1000"/>
              </a:spcBef>
              <a:spcAft>
                <a:spcPts val="0"/>
              </a:spcAft>
              <a:buSzPts val="1200"/>
              <a:buChar char="●"/>
            </a:pPr>
            <a:r>
              <a:rPr lang="en" sz="1200"/>
              <a:t>Dans cet exemple, à l’intérieur du Schéma, on spécifie que :</a:t>
            </a:r>
            <a:endParaRPr sz="1200"/>
          </a:p>
          <a:p>
            <a:pPr marL="822960" lvl="1" indent="-213360" algn="l" rtl="0">
              <a:spcBef>
                <a:spcPts val="1000"/>
              </a:spcBef>
              <a:spcAft>
                <a:spcPts val="1000"/>
              </a:spcAft>
              <a:buSzPts val="1200"/>
              <a:buChar char="○"/>
            </a:pPr>
            <a:r>
              <a:rPr lang="en"/>
              <a:t>La propriété est une chaîne de caractères qui est requise et doit avoir au minimum trois caractères</a:t>
            </a:r>
            <a:endParaRPr sz="12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2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904" name="Google Shape;904;p124"/>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7"/>
            </a:pPr>
            <a:r>
              <a:rPr lang="en" sz="1200"/>
              <a:t>Appeler la fonction </a:t>
            </a:r>
            <a:r>
              <a:rPr lang="en" sz="1200" b="1" i="1"/>
              <a:t>validate() </a:t>
            </a:r>
            <a:r>
              <a:rPr lang="en" sz="1200"/>
              <a:t>de la classe </a:t>
            </a:r>
            <a:r>
              <a:rPr lang="en" sz="1200" b="1" i="1"/>
              <a:t>Joi </a:t>
            </a:r>
            <a:r>
              <a:rPr lang="en" sz="1200"/>
              <a:t>en envoyant en paramètre </a:t>
            </a:r>
            <a:r>
              <a:rPr lang="en" sz="1200" b="1" i="1"/>
              <a:t>req.body</a:t>
            </a:r>
            <a:r>
              <a:rPr lang="en" sz="1200"/>
              <a:t> et </a:t>
            </a:r>
            <a:r>
              <a:rPr lang="en" sz="1200" b="1" i="1"/>
              <a:t>schema</a:t>
            </a:r>
            <a:r>
              <a:rPr lang="en" sz="1200"/>
              <a:t> et stocker le résultat de l’appel de la fonction validate() dans une constante </a:t>
            </a:r>
            <a:r>
              <a:rPr lang="en" sz="1200" b="1" i="1"/>
              <a:t>result</a:t>
            </a:r>
            <a:endParaRPr sz="1200" b="1" i="1"/>
          </a:p>
          <a:p>
            <a:pPr marL="0" lvl="0" indent="457200" algn="l" rtl="0">
              <a:lnSpc>
                <a:spcPct val="135714"/>
              </a:lnSpc>
              <a:spcBef>
                <a:spcPts val="1000"/>
              </a:spcBef>
              <a:spcAft>
                <a:spcPts val="0"/>
              </a:spcAft>
              <a:buNone/>
            </a:pPr>
            <a:r>
              <a:rPr lang="en" sz="1200" b="1">
                <a:latin typeface="Courier New"/>
                <a:ea typeface="Courier New"/>
                <a:cs typeface="Courier New"/>
                <a:sym typeface="Courier New"/>
              </a:rPr>
              <a:t>const result = Joi.validate(req.body, schema);</a:t>
            </a:r>
            <a:endParaRPr sz="1200" b="1">
              <a:latin typeface="Courier New"/>
              <a:ea typeface="Courier New"/>
              <a:cs typeface="Courier New"/>
              <a:sym typeface="Courier New"/>
            </a:endParaRPr>
          </a:p>
          <a:p>
            <a:pPr marL="0" lvl="0" indent="457200" algn="l" rtl="0">
              <a:lnSpc>
                <a:spcPct val="135714"/>
              </a:lnSpc>
              <a:spcBef>
                <a:spcPts val="0"/>
              </a:spcBef>
              <a:spcAft>
                <a:spcPts val="0"/>
              </a:spcAft>
              <a:buNone/>
            </a:pPr>
            <a:endParaRPr sz="1200" b="1">
              <a:latin typeface="Courier New"/>
              <a:ea typeface="Courier New"/>
              <a:cs typeface="Courier New"/>
              <a:sym typeface="Courier New"/>
            </a:endParaRPr>
          </a:p>
          <a:p>
            <a:pPr marL="365760" lvl="0" indent="-213359" algn="l" rtl="0">
              <a:spcBef>
                <a:spcPts val="0"/>
              </a:spcBef>
              <a:spcAft>
                <a:spcPts val="0"/>
              </a:spcAft>
              <a:buSzPts val="1200"/>
              <a:buAutoNum type="arabicPeriod" startAt="7"/>
            </a:pPr>
            <a:r>
              <a:rPr lang="en" sz="1200"/>
              <a:t>Afficher le contenu de la constante </a:t>
            </a:r>
            <a:r>
              <a:rPr lang="en" sz="1200" b="1" i="1"/>
              <a:t>result </a:t>
            </a:r>
            <a:r>
              <a:rPr lang="en" sz="1200"/>
              <a:t>dans la console</a:t>
            </a:r>
            <a:endParaRPr sz="1200"/>
          </a:p>
          <a:p>
            <a:pPr marL="0" lvl="0" indent="457200" algn="l" rtl="0">
              <a:lnSpc>
                <a:spcPct val="135714"/>
              </a:lnSpc>
              <a:spcBef>
                <a:spcPts val="1000"/>
              </a:spcBef>
              <a:spcAft>
                <a:spcPts val="0"/>
              </a:spcAft>
              <a:buNone/>
            </a:pPr>
            <a:r>
              <a:rPr lang="en" sz="1200" b="1">
                <a:latin typeface="Courier New"/>
                <a:ea typeface="Courier New"/>
                <a:cs typeface="Courier New"/>
                <a:sym typeface="Courier New"/>
              </a:rPr>
              <a:t>console.log(result);</a:t>
            </a:r>
            <a:endParaRPr sz="1200" b="1">
              <a:latin typeface="Courier New"/>
              <a:ea typeface="Courier New"/>
              <a:cs typeface="Courier New"/>
              <a:sym typeface="Courier New"/>
            </a:endParaRPr>
          </a:p>
          <a:p>
            <a:pPr marL="365760" lvl="0" indent="-213359" algn="l" rtl="0">
              <a:spcBef>
                <a:spcPts val="1000"/>
              </a:spcBef>
              <a:spcAft>
                <a:spcPts val="1000"/>
              </a:spcAft>
              <a:buSzPts val="1200"/>
              <a:buAutoNum type="arabicPeriod" startAt="7"/>
            </a:pPr>
            <a:r>
              <a:rPr lang="en" sz="1200"/>
              <a:t>Enregistrez les modifications de exécutez </a:t>
            </a:r>
            <a:r>
              <a:rPr lang="en" sz="1200" b="1" i="1"/>
              <a:t>index.js</a:t>
            </a:r>
            <a:endParaRPr sz="1200">
              <a:highlight>
                <a:srgbClr val="FAFAFA"/>
              </a:highlight>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2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910" name="Google Shape;910;p125"/>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latin typeface="Courier New"/>
                <a:ea typeface="Courier New"/>
                <a:cs typeface="Courier New"/>
                <a:sym typeface="Courier New"/>
              </a:rPr>
              <a:t>app.post('/api/ateliers', (req, res) =&gt;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schema =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nom: Joi.string().required().min(3)</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result = Joi.validate(req.body, schema);</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console.log(result);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None/>
            </a:pPr>
            <a:endParaRPr sz="1200">
              <a:highlight>
                <a:srgbClr val="FAFAFA"/>
              </a:highlight>
              <a:latin typeface="Arial"/>
              <a:ea typeface="Arial"/>
              <a:cs typeface="Arial"/>
              <a:sym typeface="Arial"/>
            </a:endParaRPr>
          </a:p>
          <a:p>
            <a:pPr marL="457200" lvl="0" indent="0" algn="l" rtl="0">
              <a:spcBef>
                <a:spcPts val="0"/>
              </a:spcBef>
              <a:spcAft>
                <a:spcPts val="1000"/>
              </a:spcAft>
              <a:buNone/>
            </a:pPr>
            <a:endParaRPr sz="12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2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916" name="Google Shape;916;p126"/>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1"/>
            </a:pPr>
            <a:r>
              <a:rPr lang="en" sz="1200"/>
              <a:t>Examinez le résultat affiché sur la console</a:t>
            </a:r>
            <a:endParaRPr sz="1200"/>
          </a:p>
          <a:p>
            <a:pPr marL="457200" lvl="0" indent="0" algn="l" rtl="0">
              <a:spcBef>
                <a:spcPts val="1000"/>
              </a:spcBef>
              <a:spcAft>
                <a:spcPts val="0"/>
              </a:spcAft>
              <a:buNone/>
            </a:pPr>
            <a:r>
              <a:rPr lang="en" sz="1200"/>
              <a:t>{ </a:t>
            </a:r>
            <a:r>
              <a:rPr lang="en" sz="1200" b="1"/>
              <a:t>error: null</a:t>
            </a:r>
            <a:r>
              <a:rPr lang="en" sz="1200"/>
              <a:t>,</a:t>
            </a:r>
            <a:endParaRPr sz="1200"/>
          </a:p>
          <a:p>
            <a:pPr marL="457200" lvl="0" indent="0" algn="l" rtl="0">
              <a:spcBef>
                <a:spcPts val="0"/>
              </a:spcBef>
              <a:spcAft>
                <a:spcPts val="0"/>
              </a:spcAft>
              <a:buNone/>
            </a:pPr>
            <a:r>
              <a:rPr lang="en" sz="1200"/>
              <a:t>  </a:t>
            </a:r>
            <a:r>
              <a:rPr lang="en" sz="1200" b="1"/>
              <a:t>value: { nom: 'nouvel atelier' }</a:t>
            </a:r>
            <a:r>
              <a:rPr lang="en" sz="1200"/>
              <a:t>,</a:t>
            </a:r>
            <a:endParaRPr sz="1200"/>
          </a:p>
          <a:p>
            <a:pPr marL="457200" lvl="0" indent="0" algn="l" rtl="0">
              <a:spcBef>
                <a:spcPts val="0"/>
              </a:spcBef>
              <a:spcAft>
                <a:spcPts val="0"/>
              </a:spcAft>
              <a:buNone/>
            </a:pPr>
            <a:r>
              <a:rPr lang="en" sz="1200"/>
              <a:t>  then: [Function: then],</a:t>
            </a:r>
            <a:endParaRPr sz="1200"/>
          </a:p>
          <a:p>
            <a:pPr marL="457200" lvl="0" indent="0" algn="l" rtl="0">
              <a:spcBef>
                <a:spcPts val="0"/>
              </a:spcBef>
              <a:spcAft>
                <a:spcPts val="0"/>
              </a:spcAft>
              <a:buNone/>
            </a:pPr>
            <a:r>
              <a:rPr lang="en" sz="1200"/>
              <a:t>  catch: [Function: catch] }</a:t>
            </a:r>
            <a:endParaRPr sz="1200"/>
          </a:p>
          <a:p>
            <a:pPr marL="457200" lvl="0" indent="0" algn="l" rtl="0">
              <a:spcBef>
                <a:spcPts val="0"/>
              </a:spcBef>
              <a:spcAft>
                <a:spcPts val="0"/>
              </a:spcAft>
              <a:buNone/>
            </a:pPr>
            <a:endParaRPr sz="1200"/>
          </a:p>
          <a:p>
            <a:pPr marL="365760" lvl="0" indent="-213359" algn="l" rtl="0">
              <a:spcBef>
                <a:spcPts val="0"/>
              </a:spcBef>
              <a:spcAft>
                <a:spcPts val="0"/>
              </a:spcAft>
              <a:buSzPts val="1200"/>
              <a:buChar char="●"/>
            </a:pPr>
            <a:r>
              <a:rPr lang="en" sz="1200"/>
              <a:t>Étant donné que la propriété </a:t>
            </a:r>
            <a:r>
              <a:rPr lang="en" sz="1200" b="1" i="1"/>
              <a:t>nom </a:t>
            </a:r>
            <a:r>
              <a:rPr lang="en" sz="1200"/>
              <a:t>est </a:t>
            </a:r>
            <a:r>
              <a:rPr lang="en" sz="1200" b="1"/>
              <a:t>valide</a:t>
            </a:r>
            <a:r>
              <a:rPr lang="en" sz="1200"/>
              <a:t>, alors la propriété </a:t>
            </a:r>
            <a:r>
              <a:rPr lang="en" sz="1200" b="1" i="1"/>
              <a:t>error </a:t>
            </a:r>
            <a:r>
              <a:rPr lang="en" sz="1200"/>
              <a:t>est </a:t>
            </a:r>
            <a:r>
              <a:rPr lang="en" sz="1200" b="1" i="1"/>
              <a:t>null </a:t>
            </a:r>
            <a:r>
              <a:rPr lang="en" sz="1200"/>
              <a:t>et la propriété </a:t>
            </a:r>
            <a:r>
              <a:rPr lang="en" sz="1200" b="1" i="1"/>
              <a:t>value </a:t>
            </a:r>
            <a:r>
              <a:rPr lang="en" sz="1200"/>
              <a:t>contient la valeur de la propriété </a:t>
            </a:r>
            <a:r>
              <a:rPr lang="en" sz="1200" b="1" i="1"/>
              <a:t>nom</a:t>
            </a:r>
            <a:endParaRPr sz="1200"/>
          </a:p>
          <a:p>
            <a:pPr marL="365760" lvl="0" indent="-213359" algn="l" rtl="0">
              <a:spcBef>
                <a:spcPts val="1000"/>
              </a:spcBef>
              <a:spcAft>
                <a:spcPts val="0"/>
              </a:spcAft>
              <a:buSzPts val="1200"/>
              <a:buAutoNum type="arabicPeriod" startAt="11"/>
            </a:pPr>
            <a:r>
              <a:rPr lang="en" sz="1200"/>
              <a:t>Changer le contenu JSON dans l’onglet Body dans Postman en </a:t>
            </a:r>
            <a:r>
              <a:rPr lang="en" sz="1200" b="1"/>
              <a:t>supprimant la propriété nom</a:t>
            </a:r>
            <a:r>
              <a:rPr lang="en" sz="1200"/>
              <a:t> (Envoyer un contenu vide)</a:t>
            </a:r>
            <a:endParaRPr sz="1200"/>
          </a:p>
          <a:p>
            <a:pPr marL="457200" lvl="0" indent="0" algn="l" rtl="0">
              <a:spcBef>
                <a:spcPts val="1000"/>
              </a:spcBef>
              <a:spcAft>
                <a:spcPts val="0"/>
              </a:spcAft>
              <a:buNone/>
            </a:pPr>
            <a:r>
              <a:rPr lang="en" sz="1200"/>
              <a:t>{</a:t>
            </a:r>
            <a:endParaRPr sz="1200"/>
          </a:p>
          <a:p>
            <a:pPr marL="457200" lvl="0" indent="0" algn="l" rtl="0">
              <a:spcBef>
                <a:spcPts val="1000"/>
              </a:spcBef>
              <a:spcAft>
                <a:spcPts val="0"/>
              </a:spcAft>
              <a:buNone/>
            </a:pPr>
            <a:r>
              <a:rPr lang="en" sz="1200"/>
              <a:t>}</a:t>
            </a:r>
            <a:endParaRPr sz="1200"/>
          </a:p>
          <a:p>
            <a:pPr marL="365760" lvl="0" indent="-213359" algn="l" rtl="0">
              <a:spcBef>
                <a:spcPts val="1000"/>
              </a:spcBef>
              <a:spcAft>
                <a:spcPts val="1000"/>
              </a:spcAft>
              <a:buSzPts val="1200"/>
              <a:buAutoNum type="arabicPeriod" startAt="11"/>
            </a:pPr>
            <a:r>
              <a:rPr lang="en" sz="1200">
                <a:highlight>
                  <a:srgbClr val="FAFAFA"/>
                </a:highlight>
                <a:latin typeface="Arial"/>
                <a:ea typeface="Arial"/>
                <a:cs typeface="Arial"/>
                <a:sym typeface="Arial"/>
              </a:rPr>
              <a:t>Exécutez de nouveau </a:t>
            </a:r>
            <a:r>
              <a:rPr lang="en" sz="1200" b="1">
                <a:highlight>
                  <a:srgbClr val="FAFAFA"/>
                </a:highlight>
                <a:latin typeface="Arial"/>
                <a:ea typeface="Arial"/>
                <a:cs typeface="Arial"/>
                <a:sym typeface="Arial"/>
              </a:rPr>
              <a:t>HTTP POST</a:t>
            </a:r>
            <a:r>
              <a:rPr lang="en" sz="1200">
                <a:highlight>
                  <a:srgbClr val="FAFAFA"/>
                </a:highlight>
                <a:latin typeface="Arial"/>
                <a:ea typeface="Arial"/>
                <a:cs typeface="Arial"/>
                <a:sym typeface="Arial"/>
              </a:rPr>
              <a:t> </a:t>
            </a:r>
            <a:r>
              <a:rPr lang="en" sz="1200" u="sng">
                <a:highlight>
                  <a:srgbClr val="FAFAFA"/>
                </a:highlight>
                <a:latin typeface="Arial"/>
                <a:ea typeface="Arial"/>
                <a:cs typeface="Arial"/>
                <a:sym typeface="Arial"/>
                <a:hlinkClick r:id="rId3"/>
              </a:rPr>
              <a:t>http://localhost:3000/api/ateliers</a:t>
            </a:r>
            <a:endParaRPr sz="12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12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922" name="Google Shape;922;p127"/>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4"/>
            </a:pPr>
            <a:r>
              <a:rPr lang="en" sz="1200"/>
              <a:t>Examinez le résultat affiché sur la console</a:t>
            </a:r>
            <a:endParaRPr sz="1200"/>
          </a:p>
          <a:p>
            <a:pPr marL="457200" lvl="0" indent="0" algn="l" rtl="0">
              <a:spcBef>
                <a:spcPts val="1000"/>
              </a:spcBef>
              <a:spcAft>
                <a:spcPts val="0"/>
              </a:spcAft>
              <a:buNone/>
            </a:pPr>
            <a:r>
              <a:rPr lang="en" sz="1200"/>
              <a:t>{ </a:t>
            </a:r>
            <a:r>
              <a:rPr lang="en" sz="1200" b="1"/>
              <a:t>error:</a:t>
            </a:r>
            <a:endParaRPr sz="1200" b="1"/>
          </a:p>
          <a:p>
            <a:pPr marL="457200" lvl="0" indent="0" algn="l" rtl="0">
              <a:spcBef>
                <a:spcPts val="0"/>
              </a:spcBef>
              <a:spcAft>
                <a:spcPts val="0"/>
              </a:spcAft>
              <a:buNone/>
            </a:pPr>
            <a:r>
              <a:rPr lang="en" sz="1200" b="1"/>
              <a:t>   { ValidationError: child "nom" fails because ["nom" is required]</a:t>
            </a:r>
            <a:endParaRPr sz="1200" b="1"/>
          </a:p>
          <a:p>
            <a:pPr marL="457200" lvl="0" indent="0" algn="l" rtl="0">
              <a:spcBef>
                <a:spcPts val="0"/>
              </a:spcBef>
              <a:spcAft>
                <a:spcPts val="0"/>
              </a:spcAft>
              <a:buNone/>
            </a:pPr>
            <a:r>
              <a:rPr lang="en" sz="1200"/>
              <a:t>	at Object.exports.process (C:\training\nodejs\express-demo\node_modules\joi\lib\errors.js:196:19)</a:t>
            </a:r>
            <a:endParaRPr sz="1200"/>
          </a:p>
          <a:p>
            <a:pPr marL="457200" lvl="0" indent="0" algn="l" rtl="0">
              <a:spcBef>
                <a:spcPts val="0"/>
              </a:spcBef>
              <a:spcAft>
                <a:spcPts val="0"/>
              </a:spcAft>
              <a:buNone/>
            </a:pPr>
            <a:r>
              <a:rPr lang="en" sz="1200"/>
              <a:t>	at internals.Object._validateWithOptions   </a:t>
            </a:r>
            <a:endParaRPr sz="1200"/>
          </a:p>
          <a:p>
            <a:pPr marL="457200" lvl="0" indent="0" algn="l" rtl="0">
              <a:spcBef>
                <a:spcPts val="0"/>
              </a:spcBef>
              <a:spcAft>
                <a:spcPts val="0"/>
              </a:spcAft>
              <a:buNone/>
            </a:pPr>
            <a:r>
              <a:rPr lang="en" sz="1200"/>
              <a:t>  </a:t>
            </a:r>
            <a:r>
              <a:rPr lang="en" sz="1200" b="1"/>
              <a:t>value: {}</a:t>
            </a:r>
            <a:r>
              <a:rPr lang="en" sz="1200"/>
              <a:t>,</a:t>
            </a:r>
            <a:endParaRPr sz="1200"/>
          </a:p>
          <a:p>
            <a:pPr marL="457200" lvl="0" indent="0" algn="l" rtl="0">
              <a:spcBef>
                <a:spcPts val="0"/>
              </a:spcBef>
              <a:spcAft>
                <a:spcPts val="0"/>
              </a:spcAft>
              <a:buNone/>
            </a:pPr>
            <a:r>
              <a:rPr lang="en" sz="1200"/>
              <a:t>  then: [Function: then],</a:t>
            </a:r>
            <a:endParaRPr sz="1200"/>
          </a:p>
          <a:p>
            <a:pPr marL="457200" lvl="0" indent="0" algn="l" rtl="0">
              <a:spcBef>
                <a:spcPts val="0"/>
              </a:spcBef>
              <a:spcAft>
                <a:spcPts val="0"/>
              </a:spcAft>
              <a:buNone/>
            </a:pPr>
            <a:r>
              <a:rPr lang="en" sz="1200"/>
              <a:t>  catch: [Function: catch] }</a:t>
            </a:r>
            <a:endParaRPr sz="1200"/>
          </a:p>
          <a:p>
            <a:pPr marL="457200" lvl="0" indent="0" algn="l" rtl="0">
              <a:spcBef>
                <a:spcPts val="0"/>
              </a:spcBef>
              <a:spcAft>
                <a:spcPts val="0"/>
              </a:spcAft>
              <a:buNone/>
            </a:pPr>
            <a:endParaRPr sz="1200"/>
          </a:p>
          <a:p>
            <a:pPr marL="365760" lvl="0" indent="-213359" algn="l" rtl="0">
              <a:spcBef>
                <a:spcPts val="0"/>
              </a:spcBef>
              <a:spcAft>
                <a:spcPts val="0"/>
              </a:spcAft>
              <a:buSzPts val="1200"/>
              <a:buChar char="●"/>
            </a:pPr>
            <a:r>
              <a:rPr lang="en" sz="1200"/>
              <a:t>Étant donné que la propriété </a:t>
            </a:r>
            <a:r>
              <a:rPr lang="en" sz="1200" b="1" i="1"/>
              <a:t>nom </a:t>
            </a:r>
            <a:r>
              <a:rPr lang="en" sz="1200"/>
              <a:t>est </a:t>
            </a:r>
            <a:r>
              <a:rPr lang="en" sz="1200" b="1"/>
              <a:t>invalide</a:t>
            </a:r>
            <a:r>
              <a:rPr lang="en" sz="1200"/>
              <a:t>, alors la propriété </a:t>
            </a:r>
            <a:r>
              <a:rPr lang="en" sz="1200" b="1" i="1"/>
              <a:t>error </a:t>
            </a:r>
            <a:r>
              <a:rPr lang="en" sz="1200"/>
              <a:t>contient la description de l’erreur et le contenu de la propriété </a:t>
            </a:r>
            <a:r>
              <a:rPr lang="en" sz="1200" b="1" i="1"/>
              <a:t>value </a:t>
            </a:r>
            <a:r>
              <a:rPr lang="en" sz="1200"/>
              <a:t>est </a:t>
            </a:r>
            <a:r>
              <a:rPr lang="en" sz="1200" b="1"/>
              <a:t>vide</a:t>
            </a:r>
            <a:endParaRPr sz="1200" b="1"/>
          </a:p>
          <a:p>
            <a:pPr marL="457200" lvl="0" indent="0" algn="l" rtl="0">
              <a:spcBef>
                <a:spcPts val="1000"/>
              </a:spcBef>
              <a:spcAft>
                <a:spcPts val="1000"/>
              </a:spcAft>
              <a:buNone/>
            </a:pPr>
            <a:endParaRPr sz="12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12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928" name="Google Shape;928;p128"/>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5"/>
            </a:pPr>
            <a:r>
              <a:rPr lang="en" sz="1200"/>
              <a:t>Vérifier que si la valeur de la propriété </a:t>
            </a:r>
            <a:r>
              <a:rPr lang="en" sz="1200" b="1" i="1"/>
              <a:t>error </a:t>
            </a:r>
            <a:r>
              <a:rPr lang="en" sz="1200"/>
              <a:t>existe dans le résultat retourner par </a:t>
            </a:r>
            <a:r>
              <a:rPr lang="en" sz="1200" b="1" i="1"/>
              <a:t>Joi.validate()</a:t>
            </a:r>
            <a:r>
              <a:rPr lang="en" sz="1200"/>
              <a:t> alors afficher le code de statut 400 suivi du message d’erreur</a:t>
            </a:r>
            <a:endParaRPr sz="1200"/>
          </a:p>
          <a:p>
            <a:pPr marL="0" lvl="0" indent="0" algn="l" rtl="0">
              <a:lnSpc>
                <a:spcPct val="135714"/>
              </a:lnSpc>
              <a:spcBef>
                <a:spcPts val="1000"/>
              </a:spcBef>
              <a:spcAft>
                <a:spcPts val="0"/>
              </a:spcAft>
              <a:buNone/>
            </a:pPr>
            <a:r>
              <a:rPr lang="en" sz="1200">
                <a:latin typeface="Courier New"/>
                <a:ea typeface="Courier New"/>
                <a:cs typeface="Courier New"/>
                <a:sym typeface="Courier New"/>
              </a:rPr>
              <a:t>   const result = Joi.validate(req.body, schema);</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if (</a:t>
            </a:r>
            <a:r>
              <a:rPr lang="en" sz="1200" b="1">
                <a:latin typeface="Courier New"/>
                <a:ea typeface="Courier New"/>
                <a:cs typeface="Courier New"/>
                <a:sym typeface="Courier New"/>
              </a:rPr>
              <a:t>result.error</a:t>
            </a:r>
            <a:r>
              <a:rPr lang="en" sz="1200">
                <a:latin typeface="Courier New"/>
                <a:ea typeface="Courier New"/>
                <a:cs typeface="Courier New"/>
                <a:sym typeface="Courier New"/>
              </a:rPr>
              <a:t>) return res.status(</a:t>
            </a:r>
            <a:r>
              <a:rPr lang="en" sz="1200" b="1">
                <a:latin typeface="Courier New"/>
                <a:ea typeface="Courier New"/>
                <a:cs typeface="Courier New"/>
                <a:sym typeface="Courier New"/>
              </a:rPr>
              <a:t>400</a:t>
            </a:r>
            <a:r>
              <a:rPr lang="en" sz="1200">
                <a:latin typeface="Courier New"/>
                <a:ea typeface="Courier New"/>
                <a:cs typeface="Courier New"/>
                <a:sym typeface="Courier New"/>
              </a:rPr>
              <a:t>).send(</a:t>
            </a:r>
            <a:r>
              <a:rPr lang="en" sz="1200" b="1">
                <a:latin typeface="Courier New"/>
                <a:ea typeface="Courier New"/>
                <a:cs typeface="Courier New"/>
                <a:sym typeface="Courier New"/>
              </a:rPr>
              <a:t>result.error</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endParaRPr sz="1200">
              <a:latin typeface="Courier New"/>
              <a:ea typeface="Courier New"/>
              <a:cs typeface="Courier New"/>
              <a:sym typeface="Courier New"/>
            </a:endParaRPr>
          </a:p>
          <a:p>
            <a:pPr marL="365760" lvl="0" indent="-213359" algn="l" rtl="0">
              <a:spcBef>
                <a:spcPts val="0"/>
              </a:spcBef>
              <a:spcAft>
                <a:spcPts val="0"/>
              </a:spcAft>
              <a:buSzPts val="1200"/>
              <a:buChar char="●"/>
            </a:pPr>
            <a:r>
              <a:rPr lang="en" sz="1200"/>
              <a:t>Ici on vérifie que si la valeur de </a:t>
            </a:r>
            <a:r>
              <a:rPr lang="en" sz="1200" b="1" i="1"/>
              <a:t>result.error</a:t>
            </a:r>
            <a:r>
              <a:rPr lang="en" sz="1200"/>
              <a:t> existe alors on l’affiche avec le code de statut </a:t>
            </a:r>
            <a:r>
              <a:rPr lang="en" sz="1200" b="1" i="1"/>
              <a:t>400</a:t>
            </a:r>
            <a:endParaRPr sz="1200" b="1" i="1"/>
          </a:p>
          <a:p>
            <a:pPr marL="365760" lvl="0" indent="-213359" algn="l" rtl="0">
              <a:spcBef>
                <a:spcPts val="1000"/>
              </a:spcBef>
              <a:spcAft>
                <a:spcPts val="1000"/>
              </a:spcAft>
              <a:buSzPts val="1200"/>
              <a:buAutoNum type="arabicPeriod" startAt="15"/>
            </a:pPr>
            <a:r>
              <a:rPr lang="en" sz="1200"/>
              <a:t>Enregistrez les modifications et exécutez de nouveau HTTP POST </a:t>
            </a:r>
            <a:r>
              <a:rPr lang="en" sz="1200" u="sng">
                <a:solidFill>
                  <a:schemeClr val="accent5"/>
                </a:solidFill>
                <a:highlight>
                  <a:srgbClr val="FAFAFA"/>
                </a:highlight>
                <a:latin typeface="Arial"/>
                <a:ea typeface="Arial"/>
                <a:cs typeface="Arial"/>
                <a:sym typeface="Arial"/>
                <a:hlinkClick r:id="rId3"/>
              </a:rPr>
              <a:t>http://localhost:3000/api/ateliers</a:t>
            </a:r>
            <a:r>
              <a:rPr lang="en" sz="1200">
                <a:highlight>
                  <a:srgbClr val="FAFAFA"/>
                </a:highlight>
                <a:latin typeface="Arial"/>
                <a:ea typeface="Arial"/>
                <a:cs typeface="Arial"/>
                <a:sym typeface="Arial"/>
              </a:rPr>
              <a:t> en soumettant une erreur </a:t>
            </a:r>
            <a:endParaRPr sz="12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12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934" name="Google Shape;934;p129"/>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5"/>
            </a:pPr>
            <a:r>
              <a:rPr lang="en" sz="1200"/>
              <a:t>Examinez le contenu de </a:t>
            </a:r>
            <a:r>
              <a:rPr lang="en" sz="1200" b="1" i="1"/>
              <a:t>result.error</a:t>
            </a:r>
            <a:r>
              <a:rPr lang="en" sz="1200"/>
              <a:t> affiché dans Postman</a:t>
            </a:r>
            <a:endParaRPr sz="1200"/>
          </a:p>
          <a:p>
            <a:pPr marL="0" lvl="0" indent="0" algn="l" rtl="0">
              <a:lnSpc>
                <a:spcPct val="135714"/>
              </a:lnSpc>
              <a:spcBef>
                <a:spcPts val="0"/>
              </a:spcBef>
              <a:spcAft>
                <a:spcPts val="0"/>
              </a:spcAft>
              <a:buNone/>
            </a:pPr>
            <a:r>
              <a:rPr lang="en" sz="800" b="1">
                <a:latin typeface="Courier New"/>
                <a:ea typeface="Courier New"/>
                <a:cs typeface="Courier New"/>
                <a:sym typeface="Courier New"/>
              </a:rPr>
              <a:t>{</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"isJoi": true,</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"name": "ValidationError",</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"details": [</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"message": "\"nom\" is required",</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"path": [</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"nom"</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"type": "any.required",</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"context": {</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"key": "nom",</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"label": "nom"</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   "_object": {}</a:t>
            </a:r>
            <a:endParaRPr sz="800" b="1">
              <a:latin typeface="Courier New"/>
              <a:ea typeface="Courier New"/>
              <a:cs typeface="Courier New"/>
              <a:sym typeface="Courier New"/>
            </a:endParaRPr>
          </a:p>
          <a:p>
            <a:pPr marL="0" lvl="0" indent="0" algn="l" rtl="0">
              <a:lnSpc>
                <a:spcPct val="135714"/>
              </a:lnSpc>
              <a:spcBef>
                <a:spcPts val="0"/>
              </a:spcBef>
              <a:spcAft>
                <a:spcPts val="0"/>
              </a:spcAft>
              <a:buNone/>
            </a:pPr>
            <a:r>
              <a:rPr lang="en" sz="800" b="1">
                <a:latin typeface="Courier New"/>
                <a:ea typeface="Courier New"/>
                <a:cs typeface="Courier New"/>
                <a:sym typeface="Courier New"/>
              </a:rPr>
              <a:t>}</a:t>
            </a:r>
            <a:endParaRPr sz="800" b="1">
              <a:latin typeface="Courier New"/>
              <a:ea typeface="Courier New"/>
              <a:cs typeface="Courier New"/>
              <a:sym typeface="Courier New"/>
            </a:endParaRPr>
          </a:p>
          <a:p>
            <a:pPr marL="457200" lvl="0" indent="0" algn="l" rtl="0">
              <a:spcBef>
                <a:spcPts val="0"/>
              </a:spcBef>
              <a:spcAft>
                <a:spcPts val="0"/>
              </a:spcAft>
              <a:buNone/>
            </a:pPr>
            <a:endParaRPr sz="1000"/>
          </a:p>
          <a:p>
            <a:pPr marL="914400" lvl="0" indent="0" algn="l" rtl="0">
              <a:spcBef>
                <a:spcPts val="0"/>
              </a:spcBef>
              <a:spcAft>
                <a:spcPts val="1000"/>
              </a:spcAft>
              <a:buNone/>
            </a:pPr>
            <a:endParaRPr>
              <a:highlight>
                <a:srgbClr val="FAFAFA"/>
              </a:highlight>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13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Validation des paramètres d’entrée</a:t>
            </a:r>
            <a:endParaRPr>
              <a:solidFill>
                <a:srgbClr val="FFFF00"/>
              </a:solidFill>
            </a:endParaRPr>
          </a:p>
        </p:txBody>
      </p:sp>
      <p:sp>
        <p:nvSpPr>
          <p:cNvPr id="940" name="Google Shape;940;p130"/>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3 :</a:t>
            </a:r>
            <a:endParaRPr sz="1200" u="sng"/>
          </a:p>
          <a:p>
            <a:pPr marL="365760" lvl="0" indent="-213359" algn="l" rtl="0">
              <a:spcBef>
                <a:spcPts val="1000"/>
              </a:spcBef>
              <a:spcAft>
                <a:spcPts val="0"/>
              </a:spcAft>
              <a:buSzPts val="1200"/>
              <a:buAutoNum type="arabicPeriod"/>
            </a:pPr>
            <a:r>
              <a:rPr lang="en" sz="1200"/>
              <a:t>Le contenu de </a:t>
            </a:r>
            <a:r>
              <a:rPr lang="en" sz="1200" b="1" i="1"/>
              <a:t>result.error</a:t>
            </a:r>
            <a:r>
              <a:rPr lang="en" sz="1200"/>
              <a:t> est complexe à afficher au client. Affichez seulement le message d’erreur qui est contenu dans la propriété </a:t>
            </a:r>
            <a:r>
              <a:rPr lang="en" sz="1200" b="1" i="1"/>
              <a:t>message </a:t>
            </a:r>
            <a:r>
              <a:rPr lang="en" sz="1200"/>
              <a:t>du tableau </a:t>
            </a:r>
            <a:r>
              <a:rPr lang="en" sz="1200" b="1" i="1"/>
              <a:t>details</a:t>
            </a:r>
            <a:endParaRPr sz="1200" b="1" i="1"/>
          </a:p>
          <a:p>
            <a:pPr marL="457200" lvl="0" indent="0" algn="l" rtl="0">
              <a:spcBef>
                <a:spcPts val="0"/>
              </a:spcBef>
              <a:spcAft>
                <a:spcPts val="0"/>
              </a:spcAft>
              <a:buNone/>
            </a:pPr>
            <a:endParaRPr sz="1200" b="1" i="1"/>
          </a:p>
          <a:p>
            <a:pPr marL="365760" lvl="0" indent="-213359" algn="l" rtl="0">
              <a:spcBef>
                <a:spcPts val="0"/>
              </a:spcBef>
              <a:spcAft>
                <a:spcPts val="0"/>
              </a:spcAft>
              <a:buSzPts val="1200"/>
              <a:buAutoNum type="arabicPeriod"/>
            </a:pPr>
            <a:r>
              <a:rPr lang="en" sz="1200"/>
              <a:t>Enregistrez les modifications et exécutez de nouveau HTTP Post </a:t>
            </a:r>
            <a:r>
              <a:rPr lang="en" sz="1200" u="sng">
                <a:solidFill>
                  <a:schemeClr val="accent5"/>
                </a:solidFill>
                <a:highlight>
                  <a:srgbClr val="FAFAFA"/>
                </a:highlight>
                <a:latin typeface="Arial"/>
                <a:ea typeface="Arial"/>
                <a:cs typeface="Arial"/>
                <a:sym typeface="Arial"/>
                <a:hlinkClick r:id="rId3"/>
              </a:rPr>
              <a:t>http://localhost:3000/api/ateliers</a:t>
            </a:r>
            <a:r>
              <a:rPr lang="en" sz="1200"/>
              <a:t> en soumettant les erreurs suivantes :</a:t>
            </a:r>
            <a:endParaRPr sz="1200"/>
          </a:p>
          <a:p>
            <a:pPr marL="457200" lvl="0" indent="0" algn="l" rtl="0">
              <a:spcBef>
                <a:spcPts val="0"/>
              </a:spcBef>
              <a:spcAft>
                <a:spcPts val="0"/>
              </a:spcAft>
              <a:buNone/>
            </a:pPr>
            <a:endParaRPr sz="1200"/>
          </a:p>
          <a:p>
            <a:pPr marL="914400" lvl="1" indent="-304800" algn="l" rtl="0">
              <a:spcBef>
                <a:spcPts val="0"/>
              </a:spcBef>
              <a:spcAft>
                <a:spcPts val="0"/>
              </a:spcAft>
              <a:buSzPts val="1200"/>
              <a:buAutoNum type="alphaLcPeriod"/>
            </a:pPr>
            <a:r>
              <a:rPr lang="en"/>
              <a:t>La propriété </a:t>
            </a:r>
            <a:r>
              <a:rPr lang="en" b="1" i="1"/>
              <a:t>nom </a:t>
            </a:r>
            <a:r>
              <a:rPr lang="en"/>
              <a:t>est vide ou inexistante</a:t>
            </a:r>
            <a:endParaRPr/>
          </a:p>
          <a:p>
            <a:pPr marL="914400" lvl="1" indent="-304800" algn="l" rtl="0">
              <a:spcBef>
                <a:spcPts val="0"/>
              </a:spcBef>
              <a:spcAft>
                <a:spcPts val="0"/>
              </a:spcAft>
              <a:buSzPts val="1200"/>
              <a:buAutoNum type="alphaLcPeriod"/>
            </a:pPr>
            <a:r>
              <a:rPr lang="en"/>
              <a:t>La propriété </a:t>
            </a:r>
            <a:r>
              <a:rPr lang="en" b="1" i="1"/>
              <a:t>nom </a:t>
            </a:r>
            <a:r>
              <a:rPr lang="en"/>
              <a:t>est autre qu’une chaîne de caractères (Ex: un entier)</a:t>
            </a:r>
            <a:endParaRPr/>
          </a:p>
          <a:p>
            <a:pPr marL="914400" lvl="1" indent="-304800" algn="l" rtl="0">
              <a:spcBef>
                <a:spcPts val="0"/>
              </a:spcBef>
              <a:spcAft>
                <a:spcPts val="0"/>
              </a:spcAft>
              <a:buSzPts val="1200"/>
              <a:buAutoNum type="alphaLcPeriod"/>
            </a:pPr>
            <a:r>
              <a:rPr lang="en"/>
              <a:t>La propriété </a:t>
            </a:r>
            <a:r>
              <a:rPr lang="en" b="1" i="1"/>
              <a:t>nom </a:t>
            </a:r>
            <a:r>
              <a:rPr lang="en"/>
              <a:t>contient une valeur dont la longueur est inférieure à 3 caractères</a:t>
            </a:r>
            <a:endParaRPr/>
          </a:p>
          <a:p>
            <a:pPr marL="365760" lvl="0" indent="-213359" algn="l" rtl="0">
              <a:spcBef>
                <a:spcPts val="1000"/>
              </a:spcBef>
              <a:spcAft>
                <a:spcPts val="0"/>
              </a:spcAft>
              <a:buSzPts val="1200"/>
              <a:buAutoNum type="arabicPeriod"/>
            </a:pPr>
            <a:r>
              <a:rPr lang="en" sz="1200"/>
              <a:t>Observez les messages d’erreur affichés dans Postman</a:t>
            </a:r>
            <a:endParaRPr sz="1200" u="sng"/>
          </a:p>
          <a:p>
            <a:pPr marL="914400" lvl="0" indent="0" algn="l" rtl="0">
              <a:spcBef>
                <a:spcPts val="0"/>
              </a:spcBef>
              <a:spcAft>
                <a:spcPts val="1000"/>
              </a:spcAft>
              <a:buNone/>
            </a:pPr>
            <a:endParaRPr>
              <a:highlight>
                <a:srgbClr val="FAFAFA"/>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13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PUT</a:t>
            </a:r>
            <a:endParaRPr>
              <a:solidFill>
                <a:srgbClr val="FFFF00"/>
              </a:solidFill>
            </a:endParaRPr>
          </a:p>
        </p:txBody>
      </p:sp>
      <p:sp>
        <p:nvSpPr>
          <p:cNvPr id="946" name="Google Shape;946;p131"/>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Vous allez créer la route </a:t>
            </a:r>
            <a:r>
              <a:rPr lang="en" sz="1200" b="1"/>
              <a:t>HTTP PUT </a:t>
            </a:r>
            <a:r>
              <a:rPr lang="en" sz="1200"/>
              <a:t>et ajouter la logique pour mettre à jour un atelier en fonction en passant le contenu de l’atelier :</a:t>
            </a:r>
            <a:endParaRPr sz="1200"/>
          </a:p>
          <a:p>
            <a:pPr marL="914400" lvl="1" indent="-304800" algn="l" rtl="0">
              <a:spcBef>
                <a:spcPts val="1000"/>
              </a:spcBef>
              <a:spcAft>
                <a:spcPts val="0"/>
              </a:spcAft>
              <a:buSzPts val="1200"/>
              <a:buChar char="○"/>
            </a:pPr>
            <a:r>
              <a:rPr lang="en"/>
              <a:t>Rechercher l’atelier à mettre à jour</a:t>
            </a:r>
            <a:endParaRPr/>
          </a:p>
          <a:p>
            <a:pPr marL="914400" lvl="1" indent="-304800" algn="l" rtl="0">
              <a:spcBef>
                <a:spcPts val="1000"/>
              </a:spcBef>
              <a:spcAft>
                <a:spcPts val="0"/>
              </a:spcAft>
              <a:buSzPts val="1200"/>
              <a:buChar char="○"/>
            </a:pPr>
            <a:r>
              <a:rPr lang="en" sz="1200"/>
              <a:t>Si l</a:t>
            </a:r>
            <a:r>
              <a:rPr lang="en"/>
              <a:t>’atelier </a:t>
            </a:r>
            <a:r>
              <a:rPr lang="en" sz="1200"/>
              <a:t>n’existe pas, alors retourner le code de statut 404 (Don</a:t>
            </a:r>
            <a:r>
              <a:rPr lang="en"/>
              <a:t>née introuvable</a:t>
            </a:r>
            <a:r>
              <a:rPr lang="en" sz="1200"/>
              <a:t>)</a:t>
            </a:r>
            <a:endParaRPr sz="1200"/>
          </a:p>
          <a:p>
            <a:pPr marL="914400" lvl="1" indent="-304800" algn="l" rtl="0">
              <a:spcBef>
                <a:spcPts val="1000"/>
              </a:spcBef>
              <a:spcAft>
                <a:spcPts val="0"/>
              </a:spcAft>
              <a:buSzPts val="1200"/>
              <a:buChar char="○"/>
            </a:pPr>
            <a:r>
              <a:rPr lang="en"/>
              <a:t>Valider le contenu de l’atelier à mettre à jour</a:t>
            </a:r>
            <a:endParaRPr/>
          </a:p>
          <a:p>
            <a:pPr marL="914400" lvl="1" indent="-304800" algn="l" rtl="0">
              <a:spcBef>
                <a:spcPts val="1000"/>
              </a:spcBef>
              <a:spcAft>
                <a:spcPts val="0"/>
              </a:spcAft>
              <a:buSzPts val="1200"/>
              <a:buChar char="○"/>
            </a:pPr>
            <a:r>
              <a:rPr lang="en"/>
              <a:t>Si l’atelier est invalide, alors retourner le code statut 400 (Mauvaise requête)</a:t>
            </a:r>
            <a:endParaRPr/>
          </a:p>
          <a:p>
            <a:pPr marL="914400" lvl="1" indent="-304800" algn="l" rtl="0">
              <a:spcBef>
                <a:spcPts val="1000"/>
              </a:spcBef>
              <a:spcAft>
                <a:spcPts val="0"/>
              </a:spcAft>
              <a:buSzPts val="1200"/>
              <a:buChar char="○"/>
            </a:pPr>
            <a:r>
              <a:rPr lang="en"/>
              <a:t>Mettre à jour l’atelier</a:t>
            </a:r>
            <a:endParaRPr/>
          </a:p>
          <a:p>
            <a:pPr marL="914400" lvl="1" indent="-304800" algn="l" rtl="0">
              <a:spcBef>
                <a:spcPts val="1000"/>
              </a:spcBef>
              <a:spcAft>
                <a:spcPts val="0"/>
              </a:spcAft>
              <a:buSzPts val="1200"/>
              <a:buChar char="○"/>
            </a:pPr>
            <a:r>
              <a:rPr lang="en"/>
              <a:t>Retourner l’atelier mis à jour</a:t>
            </a: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Installer Node.js</a:t>
            </a:r>
            <a:endParaRPr>
              <a:solidFill>
                <a:srgbClr val="FFFF00"/>
              </a:solidFill>
            </a:endParaRPr>
          </a:p>
        </p:txBody>
      </p:sp>
      <p:sp>
        <p:nvSpPr>
          <p:cNvPr id="160" name="Google Shape;160;p24"/>
          <p:cNvSpPr txBox="1">
            <a:spLocks noGrp="1"/>
          </p:cNvSpPr>
          <p:nvPr>
            <p:ph type="body" idx="1"/>
          </p:nvPr>
        </p:nvSpPr>
        <p:spPr>
          <a:xfrm>
            <a:off x="471900" y="1919075"/>
            <a:ext cx="3999900" cy="314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61" name="Google Shape;161;p24"/>
          <p:cNvSpPr txBox="1">
            <a:spLocks noGrp="1"/>
          </p:cNvSpPr>
          <p:nvPr>
            <p:ph type="body" idx="2"/>
          </p:nvPr>
        </p:nvSpPr>
        <p:spPr>
          <a:xfrm>
            <a:off x="4694100" y="1757325"/>
            <a:ext cx="3999900" cy="33861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5"/>
            </a:pPr>
            <a:r>
              <a:rPr lang="en" sz="1200"/>
              <a:t>Démarrez l’installation de Node en cliquant sur le fichier d’installation et suivez les étapes en cliquant sur “Next”</a:t>
            </a:r>
            <a:endParaRPr sz="1200"/>
          </a:p>
          <a:p>
            <a:pPr marL="365760" lvl="0" indent="-213359" algn="l" rtl="0">
              <a:spcBef>
                <a:spcPts val="1000"/>
              </a:spcBef>
              <a:spcAft>
                <a:spcPts val="0"/>
              </a:spcAft>
              <a:buSzPts val="1200"/>
              <a:buAutoNum type="arabicPeriod" startAt="5"/>
            </a:pPr>
            <a:r>
              <a:rPr lang="en" sz="1200"/>
              <a:t>Une fois l’installation terminée, entrez de nouveau la commande suivante : </a:t>
            </a:r>
            <a:endParaRPr sz="1200"/>
          </a:p>
          <a:p>
            <a:pPr marL="457200" lvl="0" indent="0" algn="l" rtl="0">
              <a:spcBef>
                <a:spcPts val="1000"/>
              </a:spcBef>
              <a:spcAft>
                <a:spcPts val="0"/>
              </a:spcAft>
              <a:buNone/>
            </a:pPr>
            <a:r>
              <a:rPr lang="en" sz="1200" b="1"/>
              <a:t>node --version</a:t>
            </a:r>
            <a:endParaRPr sz="1200" b="1"/>
          </a:p>
          <a:p>
            <a:pPr marL="365760" lvl="0" indent="-213359" algn="l" rtl="0">
              <a:spcBef>
                <a:spcPts val="1600"/>
              </a:spcBef>
              <a:spcAft>
                <a:spcPts val="0"/>
              </a:spcAft>
              <a:buSzPts val="1200"/>
              <a:buAutoNum type="arabicPeriod" startAt="5"/>
            </a:pPr>
            <a:r>
              <a:rPr lang="en" sz="1200"/>
              <a:t>La version de Node installée sur votre machine devrait s’afficher à l’écran.</a:t>
            </a:r>
            <a:endParaRPr sz="12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6" name="Google Shape;162;p24"/>
          <p:cNvPicPr preferRelativeResize="0"/>
          <p:nvPr/>
        </p:nvPicPr>
        <p:blipFill>
          <a:blip r:embed="rId3">
            <a:alphaModFix/>
          </a:blip>
          <a:stretch>
            <a:fillRect/>
          </a:stretch>
        </p:blipFill>
        <p:spPr>
          <a:xfrm>
            <a:off x="766100" y="1919075"/>
            <a:ext cx="3411501" cy="26607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3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PUT</a:t>
            </a:r>
            <a:endParaRPr>
              <a:solidFill>
                <a:srgbClr val="FFFF00"/>
              </a:solidFill>
            </a:endParaRPr>
          </a:p>
        </p:txBody>
      </p:sp>
      <p:sp>
        <p:nvSpPr>
          <p:cNvPr id="952" name="Google Shape;952;p132"/>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1 :</a:t>
            </a:r>
            <a:endParaRPr sz="1200" b="1" dirty="0"/>
          </a:p>
          <a:p>
            <a:pPr marL="365760" lvl="0" indent="-213359" algn="l" rtl="0">
              <a:spcBef>
                <a:spcPts val="1000"/>
              </a:spcBef>
              <a:spcAft>
                <a:spcPts val="0"/>
              </a:spcAft>
              <a:buSzPts val="1200"/>
              <a:buAutoNum type="arabicPeriod"/>
            </a:pPr>
            <a:r>
              <a:rPr lang="en" sz="1200" dirty="0"/>
              <a:t>Ouvrez le fichier </a:t>
            </a:r>
            <a:r>
              <a:rPr lang="en" sz="1200" b="1" i="1" dirty="0"/>
              <a:t>index.js</a:t>
            </a:r>
            <a:r>
              <a:rPr lang="en" sz="1200" dirty="0"/>
              <a:t> du répertoire </a:t>
            </a:r>
            <a:r>
              <a:rPr lang="en" sz="1200" b="1" i="1" dirty="0"/>
              <a:t>express-demo</a:t>
            </a:r>
            <a:endParaRPr sz="1200" b="1" i="1" dirty="0"/>
          </a:p>
          <a:p>
            <a:pPr marL="365760" lvl="0" indent="-213359" algn="l" rtl="0">
              <a:spcBef>
                <a:spcPts val="1000"/>
              </a:spcBef>
              <a:spcAft>
                <a:spcPts val="0"/>
              </a:spcAft>
              <a:buSzPts val="1200"/>
              <a:buAutoNum type="arabicPeriod"/>
            </a:pPr>
            <a:r>
              <a:rPr lang="en" sz="1200" dirty="0"/>
              <a:t>Créer la route </a:t>
            </a:r>
            <a:r>
              <a:rPr lang="en" sz="1200" b="1" dirty="0"/>
              <a:t>HTTP PUT</a:t>
            </a:r>
            <a:r>
              <a:rPr lang="en" sz="1200" dirty="0"/>
              <a:t> en appelant la méthode </a:t>
            </a:r>
            <a:r>
              <a:rPr lang="en" sz="1200" b="1" i="1" dirty="0"/>
              <a:t>put()</a:t>
            </a:r>
            <a:r>
              <a:rPr lang="en" sz="1200" dirty="0"/>
              <a:t> de l’objet </a:t>
            </a:r>
            <a:r>
              <a:rPr lang="en" sz="1200" b="1" i="1" dirty="0"/>
              <a:t>app </a:t>
            </a:r>
            <a:r>
              <a:rPr lang="en" sz="1200" dirty="0"/>
              <a:t>en passant les paramètres suivants :</a:t>
            </a:r>
            <a:endParaRPr sz="1200" dirty="0"/>
          </a:p>
          <a:p>
            <a:pPr marL="822960" lvl="1" indent="-213360" algn="l" rtl="0">
              <a:spcBef>
                <a:spcPts val="1000"/>
              </a:spcBef>
              <a:spcAft>
                <a:spcPts val="0"/>
              </a:spcAft>
              <a:buSzPts val="1200"/>
              <a:buChar char="○"/>
            </a:pPr>
            <a:r>
              <a:rPr lang="en" dirty="0"/>
              <a:t>L’URL </a:t>
            </a:r>
            <a:r>
              <a:rPr lang="en" b="1" i="1" dirty="0"/>
              <a:t>/api/ateliers/:id</a:t>
            </a:r>
            <a:endParaRPr dirty="0"/>
          </a:p>
          <a:p>
            <a:pPr marL="822960" lvl="1" indent="-213360" algn="l" rtl="0">
              <a:spcBef>
                <a:spcPts val="1000"/>
              </a:spcBef>
              <a:spcAft>
                <a:spcPts val="0"/>
              </a:spcAft>
              <a:buSzPts val="1200"/>
              <a:buChar char="○"/>
            </a:pPr>
            <a:r>
              <a:rPr lang="en" dirty="0"/>
              <a:t>La fonction de rappel avec les deux paramètres </a:t>
            </a:r>
            <a:r>
              <a:rPr lang="en" b="1" i="1" dirty="0"/>
              <a:t>request </a:t>
            </a:r>
            <a:r>
              <a:rPr lang="en" dirty="0"/>
              <a:t>et </a:t>
            </a:r>
            <a:r>
              <a:rPr lang="en" b="1" i="1" dirty="0"/>
              <a:t>response</a:t>
            </a:r>
            <a:endParaRPr b="1" i="1" dirty="0"/>
          </a:p>
          <a:p>
            <a:pPr marL="914400" lvl="0" indent="0" algn="l" rtl="0">
              <a:lnSpc>
                <a:spcPct val="135714"/>
              </a:lnSpc>
              <a:spcBef>
                <a:spcPts val="1000"/>
              </a:spcBef>
              <a:spcAft>
                <a:spcPts val="0"/>
              </a:spcAft>
              <a:buNone/>
            </a:pPr>
            <a:r>
              <a:rPr lang="en" sz="1200" b="1" dirty="0">
                <a:latin typeface="Courier New"/>
                <a:ea typeface="Courier New"/>
                <a:cs typeface="Courier New"/>
                <a:sym typeface="Courier New"/>
              </a:rPr>
              <a:t>app.put('/api/ateliers/:id', (req, res) =&gt; {</a:t>
            </a:r>
            <a:endParaRPr sz="1200" b="1"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dirty="0"/>
          </a:p>
          <a:p>
            <a:pPr marL="365760" lvl="0" indent="-213359" algn="l" rtl="0">
              <a:spcBef>
                <a:spcPts val="0"/>
              </a:spcBef>
              <a:spcAft>
                <a:spcPts val="0"/>
              </a:spcAft>
              <a:buSzPts val="1200"/>
              <a:buAutoNum type="arabicPeriod"/>
            </a:pPr>
            <a:r>
              <a:rPr lang="en" sz="1200" dirty="0"/>
              <a:t>Copiez le code de la fonction de rappel de </a:t>
            </a:r>
            <a:r>
              <a:rPr lang="en" sz="1200" b="1" i="1" dirty="0"/>
              <a:t>app.get(‘/api/ateliers/:id’, (req, res) =&gt; {})</a:t>
            </a:r>
            <a:r>
              <a:rPr lang="en" sz="1200" dirty="0"/>
              <a:t> et placez le dans la fonction de rappel </a:t>
            </a:r>
            <a:r>
              <a:rPr lang="en" sz="1200" b="1" i="1" dirty="0"/>
              <a:t>app.put(’/api/ateliers/:id’, (req, res) =&gt; {})</a:t>
            </a:r>
            <a:r>
              <a:rPr lang="en" sz="1200" dirty="0"/>
              <a:t> pour rechercher et valider l’existence d’un atelier</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   const atelier = ateliers.find(a =&gt; a.id === </a:t>
            </a:r>
            <a:r>
              <a:rPr lang="en" sz="1200" b="1" dirty="0" smtClean="0">
                <a:latin typeface="Courier New"/>
                <a:ea typeface="Courier New"/>
                <a:cs typeface="Courier New"/>
                <a:sym typeface="Courier New"/>
              </a:rPr>
              <a:t>Number(req.params.id</a:t>
            </a: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if (!atelier) return res.status(404).send(`L'atelier est introuvable pour cet id`);</a:t>
            </a:r>
            <a:endParaRPr sz="1200" b="1" dirty="0">
              <a:latin typeface="Courier New"/>
              <a:ea typeface="Courier New"/>
              <a:cs typeface="Courier New"/>
              <a:sym typeface="Courier New"/>
            </a:endParaRPr>
          </a:p>
          <a:p>
            <a:pPr marL="457200" lvl="0" indent="0" algn="l" rtl="0">
              <a:spcBef>
                <a:spcPts val="0"/>
              </a:spcBef>
              <a:spcAft>
                <a:spcPts val="1000"/>
              </a:spcAft>
              <a:buNone/>
            </a:pPr>
            <a:endParaRPr sz="12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13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PUT</a:t>
            </a:r>
            <a:endParaRPr>
              <a:solidFill>
                <a:srgbClr val="FFFF00"/>
              </a:solidFill>
            </a:endParaRPr>
          </a:p>
        </p:txBody>
      </p:sp>
      <p:sp>
        <p:nvSpPr>
          <p:cNvPr id="958" name="Google Shape;958;p133"/>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4"/>
            </a:pPr>
            <a:r>
              <a:rPr lang="en" sz="1200" dirty="0"/>
              <a:t>Copiez le code de la fonction de rappel de </a:t>
            </a:r>
            <a:r>
              <a:rPr lang="en" sz="1200" b="1" i="1" dirty="0"/>
              <a:t>app.post(‘/api/ateliers’, (req, res) =&gt; {})</a:t>
            </a:r>
            <a:r>
              <a:rPr lang="en" sz="1200" dirty="0"/>
              <a:t> et placez le dans la fonction de rappel </a:t>
            </a:r>
            <a:r>
              <a:rPr lang="en" sz="1200" b="1" i="1" dirty="0"/>
              <a:t>app.put(’/api/ateliers/:id’, (req, res) =&gt; {})</a:t>
            </a:r>
            <a:r>
              <a:rPr lang="en" sz="1200" dirty="0"/>
              <a:t> pour valider le contenu de l’atelier à mettre à jour</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   const schema =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nom: Joi.string().required().min(3)</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const result = Joi.validate(req.body, schema);</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if (result.error) return res.status(400).send(result.error);</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solidFill>
                <a:srgbClr val="D4D4D4"/>
              </a:solidFill>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457200" lvl="0" indent="0" algn="l" rtl="0">
              <a:spcBef>
                <a:spcPts val="0"/>
              </a:spcBef>
              <a:spcAft>
                <a:spcPts val="1000"/>
              </a:spcAft>
              <a:buNone/>
            </a:pPr>
            <a:endParaRPr sz="12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3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PUT</a:t>
            </a:r>
            <a:endParaRPr>
              <a:solidFill>
                <a:srgbClr val="FFFF00"/>
              </a:solidFill>
            </a:endParaRPr>
          </a:p>
        </p:txBody>
      </p:sp>
      <p:sp>
        <p:nvSpPr>
          <p:cNvPr id="964" name="Google Shape;964;p134"/>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5"/>
            </a:pPr>
            <a:r>
              <a:rPr lang="en" sz="1200"/>
              <a:t>Ajouter le code suivant pour mettre à jour le contenu de l’atelier et le retourner dans la réponse :</a:t>
            </a: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   atelier.nom = req.body.nom;</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res.send(atelier);</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365760" lvl="0" indent="-213359" algn="l" rtl="0">
              <a:spcBef>
                <a:spcPts val="0"/>
              </a:spcBef>
              <a:spcAft>
                <a:spcPts val="0"/>
              </a:spcAft>
              <a:buSzPts val="1200"/>
              <a:buAutoNum type="arabicPeriod" startAt="5"/>
            </a:pPr>
            <a:r>
              <a:rPr lang="en" sz="1200"/>
              <a:t>Enregistrez les modifications et exécutez </a:t>
            </a:r>
            <a:r>
              <a:rPr lang="en" sz="1200" b="1"/>
              <a:t>HTTP PUT</a:t>
            </a:r>
            <a:r>
              <a:rPr lang="en" sz="1200"/>
              <a:t> </a:t>
            </a:r>
            <a:r>
              <a:rPr lang="en" sz="1200" u="sng">
                <a:solidFill>
                  <a:schemeClr val="accent5"/>
                </a:solidFill>
                <a:highlight>
                  <a:schemeClr val="accent4"/>
                </a:highlight>
                <a:latin typeface="Arial"/>
                <a:ea typeface="Arial"/>
                <a:cs typeface="Arial"/>
                <a:sym typeface="Arial"/>
                <a:hlinkClick r:id="rId3"/>
              </a:rPr>
              <a:t>http://localhost:3000/api/ateliers</a:t>
            </a:r>
            <a:r>
              <a:rPr lang="en" sz="1200"/>
              <a:t> en soumettant les données suivantes :</a:t>
            </a:r>
            <a:endParaRPr sz="1200"/>
          </a:p>
          <a:p>
            <a:pPr marL="914400" lvl="1" indent="-304800" algn="l" rtl="0">
              <a:spcBef>
                <a:spcPts val="1000"/>
              </a:spcBef>
              <a:spcAft>
                <a:spcPts val="0"/>
              </a:spcAft>
              <a:buSzPts val="1200"/>
              <a:buChar char="○"/>
            </a:pPr>
            <a:r>
              <a:rPr lang="en"/>
              <a:t>La propriété </a:t>
            </a:r>
            <a:r>
              <a:rPr lang="en" b="1" i="1"/>
              <a:t>nom </a:t>
            </a:r>
            <a:r>
              <a:rPr lang="en"/>
              <a:t>avec un contenu valide</a:t>
            </a:r>
            <a:endParaRPr/>
          </a:p>
          <a:p>
            <a:pPr marL="914400" lvl="1" indent="-304800" algn="l" rtl="0">
              <a:spcBef>
                <a:spcPts val="0"/>
              </a:spcBef>
              <a:spcAft>
                <a:spcPts val="0"/>
              </a:spcAft>
              <a:buSzPts val="1200"/>
              <a:buChar char="○"/>
            </a:pPr>
            <a:r>
              <a:rPr lang="en"/>
              <a:t>La propriété </a:t>
            </a:r>
            <a:r>
              <a:rPr lang="en" b="1" i="1"/>
              <a:t>nom </a:t>
            </a:r>
            <a:r>
              <a:rPr lang="en"/>
              <a:t>est vide ou inexistante</a:t>
            </a:r>
            <a:endParaRPr/>
          </a:p>
          <a:p>
            <a:pPr marL="914400" lvl="1" indent="-304800" algn="l" rtl="0">
              <a:spcBef>
                <a:spcPts val="0"/>
              </a:spcBef>
              <a:spcAft>
                <a:spcPts val="0"/>
              </a:spcAft>
              <a:buSzPts val="1200"/>
              <a:buChar char="○"/>
            </a:pPr>
            <a:r>
              <a:rPr lang="en"/>
              <a:t>La propriété </a:t>
            </a:r>
            <a:r>
              <a:rPr lang="en" b="1" i="1"/>
              <a:t>nom </a:t>
            </a:r>
            <a:r>
              <a:rPr lang="en"/>
              <a:t>est autre qu’une chaîne de caractères (Ex: un entier)</a:t>
            </a:r>
            <a:endParaRPr/>
          </a:p>
          <a:p>
            <a:pPr marL="914400" lvl="1" indent="-304800" algn="l" rtl="0">
              <a:spcBef>
                <a:spcPts val="0"/>
              </a:spcBef>
              <a:spcAft>
                <a:spcPts val="1000"/>
              </a:spcAft>
              <a:buSzPts val="1200"/>
              <a:buChar char="○"/>
            </a:pPr>
            <a:r>
              <a:rPr lang="en"/>
              <a:t>La propriété </a:t>
            </a:r>
            <a:r>
              <a:rPr lang="en" b="1" i="1"/>
              <a:t>nom </a:t>
            </a:r>
            <a:r>
              <a:rPr lang="en"/>
              <a:t>contient une valeur dont la longueur est inférieure à 3 caractères</a:t>
            </a:r>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13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PUT</a:t>
            </a:r>
            <a:endParaRPr>
              <a:solidFill>
                <a:srgbClr val="FFFF00"/>
              </a:solidFill>
            </a:endParaRPr>
          </a:p>
        </p:txBody>
      </p:sp>
      <p:sp>
        <p:nvSpPr>
          <p:cNvPr id="970" name="Google Shape;970;p135"/>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2 :</a:t>
            </a:r>
            <a:endParaRPr sz="1200" u="sng"/>
          </a:p>
          <a:p>
            <a:pPr marL="365760" lvl="0" indent="-213359" algn="l" rtl="0">
              <a:spcBef>
                <a:spcPts val="1000"/>
              </a:spcBef>
              <a:spcAft>
                <a:spcPts val="0"/>
              </a:spcAft>
              <a:buSzPts val="1200"/>
              <a:buAutoNum type="arabicPeriod"/>
            </a:pPr>
            <a:r>
              <a:rPr lang="en" sz="1200"/>
              <a:t>Encapsuler le code de validation d’un atelier à travers une fonction </a:t>
            </a:r>
            <a:r>
              <a:rPr lang="en" sz="1200" b="1" i="1"/>
              <a:t>validerAtelier()</a:t>
            </a:r>
            <a:r>
              <a:rPr lang="en" sz="1200"/>
              <a:t> qui prend en paramètre le contenu de l’ atelier à valider</a:t>
            </a:r>
            <a:endParaRPr sz="1200"/>
          </a:p>
          <a:p>
            <a:pPr marL="0" lvl="0" indent="0" algn="l" rtl="0">
              <a:spcBef>
                <a:spcPts val="1000"/>
              </a:spcBef>
              <a:spcAft>
                <a:spcPts val="0"/>
              </a:spcAft>
              <a:buNone/>
            </a:pP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function validerAtelier(atelier)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schema =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nom: Joi.string().required().min(3)</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return Joi.validate(atelier, schema);</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spcBef>
                <a:spcPts val="0"/>
              </a:spcBef>
              <a:spcAft>
                <a:spcPts val="0"/>
              </a:spcAft>
              <a:buNone/>
            </a:pPr>
            <a:endParaRPr sz="1200"/>
          </a:p>
          <a:p>
            <a:pPr marL="457200" lvl="0" indent="0" algn="l" rtl="0">
              <a:lnSpc>
                <a:spcPct val="135714"/>
              </a:lnSpc>
              <a:spcBef>
                <a:spcPts val="1000"/>
              </a:spcBef>
              <a:spcAft>
                <a:spcPts val="0"/>
              </a:spcAft>
              <a:buNone/>
            </a:pPr>
            <a:endParaRPr sz="1200">
              <a:latin typeface="Courier New"/>
              <a:ea typeface="Courier New"/>
              <a:cs typeface="Courier New"/>
              <a:sym typeface="Courier New"/>
            </a:endParaRPr>
          </a:p>
          <a:p>
            <a:pPr marL="914400" lvl="0" indent="0" algn="l" rtl="0">
              <a:spcBef>
                <a:spcPts val="0"/>
              </a:spcBef>
              <a:spcAft>
                <a:spcPts val="0"/>
              </a:spcAft>
              <a:buNone/>
            </a:pPr>
            <a:endParaRPr sz="1200"/>
          </a:p>
          <a:p>
            <a:pPr marL="0" lvl="0" indent="0" algn="l" rtl="0">
              <a:spcBef>
                <a:spcPts val="1000"/>
              </a:spcBef>
              <a:spcAft>
                <a:spcPts val="1000"/>
              </a:spcAft>
              <a:buNone/>
            </a:pPr>
            <a:endParaRPr sz="1200" u="sng"/>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13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PUT</a:t>
            </a:r>
            <a:endParaRPr>
              <a:solidFill>
                <a:srgbClr val="FFFF00"/>
              </a:solidFill>
            </a:endParaRPr>
          </a:p>
        </p:txBody>
      </p:sp>
      <p:sp>
        <p:nvSpPr>
          <p:cNvPr id="976" name="Google Shape;976;p136"/>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2"/>
            </a:pPr>
            <a:r>
              <a:rPr lang="en" sz="1200" dirty="0"/>
              <a:t>Réutilisez la fonction </a:t>
            </a:r>
            <a:r>
              <a:rPr lang="en" sz="1200" b="1" i="1" dirty="0"/>
              <a:t>validerAtelier()</a:t>
            </a:r>
            <a:r>
              <a:rPr lang="en" sz="1200" dirty="0"/>
              <a:t> dans </a:t>
            </a:r>
            <a:r>
              <a:rPr lang="en" sz="1200" b="1" i="1" dirty="0"/>
              <a:t>app.put()</a:t>
            </a:r>
            <a:r>
              <a:rPr lang="en" sz="1200" dirty="0"/>
              <a:t> et </a:t>
            </a:r>
            <a:r>
              <a:rPr lang="en" sz="1200" b="1" i="1" dirty="0"/>
              <a:t>app.post()</a:t>
            </a:r>
            <a:r>
              <a:rPr lang="en" sz="1200" dirty="0"/>
              <a:t> </a:t>
            </a:r>
            <a:endParaRPr sz="1200" b="1" dirty="0">
              <a:latin typeface="Courier New"/>
              <a:ea typeface="Courier New"/>
              <a:cs typeface="Courier New"/>
              <a:sym typeface="Courier New"/>
            </a:endParaRPr>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   const result = validerAtelier(req.body);</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if (result.error) {</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res.status(400).send(result.error);</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return;</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914400" lvl="1" indent="-304800" algn="l" rtl="0">
              <a:spcBef>
                <a:spcPts val="0"/>
              </a:spcBef>
              <a:spcAft>
                <a:spcPts val="0"/>
              </a:spcAft>
              <a:buSzPts val="1200"/>
              <a:buChar char="○"/>
            </a:pPr>
            <a:r>
              <a:rPr lang="en" dirty="0"/>
              <a:t>Note : Avec la récente version de JavaScript, vous pouvez </a:t>
            </a:r>
            <a:r>
              <a:rPr lang="en" b="1" dirty="0"/>
              <a:t>éclater </a:t>
            </a:r>
            <a:r>
              <a:rPr lang="en" dirty="0"/>
              <a:t>l’objet retourné par la méthode </a:t>
            </a:r>
            <a:r>
              <a:rPr lang="en" b="1" i="1" dirty="0"/>
              <a:t>validerAtelier(atelier)</a:t>
            </a:r>
            <a:r>
              <a:rPr lang="en" dirty="0"/>
              <a:t> afin de récupérer uniquement la propriété </a:t>
            </a:r>
            <a:r>
              <a:rPr lang="en" b="1" i="1" dirty="0"/>
              <a:t>error</a:t>
            </a:r>
            <a:r>
              <a:rPr lang="en" dirty="0"/>
              <a:t> qui nous intéresse :</a:t>
            </a:r>
            <a:endParaRPr dirty="0"/>
          </a:p>
          <a:p>
            <a:pPr marL="914400" lvl="0" indent="0" algn="l" rtl="0">
              <a:lnSpc>
                <a:spcPct val="135714"/>
              </a:lnSpc>
              <a:spcBef>
                <a:spcPts val="1000"/>
              </a:spcBef>
              <a:spcAft>
                <a:spcPts val="0"/>
              </a:spcAft>
              <a:buNone/>
            </a:pPr>
            <a:r>
              <a:rPr lang="en" sz="1200" b="1" dirty="0">
                <a:latin typeface="Courier New"/>
                <a:ea typeface="Courier New"/>
                <a:cs typeface="Courier New"/>
                <a:sym typeface="Courier New"/>
              </a:rPr>
              <a:t>   const { error } = validerAtelier(req.body);</a:t>
            </a:r>
            <a:endParaRPr sz="1200" b="1"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dirty="0">
                <a:latin typeface="Courier New"/>
                <a:ea typeface="Courier New"/>
                <a:cs typeface="Courier New"/>
                <a:sym typeface="Courier New"/>
              </a:rPr>
              <a:t>   if (error) return res.status(400).send(result.error);</a:t>
            </a:r>
            <a:endParaRPr sz="1200"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dirty="0">
                <a:latin typeface="Courier New"/>
                <a:ea typeface="Courier New"/>
                <a:cs typeface="Courier New"/>
                <a:sym typeface="Courier New"/>
              </a:rPr>
              <a:t> </a:t>
            </a:r>
            <a:endParaRPr dirty="0"/>
          </a:p>
          <a:p>
            <a:pPr marL="457200" lvl="0" indent="0" algn="l" rtl="0">
              <a:lnSpc>
                <a:spcPct val="135714"/>
              </a:lnSpc>
              <a:spcBef>
                <a:spcPts val="0"/>
              </a:spcBef>
              <a:spcAft>
                <a:spcPts val="0"/>
              </a:spcAft>
              <a:buNone/>
            </a:pPr>
            <a:endParaRPr sz="1200" dirty="0">
              <a:latin typeface="Courier New"/>
              <a:ea typeface="Courier New"/>
              <a:cs typeface="Courier New"/>
              <a:sym typeface="Courier New"/>
            </a:endParaRPr>
          </a:p>
          <a:p>
            <a:pPr marL="914400" lvl="0" indent="0" algn="l" rtl="0">
              <a:spcBef>
                <a:spcPts val="0"/>
              </a:spcBef>
              <a:spcAft>
                <a:spcPts val="0"/>
              </a:spcAft>
              <a:buNone/>
            </a:pPr>
            <a:endParaRPr sz="1200" dirty="0"/>
          </a:p>
          <a:p>
            <a:pPr marL="0" lvl="0" indent="0" algn="l" rtl="0">
              <a:spcBef>
                <a:spcPts val="1000"/>
              </a:spcBef>
              <a:spcAft>
                <a:spcPts val="1000"/>
              </a:spcAft>
              <a:buNone/>
            </a:pPr>
            <a:endParaRPr sz="1200" u="sng"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13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PUT</a:t>
            </a:r>
            <a:endParaRPr>
              <a:solidFill>
                <a:srgbClr val="FFFF00"/>
              </a:solidFill>
            </a:endParaRPr>
          </a:p>
        </p:txBody>
      </p:sp>
      <p:sp>
        <p:nvSpPr>
          <p:cNvPr id="982" name="Google Shape;982;p137"/>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a:t>Enregistrez les modifications et testez à nouveau toutes les méthodes HTTP que vous avez implémentez dans Postman :</a:t>
            </a:r>
            <a:endParaRPr sz="1200"/>
          </a:p>
          <a:p>
            <a:pPr marL="914400" lvl="1" indent="-304800" algn="l" rtl="0">
              <a:spcBef>
                <a:spcPts val="1000"/>
              </a:spcBef>
              <a:spcAft>
                <a:spcPts val="0"/>
              </a:spcAft>
              <a:buSzPts val="1200"/>
              <a:buChar char="○"/>
            </a:pPr>
            <a:r>
              <a:rPr lang="en"/>
              <a:t>Retourner tous les ateliers</a:t>
            </a:r>
            <a:endParaRPr/>
          </a:p>
          <a:p>
            <a:pPr marL="914400" lvl="1" indent="-304800" algn="l" rtl="0">
              <a:spcBef>
                <a:spcPts val="1000"/>
              </a:spcBef>
              <a:spcAft>
                <a:spcPts val="0"/>
              </a:spcAft>
              <a:buSzPts val="1200"/>
              <a:buChar char="○"/>
            </a:pPr>
            <a:r>
              <a:rPr lang="en"/>
              <a:t>Mettre à jour un atelier avec tous les scénarios de validation</a:t>
            </a:r>
            <a:endParaRPr/>
          </a:p>
          <a:p>
            <a:pPr marL="914400" lvl="1" indent="-304800" algn="l" rtl="0">
              <a:spcBef>
                <a:spcPts val="1000"/>
              </a:spcBef>
              <a:spcAft>
                <a:spcPts val="0"/>
              </a:spcAft>
              <a:buSzPts val="1200"/>
              <a:buChar char="○"/>
            </a:pPr>
            <a:r>
              <a:rPr lang="en"/>
              <a:t>Créer un atelier avec tous les scénarios de validation</a:t>
            </a:r>
            <a:endParaRPr/>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 </a:t>
            </a:r>
            <a:endParaRPr/>
          </a:p>
          <a:p>
            <a:pPr marL="457200" lvl="0" indent="0" algn="l" rtl="0">
              <a:lnSpc>
                <a:spcPct val="135714"/>
              </a:lnSpc>
              <a:spcBef>
                <a:spcPts val="0"/>
              </a:spcBef>
              <a:spcAft>
                <a:spcPts val="0"/>
              </a:spcAft>
              <a:buNone/>
            </a:pPr>
            <a:endParaRPr sz="1200">
              <a:latin typeface="Courier New"/>
              <a:ea typeface="Courier New"/>
              <a:cs typeface="Courier New"/>
              <a:sym typeface="Courier New"/>
            </a:endParaRPr>
          </a:p>
          <a:p>
            <a:pPr marL="914400" lvl="0" indent="0" algn="l" rtl="0">
              <a:spcBef>
                <a:spcPts val="0"/>
              </a:spcBef>
              <a:spcAft>
                <a:spcPts val="0"/>
              </a:spcAft>
              <a:buNone/>
            </a:pPr>
            <a:endParaRPr sz="1200"/>
          </a:p>
          <a:p>
            <a:pPr marL="0" lvl="0" indent="0" algn="l" rtl="0">
              <a:spcBef>
                <a:spcPts val="1000"/>
              </a:spcBef>
              <a:spcAft>
                <a:spcPts val="1000"/>
              </a:spcAft>
              <a:buNone/>
            </a:pPr>
            <a:endParaRPr sz="1200" u="sng"/>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13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DELETE</a:t>
            </a:r>
            <a:endParaRPr>
              <a:solidFill>
                <a:srgbClr val="FFFF00"/>
              </a:solidFill>
            </a:endParaRPr>
          </a:p>
        </p:txBody>
      </p:sp>
      <p:sp>
        <p:nvSpPr>
          <p:cNvPr id="988" name="Google Shape;988;p138"/>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Vous allez créer la route </a:t>
            </a:r>
            <a:r>
              <a:rPr lang="en" sz="1200" b="1"/>
              <a:t>HTTP DELETE </a:t>
            </a:r>
            <a:r>
              <a:rPr lang="en" sz="1200"/>
              <a:t>et ajouter la logique pour supprimer un atelier en fonction de l’</a:t>
            </a:r>
            <a:r>
              <a:rPr lang="en" sz="1200" b="1" i="1"/>
              <a:t>id</a:t>
            </a:r>
            <a:r>
              <a:rPr lang="en" sz="1200"/>
              <a:t> passé en paramètre</a:t>
            </a:r>
            <a:endParaRPr sz="1200"/>
          </a:p>
          <a:p>
            <a:pPr marL="914400" lvl="1" indent="-304800" algn="l" rtl="0">
              <a:spcBef>
                <a:spcPts val="1000"/>
              </a:spcBef>
              <a:spcAft>
                <a:spcPts val="0"/>
              </a:spcAft>
              <a:buSzPts val="1200"/>
              <a:buChar char="○"/>
            </a:pPr>
            <a:r>
              <a:rPr lang="en"/>
              <a:t>Rechercher l’atelier à supprimer</a:t>
            </a:r>
            <a:endParaRPr/>
          </a:p>
          <a:p>
            <a:pPr marL="914400" lvl="1" indent="-304800" algn="l" rtl="0">
              <a:spcBef>
                <a:spcPts val="1000"/>
              </a:spcBef>
              <a:spcAft>
                <a:spcPts val="0"/>
              </a:spcAft>
              <a:buSzPts val="1200"/>
              <a:buChar char="○"/>
            </a:pPr>
            <a:r>
              <a:rPr lang="en"/>
              <a:t>Si l’atelier n’existe pas, alors retourner le code de statut 404 (Donnée introuvable)</a:t>
            </a:r>
            <a:endParaRPr/>
          </a:p>
          <a:p>
            <a:pPr marL="914400" lvl="1" indent="-304800" algn="l" rtl="0">
              <a:spcBef>
                <a:spcPts val="1000"/>
              </a:spcBef>
              <a:spcAft>
                <a:spcPts val="0"/>
              </a:spcAft>
              <a:buSzPts val="1200"/>
              <a:buChar char="○"/>
            </a:pPr>
            <a:r>
              <a:rPr lang="en"/>
              <a:t>Supprimer l’atelier</a:t>
            </a:r>
            <a:endParaRPr/>
          </a:p>
          <a:p>
            <a:pPr marL="914400" lvl="1" indent="-304800" algn="l" rtl="0">
              <a:spcBef>
                <a:spcPts val="1000"/>
              </a:spcBef>
              <a:spcAft>
                <a:spcPts val="0"/>
              </a:spcAft>
              <a:buSzPts val="1200"/>
              <a:buChar char="○"/>
            </a:pPr>
            <a:r>
              <a:rPr lang="en"/>
              <a:t>Envoyer au client l’atelier supprimé</a:t>
            </a:r>
            <a:endParaRPr sz="1200">
              <a:latin typeface="Courier New"/>
              <a:ea typeface="Courier New"/>
              <a:cs typeface="Courier New"/>
              <a:sym typeface="Courier New"/>
            </a:endParaRPr>
          </a:p>
          <a:p>
            <a:pPr marL="914400" lvl="0" indent="0" algn="l" rtl="0">
              <a:spcBef>
                <a:spcPts val="1000"/>
              </a:spcBef>
              <a:spcAft>
                <a:spcPts val="0"/>
              </a:spcAft>
              <a:buNone/>
            </a:pPr>
            <a:endParaRPr sz="1200"/>
          </a:p>
          <a:p>
            <a:pPr marL="0" lvl="0" indent="0" algn="l" rtl="0">
              <a:spcBef>
                <a:spcPts val="1000"/>
              </a:spcBef>
              <a:spcAft>
                <a:spcPts val="1000"/>
              </a:spcAft>
              <a:buNone/>
            </a:pPr>
            <a:endParaRPr sz="1200" u="sng"/>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13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DELETE</a:t>
            </a:r>
            <a:endParaRPr>
              <a:solidFill>
                <a:srgbClr val="FFFF00"/>
              </a:solidFill>
            </a:endParaRPr>
          </a:p>
        </p:txBody>
      </p:sp>
      <p:sp>
        <p:nvSpPr>
          <p:cNvPr id="994" name="Google Shape;994;p139"/>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1 :</a:t>
            </a:r>
            <a:endParaRPr sz="1200" b="1" dirty="0"/>
          </a:p>
          <a:p>
            <a:pPr marL="365760" lvl="0" indent="-213359" algn="l" rtl="0">
              <a:spcBef>
                <a:spcPts val="1000"/>
              </a:spcBef>
              <a:spcAft>
                <a:spcPts val="0"/>
              </a:spcAft>
              <a:buSzPts val="1200"/>
              <a:buAutoNum type="arabicPeriod"/>
            </a:pPr>
            <a:r>
              <a:rPr lang="en" sz="1200" dirty="0"/>
              <a:t>Ouvrez le fichier </a:t>
            </a:r>
            <a:r>
              <a:rPr lang="en" sz="1200" b="1" i="1" dirty="0"/>
              <a:t>index.js</a:t>
            </a:r>
            <a:r>
              <a:rPr lang="en" sz="1200" dirty="0"/>
              <a:t> du répertoire </a:t>
            </a:r>
            <a:r>
              <a:rPr lang="en" sz="1200" b="1" i="1" dirty="0"/>
              <a:t>express-demo</a:t>
            </a:r>
            <a:endParaRPr sz="1200" b="1" i="1" dirty="0"/>
          </a:p>
          <a:p>
            <a:pPr marL="365760" lvl="0" indent="-213359" algn="l" rtl="0">
              <a:spcBef>
                <a:spcPts val="1000"/>
              </a:spcBef>
              <a:spcAft>
                <a:spcPts val="0"/>
              </a:spcAft>
              <a:buSzPts val="1200"/>
              <a:buAutoNum type="arabicPeriod"/>
            </a:pPr>
            <a:r>
              <a:rPr lang="en" sz="1200" dirty="0"/>
              <a:t>Créer la route </a:t>
            </a:r>
            <a:r>
              <a:rPr lang="en" sz="1200" b="1" dirty="0"/>
              <a:t>HTTP DELETE </a:t>
            </a:r>
            <a:r>
              <a:rPr lang="en" sz="1200" dirty="0"/>
              <a:t>en appelant la méthode </a:t>
            </a:r>
            <a:r>
              <a:rPr lang="en" sz="1200" b="1" i="1" dirty="0"/>
              <a:t>delete()</a:t>
            </a:r>
            <a:r>
              <a:rPr lang="en" sz="1200" dirty="0"/>
              <a:t> de l’objet </a:t>
            </a:r>
            <a:r>
              <a:rPr lang="en" sz="1200" b="1" i="1" dirty="0"/>
              <a:t>app </a:t>
            </a:r>
            <a:r>
              <a:rPr lang="en" sz="1200" dirty="0"/>
              <a:t>en passant les paramètres suivants :</a:t>
            </a:r>
            <a:endParaRPr sz="1200" dirty="0"/>
          </a:p>
          <a:p>
            <a:pPr marL="822960" lvl="1" indent="-213360" algn="l" rtl="0">
              <a:spcBef>
                <a:spcPts val="1000"/>
              </a:spcBef>
              <a:spcAft>
                <a:spcPts val="0"/>
              </a:spcAft>
              <a:buSzPts val="1200"/>
              <a:buChar char="○"/>
            </a:pPr>
            <a:r>
              <a:rPr lang="en" dirty="0"/>
              <a:t>L’URL </a:t>
            </a:r>
            <a:r>
              <a:rPr lang="en" b="1" i="1" dirty="0"/>
              <a:t>/api/ateliers/:id</a:t>
            </a:r>
            <a:endParaRPr dirty="0"/>
          </a:p>
          <a:p>
            <a:pPr marL="822960" lvl="1" indent="-213360" algn="l" rtl="0">
              <a:spcBef>
                <a:spcPts val="1000"/>
              </a:spcBef>
              <a:spcAft>
                <a:spcPts val="0"/>
              </a:spcAft>
              <a:buSzPts val="1200"/>
              <a:buChar char="○"/>
            </a:pPr>
            <a:r>
              <a:rPr lang="en" dirty="0"/>
              <a:t>La fonction de rappel avec les deux paramètres </a:t>
            </a:r>
            <a:r>
              <a:rPr lang="en" b="1" i="1" dirty="0"/>
              <a:t>request </a:t>
            </a:r>
            <a:r>
              <a:rPr lang="en" dirty="0"/>
              <a:t>et </a:t>
            </a:r>
            <a:r>
              <a:rPr lang="en" b="1" i="1" dirty="0"/>
              <a:t>response</a:t>
            </a:r>
            <a:endParaRPr b="1" i="1" dirty="0"/>
          </a:p>
          <a:p>
            <a:pPr marL="914400" lvl="0" indent="0" algn="l" rtl="0">
              <a:lnSpc>
                <a:spcPct val="135714"/>
              </a:lnSpc>
              <a:spcBef>
                <a:spcPts val="1000"/>
              </a:spcBef>
              <a:spcAft>
                <a:spcPts val="0"/>
              </a:spcAft>
              <a:buNone/>
            </a:pPr>
            <a:r>
              <a:rPr lang="en" sz="1200" b="1" dirty="0">
                <a:latin typeface="Courier New"/>
                <a:ea typeface="Courier New"/>
                <a:cs typeface="Courier New"/>
                <a:sym typeface="Courier New"/>
              </a:rPr>
              <a:t>app.delete('/api/ateliers/:id', (req, res) =&gt; {</a:t>
            </a:r>
            <a:endParaRPr sz="1200" b="1"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dirty="0"/>
          </a:p>
          <a:p>
            <a:pPr marL="365760" lvl="0" indent="-213359" algn="l" rtl="0">
              <a:spcBef>
                <a:spcPts val="0"/>
              </a:spcBef>
              <a:spcAft>
                <a:spcPts val="0"/>
              </a:spcAft>
              <a:buSzPts val="1200"/>
              <a:buAutoNum type="arabicPeriod"/>
            </a:pPr>
            <a:r>
              <a:rPr lang="en" sz="1200" dirty="0"/>
              <a:t>Copiez le code de la fonction de rappel de </a:t>
            </a:r>
            <a:r>
              <a:rPr lang="en" sz="1200" b="1" i="1" dirty="0"/>
              <a:t>app.put(‘/api/ateliers/:id’, (req, res) =&gt; {})</a:t>
            </a:r>
            <a:r>
              <a:rPr lang="en" sz="1200" dirty="0"/>
              <a:t> et placez le dans la fonction de rappel </a:t>
            </a:r>
            <a:r>
              <a:rPr lang="en" sz="1200" b="1" i="1" dirty="0"/>
              <a:t>app.put(’/api/ateliers/:id’, (req, res) =&gt; {})</a:t>
            </a:r>
            <a:r>
              <a:rPr lang="en" sz="1200" dirty="0"/>
              <a:t> pour rechercher et valider l’existence d’un atelier</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   const atelier = ateliers.find(a =&gt; a.id === </a:t>
            </a:r>
            <a:r>
              <a:rPr lang="en" sz="1200" b="1" dirty="0" smtClean="0">
                <a:latin typeface="Courier New"/>
                <a:ea typeface="Courier New"/>
                <a:cs typeface="Courier New"/>
                <a:sym typeface="Courier New"/>
              </a:rPr>
              <a:t>Number(req.params.id</a:t>
            </a: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if (!atelier) return res.status(404).send(`L'atelier est introuvable pour cet id`);</a:t>
            </a:r>
            <a:endParaRPr sz="1200" dirty="0"/>
          </a:p>
          <a:p>
            <a:pPr marL="914400" lvl="0" indent="0" algn="l" rtl="0">
              <a:spcBef>
                <a:spcPts val="0"/>
              </a:spcBef>
              <a:spcAft>
                <a:spcPts val="0"/>
              </a:spcAft>
              <a:buNone/>
            </a:pPr>
            <a:endParaRPr sz="1200" dirty="0"/>
          </a:p>
          <a:p>
            <a:pPr marL="0" lvl="0" indent="0" algn="l" rtl="0">
              <a:spcBef>
                <a:spcPts val="1000"/>
              </a:spcBef>
              <a:spcAft>
                <a:spcPts val="1000"/>
              </a:spcAft>
              <a:buNone/>
            </a:pPr>
            <a:endParaRPr sz="1200" u="sng"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14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DELETE</a:t>
            </a:r>
            <a:endParaRPr>
              <a:solidFill>
                <a:srgbClr val="FFFF00"/>
              </a:solidFill>
            </a:endParaRPr>
          </a:p>
        </p:txBody>
      </p:sp>
      <p:sp>
        <p:nvSpPr>
          <p:cNvPr id="1000" name="Google Shape;1000;p140"/>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4"/>
            </a:pPr>
            <a:r>
              <a:rPr lang="en" sz="1200" dirty="0"/>
              <a:t>Supprimer l’atelier :</a:t>
            </a:r>
            <a:endParaRPr sz="1200" dirty="0"/>
          </a:p>
          <a:p>
            <a:pPr marL="914400" lvl="1" indent="-304800" algn="l" rtl="0">
              <a:spcBef>
                <a:spcPts val="1000"/>
              </a:spcBef>
              <a:spcAft>
                <a:spcPts val="0"/>
              </a:spcAft>
              <a:buSzPts val="1200"/>
              <a:buChar char="○"/>
            </a:pPr>
            <a:r>
              <a:rPr lang="en" dirty="0"/>
              <a:t>R</a:t>
            </a:r>
            <a:r>
              <a:rPr lang="en" sz="1200" dirty="0"/>
              <a:t>echer</a:t>
            </a:r>
            <a:r>
              <a:rPr lang="en" dirty="0"/>
              <a:t>cher</a:t>
            </a:r>
            <a:r>
              <a:rPr lang="en" sz="1200" dirty="0"/>
              <a:t> l’index de l’atelier à su</a:t>
            </a:r>
            <a:r>
              <a:rPr lang="en" dirty="0"/>
              <a:t>p</a:t>
            </a:r>
            <a:r>
              <a:rPr lang="en" sz="1200" dirty="0"/>
              <a:t>primer dans le tableau </a:t>
            </a:r>
            <a:r>
              <a:rPr lang="en" sz="1200" b="1" i="1" dirty="0"/>
              <a:t>ateliers</a:t>
            </a:r>
            <a:endParaRPr b="1" i="1" dirty="0"/>
          </a:p>
          <a:p>
            <a:pPr marL="914400" lvl="1" indent="-304800" algn="l" rtl="0">
              <a:spcBef>
                <a:spcPts val="1000"/>
              </a:spcBef>
              <a:spcAft>
                <a:spcPts val="0"/>
              </a:spcAft>
              <a:buSzPts val="1200"/>
              <a:buChar char="○"/>
            </a:pPr>
            <a:r>
              <a:rPr lang="en" dirty="0"/>
              <a:t>U</a:t>
            </a:r>
            <a:r>
              <a:rPr lang="en" sz="1200" dirty="0"/>
              <a:t>tiliser la méthode </a:t>
            </a:r>
            <a:r>
              <a:rPr lang="en" sz="1200" b="1" i="1" dirty="0"/>
              <a:t>splice()</a:t>
            </a:r>
            <a:r>
              <a:rPr lang="en" sz="1200" dirty="0"/>
              <a:t> en passant en paramètre l’index de l’atelier et le nombre d’éléments à supprimer qui est de </a:t>
            </a:r>
            <a:r>
              <a:rPr lang="en" sz="1200" b="1" dirty="0"/>
              <a:t>1</a:t>
            </a:r>
            <a:endParaRPr sz="1200" b="1"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   const index = ateliers.indexOf(atelier);</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ateliers.splice(index, 1);</a:t>
            </a:r>
            <a:endParaRPr sz="1200" b="1" dirty="0">
              <a:latin typeface="Courier New"/>
              <a:ea typeface="Courier New"/>
              <a:cs typeface="Courier New"/>
              <a:sym typeface="Courier New"/>
            </a:endParaRPr>
          </a:p>
          <a:p>
            <a:pPr marL="914400" lvl="0" indent="0" algn="l" rtl="0">
              <a:spcBef>
                <a:spcPts val="0"/>
              </a:spcBef>
              <a:spcAft>
                <a:spcPts val="0"/>
              </a:spcAft>
              <a:buNone/>
            </a:pPr>
            <a:endParaRPr sz="1200" dirty="0"/>
          </a:p>
          <a:p>
            <a:pPr marL="365760" lvl="0" indent="-213359" algn="l" rtl="0">
              <a:spcBef>
                <a:spcPts val="1000"/>
              </a:spcBef>
              <a:spcAft>
                <a:spcPts val="0"/>
              </a:spcAft>
              <a:buSzPts val="1200"/>
              <a:buAutoNum type="arabicPeriod" startAt="4"/>
            </a:pPr>
            <a:r>
              <a:rPr lang="en" sz="1200" dirty="0"/>
              <a:t>Envoyer au client l’atelier supprimé</a:t>
            </a:r>
            <a:endParaRPr sz="1200" dirty="0"/>
          </a:p>
          <a:p>
            <a:pPr marL="457200" lvl="0" indent="0" algn="l" rtl="0">
              <a:lnSpc>
                <a:spcPct val="135714"/>
              </a:lnSpc>
              <a:spcBef>
                <a:spcPts val="1000"/>
              </a:spcBef>
              <a:spcAft>
                <a:spcPts val="1000"/>
              </a:spcAft>
              <a:buNone/>
            </a:pPr>
            <a:r>
              <a:rPr lang="en" sz="1200" b="1" dirty="0">
                <a:latin typeface="Courier New"/>
                <a:ea typeface="Courier New"/>
                <a:cs typeface="Courier New"/>
                <a:sym typeface="Courier New"/>
              </a:rPr>
              <a:t>res.send(atelier);</a:t>
            </a:r>
            <a:endParaRPr sz="1200" b="1" i="1" u="sng"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4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DELETE</a:t>
            </a:r>
            <a:endParaRPr>
              <a:solidFill>
                <a:srgbClr val="FFFF00"/>
              </a:solidFill>
            </a:endParaRPr>
          </a:p>
        </p:txBody>
      </p:sp>
      <p:sp>
        <p:nvSpPr>
          <p:cNvPr id="1006" name="Google Shape;1006;p141"/>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6"/>
            </a:pPr>
            <a:r>
              <a:rPr lang="en" sz="1200" dirty="0"/>
              <a:t>Enregistrer les modifications et exécutez index.js </a:t>
            </a:r>
            <a:endParaRPr sz="1200" dirty="0"/>
          </a:p>
          <a:p>
            <a:pPr marL="365760" lvl="0" indent="-213359" algn="l" rtl="0">
              <a:spcBef>
                <a:spcPts val="1000"/>
              </a:spcBef>
              <a:spcAft>
                <a:spcPts val="0"/>
              </a:spcAft>
              <a:buSzPts val="1200"/>
              <a:buAutoNum type="arabicPeriod" startAt="6"/>
            </a:pPr>
            <a:r>
              <a:rPr lang="en" sz="1200" dirty="0"/>
              <a:t>Ouvrez Postman et exécutez la méthode </a:t>
            </a:r>
            <a:r>
              <a:rPr lang="en" sz="1200" b="1" dirty="0"/>
              <a:t>HTTP DELETE </a:t>
            </a:r>
            <a:r>
              <a:rPr lang="en" sz="1200" dirty="0"/>
              <a:t> </a:t>
            </a:r>
            <a:r>
              <a:rPr lang="en" sz="1200" u="sng" dirty="0">
                <a:solidFill>
                  <a:schemeClr val="hlink"/>
                </a:solidFill>
                <a:highlight>
                  <a:srgbClr val="FAFAFA"/>
                </a:highlight>
                <a:hlinkClick r:id="rId3"/>
              </a:rPr>
              <a:t>http://localhost:3000/api/ateliers</a:t>
            </a:r>
            <a:r>
              <a:rPr lang="en" sz="1200" dirty="0">
                <a:highlight>
                  <a:srgbClr val="FAFAFA"/>
                </a:highlight>
              </a:rPr>
              <a:t> suivi de l’</a:t>
            </a:r>
            <a:r>
              <a:rPr lang="en" sz="1200" b="1" i="1" dirty="0">
                <a:highlight>
                  <a:srgbClr val="FAFAFA"/>
                </a:highlight>
              </a:rPr>
              <a:t>id</a:t>
            </a:r>
            <a:r>
              <a:rPr lang="en" sz="1200" dirty="0">
                <a:highlight>
                  <a:srgbClr val="FAFAFA"/>
                </a:highlight>
              </a:rPr>
              <a:t> de l’atelier à supprimer</a:t>
            </a:r>
            <a:endParaRPr sz="1200" b="1" i="1" dirty="0">
              <a:highlight>
                <a:srgbClr val="FAFAFA"/>
              </a:highlight>
            </a:endParaRPr>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const atelier = ateliers.find(a =&gt; a.id === </a:t>
            </a:r>
            <a:r>
              <a:rPr lang="en" sz="1200" b="1" dirty="0" smtClean="0">
                <a:latin typeface="Courier New"/>
                <a:ea typeface="Courier New"/>
                <a:cs typeface="Courier New"/>
                <a:sym typeface="Courier New"/>
              </a:rPr>
              <a:t>Number(req.params.id</a:t>
            </a: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if (!atelier) return res.status(404).send(`L'atelier est introuvable pour cet id`);</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const index = ateliers.indexOf(atelier);</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ateliers.splice(index, 1);</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res.send(atelier);</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365760" lvl="0" indent="-213359" algn="l" rtl="0">
              <a:spcBef>
                <a:spcPts val="1000"/>
              </a:spcBef>
              <a:spcAft>
                <a:spcPts val="0"/>
              </a:spcAft>
              <a:buSzPts val="1200"/>
              <a:buAutoNum type="arabicPeriod" startAt="6"/>
            </a:pPr>
            <a:r>
              <a:rPr lang="en" sz="1200" dirty="0"/>
              <a:t>Vérifier que l’atelier a bien été supprimé en exécutant </a:t>
            </a:r>
            <a:r>
              <a:rPr lang="en" sz="1200" b="1" dirty="0"/>
              <a:t>HTTP </a:t>
            </a:r>
            <a:r>
              <a:rPr lang="en" sz="1200" b="1" dirty="0" smtClean="0"/>
              <a:t>DELETE</a:t>
            </a:r>
            <a:r>
              <a:rPr lang="en" sz="1200" dirty="0" smtClean="0"/>
              <a:t> </a:t>
            </a:r>
            <a:r>
              <a:rPr lang="en" sz="1200" u="sng" dirty="0">
                <a:solidFill>
                  <a:schemeClr val="accent5"/>
                </a:solidFill>
                <a:highlight>
                  <a:schemeClr val="accent4"/>
                </a:highlight>
                <a:hlinkClick r:id="rId3"/>
              </a:rPr>
              <a:t>http://localhost:3000/api/ateliers</a:t>
            </a:r>
            <a:endParaRPr sz="1050" dirty="0">
              <a:solidFill>
                <a:srgbClr val="D4D4D4"/>
              </a:solidFill>
              <a:latin typeface="Courier New"/>
              <a:ea typeface="Courier New"/>
              <a:cs typeface="Courier New"/>
              <a:sym typeface="Courier New"/>
            </a:endParaRPr>
          </a:p>
          <a:p>
            <a:pPr marL="0" lvl="0" indent="0" algn="l" rtl="0">
              <a:spcBef>
                <a:spcPts val="1000"/>
              </a:spcBef>
              <a:spcAft>
                <a:spcPts val="1000"/>
              </a:spcAft>
              <a:buNone/>
            </a:pPr>
            <a:endParaRPr sz="1200" dirty="0">
              <a:highlight>
                <a:srgbClr val="FAFAFA"/>
              </a:highligh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Installer Visual Studio Code</a:t>
            </a:r>
            <a:endParaRPr>
              <a:solidFill>
                <a:srgbClr val="FFFF00"/>
              </a:solidFill>
            </a:endParaRPr>
          </a:p>
        </p:txBody>
      </p:sp>
      <p:sp>
        <p:nvSpPr>
          <p:cNvPr id="168" name="Google Shape;168;p25"/>
          <p:cNvSpPr txBox="1">
            <a:spLocks noGrp="1"/>
          </p:cNvSpPr>
          <p:nvPr>
            <p:ph type="body" idx="1"/>
          </p:nvPr>
        </p:nvSpPr>
        <p:spPr>
          <a:xfrm>
            <a:off x="471900" y="1919075"/>
            <a:ext cx="3999900" cy="314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365760" lvl="0" indent="-213359" algn="l" rtl="0">
              <a:spcBef>
                <a:spcPts val="0"/>
              </a:spcBef>
              <a:spcAft>
                <a:spcPts val="0"/>
              </a:spcAft>
              <a:buSzPts val="1200"/>
              <a:buAutoNum type="arabicPeriod"/>
            </a:pPr>
            <a:r>
              <a:rPr lang="en" sz="1200"/>
              <a:t>Pour installer Visual Studio Code, ouvrez votre navigateur Web et allez sur : </a:t>
            </a:r>
            <a:r>
              <a:rPr lang="en" sz="1200" u="sng">
                <a:solidFill>
                  <a:schemeClr val="accent5"/>
                </a:solidFill>
                <a:hlinkClick r:id="rId3"/>
              </a:rPr>
              <a:t>https://code.visualstudio.com/</a:t>
            </a:r>
            <a:endParaRPr sz="1200"/>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69" name="Google Shape;169;p25"/>
          <p:cNvSpPr txBox="1">
            <a:spLocks noGrp="1"/>
          </p:cNvSpPr>
          <p:nvPr>
            <p:ph type="body" idx="2"/>
          </p:nvPr>
        </p:nvSpPr>
        <p:spPr>
          <a:xfrm>
            <a:off x="4694100" y="1757325"/>
            <a:ext cx="3999900" cy="33861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2"/>
            </a:pPr>
            <a:r>
              <a:rPr lang="en" sz="1200"/>
              <a:t>Téléchargez la version </a:t>
            </a:r>
            <a:r>
              <a:rPr lang="en" sz="1200" b="1"/>
              <a:t>Stable Build</a:t>
            </a:r>
            <a:endParaRPr sz="1200" b="1"/>
          </a:p>
          <a:p>
            <a:pPr marL="365760" lvl="0" indent="-213359" algn="l" rtl="0">
              <a:spcBef>
                <a:spcPts val="1000"/>
              </a:spcBef>
              <a:spcAft>
                <a:spcPts val="0"/>
              </a:spcAft>
              <a:buSzPts val="1200"/>
              <a:buAutoNum type="arabicPeriod" startAt="2"/>
            </a:pPr>
            <a:r>
              <a:rPr lang="en" sz="1200"/>
              <a:t>Démarrez l’installation de VSCode en cliquant sur le fichier d’installation et suivez les étapes en cliquant sur </a:t>
            </a:r>
            <a:r>
              <a:rPr lang="en" sz="1200" b="1"/>
              <a:t>Next</a:t>
            </a:r>
            <a:endParaRPr sz="1200" b="1"/>
          </a:p>
          <a:p>
            <a:pPr marL="365760" lvl="0" indent="-213359" algn="l" rtl="0">
              <a:spcBef>
                <a:spcPts val="1000"/>
              </a:spcBef>
              <a:spcAft>
                <a:spcPts val="0"/>
              </a:spcAft>
              <a:buSzPts val="1200"/>
              <a:buAutoNum type="arabicPeriod" startAt="2"/>
            </a:pPr>
            <a:r>
              <a:rPr lang="en" sz="1200"/>
              <a:t>Vous n’avez pas besoin d’ouvrir VSCode pour le moment. Nous le ferons à la prochaine section </a:t>
            </a:r>
            <a:r>
              <a:rPr lang="en" sz="1200" b="1" i="1"/>
              <a:t>Votre premier programme Node</a:t>
            </a:r>
            <a:endParaRPr sz="1200"/>
          </a:p>
          <a:p>
            <a:pPr marL="0" lvl="0" indent="0" algn="l" rtl="0">
              <a:spcBef>
                <a:spcPts val="10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6" name="Google Shape;170;p25"/>
          <p:cNvPicPr preferRelativeResize="0"/>
          <p:nvPr/>
        </p:nvPicPr>
        <p:blipFill>
          <a:blip r:embed="rId4">
            <a:alphaModFix/>
          </a:blip>
          <a:stretch>
            <a:fillRect/>
          </a:stretch>
        </p:blipFill>
        <p:spPr>
          <a:xfrm>
            <a:off x="1096222" y="1919068"/>
            <a:ext cx="2303902" cy="188825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14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Projet - Développer l’API Categories</a:t>
            </a:r>
            <a:endParaRPr>
              <a:solidFill>
                <a:srgbClr val="FFFF00"/>
              </a:solidFill>
            </a:endParaRPr>
          </a:p>
        </p:txBody>
      </p:sp>
      <p:sp>
        <p:nvSpPr>
          <p:cNvPr id="1012" name="Google Shape;1012;p142"/>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Font typeface="Courier New"/>
              <a:buChar char="●"/>
            </a:pPr>
            <a:r>
              <a:rPr lang="en" sz="1200"/>
              <a:t>Dans ce projet vous allez développer une </a:t>
            </a:r>
            <a:r>
              <a:rPr lang="en" sz="1200" b="1"/>
              <a:t>API Categories </a:t>
            </a:r>
            <a:r>
              <a:rPr lang="en" sz="1200"/>
              <a:t>avec </a:t>
            </a:r>
            <a:r>
              <a:rPr lang="en" sz="1200" b="1"/>
              <a:t>Express </a:t>
            </a:r>
            <a:r>
              <a:rPr lang="en" sz="1200"/>
              <a:t>pour une application d’achat de contenu musical </a:t>
            </a:r>
            <a:r>
              <a:rPr lang="en" sz="1200" b="1" i="1"/>
              <a:t>musica </a:t>
            </a:r>
            <a:r>
              <a:rPr lang="en" sz="1200"/>
              <a:t>:</a:t>
            </a:r>
            <a:endParaRPr sz="1200"/>
          </a:p>
          <a:p>
            <a:pPr marL="0" lvl="0" indent="0" algn="l" rtl="0">
              <a:lnSpc>
                <a:spcPct val="135714"/>
              </a:lnSpc>
              <a:spcBef>
                <a:spcPts val="0"/>
              </a:spcBef>
              <a:spcAft>
                <a:spcPts val="0"/>
              </a:spcAft>
              <a:buNone/>
            </a:pPr>
            <a:endParaRPr sz="1200"/>
          </a:p>
          <a:p>
            <a:pPr marL="914400" lvl="1" indent="-304800" algn="l" rtl="0">
              <a:lnSpc>
                <a:spcPct val="135714"/>
              </a:lnSpc>
              <a:spcBef>
                <a:spcPts val="0"/>
              </a:spcBef>
              <a:spcAft>
                <a:spcPts val="0"/>
              </a:spcAft>
              <a:buSzPts val="1200"/>
              <a:buChar char="○"/>
            </a:pPr>
            <a:r>
              <a:rPr lang="en"/>
              <a:t>Retourner des catégories de musique</a:t>
            </a:r>
            <a:endParaRPr/>
          </a:p>
          <a:p>
            <a:pPr marL="914400" lvl="1" indent="-304800" algn="l" rtl="0">
              <a:lnSpc>
                <a:spcPct val="135714"/>
              </a:lnSpc>
              <a:spcBef>
                <a:spcPts val="1000"/>
              </a:spcBef>
              <a:spcAft>
                <a:spcPts val="0"/>
              </a:spcAft>
              <a:buSzPts val="1200"/>
              <a:buChar char="○"/>
            </a:pPr>
            <a:r>
              <a:rPr lang="en"/>
              <a:t>Retourner une catégorie de musique</a:t>
            </a:r>
            <a:endParaRPr/>
          </a:p>
          <a:p>
            <a:pPr marL="914400" lvl="1" indent="-304800" algn="l" rtl="0">
              <a:lnSpc>
                <a:spcPct val="135714"/>
              </a:lnSpc>
              <a:spcBef>
                <a:spcPts val="1000"/>
              </a:spcBef>
              <a:spcAft>
                <a:spcPts val="0"/>
              </a:spcAft>
              <a:buSzPts val="1200"/>
              <a:buChar char="○"/>
            </a:pPr>
            <a:r>
              <a:rPr lang="en"/>
              <a:t>Créer un nouveau une nouvelle catégories de musique</a:t>
            </a:r>
            <a:endParaRPr/>
          </a:p>
          <a:p>
            <a:pPr marL="914400" lvl="1" indent="-304800" algn="l" rtl="0">
              <a:lnSpc>
                <a:spcPct val="135714"/>
              </a:lnSpc>
              <a:spcBef>
                <a:spcPts val="1000"/>
              </a:spcBef>
              <a:spcAft>
                <a:spcPts val="0"/>
              </a:spcAft>
              <a:buSzPts val="1200"/>
              <a:buChar char="○"/>
            </a:pPr>
            <a:r>
              <a:rPr lang="en"/>
              <a:t>Mettre à jour une catégorie de musique</a:t>
            </a:r>
            <a:endParaRPr/>
          </a:p>
          <a:p>
            <a:pPr marL="914400" lvl="1" indent="-304800" algn="l" rtl="0">
              <a:lnSpc>
                <a:spcPct val="135714"/>
              </a:lnSpc>
              <a:spcBef>
                <a:spcPts val="1000"/>
              </a:spcBef>
              <a:spcAft>
                <a:spcPts val="0"/>
              </a:spcAft>
              <a:buSzPts val="1200"/>
              <a:buChar char="○"/>
            </a:pPr>
            <a:r>
              <a:rPr lang="en"/>
              <a:t>Supprimer une catégorie de musique</a:t>
            </a:r>
            <a:endParaRPr/>
          </a:p>
          <a:p>
            <a:pPr marL="365760" lvl="0" indent="-213359" algn="l" rtl="0">
              <a:lnSpc>
                <a:spcPct val="135714"/>
              </a:lnSpc>
              <a:spcBef>
                <a:spcPts val="1000"/>
              </a:spcBef>
              <a:spcAft>
                <a:spcPts val="0"/>
              </a:spcAft>
              <a:buSzPts val="1200"/>
              <a:buChar char="●"/>
            </a:pPr>
            <a:r>
              <a:rPr lang="en" sz="1200"/>
              <a:t>Note: Créez un répertoire </a:t>
            </a:r>
            <a:r>
              <a:rPr lang="en" sz="1200" b="1" i="1"/>
              <a:t>musica </a:t>
            </a:r>
            <a:r>
              <a:rPr lang="en" sz="1200"/>
              <a:t>qui sera votre application de contenu d’achat musical et générez le fichier </a:t>
            </a:r>
            <a:r>
              <a:rPr lang="en" sz="1200" b="1" i="1"/>
              <a:t>package.json</a:t>
            </a:r>
            <a:endParaRPr sz="1200" b="1" i="1"/>
          </a:p>
          <a:p>
            <a:pPr marL="0" lvl="0" indent="0" algn="l" rtl="0">
              <a:spcBef>
                <a:spcPts val="0"/>
              </a:spcBef>
              <a:spcAft>
                <a:spcPts val="1000"/>
              </a:spcAft>
              <a:buNone/>
            </a:pPr>
            <a:endParaRPr sz="1200">
              <a:highlight>
                <a:srgbClr val="FAFAFA"/>
              </a:highlight>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14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Introduction</a:t>
            </a:r>
            <a:endParaRPr>
              <a:solidFill>
                <a:srgbClr val="FFFF00"/>
              </a:solidFill>
            </a:endParaRPr>
          </a:p>
        </p:txBody>
      </p:sp>
      <p:sp>
        <p:nvSpPr>
          <p:cNvPr id="1024" name="Google Shape;1024;p144"/>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38759" algn="l" rtl="0">
              <a:lnSpc>
                <a:spcPct val="135714"/>
              </a:lnSpc>
              <a:spcBef>
                <a:spcPts val="0"/>
              </a:spcBef>
              <a:spcAft>
                <a:spcPts val="0"/>
              </a:spcAft>
              <a:buSzPts val="1600"/>
              <a:buFont typeface="Courier New"/>
              <a:buChar char="●"/>
            </a:pPr>
            <a:r>
              <a:rPr lang="en" sz="1600"/>
              <a:t>Les fonctionnalités avancées d’Express qui seront présentées dans cette section sont :</a:t>
            </a:r>
            <a:endParaRPr sz="1600"/>
          </a:p>
          <a:p>
            <a:pPr marL="914400" lvl="1" indent="-330200" algn="l" rtl="0">
              <a:lnSpc>
                <a:spcPct val="135714"/>
              </a:lnSpc>
              <a:spcBef>
                <a:spcPts val="1000"/>
              </a:spcBef>
              <a:spcAft>
                <a:spcPts val="0"/>
              </a:spcAft>
              <a:buSzPts val="1600"/>
              <a:buChar char="○"/>
            </a:pPr>
            <a:r>
              <a:rPr lang="en" sz="1600" b="1"/>
              <a:t>Middleware</a:t>
            </a:r>
            <a:endParaRPr sz="1600" b="1"/>
          </a:p>
          <a:p>
            <a:pPr marL="914400" lvl="1" indent="-330200" algn="l" rtl="0">
              <a:lnSpc>
                <a:spcPct val="135714"/>
              </a:lnSpc>
              <a:spcBef>
                <a:spcPts val="1000"/>
              </a:spcBef>
              <a:spcAft>
                <a:spcPts val="0"/>
              </a:spcAft>
              <a:buSzPts val="1600"/>
              <a:buChar char="○"/>
            </a:pPr>
            <a:r>
              <a:rPr lang="en" sz="1600" b="1"/>
              <a:t>Configuration</a:t>
            </a:r>
            <a:endParaRPr sz="1600" b="1"/>
          </a:p>
          <a:p>
            <a:pPr marL="914400" lvl="1" indent="-330200" algn="l" rtl="0">
              <a:lnSpc>
                <a:spcPct val="135714"/>
              </a:lnSpc>
              <a:spcBef>
                <a:spcPts val="1000"/>
              </a:spcBef>
              <a:spcAft>
                <a:spcPts val="0"/>
              </a:spcAft>
              <a:buSzPts val="1600"/>
              <a:buChar char="○"/>
            </a:pPr>
            <a:r>
              <a:rPr lang="en" sz="1600" b="1"/>
              <a:t>Déboggage</a:t>
            </a:r>
            <a:endParaRPr sz="1600" b="1"/>
          </a:p>
          <a:p>
            <a:pPr marL="914400" lvl="1" indent="-330200" algn="l" rtl="0">
              <a:lnSpc>
                <a:spcPct val="135714"/>
              </a:lnSpc>
              <a:spcBef>
                <a:spcPts val="1000"/>
              </a:spcBef>
              <a:spcAft>
                <a:spcPts val="0"/>
              </a:spcAft>
              <a:buSzPts val="1600"/>
              <a:buChar char="○"/>
            </a:pPr>
            <a:r>
              <a:rPr lang="en" sz="1600" b="1"/>
              <a:t>Générateur de Template</a:t>
            </a:r>
            <a:endParaRPr sz="1600" b="1"/>
          </a:p>
          <a:p>
            <a:pPr marL="0" lvl="0" indent="0" algn="l" rtl="0">
              <a:lnSpc>
                <a:spcPct val="135714"/>
              </a:lnSpc>
              <a:spcBef>
                <a:spcPts val="1000"/>
              </a:spcBef>
              <a:spcAft>
                <a:spcPts val="0"/>
              </a:spcAft>
              <a:buNone/>
            </a:pPr>
            <a:endParaRPr/>
          </a:p>
          <a:p>
            <a:pPr marL="0" lvl="0" indent="0" algn="l" rtl="0">
              <a:lnSpc>
                <a:spcPct val="135714"/>
              </a:lnSpc>
              <a:spcBef>
                <a:spcPts val="10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a:highlight>
                <a:srgbClr val="FAFAFA"/>
              </a:highlight>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14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Middleware</a:t>
            </a:r>
            <a:endParaRPr>
              <a:solidFill>
                <a:srgbClr val="FFFF00"/>
              </a:solidFill>
            </a:endParaRPr>
          </a:p>
        </p:txBody>
      </p:sp>
      <p:sp>
        <p:nvSpPr>
          <p:cNvPr id="1030" name="Google Shape;1030;p145"/>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Font typeface="Courier New"/>
              <a:buChar char="●"/>
            </a:pPr>
            <a:r>
              <a:rPr lang="en" sz="1200"/>
              <a:t>Un des concepts fondamentaux de Express est la notion de </a:t>
            </a:r>
            <a:r>
              <a:rPr lang="en" sz="1200" b="1"/>
              <a:t>Middleware </a:t>
            </a:r>
            <a:r>
              <a:rPr lang="en" sz="1200"/>
              <a:t>ou </a:t>
            </a:r>
            <a:r>
              <a:rPr lang="en" sz="1200" b="1"/>
              <a:t>Fonction Middleware</a:t>
            </a:r>
            <a:endParaRPr sz="1200" b="1"/>
          </a:p>
          <a:p>
            <a:pPr marL="365760" lvl="0" indent="-213359" algn="l" rtl="0">
              <a:lnSpc>
                <a:spcPct val="135714"/>
              </a:lnSpc>
              <a:spcBef>
                <a:spcPts val="1000"/>
              </a:spcBef>
              <a:spcAft>
                <a:spcPts val="0"/>
              </a:spcAft>
              <a:buSzPts val="1200"/>
              <a:buChar char="●"/>
            </a:pPr>
            <a:r>
              <a:rPr lang="en" sz="1200"/>
              <a:t>Une </a:t>
            </a:r>
            <a:r>
              <a:rPr lang="en" sz="1200" b="1"/>
              <a:t>Fonction Middleware </a:t>
            </a:r>
            <a:r>
              <a:rPr lang="en" sz="1200"/>
              <a:t>est principalement une </a:t>
            </a:r>
            <a:r>
              <a:rPr lang="en" sz="1200" b="1"/>
              <a:t>fonction </a:t>
            </a:r>
            <a:r>
              <a:rPr lang="en" sz="1200"/>
              <a:t>qui prend en paramètre un objet </a:t>
            </a:r>
            <a:r>
              <a:rPr lang="en" sz="1200" b="1" i="1"/>
              <a:t>request </a:t>
            </a:r>
            <a:r>
              <a:rPr lang="en" sz="1200"/>
              <a:t>et une de ces deux situation peuvent survenir :</a:t>
            </a:r>
            <a:endParaRPr sz="1200"/>
          </a:p>
          <a:p>
            <a:pPr marL="914400" lvl="1" indent="-304800" algn="l" rtl="0">
              <a:lnSpc>
                <a:spcPct val="135714"/>
              </a:lnSpc>
              <a:spcBef>
                <a:spcPts val="1000"/>
              </a:spcBef>
              <a:spcAft>
                <a:spcPts val="0"/>
              </a:spcAft>
              <a:buSzPts val="1200"/>
              <a:buChar char="○"/>
            </a:pPr>
            <a:r>
              <a:rPr lang="en"/>
              <a:t>Retourner u</a:t>
            </a:r>
            <a:r>
              <a:rPr lang="en" sz="1200"/>
              <a:t>ne réponse au client </a:t>
            </a:r>
            <a:r>
              <a:rPr lang="en"/>
              <a:t>et </a:t>
            </a:r>
            <a:r>
              <a:rPr lang="en" sz="1200"/>
              <a:t>termin</a:t>
            </a:r>
            <a:r>
              <a:rPr lang="en"/>
              <a:t>e</a:t>
            </a:r>
            <a:r>
              <a:rPr lang="en" sz="1200"/>
              <a:t> le cycle requête/réponse </a:t>
            </a:r>
            <a:endParaRPr sz="1200"/>
          </a:p>
          <a:p>
            <a:pPr marL="914400" lvl="1" indent="-304800" algn="l" rtl="0">
              <a:lnSpc>
                <a:spcPct val="135714"/>
              </a:lnSpc>
              <a:spcBef>
                <a:spcPts val="1000"/>
              </a:spcBef>
              <a:spcAft>
                <a:spcPts val="0"/>
              </a:spcAft>
              <a:buSzPts val="1200"/>
              <a:buChar char="○"/>
            </a:pPr>
            <a:r>
              <a:rPr lang="en"/>
              <a:t>P</a:t>
            </a:r>
            <a:r>
              <a:rPr lang="en" sz="1200"/>
              <a:t>asser le contrôle à une autre </a:t>
            </a:r>
            <a:r>
              <a:rPr lang="en" sz="1200" b="1"/>
              <a:t>Fonction Middleware</a:t>
            </a:r>
            <a:endParaRPr sz="1200" b="1"/>
          </a:p>
          <a:p>
            <a:pPr marL="365760" lvl="0" indent="-213359" algn="l" rtl="0">
              <a:lnSpc>
                <a:spcPct val="135714"/>
              </a:lnSpc>
              <a:spcBef>
                <a:spcPts val="1000"/>
              </a:spcBef>
              <a:spcAft>
                <a:spcPts val="0"/>
              </a:spcAft>
              <a:buSzPts val="1200"/>
              <a:buChar char="●"/>
            </a:pPr>
            <a:r>
              <a:rPr lang="en" sz="1200"/>
              <a:t>Exemple de Fonction Middleware :</a:t>
            </a:r>
            <a:endParaRPr sz="1200"/>
          </a:p>
          <a:p>
            <a:pPr marL="822960" lvl="1" indent="-213360" algn="l" rtl="0">
              <a:lnSpc>
                <a:spcPct val="135714"/>
              </a:lnSpc>
              <a:spcBef>
                <a:spcPts val="1000"/>
              </a:spcBef>
              <a:spcAft>
                <a:spcPts val="0"/>
              </a:spcAft>
              <a:buSzPts val="1200"/>
              <a:buChar char="○"/>
            </a:pPr>
            <a:r>
              <a:rPr lang="en"/>
              <a:t>Fonction de rappel des routes HTTP qui prend en paramètre un objet </a:t>
            </a:r>
            <a:r>
              <a:rPr lang="en" b="1" i="1"/>
              <a:t>request </a:t>
            </a:r>
            <a:r>
              <a:rPr lang="en"/>
              <a:t>et retourne une réponse au client</a:t>
            </a:r>
            <a:endParaRPr b="1" i="1"/>
          </a:p>
          <a:p>
            <a:pPr marL="914400" lvl="0" indent="0" algn="l" rtl="0">
              <a:lnSpc>
                <a:spcPct val="135714"/>
              </a:lnSpc>
              <a:spcBef>
                <a:spcPts val="1000"/>
              </a:spcBef>
              <a:spcAft>
                <a:spcPts val="0"/>
              </a:spcAft>
              <a:buNone/>
            </a:pPr>
            <a:r>
              <a:rPr lang="en" sz="1200">
                <a:latin typeface="Courier New"/>
                <a:ea typeface="Courier New"/>
                <a:cs typeface="Courier New"/>
                <a:sym typeface="Courier New"/>
              </a:rPr>
              <a:t>app.get('/', </a:t>
            </a:r>
            <a:r>
              <a:rPr lang="en" sz="1200" b="1">
                <a:latin typeface="Courier New"/>
                <a:ea typeface="Courier New"/>
                <a:cs typeface="Courier New"/>
                <a:sym typeface="Courier New"/>
              </a:rPr>
              <a:t>(req, res) =&gt; {</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res.send('Hello World!');</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endParaRPr b="1"/>
          </a:p>
          <a:p>
            <a:pPr marL="0" lvl="0" indent="0" algn="l" rtl="0">
              <a:lnSpc>
                <a:spcPct val="135714"/>
              </a:lnSpc>
              <a:spcBef>
                <a:spcPts val="1000"/>
              </a:spcBef>
              <a:spcAft>
                <a:spcPts val="0"/>
              </a:spcAft>
              <a:buNone/>
            </a:pPr>
            <a:endParaRPr/>
          </a:p>
          <a:p>
            <a:pPr marL="0" lvl="0" indent="0" algn="l" rtl="0">
              <a:lnSpc>
                <a:spcPct val="135714"/>
              </a:lnSpc>
              <a:spcBef>
                <a:spcPts val="10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a:highlight>
                <a:srgbClr val="FAFAFA"/>
              </a:highlight>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4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Middleware</a:t>
            </a:r>
            <a:endParaRPr>
              <a:solidFill>
                <a:srgbClr val="FFFF00"/>
              </a:solidFill>
            </a:endParaRPr>
          </a:p>
        </p:txBody>
      </p:sp>
      <p:sp>
        <p:nvSpPr>
          <p:cNvPr id="1036" name="Google Shape;1036;p146"/>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822960" lvl="1" indent="-213360" algn="l" rtl="0">
              <a:lnSpc>
                <a:spcPct val="135714"/>
              </a:lnSpc>
              <a:spcBef>
                <a:spcPts val="0"/>
              </a:spcBef>
              <a:spcAft>
                <a:spcPts val="0"/>
              </a:spcAft>
              <a:buSzPts val="1200"/>
              <a:buChar char="○"/>
            </a:pPr>
            <a:r>
              <a:rPr lang="en"/>
              <a:t>La méthode </a:t>
            </a:r>
            <a:r>
              <a:rPr lang="en" b="1" i="1"/>
              <a:t>json()</a:t>
            </a:r>
            <a:r>
              <a:rPr lang="en"/>
              <a:t> de </a:t>
            </a:r>
            <a:r>
              <a:rPr lang="en" b="1"/>
              <a:t>Express </a:t>
            </a:r>
            <a:r>
              <a:rPr lang="en"/>
              <a:t>qui retourne une Fonction Middleware. </a:t>
            </a:r>
            <a:endParaRPr/>
          </a:p>
          <a:p>
            <a:pPr marL="1371600" lvl="2" indent="-304800" algn="l" rtl="0">
              <a:lnSpc>
                <a:spcPct val="135714"/>
              </a:lnSpc>
              <a:spcBef>
                <a:spcPts val="1000"/>
              </a:spcBef>
              <a:spcAft>
                <a:spcPts val="0"/>
              </a:spcAft>
              <a:buSzPts val="1200"/>
              <a:buChar char="■"/>
            </a:pPr>
            <a:r>
              <a:rPr lang="en"/>
              <a:t>Cette Fonction Middleware va effectuer </a:t>
            </a:r>
            <a:r>
              <a:rPr lang="en" b="1"/>
              <a:t>deux </a:t>
            </a:r>
            <a:r>
              <a:rPr lang="en"/>
              <a:t>étapes : </a:t>
            </a:r>
            <a:endParaRPr/>
          </a:p>
          <a:p>
            <a:pPr marL="1828800" lvl="3" indent="-304800" algn="l" rtl="0">
              <a:lnSpc>
                <a:spcPct val="135714"/>
              </a:lnSpc>
              <a:spcBef>
                <a:spcPts val="1000"/>
              </a:spcBef>
              <a:spcAft>
                <a:spcPts val="0"/>
              </a:spcAft>
              <a:buSzPts val="1200"/>
              <a:buAutoNum type="arabicPeriod"/>
            </a:pPr>
            <a:r>
              <a:rPr lang="en"/>
              <a:t>Lire le contenu du corps de requête (</a:t>
            </a:r>
            <a:r>
              <a:rPr lang="en" b="1"/>
              <a:t>req.body</a:t>
            </a:r>
            <a:r>
              <a:rPr lang="en"/>
              <a:t>) et le transforme en un objet JSON</a:t>
            </a:r>
            <a:endParaRPr/>
          </a:p>
          <a:p>
            <a:pPr marL="1828800" lvl="3" indent="-304800" algn="l" rtl="0">
              <a:lnSpc>
                <a:spcPct val="135714"/>
              </a:lnSpc>
              <a:spcBef>
                <a:spcPts val="1000"/>
              </a:spcBef>
              <a:spcAft>
                <a:spcPts val="0"/>
              </a:spcAft>
              <a:buSzPts val="1200"/>
              <a:buAutoNum type="arabicPeriod"/>
            </a:pPr>
            <a:r>
              <a:rPr lang="en"/>
              <a:t>Passer ensuite le contrôle à la Fonction Middleware des routes HTTP </a:t>
            </a:r>
            <a:endParaRPr b="1" i="1"/>
          </a:p>
          <a:p>
            <a:pPr marL="914400" lvl="0" indent="0" algn="l" rtl="0">
              <a:lnSpc>
                <a:spcPct val="135714"/>
              </a:lnSpc>
              <a:spcBef>
                <a:spcPts val="1000"/>
              </a:spcBef>
              <a:spcAft>
                <a:spcPts val="0"/>
              </a:spcAft>
              <a:buNone/>
            </a:pPr>
            <a:endParaRPr sz="1200">
              <a:latin typeface="Courier New"/>
              <a:ea typeface="Courier New"/>
              <a:cs typeface="Courier New"/>
              <a:sym typeface="Courier New"/>
            </a:endParaRPr>
          </a:p>
          <a:p>
            <a:pPr marL="0" lvl="0" indent="0" algn="l" rtl="0">
              <a:lnSpc>
                <a:spcPct val="135714"/>
              </a:lnSpc>
              <a:spcBef>
                <a:spcPts val="0"/>
              </a:spcBef>
              <a:spcAft>
                <a:spcPts val="0"/>
              </a:spcAft>
              <a:buNone/>
            </a:pPr>
            <a:endParaRPr b="1"/>
          </a:p>
          <a:p>
            <a:pPr marL="0" lvl="0" indent="0" algn="l" rtl="0">
              <a:lnSpc>
                <a:spcPct val="135714"/>
              </a:lnSpc>
              <a:spcBef>
                <a:spcPts val="1000"/>
              </a:spcBef>
              <a:spcAft>
                <a:spcPts val="0"/>
              </a:spcAft>
              <a:buNone/>
            </a:pPr>
            <a:endParaRPr/>
          </a:p>
          <a:p>
            <a:pPr marL="0" lvl="0" indent="0" algn="l" rtl="0">
              <a:lnSpc>
                <a:spcPct val="135714"/>
              </a:lnSpc>
              <a:spcBef>
                <a:spcPts val="10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a:highlight>
                <a:srgbClr val="FAFAFA"/>
              </a:highlight>
            </a:endParaRPr>
          </a:p>
        </p:txBody>
      </p:sp>
      <p:sp>
        <p:nvSpPr>
          <p:cNvPr id="1037" name="Google Shape;1037;p146"/>
          <p:cNvSpPr/>
          <p:nvPr/>
        </p:nvSpPr>
        <p:spPr>
          <a:xfrm>
            <a:off x="2894400" y="3715525"/>
            <a:ext cx="3355200" cy="10677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6"/>
          <p:cNvSpPr/>
          <p:nvPr/>
        </p:nvSpPr>
        <p:spPr>
          <a:xfrm>
            <a:off x="4982675" y="3992725"/>
            <a:ext cx="889800" cy="5133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route()</a:t>
            </a:r>
            <a:endParaRPr>
              <a:solidFill>
                <a:schemeClr val="lt2"/>
              </a:solidFill>
            </a:endParaRPr>
          </a:p>
        </p:txBody>
      </p:sp>
      <p:sp>
        <p:nvSpPr>
          <p:cNvPr id="1039" name="Google Shape;1039;p146"/>
          <p:cNvSpPr/>
          <p:nvPr/>
        </p:nvSpPr>
        <p:spPr>
          <a:xfrm>
            <a:off x="3246025" y="3992725"/>
            <a:ext cx="889800" cy="5133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Roboto"/>
                <a:ea typeface="Roboto"/>
                <a:cs typeface="Roboto"/>
                <a:sym typeface="Roboto"/>
              </a:rPr>
              <a:t>json()</a:t>
            </a:r>
            <a:endParaRPr>
              <a:solidFill>
                <a:schemeClr val="lt2"/>
              </a:solidFill>
              <a:latin typeface="Roboto"/>
              <a:ea typeface="Roboto"/>
              <a:cs typeface="Roboto"/>
              <a:sym typeface="Roboto"/>
            </a:endParaRPr>
          </a:p>
        </p:txBody>
      </p:sp>
      <p:cxnSp>
        <p:nvCxnSpPr>
          <p:cNvPr id="1040" name="Google Shape;1040;p146"/>
          <p:cNvCxnSpPr>
            <a:endCxn id="1039" idx="1"/>
          </p:cNvCxnSpPr>
          <p:nvPr/>
        </p:nvCxnSpPr>
        <p:spPr>
          <a:xfrm>
            <a:off x="2310025" y="4244275"/>
            <a:ext cx="936000" cy="5100"/>
          </a:xfrm>
          <a:prstGeom prst="straightConnector1">
            <a:avLst/>
          </a:prstGeom>
          <a:noFill/>
          <a:ln w="19050" cap="flat" cmpd="sng">
            <a:solidFill>
              <a:schemeClr val="lt2"/>
            </a:solidFill>
            <a:prstDash val="dash"/>
            <a:round/>
            <a:headEnd type="none" w="med" len="med"/>
            <a:tailEnd type="triangle" w="med" len="med"/>
          </a:ln>
        </p:spPr>
      </p:cxnSp>
      <p:cxnSp>
        <p:nvCxnSpPr>
          <p:cNvPr id="1041" name="Google Shape;1041;p146"/>
          <p:cNvCxnSpPr>
            <a:stCxn id="1039" idx="3"/>
            <a:endCxn id="1038" idx="1"/>
          </p:cNvCxnSpPr>
          <p:nvPr/>
        </p:nvCxnSpPr>
        <p:spPr>
          <a:xfrm>
            <a:off x="4135825" y="4249375"/>
            <a:ext cx="846900" cy="0"/>
          </a:xfrm>
          <a:prstGeom prst="straightConnector1">
            <a:avLst/>
          </a:prstGeom>
          <a:noFill/>
          <a:ln w="19050" cap="flat" cmpd="sng">
            <a:solidFill>
              <a:schemeClr val="lt2"/>
            </a:solidFill>
            <a:prstDash val="dash"/>
            <a:round/>
            <a:headEnd type="none" w="med" len="med"/>
            <a:tailEnd type="triangle" w="med" len="med"/>
          </a:ln>
        </p:spPr>
      </p:cxnSp>
      <p:cxnSp>
        <p:nvCxnSpPr>
          <p:cNvPr id="1042" name="Google Shape;1042;p146"/>
          <p:cNvCxnSpPr>
            <a:stCxn id="1038" idx="3"/>
          </p:cNvCxnSpPr>
          <p:nvPr/>
        </p:nvCxnSpPr>
        <p:spPr>
          <a:xfrm rot="10800000" flipH="1">
            <a:off x="5872475" y="4246675"/>
            <a:ext cx="859800" cy="2700"/>
          </a:xfrm>
          <a:prstGeom prst="straightConnector1">
            <a:avLst/>
          </a:prstGeom>
          <a:noFill/>
          <a:ln w="19050" cap="flat" cmpd="sng">
            <a:solidFill>
              <a:schemeClr val="lt2"/>
            </a:solidFill>
            <a:prstDash val="dash"/>
            <a:round/>
            <a:headEnd type="none" w="med" len="med"/>
            <a:tailEnd type="triangle" w="med" len="med"/>
          </a:ln>
        </p:spPr>
      </p:cxnSp>
      <p:sp>
        <p:nvSpPr>
          <p:cNvPr id="1043" name="Google Shape;1043;p146"/>
          <p:cNvSpPr txBox="1"/>
          <p:nvPr/>
        </p:nvSpPr>
        <p:spPr>
          <a:xfrm>
            <a:off x="1450225" y="4057675"/>
            <a:ext cx="859800" cy="38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Roboto"/>
                <a:ea typeface="Roboto"/>
                <a:cs typeface="Roboto"/>
                <a:sym typeface="Roboto"/>
              </a:rPr>
              <a:t>Requête</a:t>
            </a:r>
            <a:endParaRPr>
              <a:solidFill>
                <a:schemeClr val="lt2"/>
              </a:solidFill>
              <a:latin typeface="Roboto"/>
              <a:ea typeface="Roboto"/>
              <a:cs typeface="Roboto"/>
              <a:sym typeface="Roboto"/>
            </a:endParaRPr>
          </a:p>
        </p:txBody>
      </p:sp>
      <p:sp>
        <p:nvSpPr>
          <p:cNvPr id="1044" name="Google Shape;1044;p146"/>
          <p:cNvSpPr txBox="1"/>
          <p:nvPr/>
        </p:nvSpPr>
        <p:spPr>
          <a:xfrm>
            <a:off x="6719325" y="4057675"/>
            <a:ext cx="936000" cy="38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Roboto"/>
                <a:ea typeface="Roboto"/>
                <a:cs typeface="Roboto"/>
                <a:sym typeface="Roboto"/>
              </a:rPr>
              <a:t>Réponse</a:t>
            </a:r>
            <a:endParaRPr>
              <a:solidFill>
                <a:schemeClr val="lt2"/>
              </a:solidFill>
              <a:latin typeface="Roboto"/>
              <a:ea typeface="Roboto"/>
              <a:cs typeface="Roboto"/>
              <a:sym typeface="Roboto"/>
            </a:endParaRPr>
          </a:p>
        </p:txBody>
      </p:sp>
      <p:sp>
        <p:nvSpPr>
          <p:cNvPr id="1045" name="Google Shape;1045;p146"/>
          <p:cNvSpPr txBox="1"/>
          <p:nvPr/>
        </p:nvSpPr>
        <p:spPr>
          <a:xfrm>
            <a:off x="2894250" y="3332125"/>
            <a:ext cx="3355200" cy="38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Roboto"/>
                <a:ea typeface="Roboto"/>
                <a:cs typeface="Roboto"/>
                <a:sym typeface="Roboto"/>
              </a:rPr>
              <a:t>Pipeline de traitement des requêtes</a:t>
            </a:r>
            <a:endParaRPr>
              <a:solidFill>
                <a:schemeClr val="lt2"/>
              </a:solidFill>
              <a:latin typeface="Roboto"/>
              <a:ea typeface="Roboto"/>
              <a:cs typeface="Roboto"/>
              <a:sym typeface="Roboto"/>
            </a:endParaRPr>
          </a:p>
        </p:txBody>
      </p:sp>
      <p:cxnSp>
        <p:nvCxnSpPr>
          <p:cNvPr id="1046" name="Google Shape;1046;p146"/>
          <p:cNvCxnSpPr/>
          <p:nvPr/>
        </p:nvCxnSpPr>
        <p:spPr>
          <a:xfrm flipH="1">
            <a:off x="2053450" y="4506025"/>
            <a:ext cx="1642500" cy="413700"/>
          </a:xfrm>
          <a:prstGeom prst="bentConnector3">
            <a:avLst>
              <a:gd name="adj1" fmla="val -1248"/>
            </a:avLst>
          </a:prstGeom>
          <a:noFill/>
          <a:ln w="9525" cap="flat" cmpd="sng">
            <a:solidFill>
              <a:schemeClr val="lt2"/>
            </a:solidFill>
            <a:prstDash val="solid"/>
            <a:round/>
            <a:headEnd type="none" w="med" len="med"/>
            <a:tailEnd type="triangle" w="med" len="med"/>
          </a:ln>
        </p:spPr>
      </p:cxnSp>
      <p:cxnSp>
        <p:nvCxnSpPr>
          <p:cNvPr id="1047" name="Google Shape;1047;p146"/>
          <p:cNvCxnSpPr/>
          <p:nvPr/>
        </p:nvCxnSpPr>
        <p:spPr>
          <a:xfrm flipH="1">
            <a:off x="2053225" y="4506025"/>
            <a:ext cx="3390000" cy="413700"/>
          </a:xfrm>
          <a:prstGeom prst="bentConnector3">
            <a:avLst>
              <a:gd name="adj1" fmla="val -244"/>
            </a:avLst>
          </a:prstGeom>
          <a:noFill/>
          <a:ln w="9525" cap="flat" cmpd="sng">
            <a:solidFill>
              <a:schemeClr val="lt2"/>
            </a:solidFill>
            <a:prstDash val="solid"/>
            <a:round/>
            <a:headEnd type="none" w="med" len="med"/>
            <a:tailEnd type="triangle" w="med" len="med"/>
          </a:ln>
        </p:spPr>
      </p:cxnSp>
      <p:sp>
        <p:nvSpPr>
          <p:cNvPr id="1048" name="Google Shape;1048;p146"/>
          <p:cNvSpPr txBox="1"/>
          <p:nvPr/>
        </p:nvSpPr>
        <p:spPr>
          <a:xfrm>
            <a:off x="290950" y="4716225"/>
            <a:ext cx="1762500" cy="38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2"/>
                </a:solidFill>
                <a:latin typeface="Roboto"/>
                <a:ea typeface="Roboto"/>
                <a:cs typeface="Roboto"/>
                <a:sym typeface="Roboto"/>
              </a:rPr>
              <a:t>Fonctions Middleware</a:t>
            </a:r>
            <a:endParaRPr sz="1200">
              <a:solidFill>
                <a:schemeClr val="lt2"/>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4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Créer une Fonction Middleware personnalisé</a:t>
            </a:r>
            <a:endParaRPr>
              <a:solidFill>
                <a:srgbClr val="FFFF00"/>
              </a:solidFill>
            </a:endParaRPr>
          </a:p>
        </p:txBody>
      </p:sp>
      <p:sp>
        <p:nvSpPr>
          <p:cNvPr id="1054" name="Google Shape;1054;p147"/>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highlight>
                  <a:srgbClr val="FAFAFA"/>
                </a:highlight>
              </a:rPr>
              <a:t>Pour créer une Fonction Middleware personnalisée, il faut :</a:t>
            </a:r>
            <a:endParaRPr sz="1200">
              <a:highlight>
                <a:srgbClr val="FAFAFA"/>
              </a:highlight>
            </a:endParaRPr>
          </a:p>
          <a:p>
            <a:pPr marL="914400" lvl="1" indent="-304800" algn="l" rtl="0">
              <a:spcBef>
                <a:spcPts val="1000"/>
              </a:spcBef>
              <a:spcAft>
                <a:spcPts val="0"/>
              </a:spcAft>
              <a:buSzPts val="1200"/>
              <a:buChar char="○"/>
            </a:pPr>
            <a:r>
              <a:rPr lang="en">
                <a:highlight>
                  <a:srgbClr val="FAFAFA"/>
                </a:highlight>
              </a:rPr>
              <a:t>Appeler la méthode </a:t>
            </a:r>
            <a:r>
              <a:rPr lang="en" b="1" i="1">
                <a:highlight>
                  <a:srgbClr val="FAFAFA"/>
                </a:highlight>
              </a:rPr>
              <a:t>use()</a:t>
            </a:r>
            <a:r>
              <a:rPr lang="en">
                <a:highlight>
                  <a:srgbClr val="FAFAFA"/>
                </a:highlight>
              </a:rPr>
              <a:t> de </a:t>
            </a:r>
            <a:r>
              <a:rPr lang="en" b="1">
                <a:highlight>
                  <a:srgbClr val="FAFAFA"/>
                </a:highlight>
              </a:rPr>
              <a:t>Express </a:t>
            </a:r>
            <a:r>
              <a:rPr lang="en">
                <a:highlight>
                  <a:srgbClr val="FAFAFA"/>
                </a:highlight>
              </a:rPr>
              <a:t>pour installer La Fonction Middleware dans le Pipeline de traitement des requêtes</a:t>
            </a:r>
            <a:endParaRPr>
              <a:highlight>
                <a:srgbClr val="FAFAFA"/>
              </a:highlight>
            </a:endParaRPr>
          </a:p>
          <a:p>
            <a:pPr marL="914400" lvl="1" indent="-304800" algn="l" rtl="0">
              <a:spcBef>
                <a:spcPts val="1000"/>
              </a:spcBef>
              <a:spcAft>
                <a:spcPts val="0"/>
              </a:spcAft>
              <a:buSzPts val="1200"/>
              <a:buChar char="○"/>
            </a:pPr>
            <a:r>
              <a:rPr lang="en">
                <a:highlight>
                  <a:srgbClr val="FAFAFA"/>
                </a:highlight>
              </a:rPr>
              <a:t>Passe en paramètre à la méthode </a:t>
            </a:r>
            <a:r>
              <a:rPr lang="en" b="1">
                <a:highlight>
                  <a:srgbClr val="FAFAFA"/>
                </a:highlight>
              </a:rPr>
              <a:t>use() une fonction de rappel</a:t>
            </a:r>
            <a:r>
              <a:rPr lang="en">
                <a:highlight>
                  <a:srgbClr val="FAFAFA"/>
                </a:highlight>
              </a:rPr>
              <a:t> qui prend trois paramètres : </a:t>
            </a:r>
            <a:endParaRPr>
              <a:highlight>
                <a:srgbClr val="FAFAFA"/>
              </a:highlight>
            </a:endParaRPr>
          </a:p>
          <a:p>
            <a:pPr marL="1371600" lvl="2" indent="-304800" algn="l" rtl="0">
              <a:spcBef>
                <a:spcPts val="1000"/>
              </a:spcBef>
              <a:spcAft>
                <a:spcPts val="0"/>
              </a:spcAft>
              <a:buSzPts val="1200"/>
              <a:buChar char="■"/>
            </a:pPr>
            <a:r>
              <a:rPr lang="en" b="1" i="1">
                <a:highlight>
                  <a:srgbClr val="FAFAFA"/>
                </a:highlight>
              </a:rPr>
              <a:t>request</a:t>
            </a:r>
            <a:endParaRPr b="1" i="1">
              <a:highlight>
                <a:srgbClr val="FAFAFA"/>
              </a:highlight>
            </a:endParaRPr>
          </a:p>
          <a:p>
            <a:pPr marL="1371600" lvl="2" indent="-304800" algn="l" rtl="0">
              <a:spcBef>
                <a:spcPts val="0"/>
              </a:spcBef>
              <a:spcAft>
                <a:spcPts val="0"/>
              </a:spcAft>
              <a:buSzPts val="1200"/>
              <a:buChar char="■"/>
            </a:pPr>
            <a:r>
              <a:rPr lang="en" b="1" i="1">
                <a:highlight>
                  <a:srgbClr val="FAFAFA"/>
                </a:highlight>
              </a:rPr>
              <a:t>response</a:t>
            </a:r>
            <a:endParaRPr b="1" i="1">
              <a:highlight>
                <a:srgbClr val="FAFAFA"/>
              </a:highlight>
            </a:endParaRPr>
          </a:p>
          <a:p>
            <a:pPr marL="1371600" lvl="2" indent="-304800" algn="l" rtl="0">
              <a:spcBef>
                <a:spcPts val="0"/>
              </a:spcBef>
              <a:spcAft>
                <a:spcPts val="0"/>
              </a:spcAft>
              <a:buSzPts val="1200"/>
              <a:buChar char="■"/>
            </a:pPr>
            <a:r>
              <a:rPr lang="en" b="1" i="1">
                <a:highlight>
                  <a:srgbClr val="FAFAFA"/>
                </a:highlight>
              </a:rPr>
              <a:t>next </a:t>
            </a:r>
            <a:r>
              <a:rPr lang="en">
                <a:highlight>
                  <a:srgbClr val="FAFAFA"/>
                </a:highlight>
              </a:rPr>
              <a:t>( Une référence vers la prochaine Fonction Middleware dans le Pipeline )</a:t>
            </a:r>
            <a:endParaRPr>
              <a:highlight>
                <a:srgbClr val="FAFAFA"/>
              </a:highlight>
            </a:endParaRPr>
          </a:p>
          <a:p>
            <a:pPr marL="914400" lvl="1" indent="-304800" algn="l" rtl="0">
              <a:spcBef>
                <a:spcPts val="1000"/>
              </a:spcBef>
              <a:spcAft>
                <a:spcPts val="0"/>
              </a:spcAft>
              <a:buSzPts val="1200"/>
              <a:buChar char="○"/>
            </a:pPr>
            <a:r>
              <a:rPr lang="en">
                <a:highlight>
                  <a:schemeClr val="accent4"/>
                </a:highlight>
              </a:rPr>
              <a:t>Implémenter la fonction de rappel pour traiter la requête et ensuite soit </a:t>
            </a:r>
            <a:r>
              <a:rPr lang="en" b="1">
                <a:highlight>
                  <a:schemeClr val="accent4"/>
                </a:highlight>
              </a:rPr>
              <a:t>envoyer une réponse au client</a:t>
            </a:r>
            <a:r>
              <a:rPr lang="en">
                <a:highlight>
                  <a:schemeClr val="accent4"/>
                </a:highlight>
              </a:rPr>
              <a:t> ou bien </a:t>
            </a:r>
            <a:r>
              <a:rPr lang="en" b="1">
                <a:highlight>
                  <a:schemeClr val="accent4"/>
                </a:highlight>
              </a:rPr>
              <a:t>passer la commande à une autre Fonction Middleware</a:t>
            </a:r>
            <a:r>
              <a:rPr lang="en">
                <a:highlight>
                  <a:schemeClr val="accent4"/>
                </a:highlight>
              </a:rPr>
              <a:t>  : </a:t>
            </a:r>
            <a:endParaRPr>
              <a:highlight>
                <a:srgbClr val="FAFAFA"/>
              </a:highlight>
            </a:endParaRPr>
          </a:p>
          <a:p>
            <a:pPr marL="2286000" lvl="0" indent="0" algn="l" rtl="0">
              <a:lnSpc>
                <a:spcPct val="135714"/>
              </a:lnSpc>
              <a:spcBef>
                <a:spcPts val="1000"/>
              </a:spcBef>
              <a:spcAft>
                <a:spcPts val="0"/>
              </a:spcAft>
              <a:buNone/>
            </a:pPr>
            <a:r>
              <a:rPr lang="en">
                <a:latin typeface="Courier New"/>
                <a:ea typeface="Courier New"/>
                <a:cs typeface="Courier New"/>
                <a:sym typeface="Courier New"/>
              </a:rPr>
              <a:t>app.</a:t>
            </a:r>
            <a:r>
              <a:rPr lang="en" b="1">
                <a:latin typeface="Courier New"/>
                <a:ea typeface="Courier New"/>
                <a:cs typeface="Courier New"/>
                <a:sym typeface="Courier New"/>
              </a:rPr>
              <a:t>use</a:t>
            </a:r>
            <a:r>
              <a:rPr lang="en">
                <a:latin typeface="Courier New"/>
                <a:ea typeface="Courier New"/>
                <a:cs typeface="Courier New"/>
                <a:sym typeface="Courier New"/>
              </a:rPr>
              <a:t>((</a:t>
            </a:r>
            <a:r>
              <a:rPr lang="en" b="1">
                <a:latin typeface="Courier New"/>
                <a:ea typeface="Courier New"/>
                <a:cs typeface="Courier New"/>
                <a:sym typeface="Courier New"/>
              </a:rPr>
              <a:t>req</a:t>
            </a:r>
            <a:r>
              <a:rPr lang="en">
                <a:latin typeface="Courier New"/>
                <a:ea typeface="Courier New"/>
                <a:cs typeface="Courier New"/>
                <a:sym typeface="Courier New"/>
              </a:rPr>
              <a:t>, </a:t>
            </a:r>
            <a:r>
              <a:rPr lang="en" b="1">
                <a:latin typeface="Courier New"/>
                <a:ea typeface="Courier New"/>
                <a:cs typeface="Courier New"/>
                <a:sym typeface="Courier New"/>
              </a:rPr>
              <a:t>res</a:t>
            </a:r>
            <a:r>
              <a:rPr lang="en">
                <a:latin typeface="Courier New"/>
                <a:ea typeface="Courier New"/>
                <a:cs typeface="Courier New"/>
                <a:sym typeface="Courier New"/>
              </a:rPr>
              <a:t>, </a:t>
            </a:r>
            <a:r>
              <a:rPr lang="en" b="1">
                <a:latin typeface="Courier New"/>
                <a:ea typeface="Courier New"/>
                <a:cs typeface="Courier New"/>
                <a:sym typeface="Courier New"/>
              </a:rPr>
              <a:t>next</a:t>
            </a:r>
            <a:r>
              <a:rPr lang="en">
                <a:latin typeface="Courier New"/>
                <a:ea typeface="Courier New"/>
                <a:cs typeface="Courier New"/>
                <a:sym typeface="Courier New"/>
              </a:rPr>
              <a:t>) =&gt; {</a:t>
            </a:r>
            <a:endParaRPr>
              <a:latin typeface="Courier New"/>
              <a:ea typeface="Courier New"/>
              <a:cs typeface="Courier New"/>
              <a:sym typeface="Courier New"/>
            </a:endParaRPr>
          </a:p>
          <a:p>
            <a:pPr marL="2286000" lvl="0" indent="0" algn="l" rtl="0">
              <a:lnSpc>
                <a:spcPct val="135714"/>
              </a:lnSpc>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1371600" lvl="0" indent="0" algn="l" rtl="0">
              <a:spcBef>
                <a:spcPts val="0"/>
              </a:spcBef>
              <a:spcAft>
                <a:spcPts val="1000"/>
              </a:spcAft>
              <a:buNone/>
            </a:pPr>
            <a:endParaRPr>
              <a:highlight>
                <a:srgbClr val="FAFAFA"/>
              </a:highlight>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4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Créer une Fonction Middleware personnalisé</a:t>
            </a:r>
            <a:endParaRPr>
              <a:solidFill>
                <a:srgbClr val="FFFF00"/>
              </a:solidFill>
            </a:endParaRPr>
          </a:p>
        </p:txBody>
      </p:sp>
      <p:sp>
        <p:nvSpPr>
          <p:cNvPr id="1060" name="Google Shape;1060;p148"/>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1 :</a:t>
            </a:r>
            <a:endParaRPr sz="1200" b="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Juste après la ligne</a:t>
            </a:r>
            <a:r>
              <a:rPr lang="en" sz="1200" b="1"/>
              <a:t> </a:t>
            </a:r>
            <a:r>
              <a:rPr lang="en" sz="1200" b="1">
                <a:latin typeface="Courier New"/>
                <a:ea typeface="Courier New"/>
                <a:cs typeface="Courier New"/>
                <a:sym typeface="Courier New"/>
              </a:rPr>
              <a:t>app.use(express.json());</a:t>
            </a:r>
            <a:r>
              <a:rPr lang="en" sz="1200"/>
              <a:t> insérer le code suivant pour créer une Fonction Middleware qui affiche un message dans le log :</a:t>
            </a:r>
            <a:endParaRPr sz="1200" b="1" i="1"/>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app.use((req, res, next) =&gt;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console.log('Log en cours...');</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next();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Enregistrez le modifications et exécutez</a:t>
            </a:r>
            <a:r>
              <a:rPr lang="en" sz="1200" b="1" i="1"/>
              <a:t> index.js</a:t>
            </a:r>
            <a:endParaRPr sz="1200" b="1" i="1"/>
          </a:p>
          <a:p>
            <a:pPr marL="365760" lvl="0" indent="-213359" algn="l" rtl="0">
              <a:spcBef>
                <a:spcPts val="1000"/>
              </a:spcBef>
              <a:spcAft>
                <a:spcPts val="0"/>
              </a:spcAft>
              <a:buSzPts val="1200"/>
              <a:buAutoNum type="arabicPeriod"/>
            </a:pPr>
            <a:r>
              <a:rPr lang="en" sz="1200"/>
              <a:t>Ouvrez Postman et exécutez </a:t>
            </a:r>
            <a:r>
              <a:rPr lang="en" sz="1200" b="1"/>
              <a:t>HTTP GET</a:t>
            </a:r>
            <a:r>
              <a:rPr lang="en" sz="1200"/>
              <a:t> </a:t>
            </a:r>
            <a:r>
              <a:rPr lang="en" sz="1200" u="sng">
                <a:solidFill>
                  <a:schemeClr val="accent5"/>
                </a:solidFill>
                <a:highlight>
                  <a:schemeClr val="accent4"/>
                </a:highlight>
                <a:hlinkClick r:id="rId3"/>
              </a:rPr>
              <a:t>http://localhost:3000/api/ateliers</a:t>
            </a:r>
            <a:endParaRPr sz="1200"/>
          </a:p>
          <a:p>
            <a:pPr marL="365760" lvl="0" indent="-213359" algn="l" rtl="0">
              <a:spcBef>
                <a:spcPts val="1000"/>
              </a:spcBef>
              <a:spcAft>
                <a:spcPts val="1000"/>
              </a:spcAft>
              <a:buSzPts val="1200"/>
              <a:buAutoNum type="arabicPeriod"/>
            </a:pPr>
            <a:r>
              <a:rPr lang="en" sz="1200"/>
              <a:t>Observez le message affiché dans la console </a:t>
            </a:r>
            <a:endParaRPr sz="120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4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Créer une Fonction Middleware personnalisé</a:t>
            </a:r>
            <a:endParaRPr>
              <a:solidFill>
                <a:srgbClr val="FFFF00"/>
              </a:solidFill>
            </a:endParaRPr>
          </a:p>
        </p:txBody>
      </p:sp>
      <p:sp>
        <p:nvSpPr>
          <p:cNvPr id="1066" name="Google Shape;1066;p149"/>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highlight>
                  <a:schemeClr val="accent4"/>
                </a:highlight>
              </a:rPr>
              <a:t>Étant donnée qu’aucune réponse n’est envoyée au client pour terminer le cycle requête/réponse,  l’appel à </a:t>
            </a:r>
            <a:r>
              <a:rPr lang="en" sz="1200" b="1" i="1">
                <a:highlight>
                  <a:schemeClr val="accent4"/>
                </a:highlight>
              </a:rPr>
              <a:t>next()</a:t>
            </a:r>
            <a:r>
              <a:rPr lang="en" sz="1200">
                <a:highlight>
                  <a:schemeClr val="accent4"/>
                </a:highlight>
              </a:rPr>
              <a:t> ici est important afin de passer le contrôle à la prochaine Fonction Middleware et empêcher ainsi que l’exécution de la requête ne soit bloquée</a:t>
            </a:r>
            <a:endParaRPr sz="1200">
              <a:highlight>
                <a:schemeClr val="accent4"/>
              </a:highlight>
            </a:endParaRPr>
          </a:p>
          <a:p>
            <a:pPr marL="0" lvl="0" indent="0" algn="l" rtl="0">
              <a:spcBef>
                <a:spcPts val="1000"/>
              </a:spcBef>
              <a:spcAft>
                <a:spcPts val="0"/>
              </a:spcAft>
              <a:buNone/>
            </a:pPr>
            <a:r>
              <a:rPr lang="en" sz="1200" u="sng"/>
              <a:t>Exercice 2 :</a:t>
            </a:r>
            <a:endParaRPr sz="1200" b="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Créez une autre Fonction Middleware qui permet d’afficher le message </a:t>
            </a:r>
            <a:r>
              <a:rPr lang="en" sz="1200" b="1" i="1"/>
              <a:t>Authentification en cours…</a:t>
            </a:r>
            <a:endParaRPr sz="1200" b="1" i="1"/>
          </a:p>
          <a:p>
            <a:pPr marL="365760" lvl="0" indent="-213359" algn="l" rtl="0">
              <a:spcBef>
                <a:spcPts val="1000"/>
              </a:spcBef>
              <a:spcAft>
                <a:spcPts val="0"/>
              </a:spcAft>
              <a:buSzPts val="1200"/>
              <a:buAutoNum type="arabicPeriod"/>
            </a:pPr>
            <a:r>
              <a:rPr lang="en" sz="1200"/>
              <a:t>Enregistrez les modifications et exécutez </a:t>
            </a:r>
            <a:r>
              <a:rPr lang="en" sz="1200" b="1" i="1"/>
              <a:t>index.js</a:t>
            </a:r>
            <a:endParaRPr sz="1200" b="1" i="1"/>
          </a:p>
          <a:p>
            <a:pPr marL="365760" lvl="0" indent="-213359" algn="l" rtl="0">
              <a:spcBef>
                <a:spcPts val="1000"/>
              </a:spcBef>
              <a:spcAft>
                <a:spcPts val="0"/>
              </a:spcAft>
              <a:buSzPts val="1200"/>
              <a:buAutoNum type="arabicPeriod"/>
            </a:pPr>
            <a:r>
              <a:rPr lang="en" sz="1200"/>
              <a:t>Ouvrez Postman et exécutez </a:t>
            </a:r>
            <a:r>
              <a:rPr lang="en" sz="1200" b="1"/>
              <a:t>HTTP GET</a:t>
            </a:r>
            <a:r>
              <a:rPr lang="en" sz="1200"/>
              <a:t> </a:t>
            </a:r>
            <a:r>
              <a:rPr lang="en" sz="1200" u="sng">
                <a:solidFill>
                  <a:schemeClr val="accent5"/>
                </a:solidFill>
                <a:highlight>
                  <a:schemeClr val="accent4"/>
                </a:highlight>
                <a:hlinkClick r:id="rId3"/>
              </a:rPr>
              <a:t>http://localhost:3000/api/ateliers</a:t>
            </a:r>
            <a:endParaRPr sz="1200"/>
          </a:p>
          <a:p>
            <a:pPr marL="365760" lvl="0" indent="-213359" algn="l" rtl="0">
              <a:spcBef>
                <a:spcPts val="1000"/>
              </a:spcBef>
              <a:spcAft>
                <a:spcPts val="0"/>
              </a:spcAft>
              <a:buSzPts val="1200"/>
              <a:buAutoNum type="arabicPeriod"/>
            </a:pPr>
            <a:r>
              <a:rPr lang="en" sz="1200"/>
              <a:t>Observez les messages affichés dans la console et qu’est-ce que vous concluez ?</a:t>
            </a:r>
            <a:endParaRPr sz="1200"/>
          </a:p>
          <a:p>
            <a:pPr marL="0" lvl="0" indent="0" algn="l" rtl="0">
              <a:spcBef>
                <a:spcPts val="1000"/>
              </a:spcBef>
              <a:spcAft>
                <a:spcPts val="1000"/>
              </a:spcAft>
              <a:buNone/>
            </a:pPr>
            <a:endParaRPr sz="1200">
              <a:highlight>
                <a:schemeClr val="accent4"/>
              </a:highlight>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5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Créer une Fonction Middleware personnalisé</a:t>
            </a:r>
            <a:endParaRPr>
              <a:solidFill>
                <a:srgbClr val="FFFF00"/>
              </a:solidFill>
            </a:endParaRPr>
          </a:p>
        </p:txBody>
      </p:sp>
      <p:sp>
        <p:nvSpPr>
          <p:cNvPr id="1072" name="Google Shape;1072;p150"/>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highlight>
                  <a:schemeClr val="accent4"/>
                </a:highlight>
              </a:rPr>
              <a:t>Les Fonction Middleware sont appelées séquentiellement ( une à la suite de l’autre )</a:t>
            </a:r>
            <a:endParaRPr sz="1200" dirty="0">
              <a:highlight>
                <a:schemeClr val="accent4"/>
              </a:highlight>
            </a:endParaRPr>
          </a:p>
          <a:p>
            <a:pPr marL="365760" lvl="0" indent="-213359" algn="l" rtl="0">
              <a:spcBef>
                <a:spcPts val="1000"/>
              </a:spcBef>
              <a:spcAft>
                <a:spcPts val="0"/>
              </a:spcAft>
              <a:buSzPts val="1200"/>
              <a:buChar char="●"/>
            </a:pPr>
            <a:r>
              <a:rPr lang="en" sz="1200" dirty="0">
                <a:highlight>
                  <a:schemeClr val="accent4"/>
                </a:highlight>
              </a:rPr>
              <a:t>Dans l’exercice précédent, les Fonction Middleware </a:t>
            </a:r>
            <a:r>
              <a:rPr lang="en" sz="1200" dirty="0" smtClean="0">
                <a:highlight>
                  <a:schemeClr val="accent4"/>
                </a:highlight>
              </a:rPr>
              <a:t>sont </a:t>
            </a:r>
            <a:r>
              <a:rPr lang="en" sz="1200" dirty="0">
                <a:highlight>
                  <a:schemeClr val="accent4"/>
                </a:highlight>
              </a:rPr>
              <a:t>appelées dans l’ordre suivant : </a:t>
            </a:r>
            <a:endParaRPr sz="1200" dirty="0">
              <a:highlight>
                <a:schemeClr val="accent4"/>
              </a:highlight>
            </a:endParaRPr>
          </a:p>
          <a:p>
            <a:pPr marL="822960" lvl="1" indent="-213360" algn="l" rtl="0">
              <a:spcBef>
                <a:spcPts val="1000"/>
              </a:spcBef>
              <a:spcAft>
                <a:spcPts val="0"/>
              </a:spcAft>
              <a:buSzPts val="1200"/>
              <a:buAutoNum type="alphaLcPeriod"/>
            </a:pPr>
            <a:r>
              <a:rPr lang="en" sz="1200" dirty="0">
                <a:highlight>
                  <a:schemeClr val="accent4"/>
                </a:highlight>
              </a:rPr>
              <a:t>La Fonction Middleware qui affiche le message </a:t>
            </a:r>
            <a:r>
              <a:rPr lang="en" sz="1200" b="1" i="1" dirty="0">
                <a:highlight>
                  <a:schemeClr val="accent4"/>
                </a:highlight>
              </a:rPr>
              <a:t>Log en cours…</a:t>
            </a:r>
            <a:endParaRPr dirty="0">
              <a:highlight>
                <a:schemeClr val="accent4"/>
              </a:highlight>
            </a:endParaRPr>
          </a:p>
          <a:p>
            <a:pPr marL="822960" lvl="1" indent="-213360" algn="l" rtl="0">
              <a:spcBef>
                <a:spcPts val="1000"/>
              </a:spcBef>
              <a:spcAft>
                <a:spcPts val="0"/>
              </a:spcAft>
              <a:buSzPts val="1200"/>
              <a:buAutoNum type="alphaLcPeriod"/>
            </a:pPr>
            <a:r>
              <a:rPr lang="en" dirty="0">
                <a:highlight>
                  <a:schemeClr val="accent4"/>
                </a:highlight>
              </a:rPr>
              <a:t>La Fonction Middleware qui affiche le message</a:t>
            </a:r>
            <a:r>
              <a:rPr lang="en" sz="1200" dirty="0">
                <a:highlight>
                  <a:schemeClr val="accent4"/>
                </a:highlight>
              </a:rPr>
              <a:t> </a:t>
            </a:r>
            <a:r>
              <a:rPr lang="en" sz="1200" b="1" i="1" dirty="0">
                <a:highlight>
                  <a:schemeClr val="accent4"/>
                </a:highlight>
              </a:rPr>
              <a:t>Authentification en cours…</a:t>
            </a:r>
            <a:endParaRPr dirty="0">
              <a:highlight>
                <a:schemeClr val="accent4"/>
              </a:highlight>
            </a:endParaRPr>
          </a:p>
          <a:p>
            <a:pPr marL="822960" lvl="1" indent="-213360" algn="l" rtl="0">
              <a:spcBef>
                <a:spcPts val="1000"/>
              </a:spcBef>
              <a:spcAft>
                <a:spcPts val="0"/>
              </a:spcAft>
              <a:buSzPts val="1200"/>
              <a:buAutoNum type="alphaLcPeriod"/>
            </a:pPr>
            <a:r>
              <a:rPr lang="en" sz="1200" dirty="0">
                <a:highlight>
                  <a:schemeClr val="accent4"/>
                </a:highlight>
              </a:rPr>
              <a:t>La Fonction Middleware qui traite la route HTTP GET </a:t>
            </a:r>
            <a:r>
              <a:rPr lang="en" sz="1200" u="sng" dirty="0">
                <a:solidFill>
                  <a:schemeClr val="accent5"/>
                </a:solidFill>
                <a:highlight>
                  <a:schemeClr val="accent4"/>
                </a:highlight>
                <a:hlinkClick r:id="rId3"/>
              </a:rPr>
              <a:t>/api/ateliers</a:t>
            </a:r>
            <a:endParaRPr sz="1200" dirty="0">
              <a:highlight>
                <a:schemeClr val="accent4"/>
              </a:highlight>
            </a:endParaRPr>
          </a:p>
          <a:p>
            <a:pPr marL="365760" lvl="0" indent="-213359" algn="l" rtl="0">
              <a:spcBef>
                <a:spcPts val="1000"/>
              </a:spcBef>
              <a:spcAft>
                <a:spcPts val="0"/>
              </a:spcAft>
              <a:buSzPts val="1200"/>
              <a:buChar char="●"/>
            </a:pPr>
            <a:r>
              <a:rPr lang="en" sz="1200" dirty="0">
                <a:highlight>
                  <a:schemeClr val="accent4"/>
                </a:highlight>
              </a:rPr>
              <a:t>Il est </a:t>
            </a:r>
            <a:r>
              <a:rPr lang="en" sz="1200" b="1" dirty="0">
                <a:highlight>
                  <a:schemeClr val="accent4"/>
                </a:highlight>
              </a:rPr>
              <a:t>fortement recommandé</a:t>
            </a:r>
            <a:r>
              <a:rPr lang="en" sz="1200" dirty="0">
                <a:highlight>
                  <a:schemeClr val="accent4"/>
                </a:highlight>
              </a:rPr>
              <a:t> </a:t>
            </a:r>
            <a:r>
              <a:rPr lang="en" sz="1200" b="1" dirty="0">
                <a:highlight>
                  <a:schemeClr val="accent4"/>
                </a:highlight>
              </a:rPr>
              <a:t>d’organiser les Fonction Middleware</a:t>
            </a:r>
            <a:r>
              <a:rPr lang="en" sz="1200" dirty="0">
                <a:highlight>
                  <a:schemeClr val="accent4"/>
                </a:highlight>
              </a:rPr>
              <a:t> de la façon suivante :</a:t>
            </a:r>
            <a:endParaRPr sz="1200" dirty="0">
              <a:highlight>
                <a:schemeClr val="accent4"/>
              </a:highlight>
            </a:endParaRPr>
          </a:p>
          <a:p>
            <a:pPr marL="914400" lvl="1" indent="-304800" algn="l" rtl="0">
              <a:spcBef>
                <a:spcPts val="1000"/>
              </a:spcBef>
              <a:spcAft>
                <a:spcPts val="0"/>
              </a:spcAft>
              <a:buSzPts val="1200"/>
              <a:buAutoNum type="alphaLcPeriod"/>
            </a:pPr>
            <a:r>
              <a:rPr lang="en" dirty="0">
                <a:highlight>
                  <a:schemeClr val="accent4"/>
                </a:highlight>
              </a:rPr>
              <a:t>Créer un fichier JS par Fonction Middleware</a:t>
            </a:r>
            <a:endParaRPr dirty="0">
              <a:highlight>
                <a:schemeClr val="accent4"/>
              </a:highlight>
            </a:endParaRPr>
          </a:p>
          <a:p>
            <a:pPr marL="914400" lvl="1" indent="-304800" algn="l" rtl="0">
              <a:spcBef>
                <a:spcPts val="1000"/>
              </a:spcBef>
              <a:spcAft>
                <a:spcPts val="0"/>
              </a:spcAft>
              <a:buSzPts val="1200"/>
              <a:buAutoNum type="alphaLcPeriod"/>
            </a:pPr>
            <a:r>
              <a:rPr lang="en" dirty="0">
                <a:highlight>
                  <a:schemeClr val="accent4"/>
                </a:highlight>
              </a:rPr>
              <a:t>Créer un répertoire </a:t>
            </a:r>
            <a:r>
              <a:rPr lang="en" b="1" i="1" dirty="0">
                <a:highlight>
                  <a:schemeClr val="accent4"/>
                </a:highlight>
              </a:rPr>
              <a:t>middleware </a:t>
            </a:r>
            <a:r>
              <a:rPr lang="en" dirty="0">
                <a:highlight>
                  <a:schemeClr val="accent4"/>
                </a:highlight>
              </a:rPr>
              <a:t>à la racine de l’application</a:t>
            </a:r>
            <a:endParaRPr dirty="0">
              <a:highlight>
                <a:schemeClr val="accent4"/>
              </a:highlight>
            </a:endParaRPr>
          </a:p>
          <a:p>
            <a:pPr marL="914400" lvl="1" indent="-304800" algn="l" rtl="0">
              <a:spcBef>
                <a:spcPts val="1000"/>
              </a:spcBef>
              <a:spcAft>
                <a:spcPts val="1000"/>
              </a:spcAft>
              <a:buSzPts val="1200"/>
              <a:buAutoNum type="alphaLcPeriod"/>
            </a:pPr>
            <a:r>
              <a:rPr lang="en" dirty="0">
                <a:highlight>
                  <a:schemeClr val="accent4"/>
                </a:highlight>
              </a:rPr>
              <a:t>Placer les fichiers JS qui contiennent les Fonction Middleware dans le répertoire </a:t>
            </a:r>
            <a:r>
              <a:rPr lang="en" b="1" i="1" dirty="0">
                <a:highlight>
                  <a:schemeClr val="accent4"/>
                </a:highlight>
              </a:rPr>
              <a:t>middleware</a:t>
            </a:r>
            <a:endParaRPr b="1" i="1" dirty="0">
              <a:highlight>
                <a:schemeClr val="accent4"/>
              </a:highlight>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5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Créer une Fonction Middleware personnalisé</a:t>
            </a:r>
            <a:endParaRPr>
              <a:solidFill>
                <a:srgbClr val="FFFF00"/>
              </a:solidFill>
            </a:endParaRPr>
          </a:p>
        </p:txBody>
      </p:sp>
      <p:sp>
        <p:nvSpPr>
          <p:cNvPr id="1078" name="Google Shape;1078;p151"/>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3 :</a:t>
            </a:r>
            <a:endParaRPr sz="1200" u="sng"/>
          </a:p>
          <a:p>
            <a:pPr marL="365760" lvl="0" indent="-213359" algn="l" rtl="0">
              <a:spcBef>
                <a:spcPts val="1000"/>
              </a:spcBef>
              <a:spcAft>
                <a:spcPts val="0"/>
              </a:spcAft>
              <a:buSzPts val="1200"/>
              <a:buAutoNum type="arabicPeriod"/>
            </a:pPr>
            <a:r>
              <a:rPr lang="en" sz="1200"/>
              <a:t>Créer un répertoire </a:t>
            </a:r>
            <a:r>
              <a:rPr lang="en" sz="1200" b="1" i="1"/>
              <a:t>middleware </a:t>
            </a:r>
            <a:r>
              <a:rPr lang="en" sz="1200"/>
              <a:t>à la racine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Créer un fichier </a:t>
            </a:r>
            <a:r>
              <a:rPr lang="en" sz="1200" b="1" i="1"/>
              <a:t>logger.js</a:t>
            </a:r>
            <a:r>
              <a:rPr lang="en" sz="1200"/>
              <a:t> dans le répertoire middleware</a:t>
            </a:r>
            <a:endParaRPr sz="1200"/>
          </a:p>
          <a:p>
            <a:pPr marL="365760" lvl="0" indent="-213359" algn="l" rtl="0">
              <a:spcBef>
                <a:spcPts val="1000"/>
              </a:spcBef>
              <a:spcAft>
                <a:spcPts val="0"/>
              </a:spcAft>
              <a:buSzPts val="1200"/>
              <a:buAutoNum type="arabicPeriod"/>
            </a:pPr>
            <a:r>
              <a:rPr lang="en" sz="1200"/>
              <a:t>Ouvrez le fichier </a:t>
            </a:r>
            <a:r>
              <a:rPr lang="en" sz="1200" b="1" i="1"/>
              <a:t>logger.js</a:t>
            </a:r>
            <a:r>
              <a:rPr lang="en" sz="1200"/>
              <a:t> et créez une fonction </a:t>
            </a:r>
            <a:r>
              <a:rPr lang="en" sz="1200" b="1" i="1"/>
              <a:t>log(req, res, next)</a:t>
            </a:r>
            <a:r>
              <a:rPr lang="en" sz="1200"/>
              <a:t> </a:t>
            </a:r>
            <a:endParaRPr sz="1200"/>
          </a:p>
          <a:p>
            <a:pPr marL="365760" lvl="0" indent="-213359" algn="l" rtl="0">
              <a:spcBef>
                <a:spcPts val="1000"/>
              </a:spcBef>
              <a:spcAft>
                <a:spcPts val="0"/>
              </a:spcAft>
              <a:buSzPts val="1200"/>
              <a:buAutoNum type="arabicPeriod"/>
            </a:pPr>
            <a:r>
              <a:rPr lang="en" sz="1200"/>
              <a:t>Ouvrez le fichier </a:t>
            </a:r>
            <a:r>
              <a:rPr lang="en" sz="1200" b="1" i="1"/>
              <a:t>index.js </a:t>
            </a:r>
            <a:r>
              <a:rPr lang="en" sz="1200"/>
              <a:t>et copiez la logique de la Fonction Middleware qui affiche le message </a:t>
            </a:r>
            <a:r>
              <a:rPr lang="en" sz="1200" b="1" i="1"/>
              <a:t>Log en cours… </a:t>
            </a:r>
            <a:r>
              <a:rPr lang="en" sz="1200"/>
              <a:t>dans la fonction </a:t>
            </a:r>
            <a:r>
              <a:rPr lang="en" sz="1200" b="1" i="1"/>
              <a:t>log(req, res, next)</a:t>
            </a:r>
            <a:r>
              <a:rPr lang="en" sz="1200"/>
              <a:t> créée dans l’étape 3</a:t>
            </a:r>
            <a:endParaRPr sz="1200"/>
          </a:p>
          <a:p>
            <a:pPr marL="365760" lvl="0" indent="-213359" algn="l" rtl="0">
              <a:spcBef>
                <a:spcPts val="1000"/>
              </a:spcBef>
              <a:spcAft>
                <a:spcPts val="0"/>
              </a:spcAft>
              <a:buSzPts val="1200"/>
              <a:buAutoNum type="arabicPeriod"/>
            </a:pPr>
            <a:r>
              <a:rPr lang="en" sz="1200"/>
              <a:t>Exportez la fonction </a:t>
            </a:r>
            <a:r>
              <a:rPr lang="en" sz="1200" b="1" i="1"/>
              <a:t>log(req, res, next)</a:t>
            </a:r>
            <a:endParaRPr sz="1200" b="1" i="1"/>
          </a:p>
          <a:p>
            <a:pPr marL="3200400" lvl="0" indent="0" algn="l" rtl="0">
              <a:lnSpc>
                <a:spcPct val="135714"/>
              </a:lnSpc>
              <a:spcBef>
                <a:spcPts val="0"/>
              </a:spcBef>
              <a:spcAft>
                <a:spcPts val="0"/>
              </a:spcAft>
              <a:buNone/>
            </a:pPr>
            <a:r>
              <a:rPr lang="en" sz="1200" b="1">
                <a:latin typeface="Courier New"/>
                <a:ea typeface="Courier New"/>
                <a:cs typeface="Courier New"/>
                <a:sym typeface="Courier New"/>
              </a:rPr>
              <a:t>function log(req, res, next) {</a:t>
            </a:r>
            <a:endParaRPr sz="1200" b="1">
              <a:latin typeface="Courier New"/>
              <a:ea typeface="Courier New"/>
              <a:cs typeface="Courier New"/>
              <a:sym typeface="Courier New"/>
            </a:endParaRPr>
          </a:p>
          <a:p>
            <a:pPr marL="3200400" lvl="0" indent="0" algn="l" rtl="0">
              <a:lnSpc>
                <a:spcPct val="135714"/>
              </a:lnSpc>
              <a:spcBef>
                <a:spcPts val="0"/>
              </a:spcBef>
              <a:spcAft>
                <a:spcPts val="0"/>
              </a:spcAft>
              <a:buNone/>
            </a:pPr>
            <a:r>
              <a:rPr lang="en" sz="1200" b="1">
                <a:latin typeface="Courier New"/>
                <a:ea typeface="Courier New"/>
                <a:cs typeface="Courier New"/>
                <a:sym typeface="Courier New"/>
              </a:rPr>
              <a:t>   console.log('Log en cours...');</a:t>
            </a:r>
            <a:endParaRPr sz="1200" b="1">
              <a:latin typeface="Courier New"/>
              <a:ea typeface="Courier New"/>
              <a:cs typeface="Courier New"/>
              <a:sym typeface="Courier New"/>
            </a:endParaRPr>
          </a:p>
          <a:p>
            <a:pPr marL="3200400" lvl="0" indent="0" algn="l" rtl="0">
              <a:lnSpc>
                <a:spcPct val="135714"/>
              </a:lnSpc>
              <a:spcBef>
                <a:spcPts val="0"/>
              </a:spcBef>
              <a:spcAft>
                <a:spcPts val="0"/>
              </a:spcAft>
              <a:buNone/>
            </a:pPr>
            <a:r>
              <a:rPr lang="en" sz="1200" b="1">
                <a:latin typeface="Courier New"/>
                <a:ea typeface="Courier New"/>
                <a:cs typeface="Courier New"/>
                <a:sym typeface="Courier New"/>
              </a:rPr>
              <a:t>   next();</a:t>
            </a:r>
            <a:endParaRPr sz="1200" b="1">
              <a:latin typeface="Courier New"/>
              <a:ea typeface="Courier New"/>
              <a:cs typeface="Courier New"/>
              <a:sym typeface="Courier New"/>
            </a:endParaRPr>
          </a:p>
          <a:p>
            <a:pPr marL="32004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3200400" lvl="0" indent="0" algn="l" rtl="0">
              <a:lnSpc>
                <a:spcPct val="135714"/>
              </a:lnSpc>
              <a:spcBef>
                <a:spcPts val="0"/>
              </a:spcBef>
              <a:spcAft>
                <a:spcPts val="0"/>
              </a:spcAft>
              <a:buNone/>
            </a:pPr>
            <a:r>
              <a:rPr lang="en" sz="1200" b="1">
                <a:latin typeface="Courier New"/>
                <a:ea typeface="Courier New"/>
                <a:cs typeface="Courier New"/>
                <a:sym typeface="Courier New"/>
              </a:rPr>
              <a:t>module.exports = log;</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000" b="1">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5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Créer une Fonction Middleware personnalisé</a:t>
            </a:r>
            <a:endParaRPr>
              <a:solidFill>
                <a:srgbClr val="FFFF00"/>
              </a:solidFill>
            </a:endParaRPr>
          </a:p>
        </p:txBody>
      </p:sp>
      <p:sp>
        <p:nvSpPr>
          <p:cNvPr id="1084" name="Google Shape;1084;p152"/>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6"/>
            </a:pPr>
            <a:r>
              <a:rPr lang="en" sz="1200"/>
              <a:t>Ouvrez le fichier </a:t>
            </a:r>
            <a:r>
              <a:rPr lang="en" sz="1200" b="1" i="1"/>
              <a:t>index.js</a:t>
            </a:r>
            <a:r>
              <a:rPr lang="en" sz="1200"/>
              <a:t> et chargez le module qui contient la fonction </a:t>
            </a:r>
            <a:r>
              <a:rPr lang="en" sz="1200" b="1" i="1"/>
              <a:t>log() </a:t>
            </a:r>
            <a:r>
              <a:rPr lang="en" sz="1200"/>
              <a:t>dans une constante </a:t>
            </a:r>
            <a:r>
              <a:rPr lang="en" sz="1200" b="1" i="1"/>
              <a:t>logger</a:t>
            </a:r>
            <a:endParaRPr sz="1200" b="1" i="1"/>
          </a:p>
          <a:p>
            <a:pPr marL="0" lvl="0" indent="457200" algn="l" rtl="0">
              <a:lnSpc>
                <a:spcPct val="135714"/>
              </a:lnSpc>
              <a:spcBef>
                <a:spcPts val="1000"/>
              </a:spcBef>
              <a:spcAft>
                <a:spcPts val="0"/>
              </a:spcAft>
              <a:buNone/>
            </a:pPr>
            <a:r>
              <a:rPr lang="en" sz="1200" b="1">
                <a:latin typeface="Courier New"/>
                <a:ea typeface="Courier New"/>
                <a:cs typeface="Courier New"/>
                <a:sym typeface="Courier New"/>
              </a:rPr>
              <a:t>const logger = require('./middleware/logger');</a:t>
            </a:r>
            <a:endParaRPr sz="1200" b="1">
              <a:latin typeface="Courier New"/>
              <a:ea typeface="Courier New"/>
              <a:cs typeface="Courier New"/>
              <a:sym typeface="Courier New"/>
            </a:endParaRPr>
          </a:p>
          <a:p>
            <a:pPr marL="457200" lvl="0" indent="0" algn="l" rtl="0">
              <a:spcBef>
                <a:spcPts val="0"/>
              </a:spcBef>
              <a:spcAft>
                <a:spcPts val="0"/>
              </a:spcAft>
              <a:buNone/>
            </a:pPr>
            <a:endParaRPr sz="1200"/>
          </a:p>
          <a:p>
            <a:pPr marL="365760" lvl="0" indent="-213359" algn="l" rtl="0">
              <a:spcBef>
                <a:spcPts val="0"/>
              </a:spcBef>
              <a:spcAft>
                <a:spcPts val="0"/>
              </a:spcAft>
              <a:buSzPts val="1200"/>
              <a:buAutoNum type="arabicPeriod" startAt="6"/>
            </a:pPr>
            <a:r>
              <a:rPr lang="en" sz="1200"/>
              <a:t>Appeler la fonction </a:t>
            </a:r>
            <a:r>
              <a:rPr lang="en" sz="1200" b="1" i="1"/>
              <a:t>use()</a:t>
            </a:r>
            <a:r>
              <a:rPr lang="en" sz="1200"/>
              <a:t> de l’objet </a:t>
            </a:r>
            <a:r>
              <a:rPr lang="en" sz="1200" b="1" i="1"/>
              <a:t>app </a:t>
            </a:r>
            <a:r>
              <a:rPr lang="en" sz="1200"/>
              <a:t>en passant en paramètre la référence </a:t>
            </a:r>
            <a:r>
              <a:rPr lang="en" sz="1200" b="1" i="1"/>
              <a:t>logger </a:t>
            </a:r>
            <a:r>
              <a:rPr lang="en" sz="1200"/>
              <a:t>créée à l’</a:t>
            </a:r>
            <a:r>
              <a:rPr lang="en" sz="1200" b="1"/>
              <a:t>étape 6</a:t>
            </a:r>
            <a:r>
              <a:rPr lang="en" sz="1200"/>
              <a:t> afin d’installer la Fonction Middleware</a:t>
            </a:r>
            <a:endParaRPr sz="1200"/>
          </a:p>
          <a:p>
            <a:pPr marL="0" lvl="0" indent="457200" algn="l" rtl="0">
              <a:lnSpc>
                <a:spcPct val="135714"/>
              </a:lnSpc>
              <a:spcBef>
                <a:spcPts val="1000"/>
              </a:spcBef>
              <a:spcAft>
                <a:spcPts val="0"/>
              </a:spcAft>
              <a:buNone/>
            </a:pPr>
            <a:r>
              <a:rPr lang="en" sz="1200" b="1">
                <a:latin typeface="Courier New"/>
                <a:ea typeface="Courier New"/>
                <a:cs typeface="Courier New"/>
                <a:sym typeface="Courier New"/>
              </a:rPr>
              <a:t>app.use(logger);</a:t>
            </a:r>
            <a:endParaRPr sz="1200" b="1">
              <a:latin typeface="Courier New"/>
              <a:ea typeface="Courier New"/>
              <a:cs typeface="Courier New"/>
              <a:sym typeface="Courier New"/>
            </a:endParaRPr>
          </a:p>
          <a:p>
            <a:pPr marL="365760" lvl="0" indent="-213359" algn="l" rtl="0">
              <a:spcBef>
                <a:spcPts val="1000"/>
              </a:spcBef>
              <a:spcAft>
                <a:spcPts val="0"/>
              </a:spcAft>
              <a:buSzPts val="1200"/>
              <a:buAutoNum type="arabicPeriod" startAt="6"/>
            </a:pPr>
            <a:r>
              <a:rPr lang="en" sz="1200"/>
              <a:t>Enregistrez les modifications et exécutez </a:t>
            </a:r>
            <a:r>
              <a:rPr lang="en" sz="1200" b="1" i="1"/>
              <a:t>index.js</a:t>
            </a:r>
            <a:endParaRPr sz="1200" b="1" i="1"/>
          </a:p>
          <a:p>
            <a:pPr marL="365760" lvl="0" indent="-213359" algn="l" rtl="0">
              <a:spcBef>
                <a:spcPts val="1000"/>
              </a:spcBef>
              <a:spcAft>
                <a:spcPts val="0"/>
              </a:spcAft>
              <a:buSzPts val="1200"/>
              <a:buAutoNum type="arabicPeriod" startAt="6"/>
            </a:pPr>
            <a:r>
              <a:rPr lang="en" sz="1200"/>
              <a:t>Ouvrez Postman et exécutez </a:t>
            </a:r>
            <a:r>
              <a:rPr lang="en" sz="1200" b="1"/>
              <a:t>HTTP GET</a:t>
            </a:r>
            <a:r>
              <a:rPr lang="en" sz="1200"/>
              <a:t> </a:t>
            </a:r>
            <a:r>
              <a:rPr lang="en" sz="1200" u="sng">
                <a:solidFill>
                  <a:schemeClr val="accent5"/>
                </a:solidFill>
                <a:highlight>
                  <a:schemeClr val="accent4"/>
                </a:highlight>
                <a:hlinkClick r:id="rId3"/>
              </a:rPr>
              <a:t>http://localhost:3000/api/ateliers</a:t>
            </a:r>
            <a:endParaRPr sz="1200"/>
          </a:p>
          <a:p>
            <a:pPr marL="365760" lvl="0" indent="-213359" algn="l" rtl="0">
              <a:spcBef>
                <a:spcPts val="1000"/>
              </a:spcBef>
              <a:spcAft>
                <a:spcPts val="0"/>
              </a:spcAft>
              <a:buSzPts val="1200"/>
              <a:buAutoNum type="arabicPeriod" startAt="6"/>
            </a:pPr>
            <a:r>
              <a:rPr lang="en" sz="1200"/>
              <a:t>Observez les résultats dans la console</a:t>
            </a:r>
            <a:endParaRPr sz="1200"/>
          </a:p>
          <a:p>
            <a:pPr marL="457200" lvl="0" indent="0" algn="l" rtl="0">
              <a:spcBef>
                <a:spcPts val="1000"/>
              </a:spcBef>
              <a:spcAft>
                <a:spcPts val="0"/>
              </a:spcAft>
              <a:buNone/>
            </a:pPr>
            <a:endParaRPr sz="1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Votre premier programme Node</a:t>
            </a:r>
            <a:endParaRPr>
              <a:solidFill>
                <a:srgbClr val="FFFF00"/>
              </a:solidFill>
            </a:endParaRPr>
          </a:p>
        </p:txBody>
      </p:sp>
      <p:sp>
        <p:nvSpPr>
          <p:cNvPr id="176" name="Google Shape;176;p26"/>
          <p:cNvSpPr txBox="1">
            <a:spLocks noGrp="1"/>
          </p:cNvSpPr>
          <p:nvPr>
            <p:ph type="body" idx="1"/>
          </p:nvPr>
        </p:nvSpPr>
        <p:spPr>
          <a:xfrm>
            <a:off x="471900" y="1919075"/>
            <a:ext cx="3999900" cy="314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457200" lvl="0" indent="-304800" algn="l" rtl="0">
              <a:spcBef>
                <a:spcPts val="1000"/>
              </a:spcBef>
              <a:spcAft>
                <a:spcPts val="0"/>
              </a:spcAft>
              <a:buSzPts val="1200"/>
              <a:buAutoNum type="arabicPeriod"/>
            </a:pPr>
            <a:r>
              <a:rPr lang="en" sz="1200"/>
              <a:t>Ouvrez la ligne de commande Windows (Command Prompt)</a:t>
            </a:r>
            <a:endParaRPr sz="1200"/>
          </a:p>
          <a:p>
            <a:pPr marL="457200" lvl="0" indent="-304800" algn="l" rtl="0">
              <a:spcBef>
                <a:spcPts val="1600"/>
              </a:spcBef>
              <a:spcAft>
                <a:spcPts val="0"/>
              </a:spcAft>
              <a:buSzPts val="1200"/>
              <a:buAutoNum type="arabicPeriod"/>
            </a:pPr>
            <a:r>
              <a:rPr lang="en" sz="1200"/>
              <a:t>Créer un répertoire </a:t>
            </a:r>
            <a:r>
              <a:rPr lang="en" sz="1200" b="1" i="1"/>
              <a:t>cours-nodejs</a:t>
            </a:r>
            <a:r>
              <a:rPr lang="en" sz="1200"/>
              <a:t> et un sous-répertoire </a:t>
            </a:r>
            <a:r>
              <a:rPr lang="en" sz="1200" b="1" i="1"/>
              <a:t>premier </a:t>
            </a:r>
            <a:r>
              <a:rPr lang="en" sz="1200"/>
              <a:t>dans le lecteur </a:t>
            </a:r>
            <a:r>
              <a:rPr lang="en" sz="1200" b="1" i="1"/>
              <a:t>C:</a:t>
            </a:r>
            <a:r>
              <a:rPr lang="en" sz="1200"/>
              <a:t> en exécutant la commande suivante :</a:t>
            </a:r>
            <a:endParaRPr sz="1200"/>
          </a:p>
          <a:p>
            <a:pPr marL="457200" lvl="0" indent="0" algn="l" rtl="0">
              <a:spcBef>
                <a:spcPts val="1600"/>
              </a:spcBef>
              <a:spcAft>
                <a:spcPts val="0"/>
              </a:spcAft>
              <a:buNone/>
            </a:pPr>
            <a:r>
              <a:rPr lang="en" sz="1200" b="1"/>
              <a:t>mkdir cours-nodejs\premier</a:t>
            </a:r>
            <a:endParaRPr sz="1200"/>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77" name="Google Shape;177;p26"/>
          <p:cNvSpPr txBox="1">
            <a:spLocks noGrp="1"/>
          </p:cNvSpPr>
          <p:nvPr>
            <p:ph type="body" idx="2"/>
          </p:nvPr>
        </p:nvSpPr>
        <p:spPr>
          <a:xfrm>
            <a:off x="4694100" y="1757325"/>
            <a:ext cx="3999900" cy="3386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startAt="3"/>
            </a:pPr>
            <a:r>
              <a:rPr lang="en" sz="1200"/>
              <a:t>Allez dans le répertoire </a:t>
            </a:r>
            <a:r>
              <a:rPr lang="en" sz="1200" b="1"/>
              <a:t>premier </a:t>
            </a:r>
            <a:r>
              <a:rPr lang="en" sz="1200"/>
              <a:t>en exécutant la commande suivante :</a:t>
            </a:r>
            <a:endParaRPr sz="1200"/>
          </a:p>
          <a:p>
            <a:pPr marL="0" lvl="0" indent="0" algn="l" rtl="0">
              <a:spcBef>
                <a:spcPts val="1600"/>
              </a:spcBef>
              <a:spcAft>
                <a:spcPts val="0"/>
              </a:spcAft>
              <a:buNone/>
            </a:pPr>
            <a:r>
              <a:rPr lang="en" sz="1200"/>
              <a:t>	</a:t>
            </a:r>
            <a:r>
              <a:rPr lang="en" sz="1200" b="1"/>
              <a:t>cd cours-nodejs\premier</a:t>
            </a:r>
            <a:endParaRPr sz="1200" b="1"/>
          </a:p>
          <a:p>
            <a:pPr marL="457200" lvl="0" indent="-304800" algn="l" rtl="0">
              <a:spcBef>
                <a:spcPts val="1600"/>
              </a:spcBef>
              <a:spcAft>
                <a:spcPts val="0"/>
              </a:spcAft>
              <a:buSzPts val="1200"/>
              <a:buAutoNum type="arabicPeriod" startAt="3"/>
            </a:pPr>
            <a:r>
              <a:rPr lang="en" sz="1200"/>
              <a:t>Pour ouvrir ce répertoire dans VSCode, exécutez la commande suivante :</a:t>
            </a:r>
            <a:endParaRPr sz="1200" b="1"/>
          </a:p>
          <a:p>
            <a:pPr marL="0" lvl="0" indent="457200" algn="l" rtl="0">
              <a:spcBef>
                <a:spcPts val="1600"/>
              </a:spcBef>
              <a:spcAft>
                <a:spcPts val="0"/>
              </a:spcAft>
              <a:buNone/>
            </a:pPr>
            <a:r>
              <a:rPr lang="en" sz="1200" b="1"/>
              <a:t>code .</a:t>
            </a:r>
            <a:endParaRPr sz="1200"/>
          </a:p>
          <a:p>
            <a:pPr marL="365760" lvl="0" indent="-213359" algn="l" rtl="0">
              <a:spcBef>
                <a:spcPts val="1600"/>
              </a:spcBef>
              <a:spcAft>
                <a:spcPts val="0"/>
              </a:spcAft>
              <a:buSzPts val="1200"/>
              <a:buAutoNum type="arabicPeriod" startAt="5"/>
            </a:pPr>
            <a:r>
              <a:rPr lang="en" sz="1200"/>
              <a:t>Créer un nouveau fichier </a:t>
            </a:r>
            <a:r>
              <a:rPr lang="en" sz="1200" b="1" i="1"/>
              <a:t>app.js</a:t>
            </a:r>
            <a:endParaRPr/>
          </a:p>
          <a:p>
            <a:pPr marL="0" lvl="0" indent="0" algn="l" rtl="0">
              <a:spcBef>
                <a:spcPts val="1600"/>
              </a:spcBef>
              <a:spcAft>
                <a:spcPts val="1600"/>
              </a:spcAft>
              <a:buNone/>
            </a:pPr>
            <a:endParaRPr/>
          </a:p>
        </p:txBody>
      </p:sp>
      <p:pic>
        <p:nvPicPr>
          <p:cNvPr id="6" name="Google Shape;178;p26"/>
          <p:cNvPicPr preferRelativeResize="0"/>
          <p:nvPr/>
        </p:nvPicPr>
        <p:blipFill>
          <a:blip r:embed="rId3">
            <a:alphaModFix/>
          </a:blip>
          <a:stretch>
            <a:fillRect/>
          </a:stretch>
        </p:blipFill>
        <p:spPr>
          <a:xfrm>
            <a:off x="753900" y="1803670"/>
            <a:ext cx="3435900" cy="12698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5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Créer une Fonction Middleware personnalisé</a:t>
            </a:r>
            <a:endParaRPr>
              <a:solidFill>
                <a:srgbClr val="FFFF00"/>
              </a:solidFill>
            </a:endParaRPr>
          </a:p>
        </p:txBody>
      </p:sp>
      <p:sp>
        <p:nvSpPr>
          <p:cNvPr id="1090" name="Google Shape;1090;p153"/>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4 :</a:t>
            </a:r>
            <a:endParaRPr sz="1200" u="sng"/>
          </a:p>
          <a:p>
            <a:pPr marL="365760" lvl="0" indent="-213359" algn="l" rtl="0">
              <a:spcBef>
                <a:spcPts val="1000"/>
              </a:spcBef>
              <a:spcAft>
                <a:spcPts val="0"/>
              </a:spcAft>
              <a:buSzPts val="1200"/>
              <a:buAutoNum type="arabicPeriod"/>
            </a:pPr>
            <a:r>
              <a:rPr lang="en" sz="1200"/>
              <a:t>Faite le même </a:t>
            </a:r>
            <a:r>
              <a:rPr lang="en" sz="1200" b="1"/>
              <a:t>Exercice 3</a:t>
            </a:r>
            <a:r>
              <a:rPr lang="en" sz="1200"/>
              <a:t> mais pour la Fonction Middleware qui affiche le message </a:t>
            </a:r>
            <a:r>
              <a:rPr lang="en" sz="1200" b="1" i="1"/>
              <a:t>Authentification en cours...</a:t>
            </a:r>
            <a:endParaRPr sz="1200" b="1" i="1" u="sng"/>
          </a:p>
          <a:p>
            <a:pPr marL="0" lvl="0" indent="0" algn="l" rtl="0">
              <a:spcBef>
                <a:spcPts val="1000"/>
              </a:spcBef>
              <a:spcAft>
                <a:spcPts val="0"/>
              </a:spcAft>
              <a:buNone/>
            </a:pPr>
            <a:endParaRPr sz="1200" u="sng"/>
          </a:p>
          <a:p>
            <a:pPr marL="457200" lvl="0" indent="0" algn="l" rtl="0">
              <a:spcBef>
                <a:spcPts val="1000"/>
              </a:spcBef>
              <a:spcAft>
                <a:spcPts val="0"/>
              </a:spcAft>
              <a:buNone/>
            </a:pPr>
            <a:endParaRPr sz="120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5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Middleware intégrés</a:t>
            </a:r>
            <a:endParaRPr>
              <a:solidFill>
                <a:srgbClr val="FFFF00"/>
              </a:solidFill>
            </a:endParaRPr>
          </a:p>
        </p:txBody>
      </p:sp>
      <p:sp>
        <p:nvSpPr>
          <p:cNvPr id="1096" name="Google Shape;1096;p154"/>
          <p:cNvSpPr txBox="1">
            <a:spLocks noGrp="1"/>
          </p:cNvSpPr>
          <p:nvPr>
            <p:ph type="body" idx="1"/>
          </p:nvPr>
        </p:nvSpPr>
        <p:spPr>
          <a:xfrm>
            <a:off x="147150" y="1777450"/>
            <a:ext cx="87438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Il existe des Middleware </a:t>
            </a:r>
            <a:r>
              <a:rPr lang="en" sz="1200" b="1"/>
              <a:t>intégrés </a:t>
            </a:r>
            <a:r>
              <a:rPr lang="en" sz="1200"/>
              <a:t>dans </a:t>
            </a:r>
            <a:r>
              <a:rPr lang="en" sz="1200" b="1"/>
              <a:t>Express </a:t>
            </a:r>
            <a:r>
              <a:rPr lang="en" sz="1200"/>
              <a:t>qui peuvent être utilisées dans votre application :</a:t>
            </a:r>
            <a:endParaRPr sz="1200"/>
          </a:p>
          <a:p>
            <a:pPr marL="822960" lvl="1" indent="-213360" algn="l" rtl="0">
              <a:spcBef>
                <a:spcPts val="1000"/>
              </a:spcBef>
              <a:spcAft>
                <a:spcPts val="0"/>
              </a:spcAft>
              <a:buSzPts val="1200"/>
              <a:buChar char="○"/>
            </a:pPr>
            <a:r>
              <a:rPr lang="en"/>
              <a:t>app.use(</a:t>
            </a:r>
            <a:r>
              <a:rPr lang="en" b="1"/>
              <a:t>express.json()</a:t>
            </a:r>
            <a:r>
              <a:rPr lang="en"/>
              <a:t>)</a:t>
            </a:r>
            <a:endParaRPr/>
          </a:p>
          <a:p>
            <a:pPr marL="822960" lvl="1" indent="-213360" algn="l" rtl="0">
              <a:spcBef>
                <a:spcPts val="1000"/>
              </a:spcBef>
              <a:spcAft>
                <a:spcPts val="0"/>
              </a:spcAft>
              <a:buSzPts val="1200"/>
              <a:buChar char="○"/>
            </a:pPr>
            <a:r>
              <a:rPr lang="en"/>
              <a:t>app.use(</a:t>
            </a:r>
            <a:r>
              <a:rPr lang="en" b="1"/>
              <a:t>express.urlencoded()</a:t>
            </a:r>
            <a:r>
              <a:rPr lang="en"/>
              <a:t>)</a:t>
            </a:r>
            <a:endParaRPr/>
          </a:p>
          <a:p>
            <a:pPr marL="822960" lvl="1" indent="-213360" algn="l" rtl="0">
              <a:spcBef>
                <a:spcPts val="1000"/>
              </a:spcBef>
              <a:spcAft>
                <a:spcPts val="0"/>
              </a:spcAft>
              <a:buSzPts val="1200"/>
              <a:buChar char="○"/>
            </a:pPr>
            <a:r>
              <a:rPr lang="en"/>
              <a:t>app.use(</a:t>
            </a:r>
            <a:r>
              <a:rPr lang="en" b="1"/>
              <a:t>express.static(‘ ’)</a:t>
            </a:r>
            <a:r>
              <a:rPr lang="en"/>
              <a:t>)</a:t>
            </a:r>
            <a:endParaRPr/>
          </a:p>
          <a:p>
            <a:pPr marL="365760" lvl="0" indent="-213359" algn="l" rtl="0">
              <a:spcBef>
                <a:spcPts val="1000"/>
              </a:spcBef>
              <a:spcAft>
                <a:spcPts val="0"/>
              </a:spcAft>
              <a:buSzPts val="1200"/>
              <a:buChar char="●"/>
            </a:pPr>
            <a:r>
              <a:rPr lang="en" sz="1200"/>
              <a:t>La Fonction Middleware </a:t>
            </a:r>
            <a:r>
              <a:rPr lang="en" sz="1200" b="1" i="1"/>
              <a:t>express.json()</a:t>
            </a:r>
            <a:r>
              <a:rPr lang="en" sz="1200"/>
              <a:t> permet de lire le contenu du corps de requête (</a:t>
            </a:r>
            <a:r>
              <a:rPr lang="en" sz="1200" b="1"/>
              <a:t>req.body</a:t>
            </a:r>
            <a:r>
              <a:rPr lang="en" sz="1200"/>
              <a:t>) et le transforme en un objet JSON</a:t>
            </a:r>
            <a:endParaRPr sz="1200"/>
          </a:p>
          <a:p>
            <a:pPr marL="365760" lvl="0" indent="-213359" algn="l" rtl="0">
              <a:spcBef>
                <a:spcPts val="1000"/>
              </a:spcBef>
              <a:spcAft>
                <a:spcPts val="0"/>
              </a:spcAft>
              <a:buSzPts val="1200"/>
              <a:buChar char="●"/>
            </a:pPr>
            <a:r>
              <a:rPr lang="en" sz="1200"/>
              <a:t>La Fonction Middleware </a:t>
            </a:r>
            <a:r>
              <a:rPr lang="en" sz="1200" b="1" i="1"/>
              <a:t>express.urlencoded()</a:t>
            </a:r>
            <a:r>
              <a:rPr lang="en" sz="1200"/>
              <a:t> permet de transformer une suite de clés/valeurs contenus dans le corps de requête en un objet JSON</a:t>
            </a:r>
            <a:endParaRPr sz="1200"/>
          </a:p>
          <a:p>
            <a:pPr marL="365760" lvl="0" indent="-213359" algn="l" rtl="0">
              <a:spcBef>
                <a:spcPts val="1000"/>
              </a:spcBef>
              <a:spcAft>
                <a:spcPts val="0"/>
              </a:spcAft>
              <a:buSzPts val="1200"/>
              <a:buChar char="●"/>
            </a:pPr>
            <a:r>
              <a:rPr lang="en" sz="1200"/>
              <a:t>La Fonction Middleware</a:t>
            </a:r>
            <a:r>
              <a:rPr lang="en" sz="1200" b="1" i="1"/>
              <a:t> express.static(‘’)</a:t>
            </a:r>
            <a:r>
              <a:rPr lang="en" sz="1200"/>
              <a:t> permet de servir du contenu des statique ( Ex: fichiers textes, images, etc ) placé dans votre application</a:t>
            </a:r>
            <a:endParaRPr sz="1200"/>
          </a:p>
          <a:p>
            <a:pPr marL="914400" lvl="1" indent="-304800" algn="l" rtl="0">
              <a:spcBef>
                <a:spcPts val="1000"/>
              </a:spcBef>
              <a:spcAft>
                <a:spcPts val="0"/>
              </a:spcAft>
              <a:buSzPts val="1200"/>
              <a:buChar char="○"/>
            </a:pPr>
            <a:r>
              <a:rPr lang="en"/>
              <a:t>La fonction </a:t>
            </a:r>
            <a:r>
              <a:rPr lang="en" b="1" i="1"/>
              <a:t>static()</a:t>
            </a:r>
            <a:r>
              <a:rPr lang="en"/>
              <a:t> reçoit en paramètre le nom du répertoire qui contient le contenu statique</a:t>
            </a:r>
            <a:endParaRPr sz="1200"/>
          </a:p>
          <a:p>
            <a:pPr marL="457200" lvl="0" indent="0" algn="l" rtl="0">
              <a:spcBef>
                <a:spcPts val="1000"/>
              </a:spcBef>
              <a:spcAft>
                <a:spcPts val="0"/>
              </a:spcAft>
              <a:buNone/>
            </a:pPr>
            <a:endParaRPr sz="120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5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Middleware intégrés</a:t>
            </a:r>
            <a:endParaRPr>
              <a:solidFill>
                <a:srgbClr val="FFFF00"/>
              </a:solidFill>
            </a:endParaRPr>
          </a:p>
        </p:txBody>
      </p:sp>
      <p:sp>
        <p:nvSpPr>
          <p:cNvPr id="1102" name="Google Shape;1102;p155"/>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1 :</a:t>
            </a:r>
            <a:endParaRPr sz="1200" u="sng" dirty="0"/>
          </a:p>
          <a:p>
            <a:pPr marL="365760" lvl="0" indent="-213359" algn="l" rtl="0">
              <a:spcBef>
                <a:spcPts val="1000"/>
              </a:spcBef>
              <a:spcAft>
                <a:spcPts val="0"/>
              </a:spcAft>
              <a:buSzPts val="1200"/>
              <a:buAutoNum type="arabicPeriod"/>
            </a:pPr>
            <a:r>
              <a:rPr lang="en" sz="1200" dirty="0"/>
              <a:t>Ouvrez le fichier </a:t>
            </a:r>
            <a:r>
              <a:rPr lang="en" sz="1200" b="1" i="1" dirty="0"/>
              <a:t>index.js</a:t>
            </a:r>
            <a:r>
              <a:rPr lang="en" sz="1200" dirty="0"/>
              <a:t> du répertoire </a:t>
            </a:r>
            <a:r>
              <a:rPr lang="en" sz="1200" b="1" i="1" dirty="0"/>
              <a:t>express-demo</a:t>
            </a:r>
            <a:endParaRPr sz="1200" b="1" i="1" dirty="0"/>
          </a:p>
          <a:p>
            <a:pPr marL="365760" lvl="0" indent="-213359" algn="l" rtl="0">
              <a:spcBef>
                <a:spcPts val="1000"/>
              </a:spcBef>
              <a:spcAft>
                <a:spcPts val="0"/>
              </a:spcAft>
              <a:buSzPts val="1200"/>
              <a:buAutoNum type="arabicPeriod"/>
            </a:pPr>
            <a:r>
              <a:rPr lang="en" sz="1200" dirty="0"/>
              <a:t>Ajoutez la Fonction Middleware </a:t>
            </a:r>
            <a:r>
              <a:rPr lang="en" sz="1200" b="1" i="1" dirty="0"/>
              <a:t>urlencoded()</a:t>
            </a:r>
            <a:endParaRPr sz="1200" b="1" i="1" dirty="0"/>
          </a:p>
          <a:p>
            <a:pPr marL="0" lvl="0" indent="457200" algn="l" rtl="0">
              <a:lnSpc>
                <a:spcPct val="135714"/>
              </a:lnSpc>
              <a:spcBef>
                <a:spcPts val="1000"/>
              </a:spcBef>
              <a:spcAft>
                <a:spcPts val="0"/>
              </a:spcAft>
              <a:buNone/>
            </a:pPr>
            <a:r>
              <a:rPr lang="en" sz="1200" dirty="0">
                <a:latin typeface="Courier New"/>
                <a:ea typeface="Courier New"/>
                <a:cs typeface="Courier New"/>
                <a:sym typeface="Courier New"/>
              </a:rPr>
              <a:t>app.use(</a:t>
            </a:r>
            <a:r>
              <a:rPr lang="en" sz="1200" b="1" dirty="0">
                <a:latin typeface="Courier New"/>
                <a:ea typeface="Courier New"/>
                <a:cs typeface="Courier New"/>
                <a:sym typeface="Courier New"/>
              </a:rPr>
              <a:t>express.urlencoded({ extended: true </a:t>
            </a:r>
            <a:r>
              <a:rPr lang="en" sz="1200" b="1" dirty="0" smtClean="0">
                <a:latin typeface="Courier New"/>
                <a:ea typeface="Courier New"/>
                <a:cs typeface="Courier New"/>
                <a:sym typeface="Courier New"/>
              </a:rPr>
              <a:t>})</a:t>
            </a:r>
            <a:r>
              <a:rPr lang="en" sz="1200" dirty="0" smtClean="0">
                <a:latin typeface="Courier New"/>
                <a:ea typeface="Courier New"/>
                <a:cs typeface="Courier New"/>
                <a:sym typeface="Courier New"/>
              </a:rPr>
              <a:t>);</a:t>
            </a:r>
            <a:endParaRPr sz="1200" dirty="0" smtClean="0"/>
          </a:p>
          <a:p>
            <a:pPr marL="457200" lvl="0" indent="0" algn="l" rtl="0">
              <a:spcBef>
                <a:spcPts val="0"/>
              </a:spcBef>
              <a:spcAft>
                <a:spcPts val="0"/>
              </a:spcAft>
              <a:buNone/>
            </a:pPr>
            <a:endParaRPr sz="1200" dirty="0" smtClean="0"/>
          </a:p>
          <a:p>
            <a:pPr marL="381001" lvl="0" indent="-228600" algn="l" rtl="0">
              <a:spcBef>
                <a:spcPts val="0"/>
              </a:spcBef>
              <a:spcAft>
                <a:spcPts val="0"/>
              </a:spcAft>
              <a:buSzPts val="1200"/>
              <a:buFont typeface="+mj-lt"/>
              <a:buAutoNum type="arabicPeriod" startAt="3"/>
            </a:pPr>
            <a:r>
              <a:rPr lang="en" sz="1200" dirty="0"/>
              <a:t>Enregistrez les modifications et exécutez </a:t>
            </a:r>
            <a:r>
              <a:rPr lang="en" sz="1200" b="1" i="1" dirty="0"/>
              <a:t>index.js</a:t>
            </a:r>
            <a:endParaRPr sz="1200" b="1" i="1" dirty="0"/>
          </a:p>
          <a:p>
            <a:pPr marL="365760" lvl="0" indent="-213359" algn="l" rtl="0">
              <a:spcBef>
                <a:spcPts val="1000"/>
              </a:spcBef>
              <a:spcAft>
                <a:spcPts val="0"/>
              </a:spcAft>
              <a:buSzPts val="1200"/>
              <a:buAutoNum type="arabicPeriod" startAt="3"/>
            </a:pPr>
            <a:r>
              <a:rPr lang="en" sz="1200" dirty="0" smtClean="0"/>
              <a:t>Ouvrez </a:t>
            </a:r>
            <a:r>
              <a:rPr lang="en" sz="1200" dirty="0"/>
              <a:t>Postman et sélectionnez </a:t>
            </a:r>
            <a:r>
              <a:rPr lang="en" sz="1200" b="1" dirty="0"/>
              <a:t>POST </a:t>
            </a:r>
            <a:r>
              <a:rPr lang="en" sz="1200" u="sng" dirty="0">
                <a:solidFill>
                  <a:schemeClr val="accent5"/>
                </a:solidFill>
                <a:highlight>
                  <a:schemeClr val="accent4"/>
                </a:highlight>
                <a:hlinkClick r:id="rId3"/>
              </a:rPr>
              <a:t>http://localhost:3000/api/ateliers</a:t>
            </a:r>
            <a:endParaRPr sz="1200" dirty="0"/>
          </a:p>
          <a:p>
            <a:pPr marL="365760" lvl="0" indent="-213359" algn="l" rtl="0">
              <a:spcBef>
                <a:spcPts val="1000"/>
              </a:spcBef>
              <a:spcAft>
                <a:spcPts val="0"/>
              </a:spcAft>
              <a:buSzPts val="1200"/>
              <a:buAutoNum type="arabicPeriod" startAt="3"/>
            </a:pPr>
            <a:r>
              <a:rPr lang="en" sz="1200" dirty="0"/>
              <a:t>Sélectionnez l’onglet Body suivi de </a:t>
            </a:r>
            <a:r>
              <a:rPr lang="en" sz="1200" b="1" i="1" dirty="0"/>
              <a:t>x-www-form-urlencoded</a:t>
            </a:r>
            <a:endParaRPr sz="1200" b="1" i="1" dirty="0"/>
          </a:p>
          <a:p>
            <a:pPr marL="365760" lvl="0" indent="-213359" algn="l" rtl="0">
              <a:spcBef>
                <a:spcPts val="1000"/>
              </a:spcBef>
              <a:spcAft>
                <a:spcPts val="0"/>
              </a:spcAft>
              <a:buSzPts val="1200"/>
              <a:buAutoNum type="arabicPeriod" startAt="3"/>
            </a:pPr>
            <a:r>
              <a:rPr lang="en" sz="1200" dirty="0"/>
              <a:t>Dans le champ Key, entrez </a:t>
            </a:r>
            <a:r>
              <a:rPr lang="en" sz="1200" b="1" i="1" dirty="0"/>
              <a:t>nom</a:t>
            </a:r>
            <a:endParaRPr sz="1200" b="1" i="1" dirty="0"/>
          </a:p>
          <a:p>
            <a:pPr marL="365760" lvl="0" indent="-213359" algn="l" rtl="0">
              <a:spcBef>
                <a:spcPts val="1000"/>
              </a:spcBef>
              <a:spcAft>
                <a:spcPts val="0"/>
              </a:spcAft>
              <a:buSzPts val="1200"/>
              <a:buAutoNum type="arabicPeriod" startAt="3"/>
            </a:pPr>
            <a:r>
              <a:rPr lang="en" sz="1200" dirty="0"/>
              <a:t>Dans le champ Value, entrez </a:t>
            </a:r>
            <a:r>
              <a:rPr lang="en" sz="1200" b="1" i="1" dirty="0"/>
              <a:t>nouvel atelier</a:t>
            </a:r>
            <a:endParaRPr sz="1200" b="1" i="1" dirty="0"/>
          </a:p>
          <a:p>
            <a:pPr marL="365760" lvl="0" indent="-213359" algn="l" rtl="0">
              <a:spcBef>
                <a:spcPts val="1000"/>
              </a:spcBef>
              <a:spcAft>
                <a:spcPts val="0"/>
              </a:spcAft>
              <a:buSzPts val="1200"/>
              <a:buAutoNum type="arabicPeriod" startAt="3"/>
            </a:pPr>
            <a:r>
              <a:rPr lang="en" sz="1200" dirty="0"/>
              <a:t>Cliquez sur </a:t>
            </a:r>
            <a:r>
              <a:rPr lang="en" sz="1200" b="1" dirty="0"/>
              <a:t>Send</a:t>
            </a:r>
            <a:endParaRPr sz="1200" b="1" dirty="0"/>
          </a:p>
          <a:p>
            <a:pPr marL="457200" lvl="0" indent="0" algn="l" rtl="0">
              <a:spcBef>
                <a:spcPts val="1000"/>
              </a:spcBef>
              <a:spcAft>
                <a:spcPts val="1000"/>
              </a:spcAft>
              <a:buNone/>
            </a:pPr>
            <a:r>
              <a:rPr lang="en" sz="1200" b="1" i="1" dirty="0"/>
              <a:t>	</a:t>
            </a:r>
            <a:endParaRPr sz="1200" b="1" i="1"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15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Middleware intégrés</a:t>
            </a:r>
            <a:endParaRPr>
              <a:solidFill>
                <a:srgbClr val="FFFF00"/>
              </a:solidFill>
            </a:endParaRPr>
          </a:p>
        </p:txBody>
      </p:sp>
      <p:sp>
        <p:nvSpPr>
          <p:cNvPr id="1108" name="Google Shape;1108;p156"/>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2 :</a:t>
            </a:r>
            <a:endParaRPr sz="1200" u="sng" dirty="0"/>
          </a:p>
          <a:p>
            <a:pPr marL="365760" lvl="0" indent="-213359" algn="l" rtl="0">
              <a:spcBef>
                <a:spcPts val="1000"/>
              </a:spcBef>
              <a:spcAft>
                <a:spcPts val="0"/>
              </a:spcAft>
              <a:buSzPts val="1200"/>
              <a:buAutoNum type="arabicPeriod"/>
            </a:pPr>
            <a:r>
              <a:rPr lang="en" sz="1200" dirty="0"/>
              <a:t>Ouvrez le fichier </a:t>
            </a:r>
            <a:r>
              <a:rPr lang="en" sz="1200" b="1" i="1" dirty="0"/>
              <a:t>index.js</a:t>
            </a:r>
            <a:r>
              <a:rPr lang="en" sz="1200" dirty="0"/>
              <a:t> du répertoire </a:t>
            </a:r>
            <a:r>
              <a:rPr lang="en" sz="1200" b="1" i="1" dirty="0"/>
              <a:t>express-demo</a:t>
            </a:r>
            <a:endParaRPr sz="1200" b="1" i="1" dirty="0"/>
          </a:p>
          <a:p>
            <a:pPr marL="365760" lvl="0" indent="-213359" algn="l" rtl="0">
              <a:spcBef>
                <a:spcPts val="1000"/>
              </a:spcBef>
              <a:spcAft>
                <a:spcPts val="0"/>
              </a:spcAft>
              <a:buSzPts val="1200"/>
              <a:buAutoNum type="arabicPeriod"/>
            </a:pPr>
            <a:r>
              <a:rPr lang="en" sz="1200" dirty="0"/>
              <a:t>Ajoutez la Fonction Middleware </a:t>
            </a:r>
            <a:r>
              <a:rPr lang="en" sz="1200" b="1" i="1" dirty="0"/>
              <a:t>static() </a:t>
            </a:r>
            <a:r>
              <a:rPr lang="en" sz="1200" dirty="0"/>
              <a:t>en passant en paramètre le nom du répertoire que vous allez créer</a:t>
            </a:r>
            <a:endParaRPr sz="1200" dirty="0"/>
          </a:p>
          <a:p>
            <a:pPr marL="0" lvl="0" indent="457200" algn="l" rtl="0">
              <a:lnSpc>
                <a:spcPct val="135714"/>
              </a:lnSpc>
              <a:spcBef>
                <a:spcPts val="1000"/>
              </a:spcBef>
              <a:spcAft>
                <a:spcPts val="0"/>
              </a:spcAft>
              <a:buNone/>
            </a:pPr>
            <a:r>
              <a:rPr lang="en" sz="1200" dirty="0">
                <a:latin typeface="Courier New"/>
                <a:ea typeface="Courier New"/>
                <a:cs typeface="Courier New"/>
                <a:sym typeface="Courier New"/>
              </a:rPr>
              <a:t>app.use(</a:t>
            </a:r>
            <a:r>
              <a:rPr lang="en" sz="1200" b="1" dirty="0">
                <a:latin typeface="Courier New"/>
                <a:ea typeface="Courier New"/>
                <a:cs typeface="Courier New"/>
                <a:sym typeface="Courier New"/>
              </a:rPr>
              <a:t>express.static('public')</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457200" lvl="0" indent="0" algn="l" rtl="0">
              <a:spcBef>
                <a:spcPts val="0"/>
              </a:spcBef>
              <a:spcAft>
                <a:spcPts val="0"/>
              </a:spcAft>
              <a:buNone/>
            </a:pPr>
            <a:endParaRPr sz="1200" dirty="0"/>
          </a:p>
          <a:p>
            <a:pPr marL="381001" lvl="0" indent="-228600" algn="l" rtl="0">
              <a:spcBef>
                <a:spcPts val="0"/>
              </a:spcBef>
              <a:spcAft>
                <a:spcPts val="0"/>
              </a:spcAft>
              <a:buSzPts val="1200"/>
              <a:buFont typeface="+mj-lt"/>
              <a:buAutoNum type="arabicPeriod" startAt="3"/>
            </a:pPr>
            <a:r>
              <a:rPr lang="en" sz="1200" dirty="0"/>
              <a:t>Enregistrer les modifications</a:t>
            </a:r>
            <a:endParaRPr sz="1200" dirty="0"/>
          </a:p>
          <a:p>
            <a:pPr marL="365760" lvl="0" indent="-213359" algn="l" rtl="0">
              <a:spcBef>
                <a:spcPts val="1000"/>
              </a:spcBef>
              <a:spcAft>
                <a:spcPts val="0"/>
              </a:spcAft>
              <a:buSzPts val="1200"/>
              <a:buAutoNum type="arabicPeriod" startAt="3"/>
            </a:pPr>
            <a:r>
              <a:rPr lang="en" sz="1200" dirty="0"/>
              <a:t>Créez un répertoire public dans le répertoire </a:t>
            </a:r>
            <a:r>
              <a:rPr lang="en" sz="1200" b="1" i="1" dirty="0"/>
              <a:t>express-demo</a:t>
            </a:r>
            <a:endParaRPr sz="1200" b="1" i="1" dirty="0"/>
          </a:p>
          <a:p>
            <a:pPr marL="365760" lvl="0" indent="-213359" algn="l" rtl="0">
              <a:spcBef>
                <a:spcPts val="1000"/>
              </a:spcBef>
              <a:spcAft>
                <a:spcPts val="0"/>
              </a:spcAft>
              <a:buSzPts val="1200"/>
              <a:buAutoNum type="arabicPeriod" startAt="3"/>
            </a:pPr>
            <a:r>
              <a:rPr lang="en" sz="1200" dirty="0"/>
              <a:t>Créer un fichier texte dans le répertoire express-demo ( Ex: readme.txt )</a:t>
            </a:r>
            <a:endParaRPr sz="1200" dirty="0"/>
          </a:p>
          <a:p>
            <a:pPr marL="365760" lvl="0" indent="-213359" algn="l" rtl="0">
              <a:spcBef>
                <a:spcPts val="1000"/>
              </a:spcBef>
              <a:spcAft>
                <a:spcPts val="0"/>
              </a:spcAft>
              <a:buSzPts val="1200"/>
              <a:buAutoNum type="arabicPeriod" startAt="3"/>
            </a:pPr>
            <a:r>
              <a:rPr lang="en" sz="1200" dirty="0"/>
              <a:t>Exécutez le fichier index.js et ouvrez le navigateur à l’adresse </a:t>
            </a:r>
            <a:r>
              <a:rPr lang="en" sz="1200" u="sng" dirty="0">
                <a:solidFill>
                  <a:schemeClr val="hlink"/>
                </a:solidFill>
                <a:hlinkClick r:id="rId3"/>
              </a:rPr>
              <a:t>http://localhost:3000/readme.txt</a:t>
            </a:r>
            <a:endParaRPr sz="1200" dirty="0"/>
          </a:p>
          <a:p>
            <a:pPr marL="365760" lvl="0" indent="-213359" algn="l" rtl="0">
              <a:spcBef>
                <a:spcPts val="1000"/>
              </a:spcBef>
              <a:spcAft>
                <a:spcPts val="0"/>
              </a:spcAft>
              <a:buSzPts val="1200"/>
              <a:buAutoNum type="arabicPeriod" startAt="3"/>
            </a:pPr>
            <a:r>
              <a:rPr lang="en" sz="1200" dirty="0"/>
              <a:t>Observez le contenu du fichier </a:t>
            </a:r>
            <a:r>
              <a:rPr lang="en" sz="1200" b="1" i="1" dirty="0"/>
              <a:t>readme.txt</a:t>
            </a:r>
            <a:r>
              <a:rPr lang="en" sz="1200" dirty="0"/>
              <a:t> affiché sur la page</a:t>
            </a:r>
            <a:endParaRPr sz="1200" dirty="0"/>
          </a:p>
          <a:p>
            <a:pPr marL="457200" lvl="0" indent="0" algn="l" rtl="0">
              <a:spcBef>
                <a:spcPts val="100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15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Middleware tiers</a:t>
            </a:r>
            <a:endParaRPr>
              <a:solidFill>
                <a:srgbClr val="FFFF00"/>
              </a:solidFill>
            </a:endParaRPr>
          </a:p>
        </p:txBody>
      </p:sp>
      <p:sp>
        <p:nvSpPr>
          <p:cNvPr id="1114" name="Google Shape;1114;p157"/>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Il existe des Middleware </a:t>
            </a:r>
            <a:r>
              <a:rPr lang="en" sz="1200" b="1"/>
              <a:t>tiers </a:t>
            </a:r>
            <a:r>
              <a:rPr lang="en" sz="1200"/>
              <a:t>de </a:t>
            </a:r>
            <a:r>
              <a:rPr lang="en" sz="1200" b="1"/>
              <a:t>Express </a:t>
            </a:r>
            <a:r>
              <a:rPr lang="en" sz="1200"/>
              <a:t>qui peuvent être utilisées dans votre application comme :</a:t>
            </a:r>
            <a:endParaRPr sz="1200"/>
          </a:p>
          <a:p>
            <a:pPr marL="822960" lvl="1" indent="-213360" algn="l" rtl="0">
              <a:spcBef>
                <a:spcPts val="1000"/>
              </a:spcBef>
              <a:spcAft>
                <a:spcPts val="0"/>
              </a:spcAft>
              <a:buSzPts val="1200"/>
              <a:buChar char="○"/>
            </a:pPr>
            <a:r>
              <a:rPr lang="en"/>
              <a:t>Helmet ( Permet de sécuriser votre application en initialisant des entêtes HTTP lorsqu’une requête est envoyée au serveur )</a:t>
            </a:r>
            <a:endParaRPr/>
          </a:p>
          <a:p>
            <a:pPr marL="822960" lvl="1" indent="-213360" algn="l" rtl="0">
              <a:spcBef>
                <a:spcPts val="1000"/>
              </a:spcBef>
              <a:spcAft>
                <a:spcPts val="0"/>
              </a:spcAft>
              <a:buSzPts val="1200"/>
              <a:buChar char="○"/>
            </a:pPr>
            <a:r>
              <a:rPr lang="en"/>
              <a:t>Morgan ( Permet de générer des logs de différents formats à chaque fois qu’une requête est envoyée au serveur )</a:t>
            </a:r>
            <a:endParaRPr/>
          </a:p>
          <a:p>
            <a:pPr marL="0" lvl="0" indent="0" algn="l" rtl="0">
              <a:spcBef>
                <a:spcPts val="1000"/>
              </a:spcBef>
              <a:spcAft>
                <a:spcPts val="0"/>
              </a:spcAft>
              <a:buNone/>
            </a:pPr>
            <a:r>
              <a:rPr lang="en" sz="1200" u="sng"/>
              <a:t>Exercice 1 :</a:t>
            </a:r>
            <a:endParaRPr sz="1200" u="sng"/>
          </a:p>
          <a:p>
            <a:pPr marL="365760" lvl="0" indent="-213359" algn="l" rtl="0">
              <a:spcBef>
                <a:spcPts val="1000"/>
              </a:spcBef>
              <a:spcAft>
                <a:spcPts val="0"/>
              </a:spcAft>
              <a:buSzPts val="1200"/>
              <a:buAutoNum type="arabicPeriod"/>
            </a:pPr>
            <a:r>
              <a:rPr lang="en" sz="1200"/>
              <a:t>Ouvrez votre navigateur et allez sur </a:t>
            </a:r>
            <a:r>
              <a:rPr lang="en" sz="1200" u="sng">
                <a:solidFill>
                  <a:schemeClr val="hlink"/>
                </a:solidFill>
                <a:hlinkClick r:id="rId3"/>
              </a:rPr>
              <a:t>http://expressjs.com</a:t>
            </a:r>
            <a:endParaRPr sz="1200"/>
          </a:p>
          <a:p>
            <a:pPr marL="365760" lvl="0" indent="-213359" algn="l" rtl="0">
              <a:spcBef>
                <a:spcPts val="1000"/>
              </a:spcBef>
              <a:spcAft>
                <a:spcPts val="0"/>
              </a:spcAft>
              <a:buSzPts val="1200"/>
              <a:buAutoNum type="arabicPeriod"/>
            </a:pPr>
            <a:r>
              <a:rPr lang="en" sz="1200"/>
              <a:t>Sélectionnez </a:t>
            </a:r>
            <a:r>
              <a:rPr lang="en" sz="1200" b="1"/>
              <a:t>Resources </a:t>
            </a:r>
            <a:r>
              <a:rPr lang="en" sz="1200"/>
              <a:t>&gt; </a:t>
            </a:r>
            <a:r>
              <a:rPr lang="en" sz="1200" b="1"/>
              <a:t>Middleware </a:t>
            </a:r>
            <a:r>
              <a:rPr lang="en" sz="1200"/>
              <a:t>dans le menu de droite</a:t>
            </a:r>
            <a:endParaRPr sz="1200"/>
          </a:p>
          <a:p>
            <a:pPr marL="365760" lvl="0" indent="-213359" algn="l" rtl="0">
              <a:spcBef>
                <a:spcPts val="1000"/>
              </a:spcBef>
              <a:spcAft>
                <a:spcPts val="0"/>
              </a:spcAft>
              <a:buSzPts val="1200"/>
              <a:buAutoNum type="arabicPeriod"/>
            </a:pPr>
            <a:r>
              <a:rPr lang="en" sz="1200"/>
              <a:t>Repérez le middleware </a:t>
            </a:r>
            <a:r>
              <a:rPr lang="en" sz="1200" b="1" i="1"/>
              <a:t>morgan </a:t>
            </a:r>
            <a:r>
              <a:rPr lang="en" sz="1200"/>
              <a:t>et cliquez pour consulter la documentation</a:t>
            </a:r>
            <a:endParaRPr sz="1200">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Ouvrez la ligne de commande Windows et allez sur le répertoire express-demo</a:t>
            </a:r>
            <a:endParaRPr sz="1200"/>
          </a:p>
          <a:p>
            <a:pPr marL="365760" lvl="0" indent="-213359" algn="l" rtl="0">
              <a:spcBef>
                <a:spcPts val="1000"/>
              </a:spcBef>
              <a:spcAft>
                <a:spcPts val="0"/>
              </a:spcAft>
              <a:buSzPts val="1200"/>
              <a:buAutoNum type="arabicPeriod"/>
            </a:pPr>
            <a:r>
              <a:rPr lang="en" sz="1200"/>
              <a:t>Installez le module morgand en exécutant </a:t>
            </a:r>
            <a:r>
              <a:rPr lang="en" sz="1200" b="1" i="1"/>
              <a:t>install i morgan</a:t>
            </a:r>
            <a:endParaRPr sz="1200" b="1" i="1"/>
          </a:p>
          <a:p>
            <a:pPr marL="457200" lvl="0" indent="0" algn="l" rtl="0">
              <a:spcBef>
                <a:spcPts val="1000"/>
              </a:spcBef>
              <a:spcAft>
                <a:spcPts val="1000"/>
              </a:spcAft>
              <a:buNone/>
            </a:pPr>
            <a:endParaRPr sz="1200" b="1" i="1"/>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5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Middleware tiers</a:t>
            </a:r>
            <a:endParaRPr>
              <a:solidFill>
                <a:srgbClr val="FFFF00"/>
              </a:solidFill>
            </a:endParaRPr>
          </a:p>
        </p:txBody>
      </p:sp>
      <p:sp>
        <p:nvSpPr>
          <p:cNvPr id="1120" name="Google Shape;1120;p158"/>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6"/>
            </a:pPr>
            <a:r>
              <a:rPr lang="en" sz="1200" dirty="0"/>
              <a:t>Ouvrez le fichier </a:t>
            </a:r>
            <a:r>
              <a:rPr lang="en" sz="1200" b="1" i="1" dirty="0"/>
              <a:t>index.js </a:t>
            </a:r>
            <a:r>
              <a:rPr lang="en" sz="1200" dirty="0"/>
              <a:t>et importez le module </a:t>
            </a:r>
            <a:r>
              <a:rPr lang="en" sz="1200" b="1" i="1" dirty="0"/>
              <a:t>morgan</a:t>
            </a:r>
            <a:endParaRPr sz="1200" b="1" i="1" dirty="0"/>
          </a:p>
          <a:p>
            <a:pPr marL="0" lvl="0" indent="457200" algn="l" rtl="0">
              <a:lnSpc>
                <a:spcPct val="135714"/>
              </a:lnSpc>
              <a:spcBef>
                <a:spcPts val="1000"/>
              </a:spcBef>
              <a:spcAft>
                <a:spcPts val="0"/>
              </a:spcAft>
              <a:buNone/>
            </a:pPr>
            <a:r>
              <a:rPr lang="en" sz="1200" b="1" dirty="0">
                <a:latin typeface="Courier New"/>
                <a:ea typeface="Courier New"/>
                <a:cs typeface="Courier New"/>
                <a:sym typeface="Courier New"/>
              </a:rPr>
              <a:t>const morgan = require('morgan');</a:t>
            </a:r>
            <a:endParaRPr sz="1200" b="1" dirty="0">
              <a:latin typeface="Courier New"/>
              <a:ea typeface="Courier New"/>
              <a:cs typeface="Courier New"/>
              <a:sym typeface="Courier New"/>
            </a:endParaRPr>
          </a:p>
          <a:p>
            <a:pPr marL="381001" lvl="0" indent="-228600" algn="l" rtl="0">
              <a:spcBef>
                <a:spcPts val="1000"/>
              </a:spcBef>
              <a:spcAft>
                <a:spcPts val="0"/>
              </a:spcAft>
              <a:buSzPts val="1200"/>
              <a:buFont typeface="+mj-lt"/>
              <a:buAutoNum type="arabicPeriod" startAt="7"/>
            </a:pPr>
            <a:r>
              <a:rPr lang="en" sz="1200" dirty="0"/>
              <a:t>Installez le middleware </a:t>
            </a:r>
            <a:r>
              <a:rPr lang="en" sz="1200" b="1" i="1" dirty="0"/>
              <a:t>morgan </a:t>
            </a:r>
            <a:r>
              <a:rPr lang="en" sz="1200" dirty="0"/>
              <a:t>en appelant la fonction morgan() en passant en paramètre le format d’affichage </a:t>
            </a:r>
            <a:endParaRPr sz="1200" dirty="0"/>
          </a:p>
          <a:p>
            <a:pPr marL="0" lvl="0" indent="457200" algn="l" rtl="0">
              <a:lnSpc>
                <a:spcPct val="135714"/>
              </a:lnSpc>
              <a:spcBef>
                <a:spcPts val="1000"/>
              </a:spcBef>
              <a:spcAft>
                <a:spcPts val="0"/>
              </a:spcAft>
              <a:buNone/>
            </a:pPr>
            <a:r>
              <a:rPr lang="en" sz="1200" b="1" dirty="0">
                <a:latin typeface="Courier New"/>
                <a:ea typeface="Courier New"/>
                <a:cs typeface="Courier New"/>
                <a:sym typeface="Courier New"/>
              </a:rPr>
              <a:t>app.use(morgan('tiny'));</a:t>
            </a:r>
            <a:endParaRPr sz="1200" b="1" dirty="0">
              <a:latin typeface="Courier New"/>
              <a:ea typeface="Courier New"/>
              <a:cs typeface="Courier New"/>
              <a:sym typeface="Courier New"/>
            </a:endParaRPr>
          </a:p>
          <a:p>
            <a:pPr marL="381001" lvl="0" indent="-228600" algn="l" rtl="0">
              <a:spcBef>
                <a:spcPts val="1000"/>
              </a:spcBef>
              <a:spcAft>
                <a:spcPts val="0"/>
              </a:spcAft>
              <a:buSzPts val="1200"/>
              <a:buFont typeface="+mj-lt"/>
              <a:buAutoNum type="arabicPeriod" startAt="8"/>
            </a:pPr>
            <a:r>
              <a:rPr lang="en" sz="1200" dirty="0"/>
              <a:t>Enregistrez les modifications et exécutez </a:t>
            </a:r>
            <a:r>
              <a:rPr lang="en" sz="1200" b="1" i="1" dirty="0"/>
              <a:t>index.js</a:t>
            </a:r>
            <a:endParaRPr sz="1200" b="1" i="1" dirty="0"/>
          </a:p>
          <a:p>
            <a:pPr marL="365760" lvl="0" indent="-213359" algn="l" rtl="0">
              <a:spcBef>
                <a:spcPts val="1000"/>
              </a:spcBef>
              <a:spcAft>
                <a:spcPts val="0"/>
              </a:spcAft>
              <a:buSzPts val="1200"/>
              <a:buAutoNum type="arabicPeriod" startAt="8"/>
            </a:pPr>
            <a:r>
              <a:rPr lang="en" sz="1200" dirty="0"/>
              <a:t>Ouvrez Postman et exécutez </a:t>
            </a:r>
            <a:r>
              <a:rPr lang="en" sz="1200" b="1" dirty="0"/>
              <a:t>HTTP GET </a:t>
            </a:r>
            <a:r>
              <a:rPr lang="en" sz="1200" u="sng" dirty="0">
                <a:solidFill>
                  <a:schemeClr val="accent5"/>
                </a:solidFill>
                <a:highlight>
                  <a:schemeClr val="accent4"/>
                </a:highlight>
                <a:hlinkClick r:id="rId3"/>
              </a:rPr>
              <a:t>http://localhost:3000/api/ateliers</a:t>
            </a:r>
            <a:endParaRPr sz="1200" dirty="0"/>
          </a:p>
          <a:p>
            <a:pPr marL="365760" lvl="0" indent="-213359" algn="l" rtl="0">
              <a:spcBef>
                <a:spcPts val="1000"/>
              </a:spcBef>
              <a:spcAft>
                <a:spcPts val="0"/>
              </a:spcAft>
              <a:buSzPts val="1200"/>
              <a:buAutoNum type="arabicPeriod" startAt="8"/>
            </a:pPr>
            <a:r>
              <a:rPr lang="en" sz="1200" dirty="0"/>
              <a:t>Observez le log de la requête HTTP affichée sur la console</a:t>
            </a:r>
            <a:endParaRPr sz="1200" dirty="0"/>
          </a:p>
          <a:p>
            <a:pPr marL="365760" lvl="0" indent="-213359" algn="l" rtl="0">
              <a:spcBef>
                <a:spcPts val="1000"/>
              </a:spcBef>
              <a:spcAft>
                <a:spcPts val="0"/>
              </a:spcAft>
              <a:buSzPts val="1200"/>
              <a:buChar char="●"/>
            </a:pPr>
            <a:r>
              <a:rPr lang="en" sz="1200" b="1" dirty="0"/>
              <a:t>Il est recommandé d’utiliser les Middleware seulement lorsque vous en avez vraiment besoin car ça peut impacter la performance de traitement des requêtes au niveau du pipeline</a:t>
            </a:r>
            <a:endParaRPr sz="1200" b="1" dirty="0"/>
          </a:p>
          <a:p>
            <a:pPr marL="365760" lvl="0" indent="-213359" algn="l" rtl="0">
              <a:spcBef>
                <a:spcPts val="1000"/>
              </a:spcBef>
              <a:spcAft>
                <a:spcPts val="0"/>
              </a:spcAft>
              <a:buSzPts val="1200"/>
              <a:buChar char="●"/>
            </a:pPr>
            <a:r>
              <a:rPr lang="en" sz="1200" b="1" dirty="0"/>
              <a:t>L’utilisation des Middleware peut être configurée pour être utilisée dans certains environnements ( Ex: développement )</a:t>
            </a:r>
            <a:endParaRPr sz="1200" b="1" dirty="0"/>
          </a:p>
          <a:p>
            <a:pPr marL="457200" lvl="0" indent="0" algn="l" rtl="0">
              <a:spcBef>
                <a:spcPts val="100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5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Environnements</a:t>
            </a:r>
            <a:endParaRPr>
              <a:solidFill>
                <a:srgbClr val="FFFF00"/>
              </a:solidFill>
            </a:endParaRPr>
          </a:p>
        </p:txBody>
      </p:sp>
      <p:sp>
        <p:nvSpPr>
          <p:cNvPr id="1126" name="Google Shape;1126;p159"/>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t>Il est possible d’activer ou de désactiver certaines fonctionnalités de votre application en fonction de l’environnement dans lequel elle s’exécute</a:t>
            </a:r>
            <a:endParaRPr sz="1200" dirty="0"/>
          </a:p>
          <a:p>
            <a:pPr marL="365760" lvl="0" indent="-213359" algn="l" rtl="0">
              <a:spcBef>
                <a:spcPts val="1000"/>
              </a:spcBef>
              <a:spcAft>
                <a:spcPts val="0"/>
              </a:spcAft>
              <a:buSzPts val="1200"/>
              <a:buChar char="●"/>
            </a:pPr>
            <a:r>
              <a:rPr lang="en" sz="1200" dirty="0"/>
              <a:t>Par exemple, l’utilisation du Middleware </a:t>
            </a:r>
            <a:r>
              <a:rPr lang="en" sz="1200" b="1" i="1" dirty="0"/>
              <a:t>morgan </a:t>
            </a:r>
            <a:r>
              <a:rPr lang="en" sz="1200" dirty="0"/>
              <a:t>pour logger les requête peut être faite seulement dans l’environnement de développement</a:t>
            </a:r>
            <a:endParaRPr sz="1200" dirty="0"/>
          </a:p>
          <a:p>
            <a:pPr marL="365760" lvl="0" indent="-213359" algn="l" rtl="0">
              <a:spcBef>
                <a:spcPts val="1000"/>
              </a:spcBef>
              <a:spcAft>
                <a:spcPts val="0"/>
              </a:spcAft>
              <a:buSzPts val="1200"/>
              <a:buChar char="●"/>
            </a:pPr>
            <a:r>
              <a:rPr lang="en" sz="1200" dirty="0"/>
              <a:t>Pour cela, il faut :</a:t>
            </a:r>
            <a:endParaRPr sz="1200" dirty="0"/>
          </a:p>
          <a:p>
            <a:pPr marL="822960" lvl="1" indent="-213360" algn="l" rtl="0">
              <a:spcBef>
                <a:spcPts val="1000"/>
              </a:spcBef>
              <a:spcAft>
                <a:spcPts val="0"/>
              </a:spcAft>
              <a:buSzPts val="1200"/>
              <a:buChar char="○"/>
            </a:pPr>
            <a:r>
              <a:rPr lang="en" dirty="0"/>
              <a:t>I</a:t>
            </a:r>
            <a:r>
              <a:rPr lang="en" sz="1200" dirty="0"/>
              <a:t>nitialiser la variable d’environnement standard NODE_ENV</a:t>
            </a:r>
            <a:endParaRPr dirty="0"/>
          </a:p>
          <a:p>
            <a:pPr marL="822960" lvl="1" indent="-213360" algn="l" rtl="0">
              <a:spcBef>
                <a:spcPts val="1000"/>
              </a:spcBef>
              <a:spcAft>
                <a:spcPts val="0"/>
              </a:spcAft>
              <a:buSzPts val="1200"/>
              <a:buChar char="○"/>
            </a:pPr>
            <a:r>
              <a:rPr lang="en" dirty="0"/>
              <a:t>Accéder à la valeur de </a:t>
            </a:r>
            <a:r>
              <a:rPr lang="en" b="1" i="1" dirty="0"/>
              <a:t>NODE_ENV </a:t>
            </a:r>
            <a:r>
              <a:rPr lang="en" dirty="0"/>
              <a:t>à travers </a:t>
            </a:r>
            <a:r>
              <a:rPr lang="en" b="1" i="1" dirty="0"/>
              <a:t>process.env.NODE_ENV</a:t>
            </a:r>
            <a:r>
              <a:rPr lang="en" dirty="0"/>
              <a:t> ou </a:t>
            </a:r>
            <a:r>
              <a:rPr lang="en" b="1" i="1" dirty="0"/>
              <a:t>app.get(‘env’);</a:t>
            </a:r>
            <a:endParaRPr b="1" i="1" dirty="0"/>
          </a:p>
          <a:p>
            <a:pPr marL="822960" lvl="1" indent="-213360" algn="l" rtl="0">
              <a:spcBef>
                <a:spcPts val="1000"/>
              </a:spcBef>
              <a:spcAft>
                <a:spcPts val="0"/>
              </a:spcAft>
              <a:buSzPts val="1200"/>
              <a:buChar char="○"/>
            </a:pPr>
            <a:r>
              <a:rPr lang="en" dirty="0"/>
              <a:t>Implémenter la logique pour utiliser le Middleware que dans l’environnement approprié grâce à la valeur retournée par </a:t>
            </a:r>
            <a:r>
              <a:rPr lang="en" b="1" i="1" dirty="0"/>
              <a:t>NODE_ENV</a:t>
            </a:r>
            <a:endParaRPr b="1" i="1" dirty="0"/>
          </a:p>
          <a:p>
            <a:pPr marL="822960" lvl="1" indent="-213360" algn="l" rtl="0">
              <a:spcBef>
                <a:spcPts val="1000"/>
              </a:spcBef>
              <a:spcAft>
                <a:spcPts val="0"/>
              </a:spcAft>
              <a:buSzPts val="1200"/>
              <a:buChar char="○"/>
            </a:pPr>
            <a:r>
              <a:rPr lang="en" b="1" dirty="0"/>
              <a:t>Note : Par défaut </a:t>
            </a:r>
            <a:r>
              <a:rPr lang="en" b="1" i="1" dirty="0"/>
              <a:t>app.get(‘env’)</a:t>
            </a:r>
            <a:r>
              <a:rPr lang="en" b="1" dirty="0"/>
              <a:t> retourne </a:t>
            </a:r>
            <a:r>
              <a:rPr lang="en" b="1" dirty="0" smtClean="0"/>
              <a:t>la valeur </a:t>
            </a:r>
            <a:r>
              <a:rPr lang="en" b="1" i="1" dirty="0" smtClean="0"/>
              <a:t>development </a:t>
            </a:r>
            <a:r>
              <a:rPr lang="en" b="1" dirty="0"/>
              <a:t>si la variable </a:t>
            </a:r>
            <a:r>
              <a:rPr lang="en" b="1" i="1" dirty="0"/>
              <a:t>NODE_ENV </a:t>
            </a:r>
            <a:r>
              <a:rPr lang="en" b="1" dirty="0"/>
              <a:t>n’est pas initialisée</a:t>
            </a:r>
            <a:endParaRPr b="1" dirty="0"/>
          </a:p>
          <a:p>
            <a:pPr marL="457200" lvl="0" indent="0" algn="l" rtl="0">
              <a:spcBef>
                <a:spcPts val="100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16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Environnements</a:t>
            </a:r>
            <a:endParaRPr>
              <a:solidFill>
                <a:srgbClr val="FFFF00"/>
              </a:solidFill>
            </a:endParaRPr>
          </a:p>
        </p:txBody>
      </p:sp>
      <p:sp>
        <p:nvSpPr>
          <p:cNvPr id="1132" name="Google Shape;1132;p160"/>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1 :</a:t>
            </a:r>
            <a:endParaRPr b="1" dirty="0"/>
          </a:p>
          <a:p>
            <a:pPr marL="365760" lvl="0" indent="-213359" algn="l" rtl="0">
              <a:spcBef>
                <a:spcPts val="1000"/>
              </a:spcBef>
              <a:spcAft>
                <a:spcPts val="0"/>
              </a:spcAft>
              <a:buSzPts val="1200"/>
              <a:buAutoNum type="arabicPeriod"/>
            </a:pPr>
            <a:r>
              <a:rPr lang="en" sz="1200" dirty="0"/>
              <a:t>Ouvrez le fichier </a:t>
            </a:r>
            <a:r>
              <a:rPr lang="en" sz="1200" b="1" i="1" dirty="0"/>
              <a:t>index.js</a:t>
            </a:r>
            <a:r>
              <a:rPr lang="en" sz="1200" dirty="0"/>
              <a:t> du répertoire </a:t>
            </a:r>
            <a:r>
              <a:rPr lang="en" sz="1200" b="1" i="1" dirty="0"/>
              <a:t>express-demo</a:t>
            </a:r>
            <a:endParaRPr sz="1200" b="1" i="1" dirty="0"/>
          </a:p>
          <a:p>
            <a:pPr marL="365760" lvl="0" indent="-213359" algn="l" rtl="0">
              <a:spcBef>
                <a:spcPts val="1000"/>
              </a:spcBef>
              <a:spcAft>
                <a:spcPts val="0"/>
              </a:spcAft>
              <a:buSzPts val="1200"/>
              <a:buAutoNum type="arabicPeriod"/>
            </a:pPr>
            <a:r>
              <a:rPr lang="en" sz="1200" dirty="0"/>
              <a:t>Affichez le contenu de la variable d’environnement </a:t>
            </a:r>
            <a:r>
              <a:rPr lang="en" sz="1200" b="1" i="1" dirty="0"/>
              <a:t>NODE_ENV </a:t>
            </a:r>
            <a:r>
              <a:rPr lang="en" sz="1200" dirty="0"/>
              <a:t>en utilisant </a:t>
            </a:r>
            <a:r>
              <a:rPr lang="en" sz="1200" b="1" i="1" dirty="0"/>
              <a:t>process.env.NODE_ENV</a:t>
            </a:r>
            <a:r>
              <a:rPr lang="en" sz="1200" dirty="0"/>
              <a:t> et </a:t>
            </a:r>
            <a:r>
              <a:rPr lang="en" sz="1200" b="1" i="1" dirty="0"/>
              <a:t>app.get(“env”);</a:t>
            </a:r>
            <a:endParaRPr sz="1200" b="1" i="1"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console.log(`${process.env.NODE_ENV}`);</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console.log(`${app.get('env')}`);</a:t>
            </a:r>
            <a:endParaRPr sz="1200" b="1" dirty="0">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dirty="0"/>
              <a:t>Observez les résultats affichés sur la console</a:t>
            </a:r>
            <a:endParaRPr sz="1200" b="1" i="1" dirty="0"/>
          </a:p>
          <a:p>
            <a:pPr marL="0" lvl="0" indent="0" algn="l" rtl="0">
              <a:spcBef>
                <a:spcPts val="1000"/>
              </a:spcBef>
              <a:spcAft>
                <a:spcPts val="0"/>
              </a:spcAft>
              <a:buNone/>
            </a:pPr>
            <a:r>
              <a:rPr lang="en" sz="1200" u="sng" dirty="0"/>
              <a:t>Exercice 2 :</a:t>
            </a:r>
            <a:endParaRPr sz="1200" u="sng" dirty="0"/>
          </a:p>
          <a:p>
            <a:pPr marL="365760" lvl="0" indent="-213359" algn="l" rtl="0">
              <a:spcBef>
                <a:spcPts val="1000"/>
              </a:spcBef>
              <a:spcAft>
                <a:spcPts val="0"/>
              </a:spcAft>
              <a:buSzPts val="1200"/>
              <a:buAutoNum type="arabicPeriod"/>
            </a:pPr>
            <a:r>
              <a:rPr lang="en" sz="1200" dirty="0"/>
              <a:t>Ouvrez le fichier </a:t>
            </a:r>
            <a:r>
              <a:rPr lang="en" sz="1200" b="1" i="1" dirty="0"/>
              <a:t>index.js</a:t>
            </a:r>
            <a:r>
              <a:rPr lang="en" sz="1200" dirty="0"/>
              <a:t> du répertoire </a:t>
            </a:r>
            <a:r>
              <a:rPr lang="en" sz="1200" b="1" i="1" dirty="0"/>
              <a:t>express-demo</a:t>
            </a:r>
            <a:endParaRPr sz="1200" dirty="0"/>
          </a:p>
          <a:p>
            <a:pPr marL="365760" lvl="0" indent="-213359" algn="l" rtl="0">
              <a:spcBef>
                <a:spcPts val="1000"/>
              </a:spcBef>
              <a:spcAft>
                <a:spcPts val="0"/>
              </a:spcAft>
              <a:buSzPts val="1200"/>
              <a:buAutoNum type="arabicPeriod"/>
            </a:pPr>
            <a:r>
              <a:rPr lang="en" sz="1200" dirty="0"/>
              <a:t>Initialiser le middleware </a:t>
            </a:r>
            <a:r>
              <a:rPr lang="en" sz="1200" b="1" i="1" dirty="0"/>
              <a:t>morgan </a:t>
            </a:r>
            <a:r>
              <a:rPr lang="en" sz="1200" dirty="0"/>
              <a:t>seulement si la valeur de </a:t>
            </a:r>
            <a:r>
              <a:rPr lang="en" sz="1200" b="1" i="1" dirty="0"/>
              <a:t>NODE_ENV </a:t>
            </a:r>
            <a:r>
              <a:rPr lang="en" sz="1200" dirty="0"/>
              <a:t>est égale à </a:t>
            </a:r>
            <a:r>
              <a:rPr lang="en" sz="1200" b="1" i="1" dirty="0"/>
              <a:t>development</a:t>
            </a:r>
            <a:endParaRPr sz="1200" b="1" i="1" dirty="0"/>
          </a:p>
          <a:p>
            <a:pPr marL="365760" lvl="0" indent="-213359" algn="l" rtl="0">
              <a:spcBef>
                <a:spcPts val="1000"/>
              </a:spcBef>
              <a:spcAft>
                <a:spcPts val="1000"/>
              </a:spcAft>
              <a:buSzPts val="1200"/>
              <a:buAutoNum type="arabicPeriod"/>
            </a:pPr>
            <a:r>
              <a:rPr lang="en" sz="1200" dirty="0"/>
              <a:t>Enregistrez les modifications et exécutez </a:t>
            </a:r>
            <a:r>
              <a:rPr lang="en" sz="1200" b="1" i="1" dirty="0"/>
              <a:t>index.js</a:t>
            </a:r>
            <a:endParaRPr sz="1200" b="1" i="1"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6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Environnements</a:t>
            </a:r>
            <a:endParaRPr>
              <a:solidFill>
                <a:srgbClr val="FFFF00"/>
              </a:solidFill>
            </a:endParaRPr>
          </a:p>
        </p:txBody>
      </p:sp>
      <p:sp>
        <p:nvSpPr>
          <p:cNvPr id="1138" name="Google Shape;1138;p161"/>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const env = app.get('env');</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if (env === 'development')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app.use(morgan('tiny'));</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365760" lvl="0" indent="-213359" algn="l" rtl="0">
              <a:spcBef>
                <a:spcPts val="1000"/>
              </a:spcBef>
              <a:spcAft>
                <a:spcPts val="0"/>
              </a:spcAft>
              <a:buSzPts val="1200"/>
              <a:buAutoNum type="arabicPeriod" startAt="4"/>
            </a:pPr>
            <a:r>
              <a:rPr lang="en" sz="1200"/>
              <a:t>Ouvrez Postman et exécutez </a:t>
            </a:r>
            <a:r>
              <a:rPr lang="en" sz="1200" b="1"/>
              <a:t>HTTP GET </a:t>
            </a:r>
            <a:r>
              <a:rPr lang="en" sz="1200" u="sng">
                <a:solidFill>
                  <a:schemeClr val="accent5"/>
                </a:solidFill>
                <a:highlight>
                  <a:schemeClr val="accent4"/>
                </a:highlight>
                <a:hlinkClick r:id="rId3"/>
              </a:rPr>
              <a:t>http://localhost:3000/api/ateliers</a:t>
            </a:r>
            <a:endParaRPr sz="1200"/>
          </a:p>
          <a:p>
            <a:pPr marL="365760" lvl="0" indent="-213359" algn="l" rtl="0">
              <a:spcBef>
                <a:spcPts val="1000"/>
              </a:spcBef>
              <a:spcAft>
                <a:spcPts val="0"/>
              </a:spcAft>
              <a:buSzPts val="1200"/>
              <a:buAutoNum type="arabicPeriod" startAt="4"/>
            </a:pPr>
            <a:r>
              <a:rPr lang="en" sz="1200"/>
              <a:t>Observez le résultat affiché sur la console</a:t>
            </a:r>
            <a:endParaRPr sz="1200"/>
          </a:p>
          <a:p>
            <a:pPr marL="365760" lvl="0" indent="-213359" algn="l" rtl="0">
              <a:spcBef>
                <a:spcPts val="1000"/>
              </a:spcBef>
              <a:spcAft>
                <a:spcPts val="0"/>
              </a:spcAft>
              <a:buSzPts val="1200"/>
              <a:buAutoNum type="arabicPeriod" startAt="4"/>
            </a:pPr>
            <a:r>
              <a:rPr lang="en" sz="1200"/>
              <a:t>Ouvrez la ligne de commande Windows (Command Prompt)</a:t>
            </a:r>
            <a:endParaRPr sz="1200"/>
          </a:p>
          <a:p>
            <a:pPr marL="365760" lvl="0" indent="-213359" algn="l" rtl="0">
              <a:spcBef>
                <a:spcPts val="1000"/>
              </a:spcBef>
              <a:spcAft>
                <a:spcPts val="0"/>
              </a:spcAft>
              <a:buSzPts val="1200"/>
              <a:buAutoNum type="arabicPeriod" startAt="4"/>
            </a:pPr>
            <a:r>
              <a:rPr lang="en" sz="1200"/>
              <a:t>Initialiser la variable d’environnement NODE_ENV à </a:t>
            </a:r>
            <a:r>
              <a:rPr lang="en" sz="1200" b="1" i="1"/>
              <a:t>production </a:t>
            </a:r>
            <a:r>
              <a:rPr lang="en" sz="1200"/>
              <a:t>en exécutant </a:t>
            </a:r>
            <a:r>
              <a:rPr lang="en" sz="1200" b="1" i="1"/>
              <a:t>set NODE_ENV=production</a:t>
            </a:r>
            <a:endParaRPr sz="1200" b="1" i="1"/>
          </a:p>
          <a:p>
            <a:pPr marL="365760" lvl="0" indent="-213359" algn="l" rtl="0">
              <a:spcBef>
                <a:spcPts val="1000"/>
              </a:spcBef>
              <a:spcAft>
                <a:spcPts val="0"/>
              </a:spcAft>
              <a:buSzPts val="1200"/>
              <a:buAutoNum type="arabicPeriod" startAt="4"/>
            </a:pPr>
            <a:r>
              <a:rPr lang="en" sz="1200"/>
              <a:t>Répétez l’étape 4 et 5</a:t>
            </a:r>
            <a:endParaRPr sz="1200"/>
          </a:p>
          <a:p>
            <a:pPr marL="0" lvl="0" indent="0" algn="l" rtl="0">
              <a:spcBef>
                <a:spcPts val="1000"/>
              </a:spcBef>
              <a:spcAft>
                <a:spcPts val="1000"/>
              </a:spcAft>
              <a:buNone/>
            </a:pPr>
            <a:endParaRPr sz="1200" u="sng"/>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16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Configuration</a:t>
            </a:r>
            <a:endParaRPr>
              <a:solidFill>
                <a:srgbClr val="FFFF00"/>
              </a:solidFill>
            </a:endParaRPr>
          </a:p>
        </p:txBody>
      </p:sp>
      <p:sp>
        <p:nvSpPr>
          <p:cNvPr id="1144" name="Google Shape;1144;p162"/>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Les paramètres de configuration d’une application peuvent être différentes d’un environnement à un autre ( Développement, QA, Production, etc )</a:t>
            </a:r>
            <a:endParaRPr sz="1200"/>
          </a:p>
          <a:p>
            <a:pPr marL="822960" lvl="1" indent="-213360" algn="l" rtl="0">
              <a:spcBef>
                <a:spcPts val="1000"/>
              </a:spcBef>
              <a:spcAft>
                <a:spcPts val="0"/>
              </a:spcAft>
              <a:buSzPts val="1200"/>
              <a:buChar char="○"/>
            </a:pPr>
            <a:r>
              <a:rPr lang="en"/>
              <a:t>Exemples :</a:t>
            </a:r>
            <a:endParaRPr/>
          </a:p>
          <a:p>
            <a:pPr marL="1280160" lvl="2" indent="-213360" algn="l" rtl="0">
              <a:spcBef>
                <a:spcPts val="1000"/>
              </a:spcBef>
              <a:spcAft>
                <a:spcPts val="0"/>
              </a:spcAft>
              <a:buSzPts val="1200"/>
              <a:buChar char="■"/>
            </a:pPr>
            <a:r>
              <a:rPr lang="en"/>
              <a:t>Configuration d’une base de données ( Nom, port, etc )</a:t>
            </a:r>
            <a:endParaRPr/>
          </a:p>
          <a:p>
            <a:pPr marL="1280160" lvl="2" indent="-213360" algn="l" rtl="0">
              <a:spcBef>
                <a:spcPts val="1000"/>
              </a:spcBef>
              <a:spcAft>
                <a:spcPts val="0"/>
              </a:spcAft>
              <a:buSzPts val="1200"/>
              <a:buChar char="■"/>
            </a:pPr>
            <a:r>
              <a:rPr lang="en"/>
              <a:t>Configuration d’un serveur de courriel ( Nom, port, etc )</a:t>
            </a:r>
            <a:endParaRPr sz="1200"/>
          </a:p>
          <a:p>
            <a:pPr marL="365760" lvl="0" indent="-213359" algn="l" rtl="0">
              <a:spcBef>
                <a:spcPts val="1000"/>
              </a:spcBef>
              <a:spcAft>
                <a:spcPts val="0"/>
              </a:spcAft>
              <a:buSzPts val="1200"/>
              <a:buChar char="●"/>
            </a:pPr>
            <a:r>
              <a:rPr lang="en" sz="1200"/>
              <a:t>Il est possible de créer les paramètres de configuration dans votre application et de les redéfinir par la suite dans chaque environnement</a:t>
            </a:r>
            <a:endParaRPr sz="1200"/>
          </a:p>
          <a:p>
            <a:pPr marL="365760" lvl="0" indent="-213359" algn="l" rtl="0">
              <a:spcBef>
                <a:spcPts val="1000"/>
              </a:spcBef>
              <a:spcAft>
                <a:spcPts val="1000"/>
              </a:spcAft>
              <a:buSzPts val="1200"/>
              <a:buChar char="●"/>
            </a:pPr>
            <a:r>
              <a:rPr lang="en" sz="1200"/>
              <a:t>Il existe une librairie </a:t>
            </a:r>
            <a:r>
              <a:rPr lang="en" sz="1200" b="1" i="1"/>
              <a:t>config </a:t>
            </a:r>
            <a:r>
              <a:rPr lang="en" sz="1200"/>
              <a:t>qui permet d’extraire les paramètres de configuration en fonction de l’environnement dans lequel votre application est installée</a:t>
            </a:r>
            <a:endParaRPr sz="1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Votre premier programme Node</a:t>
            </a:r>
            <a:endParaRPr>
              <a:solidFill>
                <a:srgbClr val="FFFF00"/>
              </a:solidFill>
            </a:endParaRPr>
          </a:p>
        </p:txBody>
      </p:sp>
      <p:sp>
        <p:nvSpPr>
          <p:cNvPr id="184" name="Google Shape;184;p27"/>
          <p:cNvSpPr txBox="1">
            <a:spLocks noGrp="1"/>
          </p:cNvSpPr>
          <p:nvPr>
            <p:ph type="body" idx="1"/>
          </p:nvPr>
        </p:nvSpPr>
        <p:spPr>
          <a:xfrm>
            <a:off x="471900" y="1919075"/>
            <a:ext cx="3999900" cy="31455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startAt="5"/>
            </a:pPr>
            <a:r>
              <a:rPr lang="en" sz="1200"/>
              <a:t>Définissez une fonction </a:t>
            </a:r>
            <a:r>
              <a:rPr lang="en" sz="1200" b="1" i="1"/>
              <a:t>afficherNom(nom) </a:t>
            </a:r>
            <a:r>
              <a:rPr lang="en" sz="1200"/>
              <a:t>qui prend en paramètre </a:t>
            </a:r>
            <a:r>
              <a:rPr lang="en" sz="1200" b="1" i="1"/>
              <a:t>nom </a:t>
            </a:r>
            <a:r>
              <a:rPr lang="en" sz="1200"/>
              <a:t>et qui affiche le  contenu du paramètre </a:t>
            </a:r>
            <a:r>
              <a:rPr lang="en" sz="1200" b="1" i="1"/>
              <a:t>nom e</a:t>
            </a:r>
            <a:r>
              <a:rPr lang="en" sz="1200"/>
              <a:t> à l’écran.</a:t>
            </a:r>
            <a:endParaRPr sz="1200"/>
          </a:p>
          <a:p>
            <a:pPr marL="365760" lvl="0" indent="-213359" algn="l" rtl="0">
              <a:spcBef>
                <a:spcPts val="1600"/>
              </a:spcBef>
              <a:spcAft>
                <a:spcPts val="0"/>
              </a:spcAft>
              <a:buSzPts val="1200"/>
              <a:buAutoNum type="arabicPeriod" startAt="5"/>
            </a:pPr>
            <a:r>
              <a:rPr lang="en" sz="1200"/>
              <a:t>Appelez ensuite la fonction </a:t>
            </a:r>
            <a:r>
              <a:rPr lang="en" sz="1200" b="1" i="1"/>
              <a:t>afficherNom</a:t>
            </a:r>
            <a:r>
              <a:rPr lang="en" sz="1200"/>
              <a:t>() en passant en paramètre la valeur du paramètre </a:t>
            </a:r>
            <a:r>
              <a:rPr lang="en" sz="1200" b="1" i="1"/>
              <a:t>nom</a:t>
            </a:r>
            <a:endParaRPr sz="1200" b="1" i="1"/>
          </a:p>
          <a:p>
            <a:pPr marL="365760" lvl="0" indent="-213359" algn="l" rtl="0">
              <a:spcBef>
                <a:spcPts val="1600"/>
              </a:spcBef>
              <a:spcAft>
                <a:spcPts val="0"/>
              </a:spcAft>
              <a:buSzPts val="1200"/>
              <a:buAutoNum type="arabicPeriod" startAt="5"/>
            </a:pPr>
            <a:r>
              <a:rPr lang="en" sz="1200"/>
              <a:t>Enregistrez le fichier </a:t>
            </a:r>
            <a:r>
              <a:rPr lang="en" sz="1200" b="1" i="1"/>
              <a:t>app.js</a:t>
            </a:r>
            <a:endParaRPr sz="1200" b="1" i="1"/>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85" name="Google Shape;185;p27"/>
          <p:cNvSpPr txBox="1">
            <a:spLocks noGrp="1"/>
          </p:cNvSpPr>
          <p:nvPr>
            <p:ph type="body" idx="2"/>
          </p:nvPr>
        </p:nvSpPr>
        <p:spPr>
          <a:xfrm>
            <a:off x="4694100" y="1757325"/>
            <a:ext cx="3999900" cy="33861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00" b="1">
                <a:latin typeface="Courier New"/>
                <a:ea typeface="Courier New"/>
                <a:cs typeface="Courier New"/>
                <a:sym typeface="Courier New"/>
              </a:rPr>
              <a:t>function afficherNom(nom)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console.log('Votre nom est ' + nom);</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afficherNom('Nom');</a:t>
            </a:r>
            <a:endParaRPr sz="1000" b="1">
              <a:latin typeface="Courier New"/>
              <a:ea typeface="Courier New"/>
              <a:cs typeface="Courier New"/>
              <a:sym typeface="Courier New"/>
            </a:endParaRPr>
          </a:p>
          <a:p>
            <a:pPr marL="0" lvl="0" indent="45720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16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Configuration</a:t>
            </a:r>
            <a:endParaRPr>
              <a:solidFill>
                <a:srgbClr val="FFFF00"/>
              </a:solidFill>
            </a:endParaRPr>
          </a:p>
        </p:txBody>
      </p:sp>
      <p:sp>
        <p:nvSpPr>
          <p:cNvPr id="1150" name="Google Shape;1150;p163"/>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1 :</a:t>
            </a:r>
            <a:endParaRPr sz="1200" u="sng" dirty="0"/>
          </a:p>
          <a:p>
            <a:pPr marL="365760" lvl="0" indent="-213359" algn="l" rtl="0">
              <a:spcBef>
                <a:spcPts val="1000"/>
              </a:spcBef>
              <a:spcAft>
                <a:spcPts val="0"/>
              </a:spcAft>
              <a:buSzPts val="1200"/>
              <a:buAutoNum type="arabicPeriod"/>
            </a:pPr>
            <a:r>
              <a:rPr lang="en" sz="1200" dirty="0"/>
              <a:t>Ouvrez la ligne de commande Windows et allez dans le répertoire </a:t>
            </a:r>
            <a:r>
              <a:rPr lang="en" sz="1200" b="1" i="1" dirty="0"/>
              <a:t>express-demo</a:t>
            </a:r>
            <a:endParaRPr sz="1200" b="1" i="1" dirty="0"/>
          </a:p>
          <a:p>
            <a:pPr marL="365760" lvl="0" indent="-213359" algn="l" rtl="0">
              <a:spcBef>
                <a:spcPts val="1000"/>
              </a:spcBef>
              <a:spcAft>
                <a:spcPts val="0"/>
              </a:spcAft>
              <a:buSzPts val="1200"/>
              <a:buAutoNum type="arabicPeriod"/>
            </a:pPr>
            <a:r>
              <a:rPr lang="en" sz="1200" dirty="0"/>
              <a:t>Installez le package config en exécutant </a:t>
            </a:r>
            <a:r>
              <a:rPr lang="en" sz="1200" b="1" i="1" dirty="0"/>
              <a:t>npm i config</a:t>
            </a:r>
            <a:endParaRPr sz="1200" b="1" i="1" dirty="0"/>
          </a:p>
          <a:p>
            <a:pPr marL="365760" lvl="0" indent="-213359" algn="l" rtl="0">
              <a:spcBef>
                <a:spcPts val="1000"/>
              </a:spcBef>
              <a:spcAft>
                <a:spcPts val="0"/>
              </a:spcAft>
              <a:buSzPts val="1200"/>
              <a:buAutoNum type="arabicPeriod"/>
            </a:pPr>
            <a:r>
              <a:rPr lang="en" sz="1200" dirty="0"/>
              <a:t>Créez un répertoire </a:t>
            </a:r>
            <a:r>
              <a:rPr lang="en" sz="1200" b="1" i="1" dirty="0"/>
              <a:t>config </a:t>
            </a:r>
            <a:r>
              <a:rPr lang="en" sz="1200" dirty="0"/>
              <a:t>dans le répertoire </a:t>
            </a:r>
            <a:r>
              <a:rPr lang="en" sz="1200" b="1" i="1" dirty="0"/>
              <a:t>express-demo</a:t>
            </a:r>
            <a:endParaRPr sz="1200" b="1" i="1" dirty="0"/>
          </a:p>
          <a:p>
            <a:pPr marL="365760" lvl="0" indent="-213359" algn="l" rtl="0">
              <a:spcBef>
                <a:spcPts val="1000"/>
              </a:spcBef>
              <a:spcAft>
                <a:spcPts val="0"/>
              </a:spcAft>
              <a:buSzPts val="1200"/>
              <a:buAutoNum type="arabicPeriod"/>
            </a:pPr>
            <a:r>
              <a:rPr lang="en" sz="1200" dirty="0"/>
              <a:t>Créez un fichier </a:t>
            </a:r>
            <a:r>
              <a:rPr lang="en" sz="1200" b="1" i="1" dirty="0"/>
              <a:t>default.json</a:t>
            </a:r>
            <a:r>
              <a:rPr lang="en" sz="1200" dirty="0"/>
              <a:t> dans le répertoire </a:t>
            </a:r>
            <a:r>
              <a:rPr lang="en" sz="1200" b="1" i="1" dirty="0"/>
              <a:t>config </a:t>
            </a:r>
            <a:r>
              <a:rPr lang="en" sz="1200" dirty="0"/>
              <a:t>( Fichier de configuration par défaut )</a:t>
            </a:r>
            <a:endParaRPr sz="1200" dirty="0"/>
          </a:p>
          <a:p>
            <a:pPr marL="365760" lvl="0" indent="-213359" algn="l" rtl="0">
              <a:spcBef>
                <a:spcPts val="1000"/>
              </a:spcBef>
              <a:spcAft>
                <a:spcPts val="0"/>
              </a:spcAft>
              <a:buSzPts val="1200"/>
              <a:buAutoNum type="arabicPeriod"/>
            </a:pPr>
            <a:r>
              <a:rPr lang="en" sz="1200" dirty="0"/>
              <a:t>Ouvrez le fichier </a:t>
            </a:r>
            <a:r>
              <a:rPr lang="en" sz="1200" b="1" i="1" dirty="0"/>
              <a:t>default.json</a:t>
            </a:r>
            <a:r>
              <a:rPr lang="en" sz="1200" dirty="0"/>
              <a:t> et ajoutez la configuration suivante :</a:t>
            </a:r>
            <a:endParaRPr sz="1200" dirty="0"/>
          </a:p>
          <a:p>
            <a:pPr marL="457200" lvl="0" indent="0" algn="l" rtl="0">
              <a:lnSpc>
                <a:spcPct val="135714"/>
              </a:lnSpc>
              <a:spcBef>
                <a:spcPts val="1000"/>
              </a:spcBef>
              <a:spcAft>
                <a:spcPts val="0"/>
              </a:spcAft>
              <a:buNone/>
            </a:pPr>
            <a:r>
              <a:rPr lang="en" sz="1000" b="1" dirty="0">
                <a:latin typeface="Courier New"/>
                <a:ea typeface="Courier New"/>
                <a:cs typeface="Courier New"/>
                <a:sym typeface="Courier New"/>
              </a:rPr>
              <a:t>{</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   "nom": "Mon application Express"</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a:t>
            </a:r>
            <a:endParaRPr sz="1000" b="1" dirty="0">
              <a:latin typeface="Courier New"/>
              <a:ea typeface="Courier New"/>
              <a:cs typeface="Courier New"/>
              <a:sym typeface="Courier New"/>
            </a:endParaRPr>
          </a:p>
          <a:p>
            <a:pPr marL="381001" lvl="0" indent="-228600" algn="l" rtl="0">
              <a:spcBef>
                <a:spcPts val="0"/>
              </a:spcBef>
              <a:spcAft>
                <a:spcPts val="0"/>
              </a:spcAft>
              <a:buSzPts val="1200"/>
              <a:buFont typeface="+mj-lt"/>
              <a:buAutoNum type="arabicPeriod" startAt="6"/>
            </a:pPr>
            <a:r>
              <a:rPr lang="en" sz="1200" dirty="0"/>
              <a:t>Créez un fichier </a:t>
            </a:r>
            <a:r>
              <a:rPr lang="en" sz="1200" b="1" i="1" dirty="0"/>
              <a:t>development.json</a:t>
            </a:r>
            <a:r>
              <a:rPr lang="en" sz="1200" dirty="0"/>
              <a:t> dans le répertoire </a:t>
            </a:r>
            <a:r>
              <a:rPr lang="en" sz="1200" b="1" i="1" dirty="0"/>
              <a:t>config</a:t>
            </a:r>
            <a:endParaRPr sz="1200" b="1" i="1" dirty="0"/>
          </a:p>
          <a:p>
            <a:pPr marL="822960" lvl="1" indent="-213360" algn="l" rtl="0">
              <a:spcBef>
                <a:spcPts val="1000"/>
              </a:spcBef>
              <a:spcAft>
                <a:spcPts val="0"/>
              </a:spcAft>
              <a:buSzPts val="1200"/>
              <a:buChar char="○"/>
            </a:pPr>
            <a:r>
              <a:rPr lang="en" dirty="0"/>
              <a:t>Ce fichier va redéfinir les configurations qui se trouvent dans </a:t>
            </a:r>
            <a:r>
              <a:rPr lang="en" b="1" i="1" dirty="0"/>
              <a:t>default.json </a:t>
            </a:r>
            <a:r>
              <a:rPr lang="en" dirty="0"/>
              <a:t>et ajouter d’autres configurations</a:t>
            </a:r>
            <a:endParaRPr sz="1200" dirty="0"/>
          </a:p>
          <a:p>
            <a:pPr marL="0" lvl="0" indent="0" algn="l" rtl="0">
              <a:spcBef>
                <a:spcPts val="1000"/>
              </a:spcBef>
              <a:spcAft>
                <a:spcPts val="1000"/>
              </a:spcAft>
              <a:buNone/>
            </a:pPr>
            <a:endParaRPr sz="12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16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Configuration</a:t>
            </a:r>
            <a:endParaRPr>
              <a:solidFill>
                <a:srgbClr val="FFFF00"/>
              </a:solidFill>
            </a:endParaRPr>
          </a:p>
        </p:txBody>
      </p:sp>
      <p:sp>
        <p:nvSpPr>
          <p:cNvPr id="1156" name="Google Shape;1156;p164"/>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7"/>
            </a:pPr>
            <a:r>
              <a:rPr lang="en" sz="1200" dirty="0"/>
              <a:t>Ouvrez le fichier </a:t>
            </a:r>
            <a:r>
              <a:rPr lang="en" sz="1200" b="1" i="1" dirty="0"/>
              <a:t>development.json</a:t>
            </a:r>
            <a:r>
              <a:rPr lang="en" sz="1200" dirty="0"/>
              <a:t> et ajoutez la configuration suivante :</a:t>
            </a:r>
            <a:endParaRPr sz="1200" dirty="0"/>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   "nom": "Mon application Express - Développement",</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   "courriel": {</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       "serveur": "dev-serveur-courriel"</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   }</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a:t>
            </a:r>
            <a:endParaRPr sz="1000" b="1" dirty="0">
              <a:latin typeface="Courier New"/>
              <a:ea typeface="Courier New"/>
              <a:cs typeface="Courier New"/>
              <a:sym typeface="Courier New"/>
            </a:endParaRPr>
          </a:p>
          <a:p>
            <a:pPr marL="381001" lvl="0" indent="-228600" algn="l" rtl="0">
              <a:spcBef>
                <a:spcPts val="1000"/>
              </a:spcBef>
              <a:spcAft>
                <a:spcPts val="0"/>
              </a:spcAft>
              <a:buSzPts val="1200"/>
              <a:buFont typeface="+mj-lt"/>
              <a:buAutoNum type="arabicPeriod" startAt="8"/>
            </a:pPr>
            <a:r>
              <a:rPr lang="en" sz="1200" dirty="0"/>
              <a:t>Créez un fichier </a:t>
            </a:r>
            <a:r>
              <a:rPr lang="en" sz="1200" b="1" i="1" dirty="0"/>
              <a:t>production.json</a:t>
            </a:r>
            <a:r>
              <a:rPr lang="en" sz="1200" dirty="0"/>
              <a:t> dans le répertoire </a:t>
            </a:r>
            <a:r>
              <a:rPr lang="en" sz="1200" b="1" i="1" dirty="0"/>
              <a:t>config</a:t>
            </a:r>
            <a:endParaRPr sz="1200" b="1" i="1" dirty="0"/>
          </a:p>
          <a:p>
            <a:pPr marL="365760" lvl="0" indent="-213359" algn="l" rtl="0">
              <a:spcBef>
                <a:spcPts val="1000"/>
              </a:spcBef>
              <a:spcAft>
                <a:spcPts val="0"/>
              </a:spcAft>
              <a:buSzPts val="1200"/>
              <a:buAutoNum type="arabicPeriod" startAt="8"/>
            </a:pPr>
            <a:r>
              <a:rPr lang="en" sz="1200" dirty="0"/>
              <a:t>Ouvrez le fichier </a:t>
            </a:r>
            <a:r>
              <a:rPr lang="en" sz="1200" b="1" i="1" dirty="0"/>
              <a:t>production.json</a:t>
            </a:r>
            <a:r>
              <a:rPr lang="en" sz="1200" dirty="0"/>
              <a:t> et ajoutez la configuration suivante :</a:t>
            </a:r>
            <a:endParaRPr sz="1200" dirty="0"/>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   "nom": "Mon application Express - Production",</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   "courriel": {</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       "serveur": "prod-serveur-courriel"</a:t>
            </a:r>
            <a:endParaRPr sz="10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00" b="1" dirty="0">
                <a:latin typeface="Courier New"/>
                <a:ea typeface="Courier New"/>
                <a:cs typeface="Courier New"/>
                <a:sym typeface="Courier New"/>
              </a:rPr>
              <a:t>   }</a:t>
            </a:r>
            <a:endParaRPr sz="1000" b="1" dirty="0">
              <a:latin typeface="Courier New"/>
              <a:ea typeface="Courier New"/>
              <a:cs typeface="Courier New"/>
              <a:sym typeface="Courier New"/>
            </a:endParaRPr>
          </a:p>
          <a:p>
            <a:pPr marL="457200" lvl="0" indent="0" algn="l" rtl="0">
              <a:lnSpc>
                <a:spcPct val="135714"/>
              </a:lnSpc>
              <a:spcBef>
                <a:spcPts val="0"/>
              </a:spcBef>
              <a:spcAft>
                <a:spcPts val="1000"/>
              </a:spcAft>
              <a:buNone/>
            </a:pPr>
            <a:r>
              <a:rPr lang="en" sz="1000" b="1" dirty="0">
                <a:latin typeface="Courier New"/>
                <a:ea typeface="Courier New"/>
                <a:cs typeface="Courier New"/>
                <a:sym typeface="Courier New"/>
              </a:rPr>
              <a:t>}</a:t>
            </a:r>
            <a:endParaRPr sz="12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6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Configuration</a:t>
            </a:r>
            <a:endParaRPr>
              <a:solidFill>
                <a:srgbClr val="FFFF00"/>
              </a:solidFill>
            </a:endParaRPr>
          </a:p>
        </p:txBody>
      </p:sp>
      <p:sp>
        <p:nvSpPr>
          <p:cNvPr id="1162" name="Google Shape;1162;p165"/>
          <p:cNvSpPr txBox="1">
            <a:spLocks noGrp="1"/>
          </p:cNvSpPr>
          <p:nvPr>
            <p:ph type="body" idx="1"/>
          </p:nvPr>
        </p:nvSpPr>
        <p:spPr>
          <a:xfrm>
            <a:off x="147000" y="1685050"/>
            <a:ext cx="8743800" cy="34113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0"/>
            </a:pPr>
            <a:r>
              <a:rPr lang="en" sz="1200" dirty="0"/>
              <a:t>Ouvrez le fichier </a:t>
            </a:r>
            <a:r>
              <a:rPr lang="en" sz="1200" b="1" i="1" dirty="0"/>
              <a:t>index.js</a:t>
            </a:r>
            <a:r>
              <a:rPr lang="en" sz="1200" dirty="0"/>
              <a:t> et chargez le module </a:t>
            </a:r>
            <a:r>
              <a:rPr lang="en" sz="1200" b="1" i="1" dirty="0"/>
              <a:t>config </a:t>
            </a:r>
            <a:r>
              <a:rPr lang="en" sz="1200" dirty="0"/>
              <a:t>dans une constante </a:t>
            </a:r>
            <a:r>
              <a:rPr lang="en" sz="1200" b="1" i="1" dirty="0"/>
              <a:t>config</a:t>
            </a:r>
            <a:endParaRPr sz="1200" b="1" i="1" dirty="0"/>
          </a:p>
          <a:p>
            <a:pPr marL="365760" lvl="0" indent="-213359" algn="l" rtl="0">
              <a:spcBef>
                <a:spcPts val="1000"/>
              </a:spcBef>
              <a:spcAft>
                <a:spcPts val="0"/>
              </a:spcAft>
              <a:buSzPts val="1200"/>
              <a:buAutoNum type="arabicPeriod" startAt="10"/>
            </a:pPr>
            <a:r>
              <a:rPr lang="en" sz="1200" dirty="0"/>
              <a:t>Affichez le nom de votre application ainsi que le nom du serveur de courriel définis dans les fichiers de configuration :</a:t>
            </a:r>
            <a:endParaRPr sz="1200" dirty="0"/>
          </a:p>
          <a:p>
            <a:pPr marL="822960" lvl="1" indent="-213360" algn="l" rtl="0">
              <a:spcBef>
                <a:spcPts val="1000"/>
              </a:spcBef>
              <a:spcAft>
                <a:spcPts val="0"/>
              </a:spcAft>
              <a:buSzPts val="1200"/>
              <a:buChar char="○"/>
            </a:pPr>
            <a:r>
              <a:rPr lang="en" dirty="0"/>
              <a:t>A</a:t>
            </a:r>
            <a:r>
              <a:rPr lang="en" sz="1200" dirty="0"/>
              <a:t>ppel</a:t>
            </a:r>
            <a:r>
              <a:rPr lang="en" dirty="0"/>
              <a:t>er</a:t>
            </a:r>
            <a:r>
              <a:rPr lang="en" sz="1200" dirty="0"/>
              <a:t> la méthode </a:t>
            </a:r>
            <a:r>
              <a:rPr lang="en" sz="1200" b="1" i="1" dirty="0"/>
              <a:t>get()</a:t>
            </a:r>
            <a:r>
              <a:rPr lang="en" sz="1200" dirty="0"/>
              <a:t> de l’objet </a:t>
            </a:r>
            <a:r>
              <a:rPr lang="en" sz="1200" b="1" i="1" dirty="0"/>
              <a:t>config </a:t>
            </a:r>
            <a:r>
              <a:rPr lang="en" sz="1200" dirty="0"/>
              <a:t>et passer en paramètre </a:t>
            </a:r>
            <a:r>
              <a:rPr lang="en" dirty="0"/>
              <a:t>le nom de la propriété à retourner</a:t>
            </a:r>
            <a:endParaRPr dirty="0"/>
          </a:p>
          <a:p>
            <a:pPr marL="822960" lvl="1" indent="-213360" algn="l" rtl="0">
              <a:spcBef>
                <a:spcPts val="1000"/>
              </a:spcBef>
              <a:spcAft>
                <a:spcPts val="0"/>
              </a:spcAft>
              <a:buSzPts val="1200"/>
              <a:buChar char="○"/>
            </a:pPr>
            <a:r>
              <a:rPr lang="en" dirty="0"/>
              <a:t>Utiliser </a:t>
            </a:r>
            <a:r>
              <a:rPr lang="en" b="1" i="1" dirty="0"/>
              <a:t>console.log()</a:t>
            </a:r>
            <a:r>
              <a:rPr lang="en" dirty="0"/>
              <a:t> pour afficher le nom</a:t>
            </a:r>
            <a:endParaRPr dirty="0"/>
          </a:p>
          <a:p>
            <a:pPr marL="365760" lvl="0" indent="-213359" algn="l" rtl="0">
              <a:spcBef>
                <a:spcPts val="1000"/>
              </a:spcBef>
              <a:spcAft>
                <a:spcPts val="0"/>
              </a:spcAft>
              <a:buSzPts val="1200"/>
              <a:buAutoNum type="arabicPeriod" startAt="10"/>
            </a:pPr>
            <a:r>
              <a:rPr lang="en" sz="1200" dirty="0"/>
              <a:t>Enregistrer les modifications</a:t>
            </a:r>
            <a:endParaRPr sz="1200" dirty="0"/>
          </a:p>
          <a:p>
            <a:pPr marL="0" lvl="0" indent="0" algn="l" rtl="0">
              <a:spcBef>
                <a:spcPts val="0"/>
              </a:spcBef>
              <a:spcAft>
                <a:spcPts val="0"/>
              </a:spcAft>
              <a:buNone/>
            </a:pPr>
            <a:endParaRPr sz="1200" dirty="0"/>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const config = require('config');</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console.log(`Nom de l'application: ${config.get('nom')}`);</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console.log(`Nom du serveur de courriel: ${config.get('courriel.serveur')}`);</a:t>
            </a:r>
            <a:endParaRPr sz="1200" b="1" dirty="0">
              <a:latin typeface="Courier New"/>
              <a:ea typeface="Courier New"/>
              <a:cs typeface="Courier New"/>
              <a:sym typeface="Courier New"/>
            </a:endParaRPr>
          </a:p>
          <a:p>
            <a:pPr marL="0" lvl="0" indent="0" algn="l" rtl="0">
              <a:spcBef>
                <a:spcPts val="0"/>
              </a:spcBef>
              <a:spcAft>
                <a:spcPts val="0"/>
              </a:spcAft>
              <a:buNone/>
            </a:pPr>
            <a:endParaRPr sz="1200" dirty="0"/>
          </a:p>
          <a:p>
            <a:pPr marL="381001" lvl="0" indent="-228600" algn="l" rtl="0">
              <a:spcBef>
                <a:spcPts val="0"/>
              </a:spcBef>
              <a:spcAft>
                <a:spcPts val="0"/>
              </a:spcAft>
              <a:buSzPts val="1200"/>
              <a:buFont typeface="+mj-lt"/>
              <a:buAutoNum type="arabicPeriod" startAt="13"/>
            </a:pPr>
            <a:r>
              <a:rPr lang="en" sz="1200" dirty="0"/>
              <a:t>Initialiser la variable d’environnement </a:t>
            </a:r>
            <a:r>
              <a:rPr lang="en" sz="1200" b="1" i="1" dirty="0"/>
              <a:t>NODE_ENV </a:t>
            </a:r>
            <a:r>
              <a:rPr lang="en" sz="1200" dirty="0"/>
              <a:t>à </a:t>
            </a:r>
            <a:r>
              <a:rPr lang="en" sz="1200" b="1" i="1" dirty="0"/>
              <a:t>development </a:t>
            </a:r>
            <a:r>
              <a:rPr lang="en" sz="1200" dirty="0"/>
              <a:t>en exécutant </a:t>
            </a:r>
            <a:r>
              <a:rPr lang="en" sz="1200" b="1" i="1" dirty="0"/>
              <a:t>set NODE_ENV=development</a:t>
            </a:r>
            <a:endParaRPr sz="1200" b="1" i="1" dirty="0"/>
          </a:p>
          <a:p>
            <a:pPr marL="365760" lvl="0" indent="-213359" algn="l" rtl="0">
              <a:spcBef>
                <a:spcPts val="1000"/>
              </a:spcBef>
              <a:spcAft>
                <a:spcPts val="0"/>
              </a:spcAft>
              <a:buSzPts val="1200"/>
              <a:buAutoNum type="arabicPeriod" startAt="13"/>
            </a:pPr>
            <a:r>
              <a:rPr lang="en" sz="1200" dirty="0"/>
              <a:t>Exécutez le fichier</a:t>
            </a:r>
            <a:r>
              <a:rPr lang="en" sz="1200" b="1" i="1" dirty="0"/>
              <a:t> index.js </a:t>
            </a:r>
            <a:r>
              <a:rPr lang="en" sz="1200" dirty="0"/>
              <a:t>et observez le résultat sur la console</a:t>
            </a:r>
            <a:endParaRPr sz="12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6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Configuration</a:t>
            </a:r>
            <a:endParaRPr>
              <a:solidFill>
                <a:srgbClr val="FFFF00"/>
              </a:solidFill>
            </a:endParaRPr>
          </a:p>
        </p:txBody>
      </p:sp>
      <p:sp>
        <p:nvSpPr>
          <p:cNvPr id="1168" name="Google Shape;1168;p166"/>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81001" lvl="0" indent="-228600" algn="l" rtl="0">
              <a:spcBef>
                <a:spcPts val="0"/>
              </a:spcBef>
              <a:spcAft>
                <a:spcPts val="0"/>
              </a:spcAft>
              <a:buSzPts val="1200"/>
              <a:buFont typeface="+mj-lt"/>
              <a:buAutoNum type="arabicPeriod" startAt="15"/>
            </a:pPr>
            <a:r>
              <a:rPr lang="en" sz="1200" dirty="0"/>
              <a:t>Initialiser la variable d’environnement </a:t>
            </a:r>
            <a:r>
              <a:rPr lang="en" sz="1200" b="1" i="1" dirty="0"/>
              <a:t>NODE_ENV </a:t>
            </a:r>
            <a:r>
              <a:rPr lang="en" sz="1200" dirty="0"/>
              <a:t>à </a:t>
            </a:r>
            <a:r>
              <a:rPr lang="en" sz="1200" b="1" i="1" dirty="0"/>
              <a:t>production </a:t>
            </a:r>
            <a:r>
              <a:rPr lang="en" sz="1200" dirty="0"/>
              <a:t>en exécutant </a:t>
            </a:r>
            <a:r>
              <a:rPr lang="en" sz="1200" b="1" i="1" dirty="0"/>
              <a:t>set NODE_ENV=production</a:t>
            </a:r>
            <a:endParaRPr sz="1200" b="1" i="1" dirty="0"/>
          </a:p>
          <a:p>
            <a:pPr marL="365760" lvl="0" indent="-213359" algn="l" rtl="0">
              <a:spcBef>
                <a:spcPts val="1000"/>
              </a:spcBef>
              <a:spcAft>
                <a:spcPts val="0"/>
              </a:spcAft>
              <a:buSzPts val="1200"/>
              <a:buAutoNum type="arabicPeriod" startAt="15"/>
            </a:pPr>
            <a:r>
              <a:rPr lang="en" sz="1200" dirty="0"/>
              <a:t>Exécutez le fichier</a:t>
            </a:r>
            <a:r>
              <a:rPr lang="en" sz="1200" b="1" i="1" dirty="0"/>
              <a:t> index.js </a:t>
            </a:r>
            <a:r>
              <a:rPr lang="en" sz="1200" dirty="0"/>
              <a:t>et observez le résultat sur la console</a:t>
            </a:r>
            <a:endParaRPr sz="1200" dirty="0"/>
          </a:p>
          <a:p>
            <a:pPr marL="0" lvl="0" indent="0" algn="l" rtl="0">
              <a:spcBef>
                <a:spcPts val="0"/>
              </a:spcBef>
              <a:spcAft>
                <a:spcPts val="0"/>
              </a:spcAft>
              <a:buNone/>
            </a:pPr>
            <a:endParaRPr sz="1200" dirty="0"/>
          </a:p>
          <a:p>
            <a:pPr marL="365760" lvl="0" indent="-213359" algn="l" rtl="0">
              <a:spcBef>
                <a:spcPts val="0"/>
              </a:spcBef>
              <a:spcAft>
                <a:spcPts val="0"/>
              </a:spcAft>
              <a:buSzPts val="1200"/>
              <a:buChar char="●"/>
            </a:pPr>
            <a:r>
              <a:rPr lang="en" sz="1200" b="1" dirty="0"/>
              <a:t>Il est important de ne pas stocker les mots de passe dans les fichiers de configuration</a:t>
            </a:r>
            <a:endParaRPr sz="1200" b="1" dirty="0"/>
          </a:p>
          <a:p>
            <a:pPr marL="365760" lvl="0" indent="-213359" algn="l" rtl="0">
              <a:spcBef>
                <a:spcPts val="1000"/>
              </a:spcBef>
              <a:spcAft>
                <a:spcPts val="0"/>
              </a:spcAft>
              <a:buSzPts val="1200"/>
              <a:buChar char="●"/>
            </a:pPr>
            <a:r>
              <a:rPr lang="en" sz="1200" dirty="0"/>
              <a:t>Il est plutôt recommandé de stocker les mots de passe dans des variables d’environnement et de créer ensuite un fichier de configuration qui va contenir les propriétés associées aux variables d’environnements des mots de passe ( mappage )</a:t>
            </a:r>
            <a:endParaRPr sz="1200" dirty="0"/>
          </a:p>
          <a:p>
            <a:pPr marL="0" lvl="0" indent="0" algn="l" rtl="0">
              <a:spcBef>
                <a:spcPts val="1000"/>
              </a:spcBef>
              <a:spcAft>
                <a:spcPts val="0"/>
              </a:spcAft>
              <a:buNone/>
            </a:pPr>
            <a:r>
              <a:rPr lang="en" sz="1200" u="sng" dirty="0"/>
              <a:t>Exercice 2 :</a:t>
            </a:r>
            <a:endParaRPr sz="1200" u="sng" dirty="0"/>
          </a:p>
          <a:p>
            <a:pPr marL="365760" lvl="0" indent="-213359" algn="l" rtl="0">
              <a:spcBef>
                <a:spcPts val="1000"/>
              </a:spcBef>
              <a:spcAft>
                <a:spcPts val="0"/>
              </a:spcAft>
              <a:buSzPts val="1200"/>
              <a:buAutoNum type="arabicPeriod"/>
            </a:pPr>
            <a:r>
              <a:rPr lang="en" sz="1200" dirty="0"/>
              <a:t>Ouvrez la ligne de commande Windows et initialiser la variable d’environnement </a:t>
            </a:r>
            <a:r>
              <a:rPr lang="en" sz="1200" b="1" i="1" dirty="0"/>
              <a:t>app_motdepasse </a:t>
            </a:r>
            <a:r>
              <a:rPr lang="en" sz="1200" dirty="0"/>
              <a:t>à </a:t>
            </a:r>
            <a:r>
              <a:rPr lang="en" sz="1200" b="1" i="1" dirty="0"/>
              <a:t>1234</a:t>
            </a:r>
            <a:endParaRPr sz="1200" b="1" i="1" dirty="0"/>
          </a:p>
          <a:p>
            <a:pPr marL="457200" lvl="0" indent="0" algn="l" rtl="0">
              <a:spcBef>
                <a:spcPts val="1000"/>
              </a:spcBef>
              <a:spcAft>
                <a:spcPts val="0"/>
              </a:spcAft>
              <a:buNone/>
            </a:pPr>
            <a:r>
              <a:rPr lang="en" sz="1200" b="1" i="1" dirty="0"/>
              <a:t>set motdepasse=1234</a:t>
            </a:r>
            <a:endParaRPr sz="1200" b="1" i="1" dirty="0"/>
          </a:p>
          <a:p>
            <a:pPr marL="381001" lvl="0" indent="-228600" algn="l" rtl="0">
              <a:spcBef>
                <a:spcPts val="1000"/>
              </a:spcBef>
              <a:spcAft>
                <a:spcPts val="0"/>
              </a:spcAft>
              <a:buSzPts val="1200"/>
              <a:buFont typeface="+mj-lt"/>
              <a:buAutoNum type="arabicPeriod" startAt="2"/>
            </a:pPr>
            <a:r>
              <a:rPr lang="en" sz="1200" dirty="0"/>
              <a:t>Créez un fichier </a:t>
            </a:r>
            <a:r>
              <a:rPr lang="en" sz="1200" b="1" i="1" dirty="0"/>
              <a:t>custom-environment-variables.json</a:t>
            </a:r>
            <a:r>
              <a:rPr lang="en" sz="1200" dirty="0"/>
              <a:t> dans le répertoire </a:t>
            </a:r>
            <a:r>
              <a:rPr lang="en" sz="1200" b="1" i="1" dirty="0"/>
              <a:t>config</a:t>
            </a:r>
            <a:endParaRPr sz="1200" b="1" i="1" dirty="0"/>
          </a:p>
          <a:p>
            <a:pPr marL="365760" lvl="0" indent="-213359" algn="l" rtl="0">
              <a:spcBef>
                <a:spcPts val="1000"/>
              </a:spcBef>
              <a:spcAft>
                <a:spcPts val="1000"/>
              </a:spcAft>
              <a:buSzPts val="1200"/>
              <a:buAutoNum type="arabicPeriod" startAt="2"/>
            </a:pPr>
            <a:r>
              <a:rPr lang="en" sz="1200" dirty="0"/>
              <a:t>Ouvrez le fichier </a:t>
            </a:r>
            <a:r>
              <a:rPr lang="en" sz="1200" b="1" i="1" dirty="0"/>
              <a:t>custom-environment-variables.json </a:t>
            </a:r>
            <a:r>
              <a:rPr lang="en" sz="1200" dirty="0"/>
              <a:t>et définissez le mappage entre la propriété que vous allez </a:t>
            </a:r>
            <a:r>
              <a:rPr lang="en" sz="1200" dirty="0" smtClean="0"/>
              <a:t>définir et  </a:t>
            </a:r>
            <a:r>
              <a:rPr lang="en" sz="1200" dirty="0"/>
              <a:t>et la variable d’environnement </a:t>
            </a:r>
            <a:r>
              <a:rPr lang="en" sz="1200" b="1" i="1" dirty="0"/>
              <a:t>motdepasse</a:t>
            </a:r>
            <a:endParaRPr sz="1200" b="1" i="1"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16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Débogage</a:t>
            </a:r>
            <a:endParaRPr>
              <a:solidFill>
                <a:srgbClr val="FFFF00"/>
              </a:solidFill>
            </a:endParaRPr>
          </a:p>
        </p:txBody>
      </p:sp>
      <p:sp>
        <p:nvSpPr>
          <p:cNvPr id="1174" name="Google Shape;1174;p167"/>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t>L’utilisation de </a:t>
            </a:r>
            <a:r>
              <a:rPr lang="en" sz="1200" b="1" i="1" dirty="0"/>
              <a:t>console.log()</a:t>
            </a:r>
            <a:r>
              <a:rPr lang="en" sz="1200" dirty="0"/>
              <a:t> pour déboguer une application possède le désavantage suivant :</a:t>
            </a:r>
            <a:endParaRPr sz="1200" dirty="0"/>
          </a:p>
          <a:p>
            <a:pPr marL="822960" lvl="1" indent="-213360" algn="l" rtl="0">
              <a:spcBef>
                <a:spcPts val="1000"/>
              </a:spcBef>
              <a:spcAft>
                <a:spcPts val="0"/>
              </a:spcAft>
              <a:buSzPts val="1200"/>
              <a:buChar char="○"/>
            </a:pPr>
            <a:r>
              <a:rPr lang="en" dirty="0"/>
              <a:t>Le programmeur doit à chaque fois </a:t>
            </a:r>
            <a:r>
              <a:rPr lang="en" b="1" dirty="0"/>
              <a:t>activer</a:t>
            </a:r>
            <a:r>
              <a:rPr lang="en" dirty="0"/>
              <a:t>/</a:t>
            </a:r>
            <a:r>
              <a:rPr lang="en" b="1" dirty="0"/>
              <a:t>désactiver</a:t>
            </a:r>
            <a:r>
              <a:rPr lang="en" dirty="0"/>
              <a:t> </a:t>
            </a:r>
            <a:r>
              <a:rPr lang="en" b="1" i="1" dirty="0"/>
              <a:t>console.log()</a:t>
            </a:r>
            <a:r>
              <a:rPr lang="en" dirty="0"/>
              <a:t> dans tous les endroits dans le code selons ses besoins</a:t>
            </a:r>
            <a:endParaRPr dirty="0"/>
          </a:p>
          <a:p>
            <a:pPr marL="365760" lvl="0" indent="-213359" algn="l" rtl="0">
              <a:spcBef>
                <a:spcPts val="1000"/>
              </a:spcBef>
              <a:spcAft>
                <a:spcPts val="0"/>
              </a:spcAft>
              <a:buSzPts val="1200"/>
              <a:buChar char="●"/>
            </a:pPr>
            <a:r>
              <a:rPr lang="en" sz="1200" dirty="0"/>
              <a:t>La meilleure façon d’ajouter des logs dans le but de déboguer une application est d’utiliser la librairie </a:t>
            </a:r>
            <a:r>
              <a:rPr lang="en" sz="1200" b="1" i="1" dirty="0"/>
              <a:t>debug</a:t>
            </a:r>
            <a:endParaRPr sz="1200" b="1" i="1" dirty="0"/>
          </a:p>
          <a:p>
            <a:pPr marL="822960" lvl="1" indent="-213360" algn="l" rtl="0">
              <a:spcBef>
                <a:spcPts val="1000"/>
              </a:spcBef>
              <a:spcAft>
                <a:spcPts val="0"/>
              </a:spcAft>
              <a:buSzPts val="1200"/>
              <a:buChar char="○"/>
            </a:pPr>
            <a:r>
              <a:rPr lang="en" dirty="0"/>
              <a:t>On peut remplacer tous les appels de </a:t>
            </a:r>
            <a:r>
              <a:rPr lang="en" b="1" i="1" dirty="0"/>
              <a:t>console.log()</a:t>
            </a:r>
            <a:r>
              <a:rPr lang="en" dirty="0"/>
              <a:t> par la fonction </a:t>
            </a:r>
            <a:r>
              <a:rPr lang="en" b="1" i="1" dirty="0"/>
              <a:t>debug()</a:t>
            </a:r>
            <a:r>
              <a:rPr lang="en" dirty="0"/>
              <a:t> de la librairie </a:t>
            </a:r>
            <a:r>
              <a:rPr lang="en" b="1" i="1" dirty="0"/>
              <a:t>debug </a:t>
            </a:r>
            <a:endParaRPr b="1" i="1" dirty="0"/>
          </a:p>
          <a:p>
            <a:pPr marL="822960" lvl="1" indent="-213360" algn="l" rtl="0">
              <a:spcBef>
                <a:spcPts val="1000"/>
              </a:spcBef>
              <a:spcAft>
                <a:spcPts val="0"/>
              </a:spcAft>
              <a:buSzPts val="1200"/>
              <a:buChar char="○"/>
            </a:pPr>
            <a:r>
              <a:rPr lang="en" dirty="0"/>
              <a:t>On peut utiliser les variables d’environnement pour </a:t>
            </a:r>
            <a:r>
              <a:rPr lang="en" b="1" dirty="0"/>
              <a:t>activer/désactiver</a:t>
            </a:r>
            <a:r>
              <a:rPr lang="en" dirty="0"/>
              <a:t> le débogage</a:t>
            </a:r>
            <a:endParaRPr dirty="0"/>
          </a:p>
          <a:p>
            <a:pPr marL="822960" lvl="1" indent="-213360" algn="l" rtl="0">
              <a:spcBef>
                <a:spcPts val="1000"/>
              </a:spcBef>
              <a:spcAft>
                <a:spcPts val="0"/>
              </a:spcAft>
              <a:buSzPts val="1200"/>
              <a:buChar char="○"/>
            </a:pPr>
            <a:r>
              <a:rPr lang="en" dirty="0"/>
              <a:t>On peut définir le type de débogage qu’on veut afficher ( Ex: Déboguer un middleware, une base de données, etc)</a:t>
            </a:r>
            <a:endParaRPr dirty="0"/>
          </a:p>
          <a:p>
            <a:pPr marL="0" lvl="0" indent="0" algn="l" rtl="0">
              <a:spcBef>
                <a:spcPts val="1000"/>
              </a:spcBef>
              <a:spcAft>
                <a:spcPts val="0"/>
              </a:spcAft>
              <a:buNone/>
            </a:pPr>
            <a:r>
              <a:rPr lang="en" sz="1200" u="sng" dirty="0"/>
              <a:t>Exercice 1 :</a:t>
            </a:r>
            <a:endParaRPr sz="1200" u="sng" dirty="0"/>
          </a:p>
          <a:p>
            <a:pPr marL="365760" lvl="0" indent="-213359" algn="l" rtl="0">
              <a:spcBef>
                <a:spcPts val="1000"/>
              </a:spcBef>
              <a:spcAft>
                <a:spcPts val="0"/>
              </a:spcAft>
              <a:buSzPts val="1200"/>
              <a:buAutoNum type="arabicPeriod"/>
            </a:pPr>
            <a:r>
              <a:rPr lang="en" sz="1200" dirty="0"/>
              <a:t>Ouvrez la ligne de commande Windows et installez la librairie </a:t>
            </a:r>
            <a:r>
              <a:rPr lang="en" sz="1200" b="1" i="1" dirty="0"/>
              <a:t>debug</a:t>
            </a:r>
            <a:endParaRPr sz="1200" b="1" i="1" dirty="0"/>
          </a:p>
          <a:p>
            <a:pPr marL="457200" lvl="0" indent="0" algn="l" rtl="0">
              <a:spcBef>
                <a:spcPts val="1000"/>
              </a:spcBef>
              <a:spcAft>
                <a:spcPts val="1000"/>
              </a:spcAft>
              <a:buNone/>
            </a:pPr>
            <a:r>
              <a:rPr lang="en" sz="1200" b="1" i="1" dirty="0"/>
              <a:t>npm i debug</a:t>
            </a:r>
            <a:endParaRPr sz="1200" b="1" i="1"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6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Débogage</a:t>
            </a:r>
            <a:endParaRPr>
              <a:solidFill>
                <a:srgbClr val="FFFF00"/>
              </a:solidFill>
            </a:endParaRPr>
          </a:p>
        </p:txBody>
      </p:sp>
      <p:sp>
        <p:nvSpPr>
          <p:cNvPr id="1180" name="Google Shape;1180;p168"/>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2"/>
            </a:pPr>
            <a:r>
              <a:rPr lang="en" sz="1200" dirty="0"/>
              <a:t>Ouvrez le fichier </a:t>
            </a:r>
            <a:r>
              <a:rPr lang="en" sz="1200" b="1" i="1" dirty="0"/>
              <a:t>index.js</a:t>
            </a:r>
            <a:r>
              <a:rPr lang="en" sz="1200" dirty="0"/>
              <a:t> et chargez le module </a:t>
            </a:r>
            <a:r>
              <a:rPr lang="en" sz="1200" b="1" i="1" dirty="0"/>
              <a:t>debug </a:t>
            </a:r>
            <a:r>
              <a:rPr lang="en" sz="1200" dirty="0"/>
              <a:t>:</a:t>
            </a:r>
            <a:endParaRPr sz="1200" dirty="0"/>
          </a:p>
          <a:p>
            <a:pPr marL="822960" lvl="1" indent="-213360" algn="l" rtl="0">
              <a:spcBef>
                <a:spcPts val="1000"/>
              </a:spcBef>
              <a:spcAft>
                <a:spcPts val="0"/>
              </a:spcAft>
              <a:buSzPts val="1200"/>
              <a:buChar char="○"/>
            </a:pPr>
            <a:r>
              <a:rPr lang="en" dirty="0"/>
              <a:t>En chargeant le module debug, le résultat retourné est une fonction</a:t>
            </a:r>
            <a:endParaRPr dirty="0"/>
          </a:p>
          <a:p>
            <a:pPr marL="457200" lvl="0" indent="457200" algn="l" rtl="0">
              <a:lnSpc>
                <a:spcPct val="135714"/>
              </a:lnSpc>
              <a:spcBef>
                <a:spcPts val="1000"/>
              </a:spcBef>
              <a:spcAft>
                <a:spcPts val="0"/>
              </a:spcAft>
              <a:buNone/>
            </a:pPr>
            <a:r>
              <a:rPr lang="en" sz="1200" b="1" dirty="0">
                <a:latin typeface="Courier New"/>
                <a:ea typeface="Courier New"/>
                <a:cs typeface="Courier New"/>
                <a:sym typeface="Courier New"/>
              </a:rPr>
              <a:t>require('debug');</a:t>
            </a:r>
            <a:endParaRPr dirty="0"/>
          </a:p>
          <a:p>
            <a:pPr marL="822960" lvl="1" indent="-213360" algn="l" rtl="0">
              <a:spcBef>
                <a:spcPts val="1000"/>
              </a:spcBef>
              <a:spcAft>
                <a:spcPts val="0"/>
              </a:spcAft>
              <a:buSzPts val="1200"/>
              <a:buChar char="○"/>
            </a:pPr>
            <a:r>
              <a:rPr lang="en" dirty="0"/>
              <a:t>La fonction est appelée en envoyant en paramètre l’</a:t>
            </a:r>
            <a:r>
              <a:rPr lang="en" b="1" dirty="0"/>
              <a:t>espace de nom</a:t>
            </a:r>
            <a:r>
              <a:rPr lang="en" dirty="0"/>
              <a:t> ( </a:t>
            </a:r>
            <a:r>
              <a:rPr lang="en" b="1" dirty="0"/>
              <a:t>namespace </a:t>
            </a:r>
            <a:r>
              <a:rPr lang="en" dirty="0"/>
              <a:t>) qu’on définit pour le débogage</a:t>
            </a:r>
            <a:endParaRPr dirty="0"/>
          </a:p>
          <a:p>
            <a:pPr marL="457200" lvl="0" indent="457200" algn="l" rtl="0">
              <a:lnSpc>
                <a:spcPct val="135714"/>
              </a:lnSpc>
              <a:spcBef>
                <a:spcPts val="1000"/>
              </a:spcBef>
              <a:spcAft>
                <a:spcPts val="0"/>
              </a:spcAft>
              <a:buNone/>
            </a:pPr>
            <a:r>
              <a:rPr lang="en" sz="1200" b="1" dirty="0">
                <a:latin typeface="Courier New"/>
                <a:ea typeface="Courier New"/>
                <a:cs typeface="Courier New"/>
                <a:sym typeface="Courier New"/>
              </a:rPr>
              <a:t>require('debug')('app:startup');</a:t>
            </a:r>
            <a:endParaRPr sz="1200" b="1" dirty="0">
              <a:latin typeface="Courier New"/>
              <a:ea typeface="Courier New"/>
              <a:cs typeface="Courier New"/>
              <a:sym typeface="Courier New"/>
            </a:endParaRPr>
          </a:p>
          <a:p>
            <a:pPr marL="822960" lvl="1" indent="-213360" algn="l" rtl="0">
              <a:spcBef>
                <a:spcPts val="1000"/>
              </a:spcBef>
              <a:spcAft>
                <a:spcPts val="0"/>
              </a:spcAft>
              <a:buSzPts val="1200"/>
              <a:buChar char="○"/>
            </a:pPr>
            <a:r>
              <a:rPr lang="en" dirty="0"/>
              <a:t>Le résultat retourné est aussi une fonction qui permet d’afficher les messages de débogage dans l’espace de nom définit précédemment </a:t>
            </a:r>
            <a:endParaRPr sz="1200" b="1" dirty="0">
              <a:latin typeface="Courier New"/>
              <a:ea typeface="Courier New"/>
              <a:cs typeface="Courier New"/>
              <a:sym typeface="Courier New"/>
            </a:endParaRPr>
          </a:p>
          <a:p>
            <a:pPr marL="457200" lvl="0" indent="457200" algn="l" rtl="0">
              <a:lnSpc>
                <a:spcPct val="135714"/>
              </a:lnSpc>
              <a:spcBef>
                <a:spcPts val="1000"/>
              </a:spcBef>
              <a:spcAft>
                <a:spcPts val="0"/>
              </a:spcAft>
              <a:buNone/>
            </a:pPr>
            <a:r>
              <a:rPr lang="en" sz="1200" b="1" dirty="0">
                <a:latin typeface="Courier New"/>
                <a:ea typeface="Courier New"/>
                <a:cs typeface="Courier New"/>
                <a:sym typeface="Courier New"/>
              </a:rPr>
              <a:t>const startupDebugger = require('debug')('app:startup');</a:t>
            </a:r>
            <a:endParaRPr sz="1200" b="1" dirty="0">
              <a:latin typeface="Courier New"/>
              <a:ea typeface="Courier New"/>
              <a:cs typeface="Courier New"/>
              <a:sym typeface="Courier New"/>
            </a:endParaRPr>
          </a:p>
          <a:p>
            <a:pPr marL="365760" lvl="0" indent="-213359" algn="l" rtl="0">
              <a:spcBef>
                <a:spcPts val="1000"/>
              </a:spcBef>
              <a:spcAft>
                <a:spcPts val="0"/>
              </a:spcAft>
              <a:buSzPts val="1200"/>
              <a:buAutoNum type="arabicPeriod" startAt="2"/>
            </a:pPr>
            <a:r>
              <a:rPr lang="en" sz="1200" dirty="0"/>
              <a:t>Remplacer l’appel à </a:t>
            </a:r>
            <a:r>
              <a:rPr lang="en" sz="1200" b="1" i="1" dirty="0"/>
              <a:t>console.log()</a:t>
            </a:r>
            <a:r>
              <a:rPr lang="en" sz="1200" dirty="0"/>
              <a:t> par </a:t>
            </a:r>
            <a:r>
              <a:rPr lang="en" sz="1200" b="1" i="1" dirty="0"/>
              <a:t>startupDebugger</a:t>
            </a:r>
            <a:r>
              <a:rPr lang="en" sz="1200" i="1" dirty="0"/>
              <a:t>()</a:t>
            </a:r>
            <a:r>
              <a:rPr lang="en" sz="1200" dirty="0"/>
              <a:t> en passant en paramètre le contenu du message</a:t>
            </a:r>
            <a:endParaRPr sz="1200" dirty="0"/>
          </a:p>
          <a:p>
            <a:pPr marL="457200" lvl="0" indent="457200" algn="l" rtl="0">
              <a:lnSpc>
                <a:spcPct val="135714"/>
              </a:lnSpc>
              <a:spcBef>
                <a:spcPts val="1000"/>
              </a:spcBef>
              <a:spcAft>
                <a:spcPts val="0"/>
              </a:spcAft>
              <a:buNone/>
            </a:pPr>
            <a:r>
              <a:rPr lang="en" sz="1200" b="1" dirty="0">
                <a:latin typeface="Courier New"/>
                <a:ea typeface="Courier New"/>
                <a:cs typeface="Courier New"/>
                <a:sym typeface="Courier New"/>
              </a:rPr>
              <a:t>startupDebugger('Morgan enabled...');</a:t>
            </a:r>
            <a:endParaRPr sz="1200" b="1" dirty="0">
              <a:latin typeface="Courier New"/>
              <a:ea typeface="Courier New"/>
              <a:cs typeface="Courier New"/>
              <a:sym typeface="Courier New"/>
            </a:endParaRPr>
          </a:p>
          <a:p>
            <a:pPr marL="457200" lvl="0" indent="0" algn="l" rtl="0">
              <a:spcBef>
                <a:spcPts val="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6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Débogage</a:t>
            </a:r>
            <a:endParaRPr>
              <a:solidFill>
                <a:srgbClr val="FFFF00"/>
              </a:solidFill>
            </a:endParaRPr>
          </a:p>
        </p:txBody>
      </p:sp>
      <p:sp>
        <p:nvSpPr>
          <p:cNvPr id="1186" name="Google Shape;1186;p169"/>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4"/>
            </a:pPr>
            <a:r>
              <a:rPr lang="en" sz="1200" dirty="0"/>
              <a:t>Répétez les étapes 4 et 5 pour déboguer par exemple les opérations exécutées sur une base de données :</a:t>
            </a:r>
            <a:endParaRPr sz="1200" dirty="0"/>
          </a:p>
          <a:p>
            <a:pPr marL="822960" lvl="1" indent="-213360" algn="l" rtl="0">
              <a:spcBef>
                <a:spcPts val="1000"/>
              </a:spcBef>
              <a:spcAft>
                <a:spcPts val="0"/>
              </a:spcAft>
              <a:buSzPts val="1200"/>
              <a:buChar char="○"/>
            </a:pPr>
            <a:r>
              <a:rPr lang="en" dirty="0"/>
              <a:t>Utilisez l’espace de nom </a:t>
            </a:r>
            <a:r>
              <a:rPr lang="en" b="1" i="1" dirty="0"/>
              <a:t>app:db</a:t>
            </a:r>
            <a:endParaRPr b="1" i="1" dirty="0"/>
          </a:p>
          <a:p>
            <a:pPr marL="365760" lvl="0" indent="-213359" algn="l" rtl="0">
              <a:spcBef>
                <a:spcPts val="1000"/>
              </a:spcBef>
              <a:spcAft>
                <a:spcPts val="0"/>
              </a:spcAft>
              <a:buSzPts val="1200"/>
              <a:buAutoNum type="arabicPeriod" startAt="4"/>
            </a:pPr>
            <a:r>
              <a:rPr lang="en" sz="1200" dirty="0"/>
              <a:t>Enregistrer les modification et exécutez </a:t>
            </a:r>
            <a:r>
              <a:rPr lang="en" sz="1200" b="1" i="1" dirty="0"/>
              <a:t>index.js</a:t>
            </a:r>
            <a:endParaRPr b="1" i="1"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const startupDebugger = require('debug')('app:startup');</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const dbDebugger = require('debug')('app:db');</a:t>
            </a:r>
            <a:endParaRPr sz="1200" b="1" dirty="0">
              <a:latin typeface="Courier New"/>
              <a:ea typeface="Courier New"/>
              <a:cs typeface="Courier New"/>
              <a:sym typeface="Courier New"/>
            </a:endParaRPr>
          </a:p>
          <a:p>
            <a:pPr marL="457200" lvl="0" indent="0" algn="l" rtl="0">
              <a:lnSpc>
                <a:spcPct val="135714"/>
              </a:lnSpc>
              <a:spcBef>
                <a:spcPts val="1000"/>
              </a:spcBef>
              <a:spcAft>
                <a:spcPts val="0"/>
              </a:spcAft>
              <a:buNone/>
            </a:pPr>
            <a:r>
              <a:rPr lang="en" sz="1200" dirty="0">
                <a:latin typeface="Courier New"/>
                <a:ea typeface="Courier New"/>
                <a:cs typeface="Courier New"/>
                <a:sym typeface="Courier New"/>
              </a:rPr>
              <a:t>if (app.get('env') === 'development') {</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app.use(morgan('tiny'));</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a:t>
            </a:r>
            <a:r>
              <a:rPr lang="en" sz="1200" b="1" dirty="0">
                <a:latin typeface="Courier New"/>
                <a:ea typeface="Courier New"/>
                <a:cs typeface="Courier New"/>
                <a:sym typeface="Courier New"/>
              </a:rPr>
              <a:t>startupDebugger('Morgan enabled...');</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dbDebugger('Connexion à une base de données...');</a:t>
            </a:r>
            <a:endParaRPr sz="1200" b="1" dirty="0">
              <a:latin typeface="Courier New"/>
              <a:ea typeface="Courier New"/>
              <a:cs typeface="Courier New"/>
              <a:sym typeface="Courier New"/>
            </a:endParaRPr>
          </a:p>
          <a:p>
            <a:pPr marL="0" lvl="0" indent="0" algn="l" rtl="0">
              <a:spcBef>
                <a:spcPts val="0"/>
              </a:spcBef>
              <a:spcAft>
                <a:spcPts val="0"/>
              </a:spcAft>
              <a:buNone/>
            </a:pPr>
            <a:endParaRPr b="1" i="1" dirty="0"/>
          </a:p>
          <a:p>
            <a:pPr marL="457200" lvl="0" indent="0" algn="l" rtl="0">
              <a:spcBef>
                <a:spcPts val="100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7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Débogage</a:t>
            </a:r>
            <a:endParaRPr>
              <a:solidFill>
                <a:srgbClr val="FFFF00"/>
              </a:solidFill>
            </a:endParaRPr>
          </a:p>
        </p:txBody>
      </p:sp>
      <p:sp>
        <p:nvSpPr>
          <p:cNvPr id="1192" name="Google Shape;1192;p170"/>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4"/>
            </a:pPr>
            <a:r>
              <a:rPr lang="en" sz="1200" dirty="0"/>
              <a:t>Ouvrez la ligne de commande Windows</a:t>
            </a:r>
            <a:endParaRPr sz="1200" dirty="0"/>
          </a:p>
          <a:p>
            <a:pPr marL="365760" lvl="0" indent="-213359" algn="l" rtl="0">
              <a:spcBef>
                <a:spcPts val="1000"/>
              </a:spcBef>
              <a:spcAft>
                <a:spcPts val="0"/>
              </a:spcAft>
              <a:buSzPts val="1200"/>
              <a:buAutoNum type="arabicPeriod" startAt="4"/>
            </a:pPr>
            <a:r>
              <a:rPr lang="en" sz="1200" dirty="0"/>
              <a:t>Initialiser la variable d’environnement </a:t>
            </a:r>
            <a:r>
              <a:rPr lang="en" sz="1200" b="1" i="1" dirty="0"/>
              <a:t>DEBUG </a:t>
            </a:r>
            <a:r>
              <a:rPr lang="en" sz="1200" dirty="0"/>
              <a:t>à l’espace de nom approprié afin de déterminer quel type de débogage on veut afficher sur la console</a:t>
            </a:r>
            <a:endParaRPr sz="1200" dirty="0"/>
          </a:p>
          <a:p>
            <a:pPr marL="457200" lvl="0" indent="0" algn="l" rtl="0">
              <a:spcBef>
                <a:spcPts val="1000"/>
              </a:spcBef>
              <a:spcAft>
                <a:spcPts val="0"/>
              </a:spcAft>
              <a:buNone/>
            </a:pPr>
            <a:r>
              <a:rPr lang="en" sz="1200" b="1" i="1" dirty="0"/>
              <a:t>set DEBUG=app:startup</a:t>
            </a:r>
            <a:endParaRPr sz="1200" b="1" i="1" dirty="0"/>
          </a:p>
          <a:p>
            <a:pPr marL="365760" lvl="0" indent="-213359" algn="l" rtl="0">
              <a:spcBef>
                <a:spcPts val="1000"/>
              </a:spcBef>
              <a:spcAft>
                <a:spcPts val="0"/>
              </a:spcAft>
              <a:buSzPts val="1200"/>
              <a:buAutoNum type="arabicPeriod" startAt="4"/>
            </a:pPr>
            <a:r>
              <a:rPr lang="en" sz="1200" dirty="0"/>
              <a:t>Exécutez </a:t>
            </a:r>
            <a:r>
              <a:rPr lang="en" sz="1200" b="1" i="1" dirty="0"/>
              <a:t>index.js</a:t>
            </a:r>
            <a:endParaRPr sz="1200" b="1" i="1" dirty="0"/>
          </a:p>
          <a:p>
            <a:pPr marL="365760" lvl="0" indent="-213359" algn="l" rtl="0">
              <a:spcBef>
                <a:spcPts val="1000"/>
              </a:spcBef>
              <a:spcAft>
                <a:spcPts val="0"/>
              </a:spcAft>
              <a:buSzPts val="1200"/>
              <a:buAutoNum type="arabicPeriod" startAt="4"/>
            </a:pPr>
            <a:r>
              <a:rPr lang="en" sz="1200" dirty="0"/>
              <a:t>Examinez le résultat affiché sur la console</a:t>
            </a:r>
            <a:endParaRPr sz="1200" dirty="0"/>
          </a:p>
          <a:p>
            <a:pPr marL="365760" lvl="0" indent="-213359" algn="l" rtl="0">
              <a:spcBef>
                <a:spcPts val="1000"/>
              </a:spcBef>
              <a:spcAft>
                <a:spcPts val="0"/>
              </a:spcAft>
              <a:buSzPts val="1200"/>
              <a:buAutoNum type="arabicPeriod" startAt="4"/>
            </a:pPr>
            <a:r>
              <a:rPr lang="en" sz="1200" dirty="0"/>
              <a:t>Répétez l’étape 5 et 6 pour afficher le débogage au niveau de </a:t>
            </a:r>
            <a:r>
              <a:rPr lang="en" sz="1200" b="1" dirty="0"/>
              <a:t>démarrage </a:t>
            </a:r>
            <a:r>
              <a:rPr lang="en" sz="1200" dirty="0"/>
              <a:t>et celui </a:t>
            </a:r>
            <a:r>
              <a:rPr lang="en" sz="1200" b="1" dirty="0"/>
              <a:t>de la base de données</a:t>
            </a:r>
            <a:endParaRPr sz="1200" b="1" dirty="0"/>
          </a:p>
          <a:p>
            <a:pPr marL="0" lvl="0" indent="0" algn="l" rtl="0">
              <a:spcBef>
                <a:spcPts val="1000"/>
              </a:spcBef>
              <a:spcAft>
                <a:spcPts val="0"/>
              </a:spcAft>
              <a:buNone/>
            </a:pPr>
            <a:r>
              <a:rPr lang="en" sz="1200" dirty="0"/>
              <a:t>          </a:t>
            </a:r>
            <a:r>
              <a:rPr lang="en" sz="1200" b="1" i="1" dirty="0"/>
              <a:t>set DEBUG=app:startup,app:db </a:t>
            </a:r>
            <a:r>
              <a:rPr lang="en" sz="1200" dirty="0"/>
              <a:t>ou </a:t>
            </a:r>
            <a:r>
              <a:rPr lang="en" sz="1200" b="1" i="1" dirty="0"/>
              <a:t>set DEBUG=app:*</a:t>
            </a:r>
            <a:endParaRPr sz="1200" dirty="0"/>
          </a:p>
          <a:p>
            <a:pPr marL="365760" lvl="0" indent="-213359" algn="l" rtl="0">
              <a:spcBef>
                <a:spcPts val="1000"/>
              </a:spcBef>
              <a:spcAft>
                <a:spcPts val="0"/>
              </a:spcAft>
              <a:buSzPts val="1200"/>
              <a:buAutoNum type="arabicPeriod" startAt="4"/>
            </a:pPr>
            <a:r>
              <a:rPr lang="en" sz="1200" dirty="0"/>
              <a:t>Examinez le résultat affiché sur la console</a:t>
            </a:r>
            <a:endParaRPr sz="1200" dirty="0"/>
          </a:p>
          <a:p>
            <a:pPr marL="45720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b="1" i="1" dirty="0"/>
          </a:p>
          <a:p>
            <a:pPr marL="457200" lvl="0" indent="0" algn="l" rtl="0">
              <a:spcBef>
                <a:spcPts val="100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7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Express avancé &gt; </a:t>
            </a:r>
            <a:r>
              <a:rPr lang="en" dirty="0" smtClean="0">
                <a:solidFill>
                  <a:srgbClr val="FFFF00"/>
                </a:solidFill>
              </a:rPr>
              <a:t>G</a:t>
            </a:r>
            <a:r>
              <a:rPr lang="fr-CA" dirty="0" err="1" smtClean="0">
                <a:solidFill>
                  <a:srgbClr val="FFFF00"/>
                </a:solidFill>
              </a:rPr>
              <a:t>énérateur</a:t>
            </a:r>
            <a:r>
              <a:rPr lang="fr-CA" dirty="0" smtClean="0">
                <a:solidFill>
                  <a:srgbClr val="FFFF00"/>
                </a:solidFill>
              </a:rPr>
              <a:t> de Template</a:t>
            </a:r>
            <a:endParaRPr dirty="0">
              <a:solidFill>
                <a:srgbClr val="FFFF00"/>
              </a:solidFill>
            </a:endParaRPr>
          </a:p>
        </p:txBody>
      </p:sp>
      <p:sp>
        <p:nvSpPr>
          <p:cNvPr id="6" name="Google Shape;1174;p167"/>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fr-CA" sz="1200" dirty="0" smtClean="0"/>
              <a:t>Il est parfois utile de retourner au client une réponse sous format HTML</a:t>
            </a:r>
          </a:p>
          <a:p>
            <a:pPr marL="152401" lvl="0" indent="0" algn="l" rtl="0">
              <a:spcBef>
                <a:spcPts val="0"/>
              </a:spcBef>
              <a:spcAft>
                <a:spcPts val="0"/>
              </a:spcAft>
              <a:buSzPts val="1200"/>
              <a:buNone/>
            </a:pPr>
            <a:endParaRPr lang="fr-CA" sz="1200" dirty="0" smtClean="0"/>
          </a:p>
          <a:p>
            <a:pPr marL="365760" lvl="0" indent="-213359" algn="l" rtl="0">
              <a:spcBef>
                <a:spcPts val="0"/>
              </a:spcBef>
              <a:spcAft>
                <a:spcPts val="0"/>
              </a:spcAft>
              <a:buSzPts val="1200"/>
              <a:buChar char="●"/>
            </a:pPr>
            <a:r>
              <a:rPr lang="fr-CA" sz="1200" dirty="0" smtClean="0"/>
              <a:t>Pour ce faire, il existe différents générateurs de </a:t>
            </a:r>
            <a:r>
              <a:rPr lang="fr-CA" sz="1200" dirty="0" err="1" smtClean="0"/>
              <a:t>template</a:t>
            </a:r>
            <a:r>
              <a:rPr lang="fr-CA" sz="1200" dirty="0" smtClean="0"/>
              <a:t> qui permettent de générer dynamiquement du contenu HTML, chacun ayant une syntaxe différente :</a:t>
            </a:r>
          </a:p>
          <a:p>
            <a:pPr marL="152401" lvl="0" indent="0" algn="l" rtl="0">
              <a:spcBef>
                <a:spcPts val="0"/>
              </a:spcBef>
              <a:spcAft>
                <a:spcPts val="0"/>
              </a:spcAft>
              <a:buSzPts val="1200"/>
              <a:buNone/>
            </a:pPr>
            <a:endParaRPr lang="fr-CA" sz="1200" dirty="0" smtClean="0"/>
          </a:p>
          <a:p>
            <a:pPr marL="822960" lvl="1" indent="-213359">
              <a:spcBef>
                <a:spcPts val="0"/>
              </a:spcBef>
              <a:buChar char="●"/>
            </a:pPr>
            <a:r>
              <a:rPr lang="fr-CA" dirty="0" err="1" smtClean="0"/>
              <a:t>Pug</a:t>
            </a:r>
            <a:endParaRPr lang="fr-CA" dirty="0" smtClean="0"/>
          </a:p>
          <a:p>
            <a:pPr marL="822960" lvl="1" indent="-213359">
              <a:spcBef>
                <a:spcPts val="0"/>
              </a:spcBef>
              <a:buChar char="●"/>
            </a:pPr>
            <a:r>
              <a:rPr lang="fr-CA" dirty="0" err="1" smtClean="0"/>
              <a:t>Mustache</a:t>
            </a:r>
            <a:endParaRPr lang="fr-CA" dirty="0" smtClean="0"/>
          </a:p>
          <a:p>
            <a:pPr marL="822960" lvl="1" indent="-213359">
              <a:spcBef>
                <a:spcPts val="0"/>
              </a:spcBef>
              <a:buChar char="●"/>
            </a:pPr>
            <a:r>
              <a:rPr lang="fr-CA" dirty="0" smtClean="0"/>
              <a:t>EJS</a:t>
            </a:r>
            <a:endParaRPr dirty="0"/>
          </a:p>
          <a:p>
            <a:pPr marL="0" lvl="0" indent="0" algn="l" rtl="0">
              <a:spcBef>
                <a:spcPts val="1000"/>
              </a:spcBef>
              <a:spcAft>
                <a:spcPts val="0"/>
              </a:spcAft>
              <a:buNone/>
            </a:pPr>
            <a:r>
              <a:rPr lang="en" sz="1200" u="sng" dirty="0"/>
              <a:t>Exercice 1 :</a:t>
            </a:r>
            <a:endParaRPr sz="1200" u="sng" dirty="0"/>
          </a:p>
          <a:p>
            <a:pPr marL="365760" lvl="0" indent="-213359" algn="l" rtl="0">
              <a:spcBef>
                <a:spcPts val="1000"/>
              </a:spcBef>
              <a:spcAft>
                <a:spcPts val="0"/>
              </a:spcAft>
              <a:buSzPts val="1200"/>
              <a:buAutoNum type="arabicPeriod"/>
            </a:pPr>
            <a:r>
              <a:rPr lang="en" sz="1200" dirty="0" smtClean="0"/>
              <a:t>Allez dans le répertoire le répertoire </a:t>
            </a:r>
            <a:r>
              <a:rPr lang="en" sz="1200" b="1" i="1" dirty="0" smtClean="0"/>
              <a:t>express-demo</a:t>
            </a:r>
          </a:p>
          <a:p>
            <a:pPr marL="365760" lvl="0" indent="-213359" algn="l" rtl="0">
              <a:spcBef>
                <a:spcPts val="1000"/>
              </a:spcBef>
              <a:spcAft>
                <a:spcPts val="0"/>
              </a:spcAft>
              <a:buSzPts val="1200"/>
              <a:buAutoNum type="arabicPeriod"/>
            </a:pPr>
            <a:r>
              <a:rPr lang="en" sz="1200" dirty="0" smtClean="0"/>
              <a:t>Ouvrez </a:t>
            </a:r>
            <a:r>
              <a:rPr lang="en" sz="1200" dirty="0"/>
              <a:t>la ligne de commande Windows et installez la librairie </a:t>
            </a:r>
            <a:r>
              <a:rPr lang="en" sz="1200" b="1" i="1" dirty="0" smtClean="0"/>
              <a:t>Pug</a:t>
            </a:r>
            <a:endParaRPr sz="1200" b="1" i="1" dirty="0"/>
          </a:p>
          <a:p>
            <a:pPr marL="457200" lvl="0" indent="0" algn="l" rtl="0">
              <a:spcBef>
                <a:spcPts val="1000"/>
              </a:spcBef>
              <a:spcAft>
                <a:spcPts val="1000"/>
              </a:spcAft>
              <a:buNone/>
            </a:pPr>
            <a:r>
              <a:rPr lang="en" sz="1200" b="1" i="1" dirty="0"/>
              <a:t>npm i </a:t>
            </a:r>
            <a:r>
              <a:rPr lang="en" sz="1200" b="1" i="1" dirty="0" smtClean="0"/>
              <a:t>pug</a:t>
            </a:r>
            <a:endParaRPr sz="1200" b="1" i="1" dirty="0"/>
          </a:p>
        </p:txBody>
      </p:sp>
    </p:spTree>
    <p:extLst>
      <p:ext uri="{BB962C8B-B14F-4D97-AF65-F5344CB8AC3E}">
        <p14:creationId xmlns:p14="http://schemas.microsoft.com/office/powerpoint/2010/main" val="334203653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7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Express avancé &gt; </a:t>
            </a:r>
            <a:r>
              <a:rPr lang="en" dirty="0" smtClean="0">
                <a:solidFill>
                  <a:srgbClr val="FFFF00"/>
                </a:solidFill>
              </a:rPr>
              <a:t>G</a:t>
            </a:r>
            <a:r>
              <a:rPr lang="fr-CA" dirty="0" err="1" smtClean="0">
                <a:solidFill>
                  <a:srgbClr val="FFFF00"/>
                </a:solidFill>
              </a:rPr>
              <a:t>énérateur</a:t>
            </a:r>
            <a:r>
              <a:rPr lang="fr-CA" dirty="0" smtClean="0">
                <a:solidFill>
                  <a:srgbClr val="FFFF00"/>
                </a:solidFill>
              </a:rPr>
              <a:t> de Template</a:t>
            </a:r>
            <a:endParaRPr dirty="0">
              <a:solidFill>
                <a:srgbClr val="FFFF00"/>
              </a:solidFill>
            </a:endParaRPr>
          </a:p>
        </p:txBody>
      </p:sp>
      <p:sp>
        <p:nvSpPr>
          <p:cNvPr id="6" name="Google Shape;1174;p167"/>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81001" lvl="0" indent="-228600" algn="l" rtl="0">
              <a:spcBef>
                <a:spcPts val="1000"/>
              </a:spcBef>
              <a:spcAft>
                <a:spcPts val="0"/>
              </a:spcAft>
              <a:buSzPts val="1200"/>
              <a:buFont typeface="+mj-lt"/>
              <a:buAutoNum type="arabicPeriod" startAt="3"/>
            </a:pPr>
            <a:r>
              <a:rPr lang="en" sz="1200" dirty="0" smtClean="0"/>
              <a:t>Ouvrez le fichier </a:t>
            </a:r>
            <a:r>
              <a:rPr lang="en" sz="1200" b="1" i="1" dirty="0" smtClean="0"/>
              <a:t>index.js</a:t>
            </a:r>
          </a:p>
          <a:p>
            <a:pPr marL="365760" lvl="0" indent="-213359" algn="l" rtl="0">
              <a:spcBef>
                <a:spcPts val="1000"/>
              </a:spcBef>
              <a:spcAft>
                <a:spcPts val="0"/>
              </a:spcAft>
              <a:buSzPts val="1200"/>
              <a:buAutoNum type="arabicPeriod" startAt="3"/>
            </a:pPr>
            <a:r>
              <a:rPr lang="en" sz="1200" dirty="0" smtClean="0"/>
              <a:t>Entrez le code suivant pour initialiser le générateur de vue de l’application en passant deux paramètres :</a:t>
            </a:r>
          </a:p>
          <a:p>
            <a:pPr marL="822960" lvl="1" indent="-213359">
              <a:spcBef>
                <a:spcPts val="1000"/>
              </a:spcBef>
              <a:buFont typeface="Arial" panose="020B0604020202020204" pitchFamily="34" charset="0"/>
              <a:buChar char="•"/>
            </a:pPr>
            <a:r>
              <a:rPr lang="en" dirty="0" smtClean="0"/>
              <a:t>Le nom de la propriété </a:t>
            </a:r>
            <a:r>
              <a:rPr lang="en" b="1" i="1" dirty="0" smtClean="0"/>
              <a:t>view engine</a:t>
            </a:r>
          </a:p>
          <a:p>
            <a:pPr marL="822960" lvl="1" indent="-213359">
              <a:spcBef>
                <a:spcPts val="1000"/>
              </a:spcBef>
              <a:buFont typeface="Arial" panose="020B0604020202020204" pitchFamily="34" charset="0"/>
              <a:buChar char="•"/>
            </a:pPr>
            <a:r>
              <a:rPr lang="en" dirty="0" smtClean="0"/>
              <a:t>Le nom du template</a:t>
            </a:r>
            <a:r>
              <a:rPr lang="en" b="1" i="1" dirty="0" smtClean="0"/>
              <a:t> pug</a:t>
            </a:r>
          </a:p>
          <a:p>
            <a:pPr marL="152401" indent="0">
              <a:spcBef>
                <a:spcPts val="1000"/>
              </a:spcBef>
              <a:buSzPts val="1200"/>
              <a:buNone/>
            </a:pPr>
            <a:r>
              <a:rPr lang="en-CA" dirty="0" smtClean="0"/>
              <a:t>	</a:t>
            </a:r>
            <a:r>
              <a:rPr lang="en-CA" sz="1200" b="1" dirty="0" err="1" smtClean="0">
                <a:latin typeface="Courier New" panose="02070309020205020404" pitchFamily="49" charset="0"/>
                <a:cs typeface="Courier New" panose="02070309020205020404" pitchFamily="49" charset="0"/>
              </a:rPr>
              <a:t>app.set</a:t>
            </a:r>
            <a:r>
              <a:rPr lang="en-CA" sz="1200" b="1" dirty="0">
                <a:latin typeface="Courier New" panose="02070309020205020404" pitchFamily="49" charset="0"/>
                <a:cs typeface="Courier New" panose="02070309020205020404" pitchFamily="49" charset="0"/>
              </a:rPr>
              <a:t>('view engine', 'pug');</a:t>
            </a:r>
          </a:p>
          <a:p>
            <a:pPr marL="381001" indent="-228600">
              <a:spcBef>
                <a:spcPts val="1000"/>
              </a:spcBef>
              <a:buSzPts val="1200"/>
              <a:buFont typeface="+mj-lt"/>
              <a:buAutoNum type="arabicPeriod" startAt="5"/>
            </a:pPr>
            <a:r>
              <a:rPr lang="en" sz="1200" dirty="0" smtClean="0"/>
              <a:t>Optionnellement vous pouvez aussi initialiser l’emplacement des fichiers qui représentent les vue en passant deux paramètres :</a:t>
            </a:r>
          </a:p>
          <a:p>
            <a:pPr marL="822960" lvl="1" indent="-213359">
              <a:spcBef>
                <a:spcPts val="1000"/>
              </a:spcBef>
              <a:buFont typeface="Arial" panose="020B0604020202020204" pitchFamily="34" charset="0"/>
              <a:buChar char="•"/>
            </a:pPr>
            <a:r>
              <a:rPr lang="en" dirty="0" smtClean="0"/>
              <a:t>Le </a:t>
            </a:r>
            <a:r>
              <a:rPr lang="en" dirty="0"/>
              <a:t>nom de la propriété </a:t>
            </a:r>
            <a:r>
              <a:rPr lang="en" b="1" i="1" dirty="0" smtClean="0"/>
              <a:t>views</a:t>
            </a:r>
            <a:endParaRPr lang="en" b="1" i="1" dirty="0"/>
          </a:p>
          <a:p>
            <a:pPr marL="822960" lvl="1" indent="-213359">
              <a:spcBef>
                <a:spcPts val="1000"/>
              </a:spcBef>
              <a:buFont typeface="Arial" panose="020B0604020202020204" pitchFamily="34" charset="0"/>
              <a:buChar char="•"/>
            </a:pPr>
            <a:r>
              <a:rPr lang="en" dirty="0" smtClean="0"/>
              <a:t>L’emplacement des fichiers des vues </a:t>
            </a:r>
            <a:r>
              <a:rPr lang="en" b="1" i="1" dirty="0" smtClean="0"/>
              <a:t>./views</a:t>
            </a:r>
            <a:endParaRPr lang="en" b="1" i="1" dirty="0"/>
          </a:p>
          <a:p>
            <a:pPr marL="152401" indent="0">
              <a:spcBef>
                <a:spcPts val="1000"/>
              </a:spcBef>
              <a:buSzPts val="120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app.set</a:t>
            </a:r>
            <a:r>
              <a:rPr lang="en-CA" sz="1200" b="1" dirty="0">
                <a:latin typeface="Courier New" panose="02070309020205020404" pitchFamily="49" charset="0"/>
                <a:cs typeface="Courier New" panose="02070309020205020404" pitchFamily="49" charset="0"/>
              </a:rPr>
              <a:t>('views', './views'); // Par </a:t>
            </a:r>
            <a:r>
              <a:rPr lang="en-CA" sz="1200" b="1" dirty="0" err="1">
                <a:latin typeface="Courier New" panose="02070309020205020404" pitchFamily="49" charset="0"/>
                <a:cs typeface="Courier New" panose="02070309020205020404" pitchFamily="49" charset="0"/>
              </a:rPr>
              <a:t>défaut</a:t>
            </a:r>
            <a:endParaRPr lang="en-CA" sz="1200" b="1" dirty="0">
              <a:latin typeface="Courier New" panose="02070309020205020404" pitchFamily="49" charset="0"/>
              <a:cs typeface="Courier New" panose="02070309020205020404" pitchFamily="49" charset="0"/>
            </a:endParaRPr>
          </a:p>
          <a:p>
            <a:pPr marL="152401" lvl="0" indent="0" algn="l" rtl="0">
              <a:spcBef>
                <a:spcPts val="1000"/>
              </a:spcBef>
              <a:spcAft>
                <a:spcPts val="0"/>
              </a:spcAft>
              <a:buSzPts val="1200"/>
              <a:buNone/>
            </a:pPr>
            <a:endParaRPr sz="1200" b="1" i="1" dirty="0"/>
          </a:p>
        </p:txBody>
      </p:sp>
    </p:spTree>
    <p:extLst>
      <p:ext uri="{BB962C8B-B14F-4D97-AF65-F5344CB8AC3E}">
        <p14:creationId xmlns:p14="http://schemas.microsoft.com/office/powerpoint/2010/main" val="928769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Votre premier programme Node</a:t>
            </a:r>
            <a:endParaRPr>
              <a:solidFill>
                <a:srgbClr val="FFFF00"/>
              </a:solidFill>
            </a:endParaRPr>
          </a:p>
        </p:txBody>
      </p:sp>
      <p:sp>
        <p:nvSpPr>
          <p:cNvPr id="191" name="Google Shape;191;p28"/>
          <p:cNvSpPr txBox="1">
            <a:spLocks noGrp="1"/>
          </p:cNvSpPr>
          <p:nvPr>
            <p:ph type="body" idx="1"/>
          </p:nvPr>
        </p:nvSpPr>
        <p:spPr>
          <a:xfrm>
            <a:off x="471900" y="1919075"/>
            <a:ext cx="3999900" cy="31455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a:pPr>
            <a:r>
              <a:rPr lang="en" sz="1200"/>
              <a:t>A la ligne de commande, exécutez la commande suivante :</a:t>
            </a:r>
            <a:endParaRPr sz="1200"/>
          </a:p>
          <a:p>
            <a:pPr marL="457200" lvl="0" indent="0" algn="l" rtl="0">
              <a:spcBef>
                <a:spcPts val="1600"/>
              </a:spcBef>
              <a:spcAft>
                <a:spcPts val="0"/>
              </a:spcAft>
              <a:buNone/>
            </a:pPr>
            <a:r>
              <a:rPr lang="en" sz="1200" b="1" i="1"/>
              <a:t>node app.js</a:t>
            </a:r>
            <a:endParaRPr sz="1200" b="1" i="1"/>
          </a:p>
          <a:p>
            <a:pPr marL="365760" lvl="0" indent="-213359" algn="l" rtl="0">
              <a:spcBef>
                <a:spcPts val="1600"/>
              </a:spcBef>
              <a:spcAft>
                <a:spcPts val="0"/>
              </a:spcAft>
              <a:buSzPts val="1200"/>
              <a:buAutoNum type="arabicPeriod"/>
            </a:pPr>
            <a:r>
              <a:rPr lang="en" sz="1200"/>
              <a:t>Le résultat du programme devrait s’afficher à l’écran</a:t>
            </a:r>
            <a:endParaRPr sz="1200"/>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92" name="Google Shape;192;p28"/>
          <p:cNvSpPr txBox="1">
            <a:spLocks noGrp="1"/>
          </p:cNvSpPr>
          <p:nvPr>
            <p:ph type="body" idx="2"/>
          </p:nvPr>
        </p:nvSpPr>
        <p:spPr>
          <a:xfrm>
            <a:off x="4694100" y="1757325"/>
            <a:ext cx="3999900" cy="33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Exercice :</a:t>
            </a:r>
            <a:endParaRPr u="sng"/>
          </a:p>
          <a:p>
            <a:pPr marL="457200" lvl="0" indent="-304800" algn="l" rtl="0">
              <a:spcBef>
                <a:spcPts val="1600"/>
              </a:spcBef>
              <a:spcAft>
                <a:spcPts val="0"/>
              </a:spcAft>
              <a:buSzPts val="1200"/>
              <a:buAutoNum type="arabicPeriod"/>
            </a:pPr>
            <a:r>
              <a:rPr lang="en" sz="1200"/>
              <a:t>Commentez la ligne displayName() et ajoutez le code suivant :</a:t>
            </a:r>
            <a:endParaRPr sz="1200"/>
          </a:p>
          <a:p>
            <a:pPr marL="457200" lvl="0" indent="0" algn="l" rtl="0">
              <a:spcBef>
                <a:spcPts val="1600"/>
              </a:spcBef>
              <a:spcAft>
                <a:spcPts val="0"/>
              </a:spcAft>
              <a:buNone/>
            </a:pPr>
            <a:r>
              <a:rPr lang="en" sz="1200" b="1" i="1"/>
              <a:t>console.log(window);</a:t>
            </a:r>
            <a:endParaRPr sz="1200" b="1" i="1"/>
          </a:p>
          <a:p>
            <a:pPr marL="457200" lvl="0" indent="-304800" algn="l" rtl="0">
              <a:spcBef>
                <a:spcPts val="1600"/>
              </a:spcBef>
              <a:spcAft>
                <a:spcPts val="0"/>
              </a:spcAft>
              <a:buSzPts val="1200"/>
              <a:buAutoNum type="arabicPeriod"/>
            </a:pPr>
            <a:r>
              <a:rPr lang="en" sz="1200"/>
              <a:t>Enregistrez et exécutez de nouveau la commande </a:t>
            </a:r>
            <a:r>
              <a:rPr lang="en" sz="1200" b="1" i="1"/>
              <a:t>node app.js</a:t>
            </a:r>
            <a:endParaRPr sz="1200" b="1" i="1"/>
          </a:p>
          <a:p>
            <a:pPr marL="457200" lvl="0" indent="-304800" algn="l" rtl="0">
              <a:spcBef>
                <a:spcPts val="1000"/>
              </a:spcBef>
              <a:spcAft>
                <a:spcPts val="1000"/>
              </a:spcAft>
              <a:buSzPts val="1200"/>
              <a:buAutoNum type="arabicPeriod"/>
            </a:pPr>
            <a:r>
              <a:rPr lang="en" sz="1200"/>
              <a:t>Qu’est-ce que vous obtenez comme résultat et pourquoi ?</a:t>
            </a:r>
            <a:endParaRPr sz="1200"/>
          </a:p>
        </p:txBody>
      </p:sp>
      <p:pic>
        <p:nvPicPr>
          <p:cNvPr id="6" name="Google Shape;193;p28"/>
          <p:cNvPicPr preferRelativeResize="0"/>
          <p:nvPr/>
        </p:nvPicPr>
        <p:blipFill>
          <a:blip r:embed="rId3">
            <a:alphaModFix/>
          </a:blip>
          <a:stretch>
            <a:fillRect/>
          </a:stretch>
        </p:blipFill>
        <p:spPr>
          <a:xfrm>
            <a:off x="492138" y="3923725"/>
            <a:ext cx="3959425" cy="1140850"/>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7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Express avancé &gt; </a:t>
            </a:r>
            <a:r>
              <a:rPr lang="en" dirty="0" smtClean="0">
                <a:solidFill>
                  <a:srgbClr val="FFFF00"/>
                </a:solidFill>
              </a:rPr>
              <a:t>G</a:t>
            </a:r>
            <a:r>
              <a:rPr lang="fr-CA" dirty="0" err="1" smtClean="0">
                <a:solidFill>
                  <a:srgbClr val="FFFF00"/>
                </a:solidFill>
              </a:rPr>
              <a:t>énérateur</a:t>
            </a:r>
            <a:r>
              <a:rPr lang="fr-CA" dirty="0" smtClean="0">
                <a:solidFill>
                  <a:srgbClr val="FFFF00"/>
                </a:solidFill>
              </a:rPr>
              <a:t> de Template</a:t>
            </a:r>
            <a:endParaRPr dirty="0">
              <a:solidFill>
                <a:srgbClr val="FFFF00"/>
              </a:solidFill>
            </a:endParaRPr>
          </a:p>
        </p:txBody>
      </p:sp>
      <p:sp>
        <p:nvSpPr>
          <p:cNvPr id="6" name="Google Shape;1174;p167"/>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81001" indent="-228600">
              <a:spcBef>
                <a:spcPts val="1000"/>
              </a:spcBef>
              <a:buSzPts val="1200"/>
              <a:buFont typeface="+mj-lt"/>
              <a:buAutoNum type="arabicPeriod" startAt="6"/>
            </a:pPr>
            <a:r>
              <a:rPr lang="en" sz="1200" dirty="0" smtClean="0"/>
              <a:t>Créez un nouveau répertoire </a:t>
            </a:r>
            <a:r>
              <a:rPr lang="en" sz="1200" b="1" i="1" dirty="0" smtClean="0"/>
              <a:t>views</a:t>
            </a:r>
            <a:r>
              <a:rPr lang="en" sz="1200" dirty="0" smtClean="0"/>
              <a:t> à la racine du répertoire </a:t>
            </a:r>
            <a:r>
              <a:rPr lang="en" sz="1200" b="1" i="1" dirty="0" smtClean="0"/>
              <a:t>express-demo</a:t>
            </a:r>
          </a:p>
          <a:p>
            <a:pPr marL="381001" indent="-228600">
              <a:spcBef>
                <a:spcPts val="1000"/>
              </a:spcBef>
              <a:buSzPts val="1200"/>
              <a:buFont typeface="+mj-lt"/>
              <a:buAutoNum type="arabicPeriod" startAt="6"/>
            </a:pPr>
            <a:r>
              <a:rPr lang="en" sz="1200" dirty="0" smtClean="0"/>
              <a:t>Créez un fichier </a:t>
            </a:r>
            <a:r>
              <a:rPr lang="en" sz="1200" b="1" i="1" dirty="0" smtClean="0"/>
              <a:t>index.pug</a:t>
            </a:r>
            <a:r>
              <a:rPr lang="en" sz="1200" dirty="0" smtClean="0"/>
              <a:t> à l’intérieur du répertoire </a:t>
            </a:r>
            <a:r>
              <a:rPr lang="en" sz="1200" b="1" i="1" dirty="0" smtClean="0"/>
              <a:t>views</a:t>
            </a:r>
          </a:p>
          <a:p>
            <a:pPr marL="381001" indent="-228600">
              <a:spcBef>
                <a:spcPts val="1000"/>
              </a:spcBef>
              <a:buSzPts val="1200"/>
              <a:buFont typeface="+mj-lt"/>
              <a:buAutoNum type="arabicPeriod" startAt="6"/>
            </a:pPr>
            <a:r>
              <a:rPr lang="en" sz="1200" dirty="0" smtClean="0"/>
              <a:t>Ouvrez le fichier </a:t>
            </a:r>
            <a:r>
              <a:rPr lang="en" sz="1200" b="1" i="1" dirty="0" smtClean="0"/>
              <a:t>index.pug</a:t>
            </a:r>
            <a:r>
              <a:rPr lang="en" sz="1200" dirty="0" smtClean="0"/>
              <a:t> et entrez le template suivant :</a:t>
            </a:r>
          </a:p>
          <a:p>
            <a:pPr marL="152401" indent="0">
              <a:spcBef>
                <a:spcPts val="1000"/>
              </a:spcBef>
              <a:buSzPts val="1200"/>
              <a:buNone/>
            </a:pPr>
            <a:endParaRPr lang="en" sz="1200" dirty="0" smtClean="0"/>
          </a:p>
          <a:p>
            <a:pPr marL="596900" lvl="1" indent="0">
              <a:lnSpc>
                <a:spcPct val="100000"/>
              </a:lnSpc>
              <a:spcBef>
                <a:spcPts val="0"/>
              </a:spcBef>
              <a:buNone/>
            </a:pPr>
            <a:r>
              <a:rPr lang="en-CA" sz="1400" b="1" dirty="0" smtClean="0"/>
              <a:t>html</a:t>
            </a:r>
            <a:endParaRPr lang="en-CA" sz="1400" b="1" dirty="0"/>
          </a:p>
          <a:p>
            <a:pPr marL="596900" lvl="1" indent="0">
              <a:lnSpc>
                <a:spcPct val="100000"/>
              </a:lnSpc>
              <a:spcBef>
                <a:spcPts val="0"/>
              </a:spcBef>
              <a:buNone/>
            </a:pPr>
            <a:r>
              <a:rPr lang="en-CA" sz="1400" b="1" dirty="0"/>
              <a:t> </a:t>
            </a:r>
            <a:r>
              <a:rPr lang="en-CA" sz="1400" b="1" dirty="0" smtClean="0"/>
              <a:t>       head</a:t>
            </a:r>
            <a:endParaRPr lang="en-CA" sz="1400" b="1" dirty="0"/>
          </a:p>
          <a:p>
            <a:pPr marL="596900" lvl="1" indent="0">
              <a:lnSpc>
                <a:spcPct val="100000"/>
              </a:lnSpc>
              <a:spcBef>
                <a:spcPts val="0"/>
              </a:spcBef>
              <a:buNone/>
            </a:pPr>
            <a:r>
              <a:rPr lang="en-CA" sz="1400" b="1" dirty="0" smtClean="0"/>
              <a:t>                 title=titre</a:t>
            </a:r>
            <a:endParaRPr lang="en-CA" sz="1400" b="1" dirty="0"/>
          </a:p>
          <a:p>
            <a:pPr marL="596900" lvl="1" indent="0">
              <a:lnSpc>
                <a:spcPct val="100000"/>
              </a:lnSpc>
              <a:spcBef>
                <a:spcPts val="0"/>
              </a:spcBef>
              <a:buNone/>
            </a:pPr>
            <a:r>
              <a:rPr lang="en-CA" sz="1400" b="1" dirty="0" smtClean="0"/>
              <a:t>        body</a:t>
            </a:r>
            <a:endParaRPr lang="en-CA" sz="1400" b="1" dirty="0"/>
          </a:p>
          <a:p>
            <a:pPr marL="596900" lvl="1" indent="0">
              <a:lnSpc>
                <a:spcPct val="100000"/>
              </a:lnSpc>
              <a:spcBef>
                <a:spcPts val="0"/>
              </a:spcBef>
              <a:buNone/>
            </a:pPr>
            <a:r>
              <a:rPr lang="en-CA" sz="1400" b="1" dirty="0" smtClean="0"/>
              <a:t>                 h1=message</a:t>
            </a:r>
            <a:endParaRPr lang="en-CA" sz="1400" b="1" dirty="0"/>
          </a:p>
          <a:p>
            <a:pPr marL="323851" indent="-171450">
              <a:spcBef>
                <a:spcPts val="1000"/>
              </a:spcBef>
              <a:buSzPts val="1200"/>
            </a:pPr>
            <a:r>
              <a:rPr lang="en" sz="1200" dirty="0" smtClean="0"/>
              <a:t>Les variables </a:t>
            </a:r>
            <a:r>
              <a:rPr lang="en" sz="1200" b="1" i="1" dirty="0" smtClean="0"/>
              <a:t>titre</a:t>
            </a:r>
            <a:r>
              <a:rPr lang="en" sz="1200" dirty="0" smtClean="0"/>
              <a:t> et </a:t>
            </a:r>
            <a:r>
              <a:rPr lang="en" sz="1200" b="1" i="1" dirty="0" smtClean="0"/>
              <a:t>message</a:t>
            </a:r>
            <a:r>
              <a:rPr lang="en" sz="1200" dirty="0" smtClean="0"/>
              <a:t> seront assignés dynamiquement dans le code JS</a:t>
            </a:r>
            <a:endParaRPr lang="en" sz="1200" dirty="0"/>
          </a:p>
          <a:p>
            <a:pPr marL="152401" indent="0">
              <a:spcBef>
                <a:spcPts val="1000"/>
              </a:spcBef>
              <a:buSzPts val="1200"/>
              <a:buNone/>
            </a:pPr>
            <a:endParaRPr lang="en" sz="1200" dirty="0" smtClean="0"/>
          </a:p>
        </p:txBody>
      </p:sp>
    </p:spTree>
    <p:extLst>
      <p:ext uri="{BB962C8B-B14F-4D97-AF65-F5344CB8AC3E}">
        <p14:creationId xmlns:p14="http://schemas.microsoft.com/office/powerpoint/2010/main" val="157764139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7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Express avancé &gt; </a:t>
            </a:r>
            <a:r>
              <a:rPr lang="en" dirty="0" smtClean="0">
                <a:solidFill>
                  <a:srgbClr val="FFFF00"/>
                </a:solidFill>
              </a:rPr>
              <a:t>G</a:t>
            </a:r>
            <a:r>
              <a:rPr lang="fr-CA" dirty="0" err="1" smtClean="0">
                <a:solidFill>
                  <a:srgbClr val="FFFF00"/>
                </a:solidFill>
              </a:rPr>
              <a:t>énérateur</a:t>
            </a:r>
            <a:r>
              <a:rPr lang="fr-CA" dirty="0" smtClean="0">
                <a:solidFill>
                  <a:srgbClr val="FFFF00"/>
                </a:solidFill>
              </a:rPr>
              <a:t> de Template</a:t>
            </a:r>
            <a:endParaRPr dirty="0">
              <a:solidFill>
                <a:srgbClr val="FFFF00"/>
              </a:solidFill>
            </a:endParaRPr>
          </a:p>
        </p:txBody>
      </p:sp>
      <p:sp>
        <p:nvSpPr>
          <p:cNvPr id="6" name="Google Shape;1174;p167"/>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81001" indent="-228600">
              <a:spcBef>
                <a:spcPts val="1000"/>
              </a:spcBef>
              <a:buSzPts val="1200"/>
              <a:buFont typeface="+mj-lt"/>
              <a:buAutoNum type="arabicPeriod" startAt="9"/>
            </a:pPr>
            <a:r>
              <a:rPr lang="en" sz="1200" dirty="0" smtClean="0"/>
              <a:t>Ouvrez le fchier </a:t>
            </a:r>
            <a:r>
              <a:rPr lang="en" sz="1200" b="1" i="1" dirty="0" smtClean="0"/>
              <a:t>index.js</a:t>
            </a:r>
          </a:p>
          <a:p>
            <a:pPr marL="381001" indent="-228600">
              <a:spcBef>
                <a:spcPts val="1000"/>
              </a:spcBef>
              <a:buSzPts val="1200"/>
              <a:buFont typeface="+mj-lt"/>
              <a:buAutoNum type="arabicPeriod" startAt="9"/>
            </a:pPr>
            <a:r>
              <a:rPr lang="en" sz="1200" dirty="0" smtClean="0"/>
              <a:t>A l’intérieur de la route </a:t>
            </a:r>
            <a:r>
              <a:rPr lang="en-CA" sz="1200" b="1" dirty="0" err="1" smtClean="0">
                <a:latin typeface="Courier New" panose="02070309020205020404" pitchFamily="49" charset="0"/>
                <a:cs typeface="Courier New" panose="02070309020205020404" pitchFamily="49" charset="0"/>
              </a:rPr>
              <a:t>app.get</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req</a:t>
            </a:r>
            <a:r>
              <a:rPr lang="en-CA" sz="1200" b="1" dirty="0">
                <a:latin typeface="Courier New" panose="02070309020205020404" pitchFamily="49" charset="0"/>
                <a:cs typeface="Courier New" panose="02070309020205020404" pitchFamily="49" charset="0"/>
              </a:rPr>
              <a:t>, res) =&gt; </a:t>
            </a:r>
            <a:r>
              <a:rPr lang="en-CA" sz="1200" b="1" dirty="0" smtClean="0">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 </a:t>
            </a:r>
            <a:r>
              <a:rPr lang="en" sz="1200" dirty="0" smtClean="0">
                <a:cs typeface="Courier New" panose="02070309020205020404" pitchFamily="49" charset="0"/>
              </a:rPr>
              <a:t>remplacez : </a:t>
            </a:r>
          </a:p>
          <a:p>
            <a:pPr marL="609601" lvl="1" indent="0">
              <a:spcBef>
                <a:spcPts val="1000"/>
              </a:spcBef>
              <a:buNone/>
            </a:pPr>
            <a:r>
              <a:rPr lang="en-CA" b="1" dirty="0" err="1" smtClean="0">
                <a:latin typeface="Courier New" panose="02070309020205020404" pitchFamily="49" charset="0"/>
                <a:cs typeface="Courier New" panose="02070309020205020404" pitchFamily="49" charset="0"/>
              </a:rPr>
              <a:t>res.send</a:t>
            </a:r>
            <a:r>
              <a:rPr lang="en-CA" b="1" dirty="0" smtClean="0">
                <a:latin typeface="Courier New" panose="02070309020205020404" pitchFamily="49" charset="0"/>
                <a:cs typeface="Courier New" panose="02070309020205020404" pitchFamily="49" charset="0"/>
              </a:rPr>
              <a:t>('Bonjour!');</a:t>
            </a:r>
          </a:p>
          <a:p>
            <a:pPr marL="609601" lvl="1" indent="0">
              <a:spcBef>
                <a:spcPts val="1000"/>
              </a:spcBef>
              <a:buNone/>
            </a:pPr>
            <a:r>
              <a:rPr lang="en-US" dirty="0">
                <a:latin typeface="Roboto" panose="020B0604020202020204" charset="0"/>
                <a:ea typeface="Roboto" panose="020B0604020202020204" charset="0"/>
                <a:cs typeface="Courier New" panose="02070309020205020404" pitchFamily="49" charset="0"/>
              </a:rPr>
              <a:t>p</a:t>
            </a:r>
            <a:r>
              <a:rPr lang="en-US" dirty="0" smtClean="0">
                <a:latin typeface="Roboto" panose="020B0604020202020204" charset="0"/>
                <a:ea typeface="Roboto" panose="020B0604020202020204" charset="0"/>
                <a:cs typeface="Courier New" panose="02070309020205020404" pitchFamily="49" charset="0"/>
              </a:rPr>
              <a:t>ar</a:t>
            </a:r>
          </a:p>
          <a:p>
            <a:pPr marL="609601" lvl="1" indent="0">
              <a:spcBef>
                <a:spcPts val="1000"/>
              </a:spcBef>
              <a:buNone/>
            </a:pPr>
            <a:r>
              <a:rPr lang="en-CA" b="1" dirty="0" err="1" smtClean="0">
                <a:latin typeface="Courier New" panose="02070309020205020404" pitchFamily="49" charset="0"/>
                <a:cs typeface="Courier New" panose="02070309020205020404" pitchFamily="49" charset="0"/>
              </a:rPr>
              <a:t>res.render</a:t>
            </a:r>
            <a:r>
              <a:rPr lang="en-CA" b="1" dirty="0" smtClean="0">
                <a:latin typeface="Courier New" panose="02070309020205020404" pitchFamily="49" charset="0"/>
                <a:cs typeface="Courier New" panose="02070309020205020404" pitchFamily="49" charset="0"/>
              </a:rPr>
              <a:t>(</a:t>
            </a:r>
            <a:r>
              <a:rPr lang="en-CA" b="1" dirty="0">
                <a:latin typeface="Courier New" panose="02070309020205020404" pitchFamily="49" charset="0"/>
                <a:cs typeface="Courier New" panose="02070309020205020404" pitchFamily="49" charset="0"/>
              </a:rPr>
              <a:t>'index', { </a:t>
            </a:r>
            <a:r>
              <a:rPr lang="en-CA" b="1" dirty="0" smtClean="0">
                <a:latin typeface="Courier New" panose="02070309020205020404" pitchFamily="49" charset="0"/>
                <a:cs typeface="Courier New" panose="02070309020205020404" pitchFamily="49" charset="0"/>
              </a:rPr>
              <a:t>titre: 'Mon application Express', </a:t>
            </a:r>
            <a:r>
              <a:rPr lang="en-CA" b="1" dirty="0">
                <a:latin typeface="Courier New" panose="02070309020205020404" pitchFamily="49" charset="0"/>
                <a:cs typeface="Courier New" panose="02070309020205020404" pitchFamily="49" charset="0"/>
              </a:rPr>
              <a:t>message: </a:t>
            </a:r>
            <a:r>
              <a:rPr lang="en-CA" b="1" dirty="0" smtClean="0">
                <a:latin typeface="Courier New" panose="02070309020205020404" pitchFamily="49" charset="0"/>
                <a:cs typeface="Courier New" panose="02070309020205020404" pitchFamily="49" charset="0"/>
              </a:rPr>
              <a:t>'Bonjour!' });</a:t>
            </a:r>
          </a:p>
          <a:p>
            <a:pPr marL="323851" indent="-171450">
              <a:spcBef>
                <a:spcPts val="1000"/>
              </a:spcBef>
            </a:pPr>
            <a:r>
              <a:rPr lang="en" dirty="0" smtClean="0"/>
              <a:t>La m</a:t>
            </a:r>
            <a:r>
              <a:rPr lang="fr-CA" dirty="0" err="1" smtClean="0"/>
              <a:t>éthode</a:t>
            </a:r>
            <a:r>
              <a:rPr lang="fr-CA" dirty="0" smtClean="0"/>
              <a:t> </a:t>
            </a:r>
            <a:r>
              <a:rPr lang="fr-CA" b="1" i="1" dirty="0" err="1" smtClean="0"/>
              <a:t>render</a:t>
            </a:r>
            <a:r>
              <a:rPr lang="fr-CA" b="1" i="1" dirty="0" smtClean="0"/>
              <a:t>() </a:t>
            </a:r>
            <a:r>
              <a:rPr lang="fr-CA" dirty="0" smtClean="0"/>
              <a:t>permet de retourner le contenu HTML au client en spécifiant deux paramètres :</a:t>
            </a:r>
          </a:p>
          <a:p>
            <a:pPr marL="838201" lvl="1" indent="-228600">
              <a:spcBef>
                <a:spcPts val="1000"/>
              </a:spcBef>
              <a:buFont typeface="+mj-lt"/>
              <a:buAutoNum type="arabicPeriod"/>
            </a:pPr>
            <a:r>
              <a:rPr lang="fr-CA" dirty="0" smtClean="0"/>
              <a:t>Le nom de la vue qui correspond au nom du fichier qui contient le </a:t>
            </a:r>
            <a:r>
              <a:rPr lang="fr-CA" dirty="0" err="1" smtClean="0"/>
              <a:t>template</a:t>
            </a:r>
            <a:r>
              <a:rPr lang="fr-CA" dirty="0" smtClean="0"/>
              <a:t> HTML ( </a:t>
            </a:r>
            <a:r>
              <a:rPr lang="fr-CA" b="1" dirty="0" smtClean="0">
                <a:latin typeface="Courier New" panose="02070309020205020404" pitchFamily="49" charset="0"/>
                <a:cs typeface="Courier New" panose="02070309020205020404" pitchFamily="49" charset="0"/>
              </a:rPr>
              <a:t>index</a:t>
            </a:r>
            <a:r>
              <a:rPr lang="fr-CA" dirty="0" smtClean="0"/>
              <a:t> )</a:t>
            </a:r>
          </a:p>
          <a:p>
            <a:pPr marL="838201" lvl="1" indent="-228600">
              <a:spcBef>
                <a:spcPts val="1000"/>
              </a:spcBef>
              <a:buFont typeface="+mj-lt"/>
              <a:buAutoNum type="arabicPeriod"/>
            </a:pPr>
            <a:r>
              <a:rPr lang="fr-CA" dirty="0" smtClean="0"/>
              <a:t>L’objet qui contient tous les paramètres qui ont été définies dans le </a:t>
            </a:r>
            <a:r>
              <a:rPr lang="fr-CA" dirty="0" err="1" smtClean="0"/>
              <a:t>template</a:t>
            </a:r>
            <a:r>
              <a:rPr lang="fr-CA" dirty="0" smtClean="0"/>
              <a:t> HTML ainsi que leurs valeurs :</a:t>
            </a:r>
          </a:p>
          <a:p>
            <a:pPr marL="1066801" lvl="2" indent="0">
              <a:spcBef>
                <a:spcPts val="1000"/>
              </a:spcBef>
              <a:buNone/>
            </a:pPr>
            <a:r>
              <a:rPr lang="en-CA" b="1" dirty="0">
                <a:latin typeface="Courier New" panose="02070309020205020404" pitchFamily="49" charset="0"/>
                <a:cs typeface="Courier New" panose="02070309020205020404" pitchFamily="49" charset="0"/>
              </a:rPr>
              <a:t>{ titre: 'Mon application Express', message: 'Bonjour!' }</a:t>
            </a:r>
          </a:p>
        </p:txBody>
      </p:sp>
    </p:spTree>
    <p:extLst>
      <p:ext uri="{BB962C8B-B14F-4D97-AF65-F5344CB8AC3E}">
        <p14:creationId xmlns:p14="http://schemas.microsoft.com/office/powerpoint/2010/main" val="123927399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7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Express avancé &gt; </a:t>
            </a:r>
            <a:r>
              <a:rPr lang="en" dirty="0" smtClean="0">
                <a:solidFill>
                  <a:srgbClr val="FFFF00"/>
                </a:solidFill>
              </a:rPr>
              <a:t>G</a:t>
            </a:r>
            <a:r>
              <a:rPr lang="fr-CA" dirty="0" err="1" smtClean="0">
                <a:solidFill>
                  <a:srgbClr val="FFFF00"/>
                </a:solidFill>
              </a:rPr>
              <a:t>énérateur</a:t>
            </a:r>
            <a:r>
              <a:rPr lang="fr-CA" dirty="0" smtClean="0">
                <a:solidFill>
                  <a:srgbClr val="FFFF00"/>
                </a:solidFill>
              </a:rPr>
              <a:t> de Template</a:t>
            </a:r>
            <a:endParaRPr dirty="0">
              <a:solidFill>
                <a:srgbClr val="FFFF00"/>
              </a:solidFill>
            </a:endParaRPr>
          </a:p>
        </p:txBody>
      </p:sp>
      <p:sp>
        <p:nvSpPr>
          <p:cNvPr id="6" name="Google Shape;1174;p167"/>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81001" indent="-228600">
              <a:spcBef>
                <a:spcPts val="1000"/>
              </a:spcBef>
              <a:buSzPts val="1200"/>
              <a:buFont typeface="+mj-lt"/>
              <a:buAutoNum type="arabicPeriod" startAt="11"/>
            </a:pPr>
            <a:r>
              <a:rPr lang="en" sz="1200" dirty="0" smtClean="0"/>
              <a:t>Enregistrez les modifications et exécutez </a:t>
            </a:r>
            <a:r>
              <a:rPr lang="en" sz="1200" b="1" i="1" dirty="0" smtClean="0"/>
              <a:t>index.js</a:t>
            </a:r>
          </a:p>
          <a:p>
            <a:pPr marL="381001" indent="-228600">
              <a:spcBef>
                <a:spcPts val="1000"/>
              </a:spcBef>
              <a:buSzPts val="1200"/>
              <a:buFont typeface="+mj-lt"/>
              <a:buAutoNum type="arabicPeriod" startAt="11"/>
            </a:pPr>
            <a:r>
              <a:rPr lang="en" sz="1200" dirty="0" smtClean="0"/>
              <a:t>Allez sur </a:t>
            </a:r>
            <a:r>
              <a:rPr lang="en" sz="1200" dirty="0" smtClean="0">
                <a:hlinkClick r:id="rId3"/>
              </a:rPr>
              <a:t>http://localhost:3000</a:t>
            </a:r>
            <a:r>
              <a:rPr lang="en" sz="1200" dirty="0" smtClean="0"/>
              <a:t> et observez le rendu HTML</a:t>
            </a:r>
          </a:p>
          <a:p>
            <a:pPr marL="381001" indent="-228600">
              <a:spcBef>
                <a:spcPts val="1000"/>
              </a:spcBef>
              <a:buSzPts val="1200"/>
              <a:buFont typeface="+mj-lt"/>
              <a:buAutoNum type="arabicPeriod" startAt="11"/>
            </a:pPr>
            <a:r>
              <a:rPr lang="en" sz="1200" dirty="0" smtClean="0"/>
              <a:t>Cliquez sur le bouton droit sur la page HTML </a:t>
            </a:r>
            <a:r>
              <a:rPr lang="en-US" sz="1200" dirty="0" smtClean="0"/>
              <a:t>&gt; </a:t>
            </a:r>
            <a:r>
              <a:rPr lang="en-US" sz="1200" b="1" i="1" dirty="0" smtClean="0"/>
              <a:t>View page source </a:t>
            </a:r>
          </a:p>
          <a:p>
            <a:pPr marL="381001" indent="-228600">
              <a:spcBef>
                <a:spcPts val="1000"/>
              </a:spcBef>
              <a:buSzPts val="1200"/>
              <a:buFont typeface="+mj-lt"/>
              <a:buAutoNum type="arabicPeriod" startAt="11"/>
            </a:pPr>
            <a:r>
              <a:rPr lang="en-US" sz="1200" dirty="0" err="1" smtClean="0"/>
              <a:t>Examinez</a:t>
            </a:r>
            <a:r>
              <a:rPr lang="en-US" sz="1200" dirty="0" smtClean="0"/>
              <a:t> la </a:t>
            </a:r>
            <a:r>
              <a:rPr lang="en-US" sz="1200" dirty="0" err="1" smtClean="0"/>
              <a:t>repr</a:t>
            </a:r>
            <a:r>
              <a:rPr lang="fr-CA" sz="1200" dirty="0" err="1" smtClean="0"/>
              <a:t>ésentation</a:t>
            </a:r>
            <a:r>
              <a:rPr lang="fr-CA" sz="1200" dirty="0" smtClean="0"/>
              <a:t> HTML du </a:t>
            </a:r>
            <a:r>
              <a:rPr lang="fr-CA" sz="1200" dirty="0" err="1" smtClean="0"/>
              <a:t>template</a:t>
            </a:r>
            <a:r>
              <a:rPr lang="fr-CA" sz="1200" dirty="0" smtClean="0"/>
              <a:t> que vous </a:t>
            </a:r>
            <a:r>
              <a:rPr lang="fr-CA" sz="1200" smtClean="0"/>
              <a:t>avez défini</a:t>
            </a:r>
            <a:endParaRPr lang="en" sz="1200" dirty="0"/>
          </a:p>
          <a:p>
            <a:pPr marL="381001" indent="-228600">
              <a:spcBef>
                <a:spcPts val="1000"/>
              </a:spcBef>
              <a:buSzPts val="1200"/>
              <a:buFont typeface="+mj-lt"/>
              <a:buAutoNum type="arabicPeriod" startAt="11"/>
            </a:pPr>
            <a:endParaRPr lang="en-CA"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726909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17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Structure d’une application Express</a:t>
            </a:r>
            <a:endParaRPr>
              <a:solidFill>
                <a:srgbClr val="FFFF00"/>
              </a:solidFill>
            </a:endParaRPr>
          </a:p>
        </p:txBody>
      </p:sp>
      <p:sp>
        <p:nvSpPr>
          <p:cNvPr id="1198" name="Google Shape;1198;p171"/>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Une application </a:t>
            </a:r>
            <a:r>
              <a:rPr lang="en" sz="1200" b="1"/>
              <a:t>Express </a:t>
            </a:r>
            <a:r>
              <a:rPr lang="en" sz="1200"/>
              <a:t>devrait contenir :</a:t>
            </a:r>
            <a:endParaRPr sz="1200"/>
          </a:p>
          <a:p>
            <a:pPr marL="914400" lvl="1" indent="-304800" algn="l" rtl="0">
              <a:spcBef>
                <a:spcPts val="1000"/>
              </a:spcBef>
              <a:spcAft>
                <a:spcPts val="0"/>
              </a:spcAft>
              <a:buSzPts val="1200"/>
              <a:buChar char="○"/>
            </a:pPr>
            <a:r>
              <a:rPr lang="en"/>
              <a:t>Chaque</a:t>
            </a:r>
            <a:r>
              <a:rPr lang="en" sz="1200"/>
              <a:t> </a:t>
            </a:r>
            <a:r>
              <a:rPr lang="en" sz="1200" b="1"/>
              <a:t>API </a:t>
            </a:r>
            <a:r>
              <a:rPr lang="en" sz="1200"/>
              <a:t>( route ) dans un répertoire </a:t>
            </a:r>
            <a:r>
              <a:rPr lang="en" sz="1200" b="1" i="1"/>
              <a:t>routes </a:t>
            </a:r>
            <a:r>
              <a:rPr lang="en"/>
              <a:t>et dans un fichier séparé</a:t>
            </a:r>
            <a:endParaRPr/>
          </a:p>
          <a:p>
            <a:pPr marL="1371600" lvl="2" indent="-304800" algn="l" rtl="0">
              <a:spcBef>
                <a:spcPts val="1000"/>
              </a:spcBef>
              <a:spcAft>
                <a:spcPts val="0"/>
              </a:spcAft>
              <a:buSzPts val="1200"/>
              <a:buChar char="■"/>
            </a:pPr>
            <a:r>
              <a:rPr lang="en"/>
              <a:t>Exemple : Toutes les routes </a:t>
            </a:r>
            <a:r>
              <a:rPr lang="en" b="1" i="1"/>
              <a:t>/api/ateliers</a:t>
            </a:r>
            <a:r>
              <a:rPr lang="en"/>
              <a:t> devraient êtres placées dans </a:t>
            </a:r>
            <a:r>
              <a:rPr lang="en" b="1" i="1"/>
              <a:t>routes/ateliers.js</a:t>
            </a:r>
            <a:endParaRPr b="1" i="1"/>
          </a:p>
          <a:p>
            <a:pPr marL="914400" lvl="1" indent="-304800" algn="l" rtl="0">
              <a:spcBef>
                <a:spcPts val="1000"/>
              </a:spcBef>
              <a:spcAft>
                <a:spcPts val="0"/>
              </a:spcAft>
              <a:buSzPts val="1200"/>
              <a:buChar char="○"/>
            </a:pPr>
            <a:r>
              <a:rPr lang="en"/>
              <a:t>Chaque </a:t>
            </a:r>
            <a:r>
              <a:rPr lang="en" b="1"/>
              <a:t>Middleware </a:t>
            </a:r>
            <a:r>
              <a:rPr lang="en"/>
              <a:t>dans un répertoire </a:t>
            </a:r>
            <a:r>
              <a:rPr lang="en" b="1" i="1"/>
              <a:t>middleware </a:t>
            </a:r>
            <a:r>
              <a:rPr lang="en"/>
              <a:t>et dans fichier séparé</a:t>
            </a:r>
            <a:endParaRPr/>
          </a:p>
          <a:p>
            <a:pPr marL="1371600" lvl="2" indent="-304800" algn="l" rtl="0">
              <a:spcBef>
                <a:spcPts val="1000"/>
              </a:spcBef>
              <a:spcAft>
                <a:spcPts val="0"/>
              </a:spcAft>
              <a:buSzPts val="1200"/>
              <a:buChar char="■"/>
            </a:pPr>
            <a:r>
              <a:rPr lang="en"/>
              <a:t>Exemple : Le middleware </a:t>
            </a:r>
            <a:r>
              <a:rPr lang="en" b="1" i="1"/>
              <a:t>logger.js</a:t>
            </a:r>
            <a:r>
              <a:rPr lang="en"/>
              <a:t> devrait êtres placé dans </a:t>
            </a:r>
            <a:r>
              <a:rPr lang="en" b="1" i="1"/>
              <a:t>middleware/logger.js</a:t>
            </a:r>
            <a:endParaRPr/>
          </a:p>
          <a:p>
            <a:pPr marL="0" lvl="0" indent="0" algn="l" rtl="0">
              <a:spcBef>
                <a:spcPts val="1000"/>
              </a:spcBef>
              <a:spcAft>
                <a:spcPts val="0"/>
              </a:spcAft>
              <a:buNone/>
            </a:pPr>
            <a:r>
              <a:rPr lang="en" sz="1200" u="sng"/>
              <a:t>Exercice 1 :</a:t>
            </a:r>
            <a:endParaRPr sz="1200"/>
          </a:p>
          <a:p>
            <a:pPr marL="365760" lvl="0" indent="-213359" algn="l" rtl="0">
              <a:spcBef>
                <a:spcPts val="1000"/>
              </a:spcBef>
              <a:spcAft>
                <a:spcPts val="0"/>
              </a:spcAft>
              <a:buSzPts val="1200"/>
              <a:buAutoNum type="arabicPeriod"/>
            </a:pPr>
            <a:r>
              <a:rPr lang="en" sz="1200"/>
              <a:t>Créez un répertoire </a:t>
            </a:r>
            <a:r>
              <a:rPr lang="en" sz="1200" b="1" i="1"/>
              <a:t>routes </a:t>
            </a:r>
            <a:r>
              <a:rPr lang="en" sz="1200"/>
              <a:t>dans </a:t>
            </a:r>
            <a:r>
              <a:rPr lang="en" sz="1200" b="1" i="1"/>
              <a:t>express-demo</a:t>
            </a:r>
            <a:endParaRPr sz="1200" b="1" i="1"/>
          </a:p>
          <a:p>
            <a:pPr marL="365760" lvl="0" indent="-213359" algn="l" rtl="0">
              <a:spcBef>
                <a:spcPts val="1000"/>
              </a:spcBef>
              <a:spcAft>
                <a:spcPts val="0"/>
              </a:spcAft>
              <a:buSzPts val="1200"/>
              <a:buAutoNum type="arabicPeriod"/>
            </a:pPr>
            <a:r>
              <a:rPr lang="en" sz="1200"/>
              <a:t>Créez un fichier </a:t>
            </a:r>
            <a:r>
              <a:rPr lang="en" sz="1200" b="1" i="1"/>
              <a:t>ateliers.js</a:t>
            </a:r>
            <a:r>
              <a:rPr lang="en" sz="1200"/>
              <a:t> dans le répertoire </a:t>
            </a:r>
            <a:r>
              <a:rPr lang="en" sz="1200" b="1" i="1"/>
              <a:t>routes</a:t>
            </a:r>
            <a:endParaRPr sz="1200" b="1" i="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et déplacez tout le code des routes /api/ateliers dans le fichier </a:t>
            </a:r>
            <a:r>
              <a:rPr lang="en" sz="1200" b="1" i="1"/>
              <a:t>ateliers.js</a:t>
            </a:r>
            <a:endParaRPr sz="1200" b="1" i="1"/>
          </a:p>
          <a:p>
            <a:pPr marL="365760" lvl="0" indent="-213359" algn="l" rtl="0">
              <a:spcBef>
                <a:spcPts val="1000"/>
              </a:spcBef>
              <a:spcAft>
                <a:spcPts val="0"/>
              </a:spcAft>
              <a:buSzPts val="1200"/>
              <a:buAutoNum type="arabicPeriod"/>
            </a:pPr>
            <a:r>
              <a:rPr lang="en" sz="1200"/>
              <a:t>Dans le fichier </a:t>
            </a:r>
            <a:r>
              <a:rPr lang="en" sz="1200" b="1" i="1"/>
              <a:t>ateliers.js</a:t>
            </a:r>
            <a:r>
              <a:rPr lang="en" sz="1200"/>
              <a:t> chargez le module </a:t>
            </a:r>
            <a:r>
              <a:rPr lang="en" sz="1200" b="1" i="1"/>
              <a:t>express </a:t>
            </a:r>
            <a:r>
              <a:rPr lang="en" sz="1200"/>
              <a:t>et stockez le résultat dans une constante </a:t>
            </a:r>
            <a:r>
              <a:rPr lang="en" sz="1200" b="1" i="1"/>
              <a:t>express</a:t>
            </a:r>
            <a:endParaRPr sz="1200" b="1" i="1"/>
          </a:p>
          <a:p>
            <a:pPr marL="0" lvl="0" indent="0" algn="l" rtl="0">
              <a:spcBef>
                <a:spcPts val="1000"/>
              </a:spcBef>
              <a:spcAft>
                <a:spcPts val="0"/>
              </a:spcAft>
              <a:buNone/>
            </a:pPr>
            <a:endParaRPr b="1" i="1"/>
          </a:p>
          <a:p>
            <a:pPr marL="457200" lvl="0" indent="0" algn="l" rtl="0">
              <a:spcBef>
                <a:spcPts val="1000"/>
              </a:spcBef>
              <a:spcAft>
                <a:spcPts val="1000"/>
              </a:spcAft>
              <a:buNone/>
            </a:pPr>
            <a:endParaRPr sz="1200" b="1" i="1"/>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7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Structure d’une application Express</a:t>
            </a:r>
            <a:endParaRPr>
              <a:solidFill>
                <a:srgbClr val="FFFF00"/>
              </a:solidFill>
            </a:endParaRPr>
          </a:p>
        </p:txBody>
      </p:sp>
      <p:sp>
        <p:nvSpPr>
          <p:cNvPr id="1204" name="Google Shape;1204;p172"/>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5"/>
            </a:pPr>
            <a:r>
              <a:rPr lang="en" sz="1200"/>
              <a:t>Appelez la méthode </a:t>
            </a:r>
            <a:r>
              <a:rPr lang="en" sz="1200" b="1" i="1"/>
              <a:t>Router()</a:t>
            </a:r>
            <a:r>
              <a:rPr lang="en" sz="1200"/>
              <a:t> de l’objet </a:t>
            </a:r>
            <a:r>
              <a:rPr lang="en" sz="1200" b="1" i="1"/>
              <a:t>express </a:t>
            </a:r>
            <a:r>
              <a:rPr lang="en" sz="1200"/>
              <a:t>et stocker le résultat dans une constante </a:t>
            </a:r>
            <a:r>
              <a:rPr lang="en" sz="1200" b="1" i="1"/>
              <a:t>router</a:t>
            </a:r>
            <a:endParaRPr sz="1200" b="1" i="1"/>
          </a:p>
          <a:p>
            <a:pPr marL="822960" lvl="1" indent="-213360" algn="l" rtl="0">
              <a:spcBef>
                <a:spcPts val="1000"/>
              </a:spcBef>
              <a:spcAft>
                <a:spcPts val="0"/>
              </a:spcAft>
              <a:buSzPts val="1200"/>
              <a:buChar char="○"/>
            </a:pPr>
            <a:r>
              <a:rPr lang="en" b="1"/>
              <a:t>Notes </a:t>
            </a:r>
            <a:r>
              <a:rPr lang="en"/>
              <a:t>: </a:t>
            </a:r>
            <a:endParaRPr/>
          </a:p>
          <a:p>
            <a:pPr marL="1280160" lvl="2" indent="-213360" algn="l" rtl="0">
              <a:spcBef>
                <a:spcPts val="1000"/>
              </a:spcBef>
              <a:spcAft>
                <a:spcPts val="0"/>
              </a:spcAft>
              <a:buSzPts val="1200"/>
              <a:buChar char="■"/>
            </a:pPr>
            <a:r>
              <a:rPr lang="en"/>
              <a:t>Au lieu d’appeler la fonction </a:t>
            </a:r>
            <a:r>
              <a:rPr lang="en" b="1" i="1"/>
              <a:t>express()</a:t>
            </a:r>
            <a:r>
              <a:rPr lang="en"/>
              <a:t> comme c’est le cas dans </a:t>
            </a:r>
            <a:r>
              <a:rPr lang="en" b="1" i="1"/>
              <a:t>index.js</a:t>
            </a:r>
            <a:r>
              <a:rPr lang="en"/>
              <a:t>, </a:t>
            </a:r>
            <a:r>
              <a:rPr lang="en" b="1" i="1"/>
              <a:t>express.Router()</a:t>
            </a:r>
            <a:r>
              <a:rPr lang="en"/>
              <a:t> est appelé dans ce cas car les routes sont déplacés dans un autre fichier ou module</a:t>
            </a:r>
            <a:endParaRPr/>
          </a:p>
          <a:p>
            <a:pPr marL="1280160" lvl="2" indent="-213360" algn="l" rtl="0">
              <a:spcBef>
                <a:spcPts val="1000"/>
              </a:spcBef>
              <a:spcAft>
                <a:spcPts val="0"/>
              </a:spcAft>
              <a:buSzPts val="1200"/>
              <a:buChar char="■"/>
            </a:pPr>
            <a:r>
              <a:rPr lang="en"/>
              <a:t>Un objet </a:t>
            </a:r>
            <a:r>
              <a:rPr lang="en" b="1" i="1"/>
              <a:t>router </a:t>
            </a:r>
            <a:r>
              <a:rPr lang="en"/>
              <a:t>retourné par </a:t>
            </a:r>
            <a:r>
              <a:rPr lang="en" b="1" i="1"/>
              <a:t>express.Router()</a:t>
            </a:r>
            <a:r>
              <a:rPr lang="en"/>
              <a:t> est un objet isolé qui agit comme un middleware et qui peut être utilisé comme argument dans </a:t>
            </a:r>
            <a:r>
              <a:rPr lang="en" b="1" i="1"/>
              <a:t>app.use()</a:t>
            </a:r>
            <a:endParaRPr b="1" i="1"/>
          </a:p>
          <a:p>
            <a:pPr marL="365760" lvl="0" indent="-213359" algn="l" rtl="0">
              <a:spcBef>
                <a:spcPts val="1000"/>
              </a:spcBef>
              <a:spcAft>
                <a:spcPts val="0"/>
              </a:spcAft>
              <a:buSzPts val="1200"/>
              <a:buAutoNum type="arabicPeriod" startAt="5"/>
            </a:pPr>
            <a:r>
              <a:rPr lang="en" sz="1200"/>
              <a:t>Renommer toutes les références </a:t>
            </a:r>
            <a:r>
              <a:rPr lang="en" sz="1200" b="1"/>
              <a:t>app </a:t>
            </a:r>
            <a:r>
              <a:rPr lang="en" sz="1200"/>
              <a:t>par </a:t>
            </a:r>
            <a:r>
              <a:rPr lang="en" sz="1200" b="1"/>
              <a:t>router</a:t>
            </a:r>
            <a:endParaRPr sz="1200" b="1"/>
          </a:p>
          <a:p>
            <a:pPr marL="365760" lvl="0" indent="-213359" algn="l" rtl="0">
              <a:spcBef>
                <a:spcPts val="1000"/>
              </a:spcBef>
              <a:spcAft>
                <a:spcPts val="0"/>
              </a:spcAft>
              <a:buSzPts val="1200"/>
              <a:buAutoNum type="arabicPeriod" startAt="5"/>
            </a:pPr>
            <a:r>
              <a:rPr lang="en" sz="1200"/>
              <a:t>Exportez le </a:t>
            </a:r>
            <a:r>
              <a:rPr lang="en" sz="1200" b="1" i="1"/>
              <a:t>router </a:t>
            </a:r>
            <a:r>
              <a:rPr lang="en" sz="1200"/>
              <a:t>à la fin du fichier </a:t>
            </a:r>
            <a:r>
              <a:rPr lang="en" sz="1200" b="1" i="1"/>
              <a:t>ateliers.js</a:t>
            </a:r>
            <a:endParaRPr sz="1200" b="1" i="1"/>
          </a:p>
          <a:p>
            <a:pPr marL="365760" lvl="0" indent="-213359" algn="l" rtl="0">
              <a:spcBef>
                <a:spcPts val="1000"/>
              </a:spcBef>
              <a:spcAft>
                <a:spcPts val="0"/>
              </a:spcAft>
              <a:buSzPts val="1200"/>
              <a:buAutoNum type="arabicPeriod" startAt="5"/>
            </a:pPr>
            <a:r>
              <a:rPr lang="en" sz="1200"/>
              <a:t>Enregistrer les modifications</a:t>
            </a:r>
            <a:endParaRPr sz="1200" b="1" i="1"/>
          </a:p>
          <a:p>
            <a:pPr marL="457200" lvl="0" indent="0" algn="l" rtl="0">
              <a:spcBef>
                <a:spcPts val="1000"/>
              </a:spcBef>
              <a:spcAft>
                <a:spcPts val="1000"/>
              </a:spcAft>
              <a:buNone/>
            </a:pPr>
            <a:endParaRPr sz="1200" b="1" i="1"/>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17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Structure d’une application Express</a:t>
            </a:r>
            <a:endParaRPr>
              <a:solidFill>
                <a:srgbClr val="FFFF00"/>
              </a:solidFill>
            </a:endParaRPr>
          </a:p>
        </p:txBody>
      </p:sp>
      <p:sp>
        <p:nvSpPr>
          <p:cNvPr id="1210" name="Google Shape;1210;p173"/>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const express = require('express');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const router = express.Router();</a:t>
            </a:r>
            <a:endParaRPr sz="1200" b="1">
              <a:latin typeface="Courier New"/>
              <a:ea typeface="Courier New"/>
              <a:cs typeface="Courier New"/>
              <a:sym typeface="Courier New"/>
            </a:endParaRPr>
          </a:p>
          <a:p>
            <a:pPr marL="0" lvl="0" indent="0" algn="l" rtl="0">
              <a:spcBef>
                <a:spcPts val="0"/>
              </a:spcBef>
              <a:spcAft>
                <a:spcPts val="0"/>
              </a:spcAft>
              <a:buNone/>
            </a:pPr>
            <a:endParaRPr sz="1200"/>
          </a:p>
          <a:p>
            <a:pPr marL="0" lvl="0" indent="0" algn="l" rtl="0">
              <a:lnSpc>
                <a:spcPct val="135714"/>
              </a:lnSpc>
              <a:spcBef>
                <a:spcPts val="1000"/>
              </a:spcBef>
              <a:spcAft>
                <a:spcPts val="0"/>
              </a:spcAft>
              <a:buNone/>
            </a:pPr>
            <a:r>
              <a:rPr lang="en" sz="1200" b="1">
                <a:latin typeface="Courier New"/>
                <a:ea typeface="Courier New"/>
                <a:cs typeface="Courier New"/>
                <a:sym typeface="Courier New"/>
              </a:rPr>
              <a:t>router</a:t>
            </a:r>
            <a:r>
              <a:rPr lang="en" sz="1200">
                <a:latin typeface="Courier New"/>
                <a:ea typeface="Courier New"/>
                <a:cs typeface="Courier New"/>
                <a:sym typeface="Courier New"/>
              </a:rPr>
              <a:t>.get('/api/ateliers/:id', (req, res) =&gt;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const atelier = ateliers.find(a =&gt; a.id === parseInt(req.params.id));</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if (!atelier) return res.status(404).send(`L'atelier est introuvable pour cet id`);</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res.send(atelier);</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p>
          <a:p>
            <a:pPr marL="0" lvl="0" indent="0" algn="l" rtl="0">
              <a:lnSpc>
                <a:spcPct val="135714"/>
              </a:lnSpc>
              <a:spcBef>
                <a:spcPts val="0"/>
              </a:spcBef>
              <a:spcAft>
                <a:spcPts val="0"/>
              </a:spcAft>
              <a:buNone/>
            </a:pPr>
            <a:r>
              <a:rPr lang="en" sz="1200" b="1">
                <a:latin typeface="Courier New"/>
                <a:ea typeface="Courier New"/>
                <a:cs typeface="Courier New"/>
                <a:sym typeface="Courier New"/>
              </a:rPr>
              <a:t>module.exports = router;</a:t>
            </a:r>
            <a:endParaRPr sz="1200" b="1">
              <a:latin typeface="Courier New"/>
              <a:ea typeface="Courier New"/>
              <a:cs typeface="Courier New"/>
              <a:sym typeface="Courier New"/>
            </a:endParaRPr>
          </a:p>
          <a:p>
            <a:pPr marL="0" lvl="0" indent="0" algn="l" rtl="0">
              <a:spcBef>
                <a:spcPts val="0"/>
              </a:spcBef>
              <a:spcAft>
                <a:spcPts val="0"/>
              </a:spcAft>
              <a:buNone/>
            </a:pPr>
            <a:endParaRPr sz="1200"/>
          </a:p>
          <a:p>
            <a:pPr marL="457200" lvl="0" indent="0" algn="l" rtl="0">
              <a:spcBef>
                <a:spcPts val="1000"/>
              </a:spcBef>
              <a:spcAft>
                <a:spcPts val="1000"/>
              </a:spcAft>
              <a:buNone/>
            </a:pPr>
            <a:endParaRPr sz="1200" b="1" i="1"/>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7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Structure d’une application Express</a:t>
            </a:r>
            <a:endParaRPr>
              <a:solidFill>
                <a:srgbClr val="FFFF00"/>
              </a:solidFill>
            </a:endParaRPr>
          </a:p>
        </p:txBody>
      </p:sp>
      <p:sp>
        <p:nvSpPr>
          <p:cNvPr id="1216" name="Google Shape;1216;p174"/>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9"/>
            </a:pPr>
            <a:r>
              <a:rPr lang="en" sz="1200" dirty="0"/>
              <a:t>Ouvrez le fichier </a:t>
            </a:r>
            <a:r>
              <a:rPr lang="en" sz="1200" b="1" i="1" dirty="0"/>
              <a:t>index.js </a:t>
            </a:r>
            <a:r>
              <a:rPr lang="en" sz="1200" dirty="0"/>
              <a:t>et importez le module </a:t>
            </a:r>
            <a:r>
              <a:rPr lang="en" sz="1200" b="1" i="1" dirty="0"/>
              <a:t>ateliers </a:t>
            </a:r>
            <a:r>
              <a:rPr lang="en" sz="1200" dirty="0"/>
              <a:t>dans une constante </a:t>
            </a:r>
            <a:r>
              <a:rPr lang="en" sz="1200" b="1" i="1" dirty="0"/>
              <a:t>ateliers</a:t>
            </a:r>
            <a:endParaRPr sz="1200" b="1" i="1" dirty="0"/>
          </a:p>
          <a:p>
            <a:pPr marL="365760" lvl="0" indent="-213359" algn="l" rtl="0">
              <a:spcBef>
                <a:spcPts val="1000"/>
              </a:spcBef>
              <a:spcAft>
                <a:spcPts val="0"/>
              </a:spcAft>
              <a:buSzPts val="1200"/>
              <a:buAutoNum type="arabicPeriod" startAt="9"/>
            </a:pPr>
            <a:r>
              <a:rPr lang="en" sz="1200" dirty="0"/>
              <a:t>Appeler </a:t>
            </a:r>
            <a:r>
              <a:rPr lang="en" sz="1200" b="1" i="1" dirty="0"/>
              <a:t>app.use(‘/api/ateliers’, ateliers)</a:t>
            </a:r>
            <a:r>
              <a:rPr lang="en" sz="1200" dirty="0"/>
              <a:t> pour utiliser le module </a:t>
            </a:r>
            <a:r>
              <a:rPr lang="en" sz="1200" b="1" i="1" dirty="0"/>
              <a:t>ateliers </a:t>
            </a:r>
            <a:r>
              <a:rPr lang="en" sz="1200" dirty="0"/>
              <a:t>en passant les paramètres suivants :</a:t>
            </a:r>
            <a:endParaRPr sz="1200" dirty="0"/>
          </a:p>
          <a:p>
            <a:pPr marL="914400" lvl="1" indent="-304800" algn="l" rtl="0">
              <a:spcBef>
                <a:spcPts val="1000"/>
              </a:spcBef>
              <a:spcAft>
                <a:spcPts val="0"/>
              </a:spcAft>
              <a:buSzPts val="1200"/>
              <a:buChar char="○"/>
            </a:pPr>
            <a:r>
              <a:rPr lang="en" dirty="0"/>
              <a:t>Le chemin de l’API ateliers : </a:t>
            </a:r>
            <a:r>
              <a:rPr lang="en" b="1" i="1" dirty="0"/>
              <a:t>/api/ateliers</a:t>
            </a:r>
            <a:endParaRPr b="1" i="1" dirty="0"/>
          </a:p>
          <a:p>
            <a:pPr marL="914400" lvl="1" indent="-304800" algn="l" rtl="0">
              <a:spcBef>
                <a:spcPts val="1000"/>
              </a:spcBef>
              <a:spcAft>
                <a:spcPts val="0"/>
              </a:spcAft>
              <a:buSzPts val="1200"/>
              <a:buChar char="○"/>
            </a:pPr>
            <a:r>
              <a:rPr lang="en" dirty="0"/>
              <a:t>Le router importé à l’étape 10</a:t>
            </a:r>
            <a:endParaRPr dirty="0"/>
          </a:p>
          <a:p>
            <a:pPr marL="1371600" lvl="2" indent="-304800" algn="l" rtl="0">
              <a:spcBef>
                <a:spcPts val="1000"/>
              </a:spcBef>
              <a:spcAft>
                <a:spcPts val="0"/>
              </a:spcAft>
              <a:buSzPts val="1200"/>
              <a:buChar char="■"/>
            </a:pPr>
            <a:r>
              <a:rPr lang="en" dirty="0"/>
              <a:t>Ici on indique à express d’utiliser le router </a:t>
            </a:r>
            <a:r>
              <a:rPr lang="en" b="1" i="1" dirty="0"/>
              <a:t>ateliers </a:t>
            </a:r>
            <a:r>
              <a:rPr lang="en" dirty="0"/>
              <a:t>pour chaque route qui commence par </a:t>
            </a:r>
            <a:r>
              <a:rPr lang="en" b="1" i="1" dirty="0"/>
              <a:t>/api/ateliers</a:t>
            </a:r>
            <a:endParaRPr b="1" i="1" dirty="0"/>
          </a:p>
          <a:p>
            <a:pPr marL="365760" lvl="0" indent="-213359" algn="l" rtl="0">
              <a:spcBef>
                <a:spcPts val="1000"/>
              </a:spcBef>
              <a:spcAft>
                <a:spcPts val="0"/>
              </a:spcAft>
              <a:buSzPts val="1200"/>
              <a:buAutoNum type="arabicPeriod" startAt="9"/>
            </a:pPr>
            <a:r>
              <a:rPr lang="en" sz="1200" dirty="0"/>
              <a:t>Enregistrer les modifications</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const ateliers = require('./routes/ateliers');</a:t>
            </a:r>
            <a:endParaRPr sz="1200" b="1" dirty="0">
              <a:latin typeface="Courier New"/>
              <a:ea typeface="Courier New"/>
              <a:cs typeface="Courier New"/>
              <a:sym typeface="Courier New"/>
            </a:endParaRPr>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app.use('/api/ateliers', ateliers);</a:t>
            </a:r>
            <a:endParaRPr sz="1200" b="1" dirty="0">
              <a:latin typeface="Courier New"/>
              <a:ea typeface="Courier New"/>
              <a:cs typeface="Courier New"/>
              <a:sym typeface="Courier New"/>
            </a:endParaRPr>
          </a:p>
          <a:p>
            <a:pPr marL="0" lvl="0" indent="0" algn="l" rtl="0">
              <a:spcBef>
                <a:spcPts val="0"/>
              </a:spcBef>
              <a:spcAft>
                <a:spcPts val="0"/>
              </a:spcAft>
              <a:buNone/>
            </a:pPr>
            <a:endParaRPr sz="1200" dirty="0"/>
          </a:p>
          <a:p>
            <a:pPr marL="0" lvl="0" indent="0" algn="l" rtl="0">
              <a:spcBef>
                <a:spcPts val="1000"/>
              </a:spcBef>
              <a:spcAft>
                <a:spcPts val="0"/>
              </a:spcAft>
              <a:buNone/>
            </a:pPr>
            <a:endParaRPr sz="1200" dirty="0"/>
          </a:p>
          <a:p>
            <a:pPr marL="457200" lvl="0" indent="0" algn="l" rtl="0">
              <a:spcBef>
                <a:spcPts val="100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17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Structure d’une application Express</a:t>
            </a:r>
            <a:endParaRPr>
              <a:solidFill>
                <a:srgbClr val="FFFF00"/>
              </a:solidFill>
            </a:endParaRPr>
          </a:p>
        </p:txBody>
      </p:sp>
      <p:sp>
        <p:nvSpPr>
          <p:cNvPr id="1222" name="Google Shape;1222;p175"/>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2"/>
            </a:pPr>
            <a:r>
              <a:rPr lang="en" sz="1200"/>
              <a:t>Ouvrez de nouveau le fichier</a:t>
            </a:r>
            <a:r>
              <a:rPr lang="en" sz="1200" b="1" i="1"/>
              <a:t> ateliers.js</a:t>
            </a:r>
            <a:endParaRPr sz="1200" b="1" i="1"/>
          </a:p>
          <a:p>
            <a:pPr marL="365760" lvl="0" indent="-213359" algn="l" rtl="0">
              <a:spcBef>
                <a:spcPts val="1000"/>
              </a:spcBef>
              <a:spcAft>
                <a:spcPts val="0"/>
              </a:spcAft>
              <a:buSzPts val="1200"/>
              <a:buAutoNum type="arabicPeriod" startAt="12"/>
            </a:pPr>
            <a:r>
              <a:rPr lang="en" sz="1200"/>
              <a:t>Remplacez les routes </a:t>
            </a:r>
            <a:r>
              <a:rPr lang="en" sz="1200" b="1" i="1"/>
              <a:t>/api/ateliers</a:t>
            </a:r>
            <a:r>
              <a:rPr lang="en" sz="1200"/>
              <a:t> par </a:t>
            </a:r>
            <a:r>
              <a:rPr lang="en" sz="1200" b="1" i="1"/>
              <a:t>/</a:t>
            </a:r>
            <a:r>
              <a:rPr lang="en" sz="1200"/>
              <a:t> </a:t>
            </a:r>
            <a:endParaRPr sz="1200"/>
          </a:p>
          <a:p>
            <a:pPr marL="822960" lvl="1" indent="-213360" algn="l" rtl="0">
              <a:spcBef>
                <a:spcPts val="1000"/>
              </a:spcBef>
              <a:spcAft>
                <a:spcPts val="0"/>
              </a:spcAft>
              <a:buSzPts val="1200"/>
              <a:buChar char="○"/>
            </a:pPr>
            <a:r>
              <a:rPr lang="en"/>
              <a:t>On a plus besoin du chemin </a:t>
            </a:r>
            <a:r>
              <a:rPr lang="en" b="1" i="1"/>
              <a:t>/api/ateliers</a:t>
            </a:r>
            <a:endParaRPr b="1" i="1"/>
          </a:p>
          <a:p>
            <a:pPr marL="1280160" lvl="2" indent="-213360" algn="l" rtl="0">
              <a:spcBef>
                <a:spcPts val="1000"/>
              </a:spcBef>
              <a:spcAft>
                <a:spcPts val="0"/>
              </a:spcAft>
              <a:buSzPts val="1200"/>
              <a:buChar char="■"/>
            </a:pPr>
            <a:r>
              <a:rPr lang="en"/>
              <a:t>Dans le fichier </a:t>
            </a:r>
            <a:r>
              <a:rPr lang="en" b="1" i="1"/>
              <a:t>index.js</a:t>
            </a:r>
            <a:r>
              <a:rPr lang="en"/>
              <a:t>, o</a:t>
            </a:r>
            <a:r>
              <a:rPr lang="en" sz="1200"/>
              <a:t>n indique déjà à </a:t>
            </a:r>
            <a:r>
              <a:rPr lang="en" sz="1200" b="1" i="1"/>
              <a:t>express </a:t>
            </a:r>
            <a:r>
              <a:rPr lang="en" sz="1200"/>
              <a:t>d’utiliser le router </a:t>
            </a:r>
            <a:r>
              <a:rPr lang="en" sz="1200" b="1" i="1"/>
              <a:t>ateliers </a:t>
            </a:r>
            <a:r>
              <a:rPr lang="en" sz="1200"/>
              <a:t>pour chaque route qui commence par </a:t>
            </a:r>
            <a:r>
              <a:rPr lang="en" sz="1200" b="1" i="1"/>
              <a:t>/api/ateliers</a:t>
            </a:r>
            <a:endParaRPr sz="1200" b="1" i="1"/>
          </a:p>
          <a:p>
            <a:pPr marL="365760" lvl="0" indent="-213359" algn="l" rtl="0">
              <a:spcBef>
                <a:spcPts val="1000"/>
              </a:spcBef>
              <a:spcAft>
                <a:spcPts val="0"/>
              </a:spcAft>
              <a:buSzPts val="1200"/>
              <a:buAutoNum type="arabicPeriod" startAt="12"/>
            </a:pPr>
            <a:r>
              <a:rPr lang="en" sz="1200"/>
              <a:t>Enregistrez les modifications et exécutez </a:t>
            </a:r>
            <a:r>
              <a:rPr lang="en" sz="1200" b="1" i="1"/>
              <a:t>index.js</a:t>
            </a:r>
            <a:endParaRPr sz="1200" b="1" i="1"/>
          </a:p>
          <a:p>
            <a:pPr marL="365760" lvl="0" indent="-213359" algn="l" rtl="0">
              <a:spcBef>
                <a:spcPts val="1000"/>
              </a:spcBef>
              <a:spcAft>
                <a:spcPts val="0"/>
              </a:spcAft>
              <a:buSzPts val="1200"/>
              <a:buAutoNum type="arabicPeriod" startAt="12"/>
            </a:pPr>
            <a:r>
              <a:rPr lang="en" sz="1200"/>
              <a:t>Ouvrez Postman et exécutez toutes les méthodes </a:t>
            </a:r>
            <a:r>
              <a:rPr lang="en" sz="1200" b="1"/>
              <a:t>HTTP </a:t>
            </a:r>
            <a:r>
              <a:rPr lang="en" sz="1200" u="sng">
                <a:solidFill>
                  <a:schemeClr val="accent5"/>
                </a:solidFill>
                <a:highlight>
                  <a:schemeClr val="accent4"/>
                </a:highlight>
                <a:hlinkClick r:id="rId3"/>
              </a:rPr>
              <a:t>http://localhost:3000/api/ateliers</a:t>
            </a:r>
            <a:endParaRPr sz="1200"/>
          </a:p>
          <a:p>
            <a:pPr marL="457200" lvl="0" indent="0" algn="l" rtl="0">
              <a:lnSpc>
                <a:spcPct val="135714"/>
              </a:lnSpc>
              <a:spcBef>
                <a:spcPts val="1000"/>
              </a:spcBef>
              <a:spcAft>
                <a:spcPts val="0"/>
              </a:spcAft>
              <a:buNone/>
            </a:pPr>
            <a:r>
              <a:rPr lang="en" sz="1200">
                <a:latin typeface="Courier New"/>
                <a:ea typeface="Courier New"/>
                <a:cs typeface="Courier New"/>
                <a:sym typeface="Courier New"/>
              </a:rPr>
              <a:t>router.get('</a:t>
            </a:r>
            <a:r>
              <a:rPr lang="en" sz="1200" b="1">
                <a:latin typeface="Courier New"/>
                <a:ea typeface="Courier New"/>
                <a:cs typeface="Courier New"/>
                <a:sym typeface="Courier New"/>
              </a:rPr>
              <a:t>/</a:t>
            </a:r>
            <a:r>
              <a:rPr lang="en" sz="1200">
                <a:latin typeface="Courier New"/>
                <a:ea typeface="Courier New"/>
                <a:cs typeface="Courier New"/>
                <a:sym typeface="Courier New"/>
              </a:rPr>
              <a:t>', (req, res) =&gt; {</a:t>
            </a:r>
            <a:endParaRPr sz="120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a:latin typeface="Courier New"/>
                <a:ea typeface="Courier New"/>
                <a:cs typeface="Courier New"/>
                <a:sym typeface="Courier New"/>
              </a:rPr>
              <a:t>router.get('</a:t>
            </a:r>
            <a:r>
              <a:rPr lang="en" sz="1200" b="1">
                <a:latin typeface="Courier New"/>
                <a:ea typeface="Courier New"/>
                <a:cs typeface="Courier New"/>
                <a:sym typeface="Courier New"/>
              </a:rPr>
              <a:t>/:id</a:t>
            </a:r>
            <a:r>
              <a:rPr lang="en" sz="1200">
                <a:latin typeface="Courier New"/>
                <a:ea typeface="Courier New"/>
                <a:cs typeface="Courier New"/>
                <a:sym typeface="Courier New"/>
              </a:rPr>
              <a:t>', (req, res) =&gt; {</a:t>
            </a:r>
            <a:endParaRPr sz="120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b="1" i="1"/>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7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Structure d’une application Express</a:t>
            </a:r>
            <a:endParaRPr>
              <a:solidFill>
                <a:srgbClr val="FFFF00"/>
              </a:solidFill>
            </a:endParaRPr>
          </a:p>
        </p:txBody>
      </p:sp>
      <p:sp>
        <p:nvSpPr>
          <p:cNvPr id="1228" name="Google Shape;1228;p176"/>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2 :</a:t>
            </a:r>
            <a:endParaRPr sz="1200" dirty="0"/>
          </a:p>
          <a:p>
            <a:pPr marL="365760" lvl="0" indent="-213359" algn="l" rtl="0">
              <a:spcBef>
                <a:spcPts val="1000"/>
              </a:spcBef>
              <a:spcAft>
                <a:spcPts val="0"/>
              </a:spcAft>
              <a:buSzPts val="1200"/>
              <a:buAutoNum type="arabicPeriod"/>
            </a:pPr>
            <a:r>
              <a:rPr lang="en" sz="1200" dirty="0"/>
              <a:t>Ouvrez le fichier </a:t>
            </a:r>
            <a:r>
              <a:rPr lang="en" sz="1200" b="1" i="1" dirty="0"/>
              <a:t>index.js</a:t>
            </a:r>
            <a:endParaRPr sz="1200" b="1" i="1" dirty="0"/>
          </a:p>
          <a:p>
            <a:pPr marL="365760" lvl="0" indent="-213359" algn="l" rtl="0">
              <a:spcBef>
                <a:spcPts val="1000"/>
              </a:spcBef>
              <a:spcAft>
                <a:spcPts val="0"/>
              </a:spcAft>
              <a:buSzPts val="1200"/>
              <a:buAutoNum type="arabicPeriod"/>
            </a:pPr>
            <a:r>
              <a:rPr lang="en" sz="1200" dirty="0"/>
              <a:t>Réorganisez la route suivante dans un fichier </a:t>
            </a:r>
            <a:r>
              <a:rPr lang="en" sz="1200" b="1" i="1" dirty="0"/>
              <a:t>home.js</a:t>
            </a:r>
            <a:r>
              <a:rPr lang="en" sz="1200" dirty="0"/>
              <a:t> :</a:t>
            </a:r>
            <a:endParaRPr sz="1200" dirty="0"/>
          </a:p>
          <a:p>
            <a:pPr marL="457200" lvl="0" indent="0" algn="l" rtl="0">
              <a:spcBef>
                <a:spcPts val="1000"/>
              </a:spcBef>
              <a:spcAft>
                <a:spcPts val="0"/>
              </a:spcAft>
              <a:buNone/>
            </a:pPr>
            <a:r>
              <a:rPr lang="en" sz="1200" b="1" dirty="0">
                <a:latin typeface="Courier New"/>
                <a:ea typeface="Courier New"/>
                <a:cs typeface="Courier New"/>
                <a:sym typeface="Courier New"/>
              </a:rPr>
              <a:t>app.get('/', (req, res) =&gt;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res.send('Hello World!');</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381001" lvl="0" indent="-228600" algn="l" rtl="0">
              <a:spcBef>
                <a:spcPts val="0"/>
              </a:spcBef>
              <a:spcAft>
                <a:spcPts val="0"/>
              </a:spcAft>
              <a:buSzPts val="1200"/>
              <a:buFont typeface="+mj-lt"/>
              <a:buAutoNum type="arabicPeriod" startAt="3"/>
            </a:pPr>
            <a:r>
              <a:rPr lang="en" sz="1200" dirty="0"/>
              <a:t>Exécutez et testez vos modifications</a:t>
            </a:r>
            <a:endParaRPr sz="1200" dirty="0"/>
          </a:p>
          <a:p>
            <a:pPr marL="0" lvl="0" indent="0" algn="l" rtl="0">
              <a:spcBef>
                <a:spcPts val="1000"/>
              </a:spcBef>
              <a:spcAft>
                <a:spcPts val="0"/>
              </a:spcAft>
              <a:buNone/>
            </a:pPr>
            <a:endParaRPr sz="1200" dirty="0"/>
          </a:p>
          <a:p>
            <a:pPr marL="457200" lvl="0" indent="0" algn="l" rtl="0">
              <a:spcBef>
                <a:spcPts val="100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7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Structure d’une application Express</a:t>
            </a:r>
            <a:endParaRPr>
              <a:solidFill>
                <a:srgbClr val="FFFF00"/>
              </a:solidFill>
            </a:endParaRPr>
          </a:p>
        </p:txBody>
      </p:sp>
      <p:sp>
        <p:nvSpPr>
          <p:cNvPr id="1234" name="Google Shape;1234;p177"/>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3 :</a:t>
            </a:r>
            <a:endParaRPr sz="1200" dirty="0"/>
          </a:p>
          <a:p>
            <a:pPr marL="365760" lvl="0" indent="-213359" algn="l" rtl="0">
              <a:spcBef>
                <a:spcPts val="1000"/>
              </a:spcBef>
              <a:spcAft>
                <a:spcPts val="0"/>
              </a:spcAft>
              <a:buSzPts val="1200"/>
              <a:buAutoNum type="arabicPeriod"/>
            </a:pPr>
            <a:r>
              <a:rPr lang="en" sz="1200" dirty="0"/>
              <a:t>Créez un répertoire </a:t>
            </a:r>
            <a:r>
              <a:rPr lang="en" sz="1200" b="1" i="1" dirty="0"/>
              <a:t>middleware </a:t>
            </a:r>
            <a:r>
              <a:rPr lang="en" sz="1200" dirty="0"/>
              <a:t>dans le répertoire </a:t>
            </a:r>
            <a:r>
              <a:rPr lang="en" sz="1200" b="1" i="1" dirty="0"/>
              <a:t>express-demo</a:t>
            </a:r>
            <a:endParaRPr sz="1200" b="1" i="1" dirty="0"/>
          </a:p>
          <a:p>
            <a:pPr marL="365760" lvl="0" indent="-213359" algn="l" rtl="0">
              <a:spcBef>
                <a:spcPts val="1000"/>
              </a:spcBef>
              <a:spcAft>
                <a:spcPts val="0"/>
              </a:spcAft>
              <a:buSzPts val="1200"/>
              <a:buAutoNum type="arabicPeriod"/>
            </a:pPr>
            <a:r>
              <a:rPr lang="en" sz="1200" dirty="0"/>
              <a:t>Déplacez le fichier </a:t>
            </a:r>
            <a:r>
              <a:rPr lang="en" sz="1200" b="1" i="1" dirty="0"/>
              <a:t>logger.js</a:t>
            </a:r>
            <a:r>
              <a:rPr lang="en" sz="1200" dirty="0"/>
              <a:t> dans le répertoire </a:t>
            </a:r>
            <a:r>
              <a:rPr lang="en" sz="1200" b="1" i="1" dirty="0"/>
              <a:t>middleware</a:t>
            </a:r>
            <a:endParaRPr sz="1200" b="1" i="1" dirty="0"/>
          </a:p>
          <a:p>
            <a:pPr marL="365760" lvl="0" indent="-213359" algn="l" rtl="0">
              <a:spcBef>
                <a:spcPts val="1000"/>
              </a:spcBef>
              <a:spcAft>
                <a:spcPts val="0"/>
              </a:spcAft>
              <a:buSzPts val="1200"/>
              <a:buAutoNum type="arabicPeriod"/>
            </a:pPr>
            <a:r>
              <a:rPr lang="en" sz="1200" dirty="0"/>
              <a:t>Modifiez le fichier </a:t>
            </a:r>
            <a:r>
              <a:rPr lang="en" sz="1200" b="1" i="1" dirty="0"/>
              <a:t>index.js</a:t>
            </a:r>
            <a:r>
              <a:rPr lang="en" sz="1200" dirty="0"/>
              <a:t> pour importez le middleware </a:t>
            </a:r>
            <a:r>
              <a:rPr lang="en" sz="1200" b="1" i="1" dirty="0"/>
              <a:t>logger.js</a:t>
            </a:r>
            <a:endParaRPr sz="1200" b="1" i="1" dirty="0">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dirty="0"/>
              <a:t>Exécutez et testez vos modifications</a:t>
            </a:r>
            <a:endParaRPr sz="1200" dirty="0"/>
          </a:p>
          <a:p>
            <a:pPr marL="0" lvl="0" indent="0" algn="l" rtl="0">
              <a:spcBef>
                <a:spcPts val="1000"/>
              </a:spcBef>
              <a:spcAft>
                <a:spcPts val="0"/>
              </a:spcAft>
              <a:buNone/>
            </a:pPr>
            <a:endParaRPr sz="1200" dirty="0"/>
          </a:p>
          <a:p>
            <a:pPr marL="457200" lvl="0" indent="0" algn="l" rtl="0">
              <a:spcBef>
                <a:spcPts val="100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Introduction</a:t>
            </a:r>
            <a:endParaRPr>
              <a:solidFill>
                <a:srgbClr val="FFFF00"/>
              </a:solidFill>
            </a:endParaRPr>
          </a:p>
        </p:txBody>
      </p:sp>
      <p:sp>
        <p:nvSpPr>
          <p:cNvPr id="199" name="Google Shape;199;p29"/>
          <p:cNvSpPr txBox="1">
            <a:spLocks noGrp="1"/>
          </p:cNvSpPr>
          <p:nvPr>
            <p:ph type="body" idx="1"/>
          </p:nvPr>
        </p:nvSpPr>
        <p:spPr>
          <a:xfrm>
            <a:off x="471900" y="1919075"/>
            <a:ext cx="3999900" cy="31455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Char char="●"/>
            </a:pPr>
            <a:r>
              <a:rPr lang="en" sz="1200"/>
              <a:t>Qu’est-ce qu’un module ?</a:t>
            </a:r>
            <a:endParaRPr sz="1200"/>
          </a:p>
          <a:p>
            <a:pPr marL="365760" lvl="0" indent="-213359" algn="l" rtl="0">
              <a:spcBef>
                <a:spcPts val="1600"/>
              </a:spcBef>
              <a:spcAft>
                <a:spcPts val="0"/>
              </a:spcAft>
              <a:buSzPts val="1200"/>
              <a:buChar char="●"/>
            </a:pPr>
            <a:r>
              <a:rPr lang="en" sz="1200"/>
              <a:t>Pourquoi on les utilise ?</a:t>
            </a:r>
            <a:endParaRPr sz="1200"/>
          </a:p>
          <a:p>
            <a:pPr marL="365760" lvl="0" indent="-213359" algn="l" rtl="0">
              <a:spcBef>
                <a:spcPts val="1600"/>
              </a:spcBef>
              <a:spcAft>
                <a:spcPts val="0"/>
              </a:spcAft>
              <a:buSzPts val="1200"/>
              <a:buChar char="●"/>
            </a:pPr>
            <a:r>
              <a:rPr lang="en" sz="1200"/>
              <a:t>Fonctionnement des modules</a:t>
            </a:r>
            <a:endParaRPr sz="1200"/>
          </a:p>
          <a:p>
            <a:pPr marL="365760" lvl="0" indent="-213359" algn="l" rtl="0">
              <a:spcBef>
                <a:spcPts val="1600"/>
              </a:spcBef>
              <a:spcAft>
                <a:spcPts val="0"/>
              </a:spcAft>
              <a:buSzPts val="1200"/>
              <a:buChar char="●"/>
            </a:pPr>
            <a:r>
              <a:rPr lang="en" sz="1200"/>
              <a:t>Exploration des modules </a:t>
            </a:r>
            <a:r>
              <a:rPr lang="en" sz="1200" b="1" i="1"/>
              <a:t>os, fs, events et http</a:t>
            </a:r>
            <a:endParaRPr sz="1200" b="1" i="1"/>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00" name="Google Shape;200;p29"/>
          <p:cNvSpPr/>
          <p:nvPr/>
        </p:nvSpPr>
        <p:spPr>
          <a:xfrm>
            <a:off x="5791575" y="2040950"/>
            <a:ext cx="1419600" cy="530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os</a:t>
            </a:r>
            <a:endParaRPr/>
          </a:p>
        </p:txBody>
      </p:sp>
      <p:sp>
        <p:nvSpPr>
          <p:cNvPr id="201" name="Google Shape;201;p29"/>
          <p:cNvSpPr/>
          <p:nvPr/>
        </p:nvSpPr>
        <p:spPr>
          <a:xfrm>
            <a:off x="5791575" y="2769425"/>
            <a:ext cx="1419600" cy="5307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fs</a:t>
            </a:r>
            <a:endParaRPr/>
          </a:p>
        </p:txBody>
      </p:sp>
      <p:sp>
        <p:nvSpPr>
          <p:cNvPr id="202" name="Google Shape;202;p29"/>
          <p:cNvSpPr/>
          <p:nvPr/>
        </p:nvSpPr>
        <p:spPr>
          <a:xfrm>
            <a:off x="5791575" y="3497900"/>
            <a:ext cx="1419600" cy="5307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events</a:t>
            </a:r>
            <a:endParaRPr/>
          </a:p>
        </p:txBody>
      </p:sp>
      <p:sp>
        <p:nvSpPr>
          <p:cNvPr id="203" name="Google Shape;203;p29"/>
          <p:cNvSpPr/>
          <p:nvPr/>
        </p:nvSpPr>
        <p:spPr>
          <a:xfrm>
            <a:off x="5791575" y="4329250"/>
            <a:ext cx="1419600" cy="5307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17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Express avancé &gt; </a:t>
            </a:r>
            <a:r>
              <a:rPr lang="en">
                <a:solidFill>
                  <a:srgbClr val="FFFF00"/>
                </a:solidFill>
              </a:rPr>
              <a:t>Structure d’une application Express</a:t>
            </a:r>
            <a:endParaRPr>
              <a:solidFill>
                <a:srgbClr val="FFFF00"/>
              </a:solidFill>
            </a:endParaRPr>
          </a:p>
        </p:txBody>
      </p:sp>
      <p:sp>
        <p:nvSpPr>
          <p:cNvPr id="1240" name="Google Shape;1240;p178"/>
          <p:cNvSpPr txBox="1">
            <a:spLocks noGrp="1"/>
          </p:cNvSpPr>
          <p:nvPr>
            <p:ph type="body" idx="1"/>
          </p:nvPr>
        </p:nvSpPr>
        <p:spPr>
          <a:xfrm>
            <a:off x="147000" y="1685050"/>
            <a:ext cx="8743800" cy="3458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200" u="sng" dirty="0" smtClean="0"/>
              <a:t>Exercice </a:t>
            </a:r>
            <a:r>
              <a:rPr lang="en" sz="1200" u="sng" dirty="0"/>
              <a:t>4</a:t>
            </a:r>
            <a:r>
              <a:rPr lang="en" sz="1200" u="sng" dirty="0" smtClean="0"/>
              <a:t> </a:t>
            </a:r>
            <a:r>
              <a:rPr lang="en" sz="1200" u="sng" dirty="0"/>
              <a:t>:</a:t>
            </a:r>
            <a:endParaRPr sz="1200" u="sng" dirty="0"/>
          </a:p>
          <a:p>
            <a:pPr marL="365760" lvl="0" indent="-213359" algn="l" rtl="0">
              <a:spcBef>
                <a:spcPts val="1000"/>
              </a:spcBef>
              <a:spcAft>
                <a:spcPts val="0"/>
              </a:spcAft>
              <a:buSzPts val="1200"/>
              <a:buAutoNum type="arabicPeriod"/>
            </a:pPr>
            <a:r>
              <a:rPr lang="en" sz="1200" dirty="0"/>
              <a:t>Réorganisez votre application musica ( application d’achat de contenu musical ) pour déplacer les routes dans </a:t>
            </a:r>
            <a:r>
              <a:rPr lang="en" sz="1200" b="1" i="1" dirty="0"/>
              <a:t>categories.js</a:t>
            </a:r>
            <a:r>
              <a:rPr lang="en" sz="1200" dirty="0"/>
              <a:t> et dans le répertoire </a:t>
            </a:r>
            <a:r>
              <a:rPr lang="en" sz="1200" b="1" i="1" dirty="0"/>
              <a:t>routes</a:t>
            </a:r>
            <a:endParaRPr sz="1200" b="1" i="1" dirty="0"/>
          </a:p>
          <a:p>
            <a:pPr marL="365760" lvl="0" indent="-213359" algn="l" rtl="0">
              <a:spcBef>
                <a:spcPts val="1000"/>
              </a:spcBef>
              <a:spcAft>
                <a:spcPts val="0"/>
              </a:spcAft>
              <a:buSzPts val="1200"/>
              <a:buAutoNum type="arabicPeriod"/>
            </a:pPr>
            <a:r>
              <a:rPr lang="en" sz="1200" dirty="0"/>
              <a:t>Créez l’objet </a:t>
            </a:r>
            <a:r>
              <a:rPr lang="en" sz="1200" b="1" i="1" dirty="0"/>
              <a:t>router </a:t>
            </a:r>
            <a:r>
              <a:rPr lang="en" sz="1200" dirty="0"/>
              <a:t>dans </a:t>
            </a:r>
            <a:r>
              <a:rPr lang="en" sz="1200" b="1" i="1" dirty="0"/>
              <a:t>categories.js</a:t>
            </a:r>
            <a:endParaRPr sz="1200" b="1" i="1" dirty="0"/>
          </a:p>
          <a:p>
            <a:pPr marL="365760" lvl="0" indent="-213359" algn="l" rtl="0">
              <a:spcBef>
                <a:spcPts val="1000"/>
              </a:spcBef>
              <a:spcAft>
                <a:spcPts val="0"/>
              </a:spcAft>
              <a:buSzPts val="1200"/>
              <a:buAutoNum type="arabicPeriod"/>
            </a:pPr>
            <a:r>
              <a:rPr lang="en" sz="1200" dirty="0"/>
              <a:t>Exportez le </a:t>
            </a:r>
            <a:r>
              <a:rPr lang="en" sz="1200" b="1" i="1" dirty="0"/>
              <a:t>router </a:t>
            </a:r>
            <a:r>
              <a:rPr lang="en" sz="1200" dirty="0"/>
              <a:t>dans </a:t>
            </a:r>
            <a:r>
              <a:rPr lang="en" sz="1200" b="1" i="1" dirty="0"/>
              <a:t>categories.js </a:t>
            </a:r>
            <a:r>
              <a:rPr lang="en" sz="1200" dirty="0"/>
              <a:t>et importez le dans </a:t>
            </a:r>
            <a:r>
              <a:rPr lang="en" sz="1200" b="1" i="1" dirty="0"/>
              <a:t>index.js</a:t>
            </a:r>
            <a:endParaRPr sz="1200" b="1" i="1" dirty="0"/>
          </a:p>
          <a:p>
            <a:pPr marL="457200" lvl="0" indent="0" algn="l" rtl="0">
              <a:spcBef>
                <a:spcPts val="1000"/>
              </a:spcBef>
              <a:spcAft>
                <a:spcPts val="1000"/>
              </a:spcAft>
              <a:buNone/>
            </a:pPr>
            <a:endParaRPr sz="1200" b="1" i="1"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17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Introduction</a:t>
            </a:r>
            <a:endParaRPr>
              <a:solidFill>
                <a:srgbClr val="FFFF00"/>
              </a:solidFill>
            </a:endParaRPr>
          </a:p>
        </p:txBody>
      </p:sp>
      <p:sp>
        <p:nvSpPr>
          <p:cNvPr id="1246" name="Google Shape;1246;p179"/>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b="1" dirty="0"/>
              <a:t>Rappel </a:t>
            </a:r>
            <a:r>
              <a:rPr lang="en" sz="1200" dirty="0"/>
              <a:t>: Dans la section </a:t>
            </a:r>
            <a:r>
              <a:rPr lang="en" sz="1200" b="1" i="1" dirty="0"/>
              <a:t>Node.js &gt; Fonctionnement </a:t>
            </a:r>
            <a:r>
              <a:rPr lang="en" sz="1200" dirty="0"/>
              <a:t>vous avez vu que l’environnement </a:t>
            </a:r>
            <a:r>
              <a:rPr lang="en" sz="1200" b="1" dirty="0"/>
              <a:t>Node </a:t>
            </a:r>
            <a:r>
              <a:rPr lang="en" sz="1200" dirty="0"/>
              <a:t>permet d’exécuter du code de manière </a:t>
            </a:r>
            <a:r>
              <a:rPr lang="en" sz="1200" b="1" dirty="0"/>
              <a:t>asynchone</a:t>
            </a:r>
            <a:endParaRPr sz="1200" b="1" dirty="0"/>
          </a:p>
          <a:p>
            <a:pPr marL="365760" lvl="0" indent="-213359" algn="l" rtl="0">
              <a:spcBef>
                <a:spcPts val="1000"/>
              </a:spcBef>
              <a:spcAft>
                <a:spcPts val="0"/>
              </a:spcAft>
              <a:buSzPts val="1200"/>
              <a:buChar char="●"/>
            </a:pPr>
            <a:r>
              <a:rPr lang="en" sz="1200" dirty="0"/>
              <a:t>Dans cette section vous allez voir la différence entre un code synchrone et asynchrone et leur processus d’exécution</a:t>
            </a:r>
            <a:endParaRPr sz="1200" dirty="0"/>
          </a:p>
          <a:p>
            <a:pPr marL="0" lvl="0" indent="0" algn="l" rtl="0">
              <a:spcBef>
                <a:spcPts val="1000"/>
              </a:spcBef>
              <a:spcAft>
                <a:spcPts val="0"/>
              </a:spcAft>
              <a:buNone/>
            </a:pPr>
            <a:r>
              <a:rPr lang="en" sz="1200" u="sng" dirty="0"/>
              <a:t>Exercice :</a:t>
            </a:r>
            <a:endParaRPr sz="1200" dirty="0"/>
          </a:p>
          <a:p>
            <a:pPr marL="365760" lvl="0" indent="-213359" algn="l" rtl="0">
              <a:spcBef>
                <a:spcPts val="1000"/>
              </a:spcBef>
              <a:spcAft>
                <a:spcPts val="0"/>
              </a:spcAft>
              <a:buSzPts val="1200"/>
              <a:buAutoNum type="arabicPeriod"/>
            </a:pPr>
            <a:r>
              <a:rPr lang="en" sz="1200" dirty="0"/>
              <a:t>Créez un répertoire </a:t>
            </a:r>
            <a:r>
              <a:rPr lang="en" sz="1200" b="1" i="1" dirty="0"/>
              <a:t>async-demo </a:t>
            </a:r>
            <a:r>
              <a:rPr lang="en" sz="1200" dirty="0"/>
              <a:t>dans le répertoire </a:t>
            </a:r>
            <a:r>
              <a:rPr lang="en" sz="1200" b="1" i="1" dirty="0"/>
              <a:t>nodejs</a:t>
            </a:r>
            <a:endParaRPr sz="1200" b="1" i="1" dirty="0"/>
          </a:p>
          <a:p>
            <a:pPr marL="365760" lvl="0" indent="-213359" algn="l" rtl="0">
              <a:spcBef>
                <a:spcPts val="1000"/>
              </a:spcBef>
              <a:spcAft>
                <a:spcPts val="0"/>
              </a:spcAft>
              <a:buSzPts val="1200"/>
              <a:buAutoNum type="arabicPeriod"/>
            </a:pPr>
            <a:r>
              <a:rPr lang="en" sz="1200" dirty="0"/>
              <a:t>Allez dans le répertoire </a:t>
            </a:r>
            <a:r>
              <a:rPr lang="en" sz="1200" b="1" i="1" dirty="0"/>
              <a:t>async-demo</a:t>
            </a:r>
            <a:r>
              <a:rPr lang="en" sz="1200" dirty="0"/>
              <a:t> et générez le  fichier </a:t>
            </a:r>
            <a:r>
              <a:rPr lang="en" sz="1200" b="1" i="1" dirty="0"/>
              <a:t>package.json</a:t>
            </a:r>
            <a:endParaRPr sz="1200" b="1" i="1" dirty="0"/>
          </a:p>
          <a:p>
            <a:pPr marL="457200" lvl="0" indent="0" algn="l" rtl="0">
              <a:spcBef>
                <a:spcPts val="1000"/>
              </a:spcBef>
              <a:spcAft>
                <a:spcPts val="0"/>
              </a:spcAft>
              <a:buNone/>
            </a:pPr>
            <a:r>
              <a:rPr lang="en" sz="1200" b="1" i="1" dirty="0"/>
              <a:t>npm init --yes</a:t>
            </a:r>
            <a:endParaRPr sz="1200" b="1" i="1" dirty="0"/>
          </a:p>
          <a:p>
            <a:pPr marL="381001" lvl="0" indent="-228600" algn="l" rtl="0">
              <a:spcBef>
                <a:spcPts val="1000"/>
              </a:spcBef>
              <a:spcAft>
                <a:spcPts val="0"/>
              </a:spcAft>
              <a:buSzPts val="1200"/>
              <a:buFont typeface="+mj-lt"/>
              <a:buAutoNum type="arabicPeriod" startAt="3"/>
            </a:pPr>
            <a:r>
              <a:rPr lang="en" sz="1200" dirty="0"/>
              <a:t>Créez un fichier </a:t>
            </a:r>
            <a:r>
              <a:rPr lang="en" sz="1200" b="1" i="1" dirty="0"/>
              <a:t>index.js</a:t>
            </a:r>
            <a:r>
              <a:rPr lang="en" sz="1200" dirty="0"/>
              <a:t> dans le répertoire </a:t>
            </a:r>
            <a:r>
              <a:rPr lang="en" sz="1200" b="1" i="1" dirty="0"/>
              <a:t>async-demo</a:t>
            </a:r>
            <a:endParaRPr sz="1200" b="1" i="1" dirty="0"/>
          </a:p>
          <a:p>
            <a:pPr marL="365760" lvl="0" indent="-213359" algn="l" rtl="0">
              <a:spcBef>
                <a:spcPts val="1000"/>
              </a:spcBef>
              <a:spcAft>
                <a:spcPts val="0"/>
              </a:spcAft>
              <a:buSzPts val="1200"/>
              <a:buAutoNum type="arabicPeriod" startAt="3"/>
            </a:pPr>
            <a:r>
              <a:rPr lang="en" sz="1200" dirty="0"/>
              <a:t>Entrez le code suivant :</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console.log('Avant');</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console.log('Après');</a:t>
            </a:r>
            <a:endParaRPr sz="1200" b="1" dirty="0">
              <a:latin typeface="Courier New"/>
              <a:ea typeface="Courier New"/>
              <a:cs typeface="Courier New"/>
              <a:sym typeface="Courier New"/>
            </a:endParaRPr>
          </a:p>
          <a:p>
            <a:pPr marL="0" lvl="0" indent="0" algn="l" rtl="0">
              <a:spcBef>
                <a:spcPts val="0"/>
              </a:spcBef>
              <a:spcAft>
                <a:spcPts val="1000"/>
              </a:spcAft>
              <a:buNone/>
            </a:pPr>
            <a:endParaRPr sz="1200"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18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Introduction</a:t>
            </a:r>
            <a:endParaRPr>
              <a:solidFill>
                <a:srgbClr val="FFFF00"/>
              </a:solidFill>
            </a:endParaRPr>
          </a:p>
        </p:txBody>
      </p:sp>
      <p:sp>
        <p:nvSpPr>
          <p:cNvPr id="1252" name="Google Shape;1252;p180"/>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5"/>
            </a:pPr>
            <a:r>
              <a:rPr lang="en" sz="1200"/>
              <a:t>Enregistrez les modifications et exécutez </a:t>
            </a:r>
            <a:r>
              <a:rPr lang="en" sz="1200" b="1" i="1"/>
              <a:t>index.js</a:t>
            </a:r>
            <a:endParaRPr sz="1200" b="1" i="1"/>
          </a:p>
          <a:p>
            <a:pPr marL="365760" lvl="0" indent="-213359" algn="l" rtl="0">
              <a:spcBef>
                <a:spcPts val="1000"/>
              </a:spcBef>
              <a:spcAft>
                <a:spcPts val="0"/>
              </a:spcAft>
              <a:buSzPts val="1200"/>
              <a:buChar char="●"/>
            </a:pPr>
            <a:r>
              <a:rPr lang="en" sz="1200"/>
              <a:t>Notez que l’appel à </a:t>
            </a:r>
            <a:r>
              <a:rPr lang="en" sz="1200" b="1">
                <a:latin typeface="Courier New"/>
                <a:ea typeface="Courier New"/>
                <a:cs typeface="Courier New"/>
                <a:sym typeface="Courier New"/>
              </a:rPr>
              <a:t>console.log()</a:t>
            </a:r>
            <a:r>
              <a:rPr lang="en" sz="1200" b="1"/>
              <a:t> </a:t>
            </a:r>
            <a:r>
              <a:rPr lang="en" sz="1200"/>
              <a:t>est un exemple de code </a:t>
            </a:r>
            <a:r>
              <a:rPr lang="en" sz="1200" b="1"/>
              <a:t>synchrone </a:t>
            </a:r>
            <a:r>
              <a:rPr lang="en" sz="1200"/>
              <a:t>ou </a:t>
            </a:r>
            <a:r>
              <a:rPr lang="en" sz="1200" b="1"/>
              <a:t>bloquant</a:t>
            </a:r>
            <a:endParaRPr sz="1200" b="1"/>
          </a:p>
          <a:p>
            <a:pPr marL="365760" lvl="0" indent="-213359" algn="l" rtl="0">
              <a:spcBef>
                <a:spcPts val="1000"/>
              </a:spcBef>
              <a:spcAft>
                <a:spcPts val="0"/>
              </a:spcAft>
              <a:buSzPts val="1200"/>
              <a:buChar char="●"/>
            </a:pPr>
            <a:r>
              <a:rPr lang="en" sz="1200"/>
              <a:t>Lorsque la première ligne de code </a:t>
            </a:r>
            <a:r>
              <a:rPr lang="en" sz="1200" b="1">
                <a:latin typeface="Courier New"/>
                <a:ea typeface="Courier New"/>
                <a:cs typeface="Courier New"/>
                <a:sym typeface="Courier New"/>
              </a:rPr>
              <a:t>console.log('Avant');</a:t>
            </a:r>
            <a:r>
              <a:rPr lang="en" sz="1200" b="1"/>
              <a:t> </a:t>
            </a:r>
            <a:r>
              <a:rPr lang="en" sz="1200"/>
              <a:t>s’exécute : </a:t>
            </a:r>
            <a:endParaRPr sz="1200"/>
          </a:p>
          <a:p>
            <a:pPr marL="822960" lvl="1" indent="-213360" algn="l" rtl="0">
              <a:spcBef>
                <a:spcPts val="1000"/>
              </a:spcBef>
              <a:spcAft>
                <a:spcPts val="0"/>
              </a:spcAft>
              <a:buSzPts val="1200"/>
              <a:buChar char="○"/>
            </a:pPr>
            <a:r>
              <a:rPr lang="en"/>
              <a:t>L</a:t>
            </a:r>
            <a:r>
              <a:rPr lang="en" sz="1200"/>
              <a:t>e programme est bloqué</a:t>
            </a:r>
            <a:endParaRPr/>
          </a:p>
          <a:p>
            <a:pPr marL="822960" lvl="1" indent="-213360" algn="l" rtl="0">
              <a:spcBef>
                <a:spcPts val="1000"/>
              </a:spcBef>
              <a:spcAft>
                <a:spcPts val="0"/>
              </a:spcAft>
              <a:buSzPts val="1200"/>
              <a:buChar char="○"/>
            </a:pPr>
            <a:r>
              <a:rPr lang="en"/>
              <a:t>Pour que </a:t>
            </a:r>
            <a:r>
              <a:rPr lang="en" b="1">
                <a:latin typeface="Courier New"/>
                <a:ea typeface="Courier New"/>
                <a:cs typeface="Courier New"/>
                <a:sym typeface="Courier New"/>
              </a:rPr>
              <a:t>console.log('Après');</a:t>
            </a:r>
            <a:r>
              <a:rPr lang="en" b="1"/>
              <a:t> </a:t>
            </a:r>
            <a:r>
              <a:rPr lang="en"/>
              <a:t>puisse s’exécuter, elle doit d’abord attendre que la première ligne </a:t>
            </a:r>
            <a:r>
              <a:rPr lang="en" b="1">
                <a:latin typeface="Courier New"/>
                <a:ea typeface="Courier New"/>
                <a:cs typeface="Courier New"/>
                <a:sym typeface="Courier New"/>
              </a:rPr>
              <a:t>console.log('Avant');</a:t>
            </a:r>
            <a:r>
              <a:rPr lang="en" b="1"/>
              <a:t> </a:t>
            </a:r>
            <a:r>
              <a:rPr lang="en"/>
              <a:t>finisse de s’exécuter</a:t>
            </a:r>
            <a:endParaRPr/>
          </a:p>
          <a:p>
            <a:pPr marL="0" lvl="0" indent="0" algn="l" rtl="0">
              <a:spcBef>
                <a:spcPts val="1000"/>
              </a:spcBef>
              <a:spcAft>
                <a:spcPts val="0"/>
              </a:spcAft>
              <a:buNone/>
            </a:pPr>
            <a:r>
              <a:rPr lang="en" sz="1200" u="sng"/>
              <a:t>Exercice 2 :</a:t>
            </a:r>
            <a:endParaRPr/>
          </a:p>
          <a:p>
            <a:pPr marL="365760" lvl="0" indent="-213359" algn="l" rtl="0">
              <a:spcBef>
                <a:spcPts val="1000"/>
              </a:spcBef>
              <a:spcAft>
                <a:spcPts val="0"/>
              </a:spcAft>
              <a:buSzPts val="1200"/>
              <a:buAutoNum type="arabicPeriod"/>
            </a:pPr>
            <a:r>
              <a:rPr lang="en" sz="1200"/>
              <a:t>Ouvrez le fichier</a:t>
            </a:r>
            <a:r>
              <a:rPr lang="en" sz="1200" b="1" i="1"/>
              <a:t> index.js</a:t>
            </a:r>
            <a:r>
              <a:rPr lang="en" sz="1200"/>
              <a:t> et entre les lignes </a:t>
            </a:r>
            <a:r>
              <a:rPr lang="en" sz="1200" b="1">
                <a:latin typeface="Courier New"/>
                <a:ea typeface="Courier New"/>
                <a:cs typeface="Courier New"/>
                <a:sym typeface="Courier New"/>
              </a:rPr>
              <a:t>console.log('Avant'); </a:t>
            </a:r>
            <a:r>
              <a:rPr lang="en" sz="1200"/>
              <a:t>et</a:t>
            </a:r>
            <a:r>
              <a:rPr lang="en" sz="1200" b="1"/>
              <a:t>  </a:t>
            </a:r>
            <a:r>
              <a:rPr lang="en" sz="1200" b="1">
                <a:latin typeface="Courier New"/>
                <a:ea typeface="Courier New"/>
                <a:cs typeface="Courier New"/>
                <a:sym typeface="Courier New"/>
              </a:rPr>
              <a:t>console.log('Après'); </a:t>
            </a:r>
            <a:r>
              <a:rPr lang="en" sz="1200"/>
              <a:t>entrez le code </a:t>
            </a:r>
            <a:r>
              <a:rPr lang="en" sz="1050"/>
              <a:t>:</a:t>
            </a:r>
            <a:endParaRPr sz="105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setTimeout(() =&gt;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console.log('Retour d’un utilisateur en cours...');</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2000);</a:t>
            </a:r>
            <a:endParaRPr sz="1200" b="1">
              <a:latin typeface="Courier New"/>
              <a:ea typeface="Courier New"/>
              <a:cs typeface="Courier New"/>
              <a:sym typeface="Courier New"/>
            </a:endParaRPr>
          </a:p>
          <a:p>
            <a:pPr marL="0" lvl="0" indent="0" algn="l" rtl="0">
              <a:spcBef>
                <a:spcPts val="0"/>
              </a:spcBef>
              <a:spcAft>
                <a:spcPts val="0"/>
              </a:spcAft>
              <a:buNone/>
            </a:pPr>
            <a:endParaRPr sz="1050"/>
          </a:p>
          <a:p>
            <a:pPr marL="0" lvl="0" indent="0" algn="l" rtl="0">
              <a:spcBef>
                <a:spcPts val="1000"/>
              </a:spcBef>
              <a:spcAft>
                <a:spcPts val="1000"/>
              </a:spcAft>
              <a:buNone/>
            </a:pPr>
            <a:endParaRPr sz="120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8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Introduction</a:t>
            </a:r>
            <a:endParaRPr>
              <a:solidFill>
                <a:srgbClr val="FFFF00"/>
              </a:solidFill>
            </a:endParaRPr>
          </a:p>
        </p:txBody>
      </p:sp>
      <p:sp>
        <p:nvSpPr>
          <p:cNvPr id="1258" name="Google Shape;1258;p181"/>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2"/>
            </a:pPr>
            <a:r>
              <a:rPr lang="en" sz="1200"/>
              <a:t>Enregistrez les modifications et exécutez </a:t>
            </a:r>
            <a:r>
              <a:rPr lang="en" sz="1200" b="1" i="1"/>
              <a:t>index.js</a:t>
            </a:r>
            <a:endParaRPr sz="1200" b="1" i="1"/>
          </a:p>
          <a:p>
            <a:pPr marL="365760" lvl="0" indent="-213359" algn="l" rtl="0">
              <a:spcBef>
                <a:spcPts val="1000"/>
              </a:spcBef>
              <a:spcAft>
                <a:spcPts val="0"/>
              </a:spcAft>
              <a:buSzPts val="1200"/>
              <a:buAutoNum type="arabicPeriod" startAt="2"/>
            </a:pPr>
            <a:r>
              <a:rPr lang="en" sz="1200"/>
              <a:t>Examinez l’ordre dans lequel les messages sont affichés</a:t>
            </a:r>
            <a:endParaRPr sz="1200"/>
          </a:p>
          <a:p>
            <a:pPr marL="365760" lvl="0" indent="-213359" algn="l" rtl="0">
              <a:spcBef>
                <a:spcPts val="1000"/>
              </a:spcBef>
              <a:spcAft>
                <a:spcPts val="0"/>
              </a:spcAft>
              <a:buSzPts val="1200"/>
              <a:buChar char="●"/>
            </a:pPr>
            <a:r>
              <a:rPr lang="en" sz="1200"/>
              <a:t>Notez que la fonction </a:t>
            </a:r>
            <a:r>
              <a:rPr lang="en" sz="1200" b="1">
                <a:latin typeface="Courier New"/>
                <a:ea typeface="Courier New"/>
                <a:cs typeface="Courier New"/>
                <a:sym typeface="Courier New"/>
              </a:rPr>
              <a:t>setTimeout()</a:t>
            </a:r>
            <a:r>
              <a:rPr lang="en" sz="1200"/>
              <a:t>est un exemple de fonction </a:t>
            </a:r>
            <a:r>
              <a:rPr lang="en" sz="1200" b="1"/>
              <a:t>asynchrone </a:t>
            </a:r>
            <a:r>
              <a:rPr lang="en" sz="1200"/>
              <a:t>ou </a:t>
            </a:r>
            <a:r>
              <a:rPr lang="en" sz="1200" b="1"/>
              <a:t>non bloquante</a:t>
            </a:r>
            <a:endParaRPr sz="1200"/>
          </a:p>
          <a:p>
            <a:pPr marL="365760" lvl="0" indent="-213359" algn="l" rtl="0">
              <a:spcBef>
                <a:spcPts val="1000"/>
              </a:spcBef>
              <a:spcAft>
                <a:spcPts val="0"/>
              </a:spcAft>
              <a:buSzPts val="1200"/>
              <a:buChar char="●"/>
            </a:pPr>
            <a:r>
              <a:rPr lang="en" sz="1200"/>
              <a:t>Lorsque le programme s’exécute : </a:t>
            </a:r>
            <a:endParaRPr sz="1200"/>
          </a:p>
          <a:p>
            <a:pPr marL="822960" lvl="1" indent="-213360" algn="l" rtl="0">
              <a:spcBef>
                <a:spcPts val="1000"/>
              </a:spcBef>
              <a:spcAft>
                <a:spcPts val="0"/>
              </a:spcAft>
              <a:buSzPts val="1200"/>
              <a:buChar char="○"/>
            </a:pPr>
            <a:r>
              <a:rPr lang="en"/>
              <a:t>La première ligne </a:t>
            </a:r>
            <a:r>
              <a:rPr lang="en" b="1">
                <a:latin typeface="Courier New"/>
                <a:ea typeface="Courier New"/>
                <a:cs typeface="Courier New"/>
                <a:sym typeface="Courier New"/>
              </a:rPr>
              <a:t>console.log('Avant');</a:t>
            </a:r>
            <a:r>
              <a:rPr lang="en" b="1"/>
              <a:t> </a:t>
            </a:r>
            <a:r>
              <a:rPr lang="en"/>
              <a:t>s’exécute</a:t>
            </a:r>
            <a:endParaRPr/>
          </a:p>
          <a:p>
            <a:pPr marL="822960" lvl="1" indent="-213360" algn="l" rtl="0">
              <a:spcBef>
                <a:spcPts val="1000"/>
              </a:spcBef>
              <a:spcAft>
                <a:spcPts val="0"/>
              </a:spcAft>
              <a:buSzPts val="1200"/>
              <a:buChar char="○"/>
            </a:pPr>
            <a:r>
              <a:rPr lang="en"/>
              <a:t>La fonction </a:t>
            </a:r>
            <a:r>
              <a:rPr lang="en" b="1">
                <a:latin typeface="Courier New"/>
                <a:ea typeface="Courier New"/>
                <a:cs typeface="Courier New"/>
                <a:sym typeface="Courier New"/>
              </a:rPr>
              <a:t>setTimeout()</a:t>
            </a:r>
            <a:r>
              <a:rPr lang="en"/>
              <a:t> va planifier une fonction à exécuter dans le futur ( 2 secondes après ) et le contrôle est immédiatement retourné pour exécuter la prochaine ligne de code </a:t>
            </a:r>
            <a:r>
              <a:rPr lang="en" b="1">
                <a:latin typeface="Courier New"/>
                <a:ea typeface="Courier New"/>
                <a:cs typeface="Courier New"/>
                <a:sym typeface="Courier New"/>
              </a:rPr>
              <a:t>console.log('Après')</a:t>
            </a:r>
            <a:endParaRPr/>
          </a:p>
          <a:p>
            <a:pPr marL="1280160" lvl="2" indent="-213360" algn="l" rtl="0">
              <a:spcBef>
                <a:spcPts val="1000"/>
              </a:spcBef>
              <a:spcAft>
                <a:spcPts val="0"/>
              </a:spcAft>
              <a:buSzPts val="1200"/>
              <a:buChar char="■"/>
            </a:pPr>
            <a:r>
              <a:rPr lang="en"/>
              <a:t>La fonction </a:t>
            </a:r>
            <a:r>
              <a:rPr lang="en" b="1">
                <a:latin typeface="Courier New"/>
                <a:ea typeface="Courier New"/>
                <a:cs typeface="Courier New"/>
                <a:sym typeface="Courier New"/>
              </a:rPr>
              <a:t>setTimeout()</a:t>
            </a:r>
            <a:r>
              <a:rPr lang="en" b="1"/>
              <a:t> </a:t>
            </a:r>
            <a:r>
              <a:rPr lang="en"/>
              <a:t>ne va donc pas attendre ou bloquer l’exécution de la prochaine ligne de code</a:t>
            </a:r>
            <a:endParaRPr/>
          </a:p>
          <a:p>
            <a:pPr marL="822960" lvl="1" indent="-213360" algn="l" rtl="0">
              <a:spcBef>
                <a:spcPts val="1000"/>
              </a:spcBef>
              <a:spcAft>
                <a:spcPts val="0"/>
              </a:spcAft>
              <a:buSzPts val="1200"/>
              <a:buChar char="○"/>
            </a:pPr>
            <a:r>
              <a:rPr lang="en" sz="1200"/>
              <a:t>La ligne </a:t>
            </a:r>
            <a:r>
              <a:rPr lang="en" sz="1200" b="1">
                <a:latin typeface="Courier New"/>
                <a:ea typeface="Courier New"/>
                <a:cs typeface="Courier New"/>
                <a:sym typeface="Courier New"/>
              </a:rPr>
              <a:t>console.log('</a:t>
            </a:r>
            <a:r>
              <a:rPr lang="en" b="1">
                <a:latin typeface="Courier New"/>
                <a:ea typeface="Courier New"/>
                <a:cs typeface="Courier New"/>
                <a:sym typeface="Courier New"/>
              </a:rPr>
              <a:t>Après</a:t>
            </a:r>
            <a:r>
              <a:rPr lang="en" sz="1200" b="1">
                <a:latin typeface="Courier New"/>
                <a:ea typeface="Courier New"/>
                <a:cs typeface="Courier New"/>
                <a:sym typeface="Courier New"/>
              </a:rPr>
              <a:t>');</a:t>
            </a:r>
            <a:r>
              <a:rPr lang="en" sz="1200" b="1"/>
              <a:t> </a:t>
            </a:r>
            <a:r>
              <a:rPr lang="en" sz="1200"/>
              <a:t>s’exécute et ce n</a:t>
            </a:r>
            <a:r>
              <a:rPr lang="en"/>
              <a:t>’est que </a:t>
            </a:r>
            <a:r>
              <a:rPr lang="en" sz="1200"/>
              <a:t>deux secondes plus tard que </a:t>
            </a:r>
            <a:r>
              <a:rPr lang="en" b="1">
                <a:latin typeface="Courier New"/>
                <a:ea typeface="Courier New"/>
                <a:cs typeface="Courier New"/>
                <a:sym typeface="Courier New"/>
              </a:rPr>
              <a:t>console.log('Retour d’un utilisateur en cours...');</a:t>
            </a:r>
            <a:r>
              <a:rPr lang="en" b="1"/>
              <a:t> </a:t>
            </a:r>
            <a:r>
              <a:rPr lang="en"/>
              <a:t>va s’exécuter</a:t>
            </a:r>
            <a:endParaRPr/>
          </a:p>
          <a:p>
            <a:pPr marL="914400" lvl="0" indent="0" algn="l" rtl="0">
              <a:spcBef>
                <a:spcPts val="1000"/>
              </a:spcBef>
              <a:spcAft>
                <a:spcPts val="0"/>
              </a:spcAft>
              <a:buNone/>
            </a:pPr>
            <a:endParaRPr/>
          </a:p>
          <a:p>
            <a:pPr marL="457200" lvl="0" indent="0" algn="l" rtl="0">
              <a:lnSpc>
                <a:spcPct val="135714"/>
              </a:lnSpc>
              <a:spcBef>
                <a:spcPts val="100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endParaRPr sz="1050"/>
          </a:p>
          <a:p>
            <a:pPr marL="0" lvl="0" indent="0" algn="l" rtl="0">
              <a:spcBef>
                <a:spcPts val="1000"/>
              </a:spcBef>
              <a:spcAft>
                <a:spcPts val="1000"/>
              </a:spcAft>
              <a:buNone/>
            </a:pPr>
            <a:endParaRPr sz="120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8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Introduction</a:t>
            </a:r>
            <a:endParaRPr>
              <a:solidFill>
                <a:srgbClr val="FFFF00"/>
              </a:solidFill>
            </a:endParaRPr>
          </a:p>
        </p:txBody>
      </p:sp>
      <p:sp>
        <p:nvSpPr>
          <p:cNvPr id="1264" name="Google Shape;1264;p182"/>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latin typeface="Courier New"/>
                <a:ea typeface="Courier New"/>
                <a:cs typeface="Courier New"/>
                <a:sym typeface="Courier New"/>
              </a:rPr>
              <a:t>console.log('Avant');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setTimeout(()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console.log('Retour d’un utilisateur en cours...');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2000);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console.log('Après');</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endParaRPr sz="1200">
              <a:latin typeface="Courier New"/>
              <a:ea typeface="Courier New"/>
              <a:cs typeface="Courier New"/>
              <a:sym typeface="Courier New"/>
            </a:endParaRPr>
          </a:p>
          <a:p>
            <a:pPr marL="365760" lvl="0" indent="-213359" algn="l" rtl="0">
              <a:lnSpc>
                <a:spcPct val="135714"/>
              </a:lnSpc>
              <a:spcBef>
                <a:spcPts val="0"/>
              </a:spcBef>
              <a:spcAft>
                <a:spcPts val="0"/>
              </a:spcAft>
              <a:buSzPts val="1200"/>
              <a:buChar char="●"/>
            </a:pPr>
            <a:r>
              <a:rPr lang="en" sz="1200"/>
              <a:t>Note : </a:t>
            </a:r>
            <a:r>
              <a:rPr lang="en" sz="1200" b="1"/>
              <a:t>Asynchrone </a:t>
            </a:r>
            <a:r>
              <a:rPr lang="en" sz="1200"/>
              <a:t>ne signifie pas </a:t>
            </a:r>
            <a:r>
              <a:rPr lang="en" sz="1200" b="1"/>
              <a:t>en parallèle</a:t>
            </a:r>
            <a:r>
              <a:rPr lang="en" sz="1200"/>
              <a:t> ou </a:t>
            </a:r>
            <a:r>
              <a:rPr lang="en" sz="1200" b="1"/>
              <a:t>multitâche</a:t>
            </a:r>
            <a:endParaRPr sz="1200" b="1"/>
          </a:p>
          <a:p>
            <a:pPr marL="365760" lvl="0" indent="-213359" algn="l" rtl="0">
              <a:lnSpc>
                <a:spcPct val="135714"/>
              </a:lnSpc>
              <a:spcBef>
                <a:spcPts val="1000"/>
              </a:spcBef>
              <a:spcAft>
                <a:spcPts val="0"/>
              </a:spcAft>
              <a:buSzPts val="1200"/>
              <a:buChar char="●"/>
            </a:pPr>
            <a:r>
              <a:rPr lang="en" sz="1200"/>
              <a:t>Dans le programme précédent, nous avons qu’un seul thread d’exécution qui va :</a:t>
            </a:r>
            <a:endParaRPr sz="1200"/>
          </a:p>
          <a:p>
            <a:pPr marL="822960" lvl="1" indent="-213360" algn="l" rtl="0">
              <a:lnSpc>
                <a:spcPct val="135714"/>
              </a:lnSpc>
              <a:spcBef>
                <a:spcPts val="1000"/>
              </a:spcBef>
              <a:spcAft>
                <a:spcPts val="0"/>
              </a:spcAft>
              <a:buSzPts val="1200"/>
              <a:buChar char="○"/>
            </a:pPr>
            <a:r>
              <a:rPr lang="en"/>
              <a:t>Exécuter la première ligne de code</a:t>
            </a:r>
            <a:endParaRPr/>
          </a:p>
          <a:p>
            <a:pPr marL="822960" lvl="1" indent="-213360" algn="l" rtl="0">
              <a:lnSpc>
                <a:spcPct val="135714"/>
              </a:lnSpc>
              <a:spcBef>
                <a:spcPts val="0"/>
              </a:spcBef>
              <a:spcAft>
                <a:spcPts val="0"/>
              </a:spcAft>
              <a:buSzPts val="1200"/>
              <a:buChar char="○"/>
            </a:pPr>
            <a:r>
              <a:rPr lang="en"/>
              <a:t>Exécuter la deuxième ligne de code en planifiant une fonction à exécuter dans le future ( 2 secondes après )</a:t>
            </a:r>
            <a:endParaRPr/>
          </a:p>
          <a:p>
            <a:pPr marL="822960" lvl="1" indent="-213360" algn="l" rtl="0">
              <a:lnSpc>
                <a:spcPct val="135714"/>
              </a:lnSpc>
              <a:spcBef>
                <a:spcPts val="0"/>
              </a:spcBef>
              <a:spcAft>
                <a:spcPts val="0"/>
              </a:spcAft>
              <a:buSzPts val="1200"/>
              <a:buChar char="○"/>
            </a:pPr>
            <a:r>
              <a:rPr lang="en"/>
              <a:t>Exécuter la troisième ligne de code</a:t>
            </a:r>
            <a:endParaRPr/>
          </a:p>
          <a:p>
            <a:pPr marL="822960" lvl="1" indent="-213360" algn="l" rtl="0">
              <a:lnSpc>
                <a:spcPct val="135714"/>
              </a:lnSpc>
              <a:spcBef>
                <a:spcPts val="0"/>
              </a:spcBef>
              <a:spcAft>
                <a:spcPts val="0"/>
              </a:spcAft>
              <a:buSzPts val="1200"/>
              <a:buChar char="○"/>
            </a:pPr>
            <a:r>
              <a:rPr lang="en"/>
              <a:t>Exécuter la fonction planifiée précédemment deux secondes plus tard</a:t>
            </a:r>
            <a:endParaRPr/>
          </a:p>
          <a:p>
            <a:pPr marL="0" lvl="0" indent="0" algn="l" rtl="0">
              <a:lnSpc>
                <a:spcPct val="135714"/>
              </a:lnSpc>
              <a:spcBef>
                <a:spcPts val="0"/>
              </a:spcBef>
              <a:spcAft>
                <a:spcPts val="0"/>
              </a:spcAft>
              <a:buNone/>
            </a:pPr>
            <a:endParaRPr sz="1200"/>
          </a:p>
          <a:p>
            <a:pPr marL="0" lvl="0" indent="0" algn="l" rtl="0">
              <a:spcBef>
                <a:spcPts val="0"/>
              </a:spcBef>
              <a:spcAft>
                <a:spcPts val="0"/>
              </a:spcAft>
              <a:buNone/>
            </a:pPr>
            <a:endParaRPr sz="1050"/>
          </a:p>
          <a:p>
            <a:pPr marL="0" lvl="0" indent="0" algn="l" rtl="0">
              <a:spcBef>
                <a:spcPts val="1000"/>
              </a:spcBef>
              <a:spcAft>
                <a:spcPts val="1000"/>
              </a:spcAft>
              <a:buNone/>
            </a:pPr>
            <a:endParaRPr sz="12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18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Méthodes de gestion de code asynchrone</a:t>
            </a:r>
            <a:endParaRPr>
              <a:solidFill>
                <a:srgbClr val="FFFF00"/>
              </a:solidFill>
            </a:endParaRPr>
          </a:p>
        </p:txBody>
      </p:sp>
      <p:sp>
        <p:nvSpPr>
          <p:cNvPr id="1270" name="Google Shape;1270;p183"/>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a:t>Il existe trois méthodes de gérer le code asynchrone d’une application :</a:t>
            </a:r>
            <a:endParaRPr sz="1200"/>
          </a:p>
          <a:p>
            <a:pPr marL="914400" lvl="1" indent="-304800" algn="l" rtl="0">
              <a:lnSpc>
                <a:spcPct val="135714"/>
              </a:lnSpc>
              <a:spcBef>
                <a:spcPts val="1000"/>
              </a:spcBef>
              <a:spcAft>
                <a:spcPts val="0"/>
              </a:spcAft>
              <a:buSzPts val="1200"/>
              <a:buChar char="○"/>
            </a:pPr>
            <a:r>
              <a:rPr lang="en" b="1"/>
              <a:t>Fonctions de rappel</a:t>
            </a:r>
            <a:r>
              <a:rPr lang="en"/>
              <a:t> ( </a:t>
            </a:r>
            <a:r>
              <a:rPr lang="en" b="1"/>
              <a:t>Callbacks </a:t>
            </a:r>
            <a:r>
              <a:rPr lang="en"/>
              <a:t>)</a:t>
            </a:r>
            <a:endParaRPr/>
          </a:p>
          <a:p>
            <a:pPr marL="914400" lvl="1" indent="-304800" algn="l" rtl="0">
              <a:lnSpc>
                <a:spcPct val="135714"/>
              </a:lnSpc>
              <a:spcBef>
                <a:spcPts val="0"/>
              </a:spcBef>
              <a:spcAft>
                <a:spcPts val="0"/>
              </a:spcAft>
              <a:buSzPts val="1200"/>
              <a:buChar char="○"/>
            </a:pPr>
            <a:r>
              <a:rPr lang="en" b="1"/>
              <a:t>Promesses </a:t>
            </a:r>
            <a:r>
              <a:rPr lang="en"/>
              <a:t>( </a:t>
            </a:r>
            <a:r>
              <a:rPr lang="en" b="1"/>
              <a:t>Promises</a:t>
            </a:r>
            <a:r>
              <a:rPr lang="en"/>
              <a:t>)</a:t>
            </a:r>
            <a:endParaRPr/>
          </a:p>
          <a:p>
            <a:pPr marL="914400" lvl="1" indent="-304800" algn="l" rtl="0">
              <a:lnSpc>
                <a:spcPct val="135714"/>
              </a:lnSpc>
              <a:spcBef>
                <a:spcPts val="0"/>
              </a:spcBef>
              <a:spcAft>
                <a:spcPts val="0"/>
              </a:spcAft>
              <a:buSzPts val="1200"/>
              <a:buChar char="○"/>
            </a:pPr>
            <a:r>
              <a:rPr lang="en" b="1"/>
              <a:t>Async/await</a:t>
            </a:r>
            <a:endParaRPr b="1"/>
          </a:p>
          <a:p>
            <a:pPr marL="0" lvl="0" indent="0" algn="l" rtl="0">
              <a:spcBef>
                <a:spcPts val="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dans le répertoire </a:t>
            </a:r>
            <a:r>
              <a:rPr lang="en" sz="1200" b="1" i="1"/>
              <a:t>async-demo</a:t>
            </a:r>
            <a:endParaRPr sz="1200" b="1" i="1"/>
          </a:p>
          <a:p>
            <a:pPr marL="365760" lvl="0" indent="-213359" algn="l" rtl="0">
              <a:spcBef>
                <a:spcPts val="1000"/>
              </a:spcBef>
              <a:spcAft>
                <a:spcPts val="0"/>
              </a:spcAft>
              <a:buSzPts val="1200"/>
              <a:buAutoNum type="arabicPeriod"/>
            </a:pPr>
            <a:r>
              <a:rPr lang="en" sz="1200"/>
              <a:t>Créez une fonction </a:t>
            </a:r>
            <a:r>
              <a:rPr lang="en" sz="1200" b="1" i="1"/>
              <a:t>getUser(id)</a:t>
            </a:r>
            <a:r>
              <a:rPr lang="en" sz="1200"/>
              <a:t> qui prend en paramètre un </a:t>
            </a:r>
            <a:r>
              <a:rPr lang="en" sz="1200" b="1" i="1"/>
              <a:t>id</a:t>
            </a:r>
            <a:endParaRPr sz="1200" b="1" i="1"/>
          </a:p>
          <a:p>
            <a:pPr marL="365760" lvl="0" indent="-213359" algn="l" rtl="0">
              <a:spcBef>
                <a:spcPts val="1000"/>
              </a:spcBef>
              <a:spcAft>
                <a:spcPts val="0"/>
              </a:spcAft>
              <a:buSzPts val="1200"/>
              <a:buAutoNum type="arabicPeriod"/>
            </a:pPr>
            <a:r>
              <a:rPr lang="en" sz="1200"/>
              <a:t>Dans la fonction </a:t>
            </a:r>
            <a:r>
              <a:rPr lang="en" sz="1200" b="1" i="1"/>
              <a:t>getUser(id) </a:t>
            </a:r>
            <a:r>
              <a:rPr lang="en" sz="1200"/>
              <a:t>insérez le code suivant : </a:t>
            </a:r>
            <a:endParaRPr sz="1200"/>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console.log('Récupération de l\'utilisateur en cours...');</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return { id: id, username: 'Votre nom d\</a:t>
            </a:r>
            <a:r>
              <a:rPr lang="en" sz="1200">
                <a:latin typeface="Courier New"/>
                <a:ea typeface="Courier New"/>
                <a:cs typeface="Courier New"/>
                <a:sym typeface="Courier New"/>
              </a:rPr>
              <a:t>'</a:t>
            </a:r>
            <a:r>
              <a:rPr lang="en" sz="1200" b="1">
                <a:latin typeface="Courier New"/>
                <a:ea typeface="Courier New"/>
                <a:cs typeface="Courier New"/>
                <a:sym typeface="Courier New"/>
              </a:rPr>
              <a:t>utilisateur'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 2000);</a:t>
            </a:r>
            <a:endParaRPr sz="1200" b="1"/>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18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Méthodes de gestion de code asynchrone</a:t>
            </a:r>
            <a:endParaRPr>
              <a:solidFill>
                <a:srgbClr val="FFFF00"/>
              </a:solidFill>
            </a:endParaRPr>
          </a:p>
        </p:txBody>
      </p:sp>
      <p:sp>
        <p:nvSpPr>
          <p:cNvPr id="1276" name="Google Shape;1276;p184"/>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function getUser(id) {</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   setTimeout(() =&gt; {</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       console.log(</a:t>
            </a:r>
            <a:r>
              <a:rPr lang="en" sz="1200" dirty="0">
                <a:latin typeface="Courier New"/>
                <a:ea typeface="Courier New"/>
                <a:cs typeface="Courier New"/>
                <a:sym typeface="Courier New"/>
              </a:rPr>
              <a:t>'</a:t>
            </a:r>
            <a:r>
              <a:rPr lang="en" sz="1200" b="1" dirty="0">
                <a:latin typeface="Courier New"/>
                <a:ea typeface="Courier New"/>
                <a:cs typeface="Courier New"/>
                <a:sym typeface="Courier New"/>
              </a:rPr>
              <a:t>Récupération de l\'utilisateur en cours...</a:t>
            </a:r>
            <a:r>
              <a:rPr lang="en" sz="1200" dirty="0">
                <a:latin typeface="Courier New"/>
                <a:ea typeface="Courier New"/>
                <a:cs typeface="Courier New"/>
                <a:sym typeface="Courier New"/>
              </a:rPr>
              <a:t>'</a:t>
            </a: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       return { id: id, username: 'Votre nom d\</a:t>
            </a:r>
            <a:r>
              <a:rPr lang="en" sz="1200" dirty="0">
                <a:latin typeface="Courier New"/>
                <a:ea typeface="Courier New"/>
                <a:cs typeface="Courier New"/>
                <a:sym typeface="Courier New"/>
              </a:rPr>
              <a:t>'</a:t>
            </a:r>
            <a:r>
              <a:rPr lang="en" sz="1200" b="1" dirty="0">
                <a:latin typeface="Courier New"/>
                <a:ea typeface="Courier New"/>
                <a:cs typeface="Courier New"/>
                <a:sym typeface="Courier New"/>
              </a:rPr>
              <a:t>utilisateur' };</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   }, 2000);</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365760" lvl="0" indent="-213359" algn="l" rtl="0">
              <a:spcBef>
                <a:spcPts val="0"/>
              </a:spcBef>
              <a:spcAft>
                <a:spcPts val="0"/>
              </a:spcAft>
              <a:buSzPts val="1200"/>
              <a:buAutoNum type="arabicPeriod" startAt="4"/>
            </a:pPr>
            <a:r>
              <a:rPr lang="en" sz="1200" dirty="0"/>
              <a:t>Entre les lignes </a:t>
            </a:r>
            <a:r>
              <a:rPr lang="en" sz="1200" b="1" dirty="0">
                <a:latin typeface="Courier New"/>
                <a:ea typeface="Courier New"/>
                <a:cs typeface="Courier New"/>
                <a:sym typeface="Courier New"/>
              </a:rPr>
              <a:t>console.log('Avant');</a:t>
            </a:r>
            <a:r>
              <a:rPr lang="en" sz="1200" b="1" dirty="0"/>
              <a:t> </a:t>
            </a:r>
            <a:r>
              <a:rPr lang="en" sz="1200" dirty="0"/>
              <a:t>et</a:t>
            </a:r>
            <a:r>
              <a:rPr lang="en" sz="1200" b="1" dirty="0"/>
              <a:t>  </a:t>
            </a:r>
            <a:r>
              <a:rPr lang="en" sz="1200" b="1" dirty="0">
                <a:latin typeface="Courier New"/>
                <a:ea typeface="Courier New"/>
                <a:cs typeface="Courier New"/>
                <a:sym typeface="Courier New"/>
              </a:rPr>
              <a:t>console.log('Après');</a:t>
            </a:r>
            <a:r>
              <a:rPr lang="en" sz="1200" dirty="0"/>
              <a:t> insérez le code suivant :</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const user = getUser(1);</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console.log(user);</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endParaRPr sz="1200" dirty="0"/>
          </a:p>
          <a:p>
            <a:pPr marL="381001" lvl="0" indent="-228600" algn="l" rtl="0">
              <a:spcBef>
                <a:spcPts val="0"/>
              </a:spcBef>
              <a:spcAft>
                <a:spcPts val="0"/>
              </a:spcAft>
              <a:buSzPts val="1200"/>
              <a:buFont typeface="+mj-lt"/>
              <a:buAutoNum type="arabicPeriod" startAt="5"/>
            </a:pPr>
            <a:r>
              <a:rPr lang="en" sz="1200" dirty="0"/>
              <a:t>Enregistrer les modifications et exécutez </a:t>
            </a:r>
            <a:r>
              <a:rPr lang="en" sz="1200" b="1" i="1" dirty="0"/>
              <a:t>index.js</a:t>
            </a:r>
            <a:r>
              <a:rPr lang="en" sz="1200" dirty="0"/>
              <a:t>. Que remarquez-vous ?</a:t>
            </a:r>
            <a:endParaRPr sz="1200" dirty="0"/>
          </a:p>
          <a:p>
            <a:pPr marL="0" lvl="0" indent="0" algn="l" rtl="0">
              <a:lnSpc>
                <a:spcPct val="135714"/>
              </a:lnSpc>
              <a:spcBef>
                <a:spcPts val="1000"/>
              </a:spcBef>
              <a:spcAft>
                <a:spcPts val="0"/>
              </a:spcAft>
              <a:buNone/>
            </a:pPr>
            <a:endParaRPr sz="12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18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Méthodes de gestion de code asynchrone</a:t>
            </a:r>
            <a:endParaRPr>
              <a:solidFill>
                <a:srgbClr val="FFFF00"/>
              </a:solidFill>
            </a:endParaRPr>
          </a:p>
        </p:txBody>
      </p:sp>
      <p:sp>
        <p:nvSpPr>
          <p:cNvPr id="1282" name="Google Shape;1282;p185"/>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latin typeface="Courier New"/>
                <a:ea typeface="Courier New"/>
                <a:cs typeface="Courier New"/>
                <a:sym typeface="Courier New"/>
              </a:rPr>
              <a:t>console.log('Avant');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const user = getUser(1);</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console.log(user);</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console.log('Après');</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function getUser(id)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setTimeout(() =&gt;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console.log('Récupération de l\'utilisateur en cours...');</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return { id: id, username: 'Votre nom d\'utilisateur'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 2000);</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365760" lvl="0" indent="-213359" algn="l" rtl="0">
              <a:spcBef>
                <a:spcPts val="0"/>
              </a:spcBef>
              <a:spcAft>
                <a:spcPts val="0"/>
              </a:spcAft>
              <a:buSzPts val="1200"/>
              <a:buChar char="●"/>
            </a:pPr>
            <a:r>
              <a:rPr lang="en" sz="1200"/>
              <a:t>Après l’exécution du programme, le résultat que retourne la fonction </a:t>
            </a:r>
            <a:r>
              <a:rPr lang="en" sz="1200" b="1" i="1"/>
              <a:t>getUser()</a:t>
            </a:r>
            <a:r>
              <a:rPr lang="en" sz="1200"/>
              <a:t> n’est pas accessible immédiatement</a:t>
            </a:r>
            <a:endParaRPr sz="1200"/>
          </a:p>
          <a:p>
            <a:pPr marL="365760" lvl="0" indent="-213359" algn="l" rtl="0">
              <a:spcBef>
                <a:spcPts val="1000"/>
              </a:spcBef>
              <a:spcAft>
                <a:spcPts val="0"/>
              </a:spcAft>
              <a:buSzPts val="1200"/>
              <a:buChar char="●"/>
            </a:pPr>
            <a:r>
              <a:rPr lang="en" sz="1200"/>
              <a:t>Cela peut prendre un certain moment pour que le résultat soit disponible ( deux secondes plus tard )</a:t>
            </a:r>
            <a:endParaRPr sz="1200"/>
          </a:p>
          <a:p>
            <a:pPr marL="0" lvl="0" indent="0" algn="l" rtl="0">
              <a:lnSpc>
                <a:spcPct val="135714"/>
              </a:lnSpc>
              <a:spcBef>
                <a:spcPts val="1000"/>
              </a:spcBef>
              <a:spcAft>
                <a:spcPts val="0"/>
              </a:spcAft>
              <a:buNone/>
            </a:pPr>
            <a:endParaRPr sz="12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18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Fonctions de rappel ( Callbacks )</a:t>
            </a:r>
            <a:endParaRPr>
              <a:solidFill>
                <a:srgbClr val="FFFF00"/>
              </a:solidFill>
            </a:endParaRPr>
          </a:p>
        </p:txBody>
      </p:sp>
      <p:sp>
        <p:nvSpPr>
          <p:cNvPr id="1288" name="Google Shape;1288;p186"/>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t>Une des solutions pour retourner le résultat d’un programme asynchrone est d’utiliser les </a:t>
            </a:r>
            <a:r>
              <a:rPr lang="en" sz="1200" b="1" dirty="0"/>
              <a:t>fonctions de rappel</a:t>
            </a:r>
            <a:r>
              <a:rPr lang="en" sz="1200" dirty="0"/>
              <a:t> ( </a:t>
            </a:r>
            <a:r>
              <a:rPr lang="en" sz="1200" b="1" dirty="0"/>
              <a:t>Callbacks </a:t>
            </a:r>
            <a:r>
              <a:rPr lang="en" sz="1200" dirty="0"/>
              <a:t>)</a:t>
            </a:r>
            <a:endParaRPr sz="1200" dirty="0"/>
          </a:p>
          <a:p>
            <a:pPr marL="365760" lvl="0" indent="-213359" algn="l" rtl="0">
              <a:spcBef>
                <a:spcPts val="1000"/>
              </a:spcBef>
              <a:spcAft>
                <a:spcPts val="0"/>
              </a:spcAft>
              <a:buSzPts val="1200"/>
              <a:buChar char="●"/>
            </a:pPr>
            <a:r>
              <a:rPr lang="en" sz="1200" dirty="0"/>
              <a:t>Une fonction de rappel est une fonction qu’on va invoquer lorsque le résultat d’une opération est prête à être retourné</a:t>
            </a:r>
            <a:endParaRPr sz="1200" dirty="0"/>
          </a:p>
          <a:p>
            <a:pPr marL="0" lvl="0" indent="0" algn="l" rtl="0">
              <a:spcBef>
                <a:spcPts val="1000"/>
              </a:spcBef>
              <a:spcAft>
                <a:spcPts val="0"/>
              </a:spcAft>
              <a:buNone/>
            </a:pPr>
            <a:r>
              <a:rPr lang="en" sz="1200" u="sng" dirty="0"/>
              <a:t>Exercice 1:</a:t>
            </a:r>
            <a:endParaRPr sz="1200" u="sng" dirty="0"/>
          </a:p>
          <a:p>
            <a:pPr marL="365760" lvl="0" indent="-213359" algn="l" rtl="0">
              <a:spcBef>
                <a:spcPts val="1000"/>
              </a:spcBef>
              <a:spcAft>
                <a:spcPts val="0"/>
              </a:spcAft>
              <a:buSzPts val="1200"/>
              <a:buAutoNum type="arabicPeriod"/>
            </a:pPr>
            <a:r>
              <a:rPr lang="en" sz="1200" dirty="0"/>
              <a:t>Ouvrez le fichier </a:t>
            </a:r>
            <a:r>
              <a:rPr lang="en" sz="1200" b="1" i="1" dirty="0"/>
              <a:t>index.js</a:t>
            </a:r>
            <a:r>
              <a:rPr lang="en" sz="1200" dirty="0"/>
              <a:t> dans le répertoire </a:t>
            </a:r>
            <a:r>
              <a:rPr lang="en" sz="1200" b="1" i="1" dirty="0"/>
              <a:t>async-demo</a:t>
            </a:r>
            <a:endParaRPr sz="1200" b="1" i="1" dirty="0"/>
          </a:p>
          <a:p>
            <a:pPr marL="365760" lvl="0" indent="-213359" algn="l" rtl="0">
              <a:spcBef>
                <a:spcPts val="1000"/>
              </a:spcBef>
              <a:spcAft>
                <a:spcPts val="0"/>
              </a:spcAft>
              <a:buSzPts val="1200"/>
              <a:buAutoNum type="arabicPeriod"/>
            </a:pPr>
            <a:r>
              <a:rPr lang="en" sz="1200" dirty="0"/>
              <a:t>Modifiez la signature de la fonction </a:t>
            </a:r>
            <a:r>
              <a:rPr lang="en" sz="1200" b="1" i="1" dirty="0"/>
              <a:t>getUser(id)</a:t>
            </a:r>
            <a:r>
              <a:rPr lang="en" sz="1200" dirty="0"/>
              <a:t> pour définir comme deuxième paramètre une </a:t>
            </a:r>
            <a:r>
              <a:rPr lang="en" sz="1200" b="1" i="1" dirty="0"/>
              <a:t>fonction de rappel</a:t>
            </a:r>
            <a:endParaRPr sz="1200" b="1" i="1" dirty="0"/>
          </a:p>
          <a:p>
            <a:pPr marL="0" lvl="0" indent="457200" algn="l" rtl="0">
              <a:lnSpc>
                <a:spcPct val="135714"/>
              </a:lnSpc>
              <a:spcBef>
                <a:spcPts val="1000"/>
              </a:spcBef>
              <a:spcAft>
                <a:spcPts val="0"/>
              </a:spcAft>
              <a:buNone/>
            </a:pPr>
            <a:r>
              <a:rPr lang="en" sz="1200" dirty="0">
                <a:latin typeface="Courier New"/>
                <a:ea typeface="Courier New"/>
                <a:cs typeface="Courier New"/>
                <a:sym typeface="Courier New"/>
              </a:rPr>
              <a:t>function getUser(id, </a:t>
            </a:r>
            <a:r>
              <a:rPr lang="en" sz="1200" b="1" dirty="0">
                <a:latin typeface="Courier New"/>
                <a:ea typeface="Courier New"/>
                <a:cs typeface="Courier New"/>
                <a:sym typeface="Courier New"/>
              </a:rPr>
              <a:t>callback</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381001" lvl="0" indent="-228600" algn="l" rtl="0">
              <a:spcBef>
                <a:spcPts val="1000"/>
              </a:spcBef>
              <a:spcAft>
                <a:spcPts val="0"/>
              </a:spcAft>
              <a:buSzPts val="1200"/>
              <a:buFont typeface="+mj-lt"/>
              <a:buAutoNum type="arabicPeriod" startAt="3"/>
            </a:pPr>
            <a:r>
              <a:rPr lang="en" sz="1200" dirty="0"/>
              <a:t>Appeler la fonction </a:t>
            </a:r>
            <a:r>
              <a:rPr lang="en" sz="1200" b="1" i="1" dirty="0"/>
              <a:t>callback </a:t>
            </a:r>
            <a:r>
              <a:rPr lang="en" sz="1200" dirty="0"/>
              <a:t>dans </a:t>
            </a:r>
            <a:r>
              <a:rPr lang="en" sz="1200" b="1" i="1" dirty="0"/>
              <a:t>setTimeout()</a:t>
            </a:r>
            <a:r>
              <a:rPr lang="en" sz="1200" dirty="0"/>
              <a:t> en passant en paramètre les informations de l’utilisateur retourné</a:t>
            </a:r>
            <a:endParaRPr sz="1050" dirty="0">
              <a:solidFill>
                <a:srgbClr val="D4D4D4"/>
              </a:solidFill>
              <a:latin typeface="Courier New"/>
              <a:ea typeface="Courier New"/>
              <a:cs typeface="Courier New"/>
              <a:sym typeface="Courier New"/>
            </a:endParaRPr>
          </a:p>
          <a:p>
            <a:pPr marL="457200" lvl="0" indent="0" algn="l" rtl="0">
              <a:lnSpc>
                <a:spcPct val="135714"/>
              </a:lnSpc>
              <a:spcBef>
                <a:spcPts val="1000"/>
              </a:spcBef>
              <a:spcAft>
                <a:spcPts val="0"/>
              </a:spcAft>
              <a:buNone/>
            </a:pPr>
            <a:r>
              <a:rPr lang="en" sz="1200" dirty="0">
                <a:latin typeface="Courier New"/>
                <a:ea typeface="Courier New"/>
                <a:cs typeface="Courier New"/>
                <a:sym typeface="Courier New"/>
              </a:rPr>
              <a:t>   setTimeout(() =&gt; {</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a:t>
            </a:r>
            <a:r>
              <a:rPr lang="en" sz="1200" dirty="0">
                <a:latin typeface="Courier New"/>
                <a:ea typeface="Courier New"/>
                <a:cs typeface="Courier New"/>
                <a:sym typeface="Courier New"/>
              </a:rPr>
              <a:t>console.log('Récupération de l\'utilisateur en cours...');</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callback({ id: id, username: 'Votre nom d\</a:t>
            </a:r>
            <a:r>
              <a:rPr lang="en" sz="1200" dirty="0">
                <a:latin typeface="Courier New"/>
                <a:ea typeface="Courier New"/>
                <a:cs typeface="Courier New"/>
                <a:sym typeface="Courier New"/>
              </a:rPr>
              <a:t>'</a:t>
            </a:r>
            <a:r>
              <a:rPr lang="en" sz="1200" b="1" dirty="0">
                <a:latin typeface="Courier New"/>
                <a:ea typeface="Courier New"/>
                <a:cs typeface="Courier New"/>
                <a:sym typeface="Courier New"/>
              </a:rPr>
              <a:t>utilisateur'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 2000);</a:t>
            </a:r>
            <a:endParaRPr sz="1200" dirty="0">
              <a:latin typeface="Courier New"/>
              <a:ea typeface="Courier New"/>
              <a:cs typeface="Courier New"/>
              <a:sym typeface="Courier New"/>
            </a:endParaRPr>
          </a:p>
          <a:p>
            <a:pPr marL="0" lvl="0" indent="0" algn="l" rtl="0">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18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Fonctions de rappel ( Callbacks )</a:t>
            </a:r>
            <a:endParaRPr>
              <a:solidFill>
                <a:srgbClr val="FFFF00"/>
              </a:solidFill>
            </a:endParaRPr>
          </a:p>
        </p:txBody>
      </p:sp>
      <p:sp>
        <p:nvSpPr>
          <p:cNvPr id="1294" name="Google Shape;1294;p187"/>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4"/>
            </a:pPr>
            <a:r>
              <a:rPr lang="en" sz="1200" dirty="0"/>
              <a:t>Appeler la fonction </a:t>
            </a:r>
            <a:r>
              <a:rPr lang="en" sz="1200" b="1" i="1" dirty="0"/>
              <a:t>getUser(id)</a:t>
            </a:r>
            <a:r>
              <a:rPr lang="en" sz="1200" dirty="0"/>
              <a:t> en passant comme deuxième argument une </a:t>
            </a:r>
            <a:r>
              <a:rPr lang="en" sz="1200" b="1" dirty="0"/>
              <a:t>fonction de rappel</a:t>
            </a:r>
            <a:r>
              <a:rPr lang="en" sz="1200" dirty="0"/>
              <a:t> qui sera invoquée avec les informations de l’utilisateur retourné </a:t>
            </a:r>
            <a:endParaRPr sz="1200" dirty="0"/>
          </a:p>
          <a:p>
            <a:pPr marL="457200" lvl="0" indent="0" algn="l" rtl="0">
              <a:lnSpc>
                <a:spcPct val="135714"/>
              </a:lnSpc>
              <a:spcBef>
                <a:spcPts val="1000"/>
              </a:spcBef>
              <a:spcAft>
                <a:spcPts val="0"/>
              </a:spcAft>
              <a:buNone/>
            </a:pPr>
            <a:r>
              <a:rPr lang="en" sz="1200" dirty="0">
                <a:latin typeface="Courier New"/>
                <a:ea typeface="Courier New"/>
                <a:cs typeface="Courier New"/>
                <a:sym typeface="Courier New"/>
              </a:rPr>
              <a:t>console.log('Avant');</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getUser(1, (user) =&gt;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console.log('Utilisateur',</a:t>
            </a:r>
            <a:r>
              <a:rPr lang="en" sz="1050" dirty="0">
                <a:solidFill>
                  <a:srgbClr val="D4D4D4"/>
                </a:solidFill>
                <a:latin typeface="Courier New"/>
                <a:ea typeface="Courier New"/>
                <a:cs typeface="Courier New"/>
                <a:sym typeface="Courier New"/>
              </a:rPr>
              <a:t> </a:t>
            </a:r>
            <a:r>
              <a:rPr lang="en" sz="1200" b="1" dirty="0">
                <a:latin typeface="Courier New"/>
                <a:ea typeface="Courier New"/>
                <a:cs typeface="Courier New"/>
                <a:sym typeface="Courier New"/>
              </a:rPr>
              <a:t>user);</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console.log('Après');</a:t>
            </a:r>
            <a:endParaRPr sz="1200" dirty="0"/>
          </a:p>
          <a:p>
            <a:pPr marL="381001" lvl="0" indent="-228600" algn="l" rtl="0">
              <a:spcBef>
                <a:spcPts val="1000"/>
              </a:spcBef>
              <a:spcAft>
                <a:spcPts val="0"/>
              </a:spcAft>
              <a:buSzPts val="1200"/>
              <a:buFont typeface="+mj-lt"/>
              <a:buAutoNum type="arabicPeriod" startAt="5"/>
            </a:pPr>
            <a:r>
              <a:rPr lang="en" sz="1200" dirty="0"/>
              <a:t>Enregistrez les modifications et exécutez </a:t>
            </a:r>
            <a:r>
              <a:rPr lang="en" sz="1200" b="1" i="1" dirty="0"/>
              <a:t>index.js</a:t>
            </a:r>
            <a:endParaRPr sz="1200" b="1" i="1" dirty="0"/>
          </a:p>
          <a:p>
            <a:pPr marL="365760" lvl="0" indent="-213359" algn="l" rtl="0">
              <a:spcBef>
                <a:spcPts val="1000"/>
              </a:spcBef>
              <a:spcAft>
                <a:spcPts val="0"/>
              </a:spcAft>
              <a:buSzPts val="1200"/>
              <a:buAutoNum type="arabicPeriod" startAt="5"/>
            </a:pPr>
            <a:r>
              <a:rPr lang="en" sz="1200" dirty="0"/>
              <a:t>Vérifiez que les informations de l’utilisateur sont bel et bien retournées deux secondes plus tard</a:t>
            </a: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Objet global vs local</a:t>
            </a:r>
            <a:endParaRPr>
              <a:solidFill>
                <a:srgbClr val="FFFF00"/>
              </a:solidFill>
            </a:endParaRPr>
          </a:p>
        </p:txBody>
      </p:sp>
      <p:sp>
        <p:nvSpPr>
          <p:cNvPr id="209" name="Google Shape;209;p30"/>
          <p:cNvSpPr txBox="1">
            <a:spLocks noGrp="1"/>
          </p:cNvSpPr>
          <p:nvPr>
            <p:ph type="body" idx="1"/>
          </p:nvPr>
        </p:nvSpPr>
        <p:spPr>
          <a:xfrm>
            <a:off x="471900" y="1919075"/>
            <a:ext cx="3999900" cy="31455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Char char="●"/>
            </a:pPr>
            <a:r>
              <a:rPr lang="en" sz="1200"/>
              <a:t>console.log()</a:t>
            </a:r>
            <a:endParaRPr sz="1200"/>
          </a:p>
          <a:p>
            <a:pPr marL="914400" lvl="1" indent="-304800" algn="l" rtl="0">
              <a:spcBef>
                <a:spcPts val="1600"/>
              </a:spcBef>
              <a:spcAft>
                <a:spcPts val="0"/>
              </a:spcAft>
              <a:buSzPts val="1200"/>
              <a:buChar char="○"/>
            </a:pPr>
            <a:r>
              <a:rPr lang="en"/>
              <a:t>L’objet </a:t>
            </a:r>
            <a:r>
              <a:rPr lang="en" b="1" i="1"/>
              <a:t>console </a:t>
            </a:r>
            <a:r>
              <a:rPr lang="en"/>
              <a:t>est accessible globalement à l’intérieur de l’application</a:t>
            </a:r>
            <a:endParaRPr/>
          </a:p>
          <a:p>
            <a:pPr marL="457200" lvl="0" indent="-304800" algn="l" rtl="0">
              <a:spcBef>
                <a:spcPts val="1600"/>
              </a:spcBef>
              <a:spcAft>
                <a:spcPts val="0"/>
              </a:spcAft>
              <a:buSzPts val="1200"/>
              <a:buChar char="●"/>
            </a:pPr>
            <a:r>
              <a:rPr lang="en" sz="1200"/>
              <a:t>setTimeout(), clearTimeout() setInterval() et clearInterval() sont aussi des fonctions globales</a:t>
            </a:r>
            <a:endParaRPr sz="1200"/>
          </a:p>
          <a:p>
            <a:pPr marL="457200" lvl="0" indent="-304800" algn="l" rtl="0">
              <a:spcBef>
                <a:spcPts val="1600"/>
              </a:spcBef>
              <a:spcAft>
                <a:spcPts val="0"/>
              </a:spcAft>
              <a:buSzPts val="1200"/>
              <a:buChar char="●"/>
            </a:pPr>
            <a:r>
              <a:rPr lang="en" sz="1200"/>
              <a:t>On peut accéder à l’objet </a:t>
            </a:r>
            <a:r>
              <a:rPr lang="en" sz="1200" b="1" i="1"/>
              <a:t>console </a:t>
            </a:r>
            <a:r>
              <a:rPr lang="en" sz="1200"/>
              <a:t>et les fonctions globales via l’objet </a:t>
            </a:r>
            <a:r>
              <a:rPr lang="en" sz="1200" b="1" i="1"/>
              <a:t>global</a:t>
            </a:r>
            <a:endParaRPr sz="1200" b="1" i="1"/>
          </a:p>
          <a:p>
            <a:pPr marL="914400" lvl="1" indent="-304800" algn="l" rtl="0">
              <a:spcBef>
                <a:spcPts val="1600"/>
              </a:spcBef>
              <a:spcAft>
                <a:spcPts val="0"/>
              </a:spcAft>
              <a:buSzPts val="1200"/>
              <a:buChar char="○"/>
            </a:pPr>
            <a:r>
              <a:rPr lang="en"/>
              <a:t>Ex: </a:t>
            </a:r>
            <a:r>
              <a:rPr lang="en" b="1" i="1"/>
              <a:t>global</a:t>
            </a:r>
            <a:r>
              <a:rPr lang="en" i="1"/>
              <a:t>.console.log()</a:t>
            </a:r>
            <a:endParaRPr i="1"/>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10" name="Google Shape;210;p30"/>
          <p:cNvSpPr txBox="1">
            <a:spLocks noGrp="1"/>
          </p:cNvSpPr>
          <p:nvPr>
            <p:ph type="body" idx="1"/>
          </p:nvPr>
        </p:nvSpPr>
        <p:spPr>
          <a:xfrm>
            <a:off x="4780250" y="1919075"/>
            <a:ext cx="3999900" cy="3145500"/>
          </a:xfrm>
          <a:prstGeom prst="rect">
            <a:avLst/>
          </a:prstGeom>
        </p:spPr>
        <p:txBody>
          <a:bodyPr spcFirstLastPara="1" wrap="square" lIns="91425" tIns="91425" rIns="91425" bIns="91425" anchor="t" anchorCtr="0">
            <a:noAutofit/>
          </a:bodyPr>
          <a:lstStyle/>
          <a:p>
            <a:pPr marL="457200" lvl="0" indent="-304800" algn="l" rtl="0">
              <a:spcBef>
                <a:spcPts val="1000"/>
              </a:spcBef>
              <a:spcAft>
                <a:spcPts val="0"/>
              </a:spcAft>
              <a:buSzPts val="1200"/>
              <a:buChar char="●"/>
            </a:pPr>
            <a:r>
              <a:rPr lang="en" sz="1200"/>
              <a:t>Cependant, lorsqu’on déclare une variable         </a:t>
            </a:r>
            <a:r>
              <a:rPr lang="en" sz="1050" b="1">
                <a:latin typeface="Courier New"/>
                <a:ea typeface="Courier New"/>
                <a:cs typeface="Courier New"/>
                <a:sym typeface="Courier New"/>
              </a:rPr>
              <a:t>var message = '';</a:t>
            </a:r>
            <a:r>
              <a:rPr lang="en" sz="1050">
                <a:solidFill>
                  <a:srgbClr val="6A9955"/>
                </a:solidFill>
                <a:latin typeface="Courier New"/>
                <a:ea typeface="Courier New"/>
                <a:cs typeface="Courier New"/>
                <a:sym typeface="Courier New"/>
              </a:rPr>
              <a:t> </a:t>
            </a:r>
            <a:r>
              <a:rPr lang="en" sz="1200"/>
              <a:t>cette variable n’est visible que localement au niveau du module ou fichier dans lequel elle est définie.</a:t>
            </a:r>
            <a:endParaRPr sz="1200"/>
          </a:p>
          <a:p>
            <a:pPr marL="0" lvl="0" indent="0" algn="l" rtl="0">
              <a:spcBef>
                <a:spcPts val="1600"/>
              </a:spcBef>
              <a:spcAft>
                <a:spcPts val="0"/>
              </a:spcAft>
              <a:buNone/>
            </a:pPr>
            <a:r>
              <a:rPr lang="en" sz="1200" u="sng"/>
              <a:t>Exercice :</a:t>
            </a:r>
            <a:endParaRPr sz="1200" u="sng"/>
          </a:p>
          <a:p>
            <a:pPr marL="457200" lvl="0" indent="-304800" algn="l" rtl="0">
              <a:spcBef>
                <a:spcPts val="1600"/>
              </a:spcBef>
              <a:spcAft>
                <a:spcPts val="0"/>
              </a:spcAft>
              <a:buSzPts val="1200"/>
              <a:buAutoNum type="arabicPeriod"/>
            </a:pPr>
            <a:r>
              <a:rPr lang="en" sz="1200"/>
              <a:t>Ouvrez le fichier </a:t>
            </a:r>
            <a:r>
              <a:rPr lang="en" sz="1200" b="1" i="1"/>
              <a:t>app.js</a:t>
            </a:r>
            <a:r>
              <a:rPr lang="en" sz="1200"/>
              <a:t>, ajoutez le code suivant et exécutez le. Quel est le résultat affiché à l’écran et pourquoi ?</a:t>
            </a:r>
            <a:endParaRPr sz="1200"/>
          </a:p>
          <a:p>
            <a:pPr marL="457200" lvl="0" indent="0" algn="l" rtl="0">
              <a:spcBef>
                <a:spcPts val="1600"/>
              </a:spcBef>
              <a:spcAft>
                <a:spcPts val="0"/>
              </a:spcAft>
              <a:buNone/>
            </a:pPr>
            <a:r>
              <a:rPr lang="en" sz="1000" b="1">
                <a:latin typeface="Courier New"/>
                <a:ea typeface="Courier New"/>
                <a:cs typeface="Courier New"/>
                <a:sym typeface="Courier New"/>
              </a:rPr>
              <a:t>var texte = '';</a:t>
            </a:r>
            <a:endParaRPr sz="1000" b="1">
              <a:latin typeface="Courier New"/>
              <a:ea typeface="Courier New"/>
              <a:cs typeface="Courier New"/>
              <a:sym typeface="Courier New"/>
            </a:endParaRPr>
          </a:p>
          <a:p>
            <a:pPr marL="457200" lvl="0" indent="0" algn="l" rtl="0">
              <a:spcBef>
                <a:spcPts val="0"/>
              </a:spcBef>
              <a:spcAft>
                <a:spcPts val="0"/>
              </a:spcAft>
              <a:buNone/>
            </a:pPr>
            <a:r>
              <a:rPr lang="en" sz="1000" b="1">
                <a:latin typeface="Courier New"/>
                <a:ea typeface="Courier New"/>
                <a:cs typeface="Courier New"/>
                <a:sym typeface="Courier New"/>
              </a:rPr>
              <a:t>console.log(global.texte);</a:t>
            </a:r>
            <a:endParaRPr sz="1000" b="1">
              <a:latin typeface="Courier New"/>
              <a:ea typeface="Courier New"/>
              <a:cs typeface="Courier New"/>
              <a:sym typeface="Courier New"/>
            </a:endParaRPr>
          </a:p>
          <a:p>
            <a:pPr marL="0" lvl="0" indent="0" algn="l" rtl="0">
              <a:spcBef>
                <a:spcPts val="1600"/>
              </a:spcBef>
              <a:spcAft>
                <a:spcPts val="0"/>
              </a:spcAft>
              <a:buNone/>
            </a:pPr>
            <a:endParaRPr sz="1200" b="1">
              <a:latin typeface="Courier New"/>
              <a:ea typeface="Courier New"/>
              <a:cs typeface="Courier New"/>
              <a:sym typeface="Courier New"/>
            </a:endParaRPr>
          </a:p>
          <a:p>
            <a:pPr marL="0" lvl="0" indent="0" algn="l" rtl="0">
              <a:spcBef>
                <a:spcPts val="1600"/>
              </a:spcBef>
              <a:spcAft>
                <a:spcPts val="0"/>
              </a:spcAft>
              <a:buNone/>
            </a:pPr>
            <a:endParaRPr sz="1200" b="1">
              <a:latin typeface="Courier New"/>
              <a:ea typeface="Courier New"/>
              <a:cs typeface="Courier New"/>
              <a:sym typeface="Courier New"/>
            </a:endParaRPr>
          </a:p>
          <a:p>
            <a:pPr marL="9144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18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Fonctions de rappel ( Callbacks )</a:t>
            </a:r>
            <a:endParaRPr>
              <a:solidFill>
                <a:srgbClr val="FFFF00"/>
              </a:solidFill>
            </a:endParaRPr>
          </a:p>
        </p:txBody>
      </p:sp>
      <p:sp>
        <p:nvSpPr>
          <p:cNvPr id="1300" name="Google Shape;1300;p188"/>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2:</a:t>
            </a:r>
            <a:endParaRPr sz="1200" u="sng" dirty="0"/>
          </a:p>
          <a:p>
            <a:pPr marL="365760" lvl="0" indent="-213359" algn="l" rtl="0">
              <a:spcBef>
                <a:spcPts val="1000"/>
              </a:spcBef>
              <a:spcAft>
                <a:spcPts val="0"/>
              </a:spcAft>
              <a:buSzPts val="1200"/>
              <a:buAutoNum type="arabicPeriod"/>
            </a:pPr>
            <a:r>
              <a:rPr lang="en" sz="1200" dirty="0"/>
              <a:t>Ouvrez le fichier </a:t>
            </a:r>
            <a:r>
              <a:rPr lang="en" sz="1200" b="1" i="1" dirty="0"/>
              <a:t>index.js</a:t>
            </a:r>
            <a:r>
              <a:rPr lang="en" sz="1200" dirty="0"/>
              <a:t> dans le répertoire </a:t>
            </a:r>
            <a:r>
              <a:rPr lang="en" sz="1200" b="1" i="1" dirty="0"/>
              <a:t>async-demo</a:t>
            </a:r>
            <a:endParaRPr sz="1200" b="1" i="1" dirty="0"/>
          </a:p>
          <a:p>
            <a:pPr marL="365760" lvl="0" indent="-213359" algn="l" rtl="0">
              <a:spcBef>
                <a:spcPts val="1000"/>
              </a:spcBef>
              <a:spcAft>
                <a:spcPts val="0"/>
              </a:spcAft>
              <a:buSzPts val="1200"/>
              <a:buAutoNum type="arabicPeriod"/>
            </a:pPr>
            <a:r>
              <a:rPr lang="en" sz="1200" dirty="0"/>
              <a:t>Ajoutez la fonction suivante qui retourne une liste de comptes pour un utilisateur donné :</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function getAccounts(username)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return ['compte1', 'compte2', 'compte3'];</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381001" lvl="0" indent="-228600" algn="l" rtl="0">
              <a:spcBef>
                <a:spcPts val="1000"/>
              </a:spcBef>
              <a:spcAft>
                <a:spcPts val="0"/>
              </a:spcAft>
              <a:buSzPts val="1200"/>
              <a:buFont typeface="+mj-lt"/>
              <a:buAutoNum type="arabicPeriod" startAt="3"/>
            </a:pPr>
            <a:r>
              <a:rPr lang="en" sz="1200" dirty="0"/>
              <a:t>Convertissez la fonction </a:t>
            </a:r>
            <a:r>
              <a:rPr lang="en" sz="1200" b="1" i="1" dirty="0"/>
              <a:t>getAccounts()</a:t>
            </a:r>
            <a:r>
              <a:rPr lang="en" sz="1200" dirty="0"/>
              <a:t> en une fonction asynchrone qui prend deux secondes à compléter et utilisez une fonction de rappel pour passer la liste des comptes</a:t>
            </a:r>
            <a:endParaRPr sz="1200" dirty="0"/>
          </a:p>
          <a:p>
            <a:pPr marL="365760" lvl="0" indent="-213359" algn="l" rtl="0">
              <a:spcBef>
                <a:spcPts val="1000"/>
              </a:spcBef>
              <a:spcAft>
                <a:spcPts val="0"/>
              </a:spcAft>
              <a:buSzPts val="1200"/>
              <a:buAutoNum type="arabicPeriod" startAt="3"/>
            </a:pPr>
            <a:r>
              <a:rPr lang="en" sz="1200" dirty="0"/>
              <a:t>Appelez la fonction </a:t>
            </a:r>
            <a:r>
              <a:rPr lang="en" sz="1200" b="1" i="1" dirty="0"/>
              <a:t>getAccounts() </a:t>
            </a:r>
            <a:r>
              <a:rPr lang="en" sz="1200" dirty="0"/>
              <a:t>à l’intérieur de la fonction de rappel </a:t>
            </a:r>
            <a:r>
              <a:rPr lang="en" sz="1200" b="1" i="1" dirty="0"/>
              <a:t>getUser()</a:t>
            </a:r>
            <a:r>
              <a:rPr lang="en" sz="1200" dirty="0"/>
              <a:t> en passant comme argument :</a:t>
            </a:r>
            <a:endParaRPr sz="1200" dirty="0"/>
          </a:p>
          <a:p>
            <a:pPr marL="822960" lvl="1" indent="-213360" algn="l" rtl="0">
              <a:spcBef>
                <a:spcPts val="1000"/>
              </a:spcBef>
              <a:spcAft>
                <a:spcPts val="0"/>
              </a:spcAft>
              <a:buSzPts val="1200"/>
              <a:buAutoNum type="alphaLcPeriod"/>
            </a:pPr>
            <a:r>
              <a:rPr lang="en" sz="1200" dirty="0"/>
              <a:t> </a:t>
            </a:r>
            <a:r>
              <a:rPr lang="en" dirty="0"/>
              <a:t>L</a:t>
            </a:r>
            <a:r>
              <a:rPr lang="en" sz="1200" dirty="0"/>
              <a:t>e </a:t>
            </a:r>
            <a:r>
              <a:rPr lang="en" sz="1200" b="1" i="1" dirty="0"/>
              <a:t>username </a:t>
            </a:r>
            <a:r>
              <a:rPr lang="en" sz="1200" dirty="0"/>
              <a:t>retourné par la fonction de rappel de </a:t>
            </a:r>
            <a:r>
              <a:rPr lang="en" sz="1200" b="1" i="1" dirty="0"/>
              <a:t>getUser()</a:t>
            </a:r>
            <a:endParaRPr dirty="0"/>
          </a:p>
          <a:p>
            <a:pPr marL="822960" lvl="1" indent="-213360" algn="l" rtl="0">
              <a:spcBef>
                <a:spcPts val="1000"/>
              </a:spcBef>
              <a:spcAft>
                <a:spcPts val="0"/>
              </a:spcAft>
              <a:buSzPts val="1200"/>
              <a:buAutoNum type="alphaLcPeriod"/>
            </a:pPr>
            <a:r>
              <a:rPr lang="en" dirty="0"/>
              <a:t>U</a:t>
            </a:r>
            <a:r>
              <a:rPr lang="en" sz="1200" dirty="0"/>
              <a:t>ne </a:t>
            </a:r>
            <a:r>
              <a:rPr lang="en" sz="1200" b="1" dirty="0"/>
              <a:t>fonction de rappel</a:t>
            </a:r>
            <a:r>
              <a:rPr lang="en" sz="1200" dirty="0"/>
              <a:t> qui contient la liste des comptes</a:t>
            </a: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18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Fonctions de rappel ( Callbacks )</a:t>
            </a:r>
            <a:endParaRPr>
              <a:solidFill>
                <a:srgbClr val="FFFF00"/>
              </a:solidFill>
            </a:endParaRPr>
          </a:p>
        </p:txBody>
      </p:sp>
      <p:sp>
        <p:nvSpPr>
          <p:cNvPr id="1306" name="Google Shape;1306;p189"/>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365760" marR="0" lvl="0" indent="-213359" algn="l" rtl="0">
              <a:lnSpc>
                <a:spcPct val="115000"/>
              </a:lnSpc>
              <a:spcBef>
                <a:spcPts val="0"/>
              </a:spcBef>
              <a:spcAft>
                <a:spcPts val="0"/>
              </a:spcAft>
              <a:buClr>
                <a:schemeClr val="lt2"/>
              </a:buClr>
              <a:buSzPts val="1200"/>
              <a:buFont typeface="Roboto"/>
              <a:buAutoNum type="arabicPeriod" startAt="5"/>
            </a:pPr>
            <a:r>
              <a:rPr lang="en" sz="1200"/>
              <a:t>Affichez la liste des comptes retournés par la fonction de rappel</a:t>
            </a:r>
            <a:endParaRPr sz="1200"/>
          </a:p>
          <a:p>
            <a:pPr marL="0" lvl="0" indent="0" algn="l" rtl="0">
              <a:lnSpc>
                <a:spcPct val="135714"/>
              </a:lnSpc>
              <a:spcBef>
                <a:spcPts val="1000"/>
              </a:spcBef>
              <a:spcAft>
                <a:spcPts val="0"/>
              </a:spcAft>
              <a:buNone/>
            </a:pPr>
            <a:r>
              <a:rPr lang="en" sz="1200">
                <a:latin typeface="Courier New"/>
                <a:ea typeface="Courier New"/>
                <a:cs typeface="Courier New"/>
                <a:sym typeface="Courier New"/>
              </a:rPr>
              <a:t>getUser(1, (user) =&gt;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console.log('Utilisateur',</a:t>
            </a:r>
            <a:r>
              <a:rPr lang="en" sz="1050">
                <a:solidFill>
                  <a:srgbClr val="D4D4D4"/>
                </a:solidFill>
                <a:latin typeface="Courier New"/>
                <a:ea typeface="Courier New"/>
                <a:cs typeface="Courier New"/>
                <a:sym typeface="Courier New"/>
              </a:rPr>
              <a:t> </a:t>
            </a:r>
            <a:r>
              <a:rPr lang="en" sz="1200">
                <a:latin typeface="Courier New"/>
                <a:ea typeface="Courier New"/>
                <a:cs typeface="Courier New"/>
                <a:sym typeface="Courier New"/>
              </a:rPr>
              <a:t>user);</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getAccounts(user.username, (accounts)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console.log(accounts);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135714"/>
              </a:lnSpc>
              <a:spcBef>
                <a:spcPts val="1000"/>
              </a:spcBef>
              <a:spcAft>
                <a:spcPts val="0"/>
              </a:spcAft>
              <a:buNone/>
            </a:pPr>
            <a:r>
              <a:rPr lang="en" sz="1200" b="1">
                <a:latin typeface="Courier New"/>
                <a:ea typeface="Courier New"/>
                <a:cs typeface="Courier New"/>
                <a:sym typeface="Courier New"/>
              </a:rPr>
              <a:t>function getAccounts(username, callback)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console.log('Récupération des comptes en cours...');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callback(['compte1', 'compte2', 'compte3']);</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2000);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spcBef>
                <a:spcPts val="0"/>
              </a:spcBef>
              <a:spcAft>
                <a:spcPts val="0"/>
              </a:spcAft>
              <a:buNone/>
            </a:pPr>
            <a:endParaRPr sz="1200"/>
          </a:p>
          <a:p>
            <a:pPr marL="0" lvl="0" indent="0" algn="l" rtl="0">
              <a:lnSpc>
                <a:spcPct val="135714"/>
              </a:lnSpc>
              <a:spcBef>
                <a:spcPts val="1000"/>
              </a:spcBef>
              <a:spcAft>
                <a:spcPts val="0"/>
              </a:spcAft>
              <a:buNone/>
            </a:pPr>
            <a:endParaRPr sz="120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19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Fonctions de rappel ( Callbacks )</a:t>
            </a:r>
            <a:endParaRPr>
              <a:solidFill>
                <a:srgbClr val="FFFF00"/>
              </a:solidFill>
            </a:endParaRPr>
          </a:p>
        </p:txBody>
      </p:sp>
      <p:sp>
        <p:nvSpPr>
          <p:cNvPr id="1312" name="Google Shape;1312;p190"/>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t>Le désavantage d’utiliser des fonctions de rappel dans un code asynchrone est de se retrouver avec une suite d’appels de fonctions imbriquées difficiles à lire et à maintenir :</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getUser(1, (user) =&gt;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getAccounts(user.username, (accounts) =&gt;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getEmails(accounts[0], (emails) =&gt;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365760" lvl="0" indent="-213359" algn="l" rtl="0">
              <a:spcBef>
                <a:spcPts val="0"/>
              </a:spcBef>
              <a:spcAft>
                <a:spcPts val="0"/>
              </a:spcAft>
              <a:buSzPts val="1200"/>
              <a:buChar char="●"/>
            </a:pPr>
            <a:r>
              <a:rPr lang="en" sz="1200" dirty="0"/>
              <a:t>Une des solutions pour résoudre ce problème est :</a:t>
            </a:r>
            <a:endParaRPr sz="1200" dirty="0"/>
          </a:p>
          <a:p>
            <a:pPr marL="822960" lvl="1" indent="-213360" algn="l" rtl="0">
              <a:spcBef>
                <a:spcPts val="1000"/>
              </a:spcBef>
              <a:spcAft>
                <a:spcPts val="0"/>
              </a:spcAft>
              <a:buSzPts val="1200"/>
              <a:buChar char="○"/>
            </a:pPr>
            <a:r>
              <a:rPr lang="en" dirty="0"/>
              <a:t>E</a:t>
            </a:r>
            <a:r>
              <a:rPr lang="en" sz="1200" dirty="0"/>
              <a:t>xtraire les fonctions de rappel anonymes en des fonctions nominatives ( ayant un nom )</a:t>
            </a:r>
            <a:endParaRPr dirty="0"/>
          </a:p>
          <a:p>
            <a:pPr marL="822960" lvl="1" indent="-213360" algn="l" rtl="0">
              <a:spcBef>
                <a:spcPts val="1000"/>
              </a:spcBef>
              <a:spcAft>
                <a:spcPts val="0"/>
              </a:spcAft>
              <a:buSzPts val="1200"/>
              <a:buChar char="○"/>
            </a:pPr>
            <a:r>
              <a:rPr lang="en" dirty="0"/>
              <a:t>Passer les références à ces fonctions comme argument</a:t>
            </a:r>
            <a:endParaRPr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9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Fonctions de rappel ( Callbacks )</a:t>
            </a:r>
            <a:endParaRPr>
              <a:solidFill>
                <a:srgbClr val="FFFF00"/>
              </a:solidFill>
            </a:endParaRPr>
          </a:p>
        </p:txBody>
      </p:sp>
      <p:sp>
        <p:nvSpPr>
          <p:cNvPr id="1318" name="Google Shape;1318;p191"/>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2 :</a:t>
            </a:r>
            <a:endParaRPr sz="1200" u="sng"/>
          </a:p>
          <a:p>
            <a:pPr marL="365760" lvl="0" indent="-213359" algn="l" rtl="0">
              <a:spcBef>
                <a:spcPts val="1000"/>
              </a:spcBef>
              <a:spcAft>
                <a:spcPts val="0"/>
              </a:spcAft>
              <a:buSzPts val="1200"/>
              <a:buAutoNum type="arabicPeriod"/>
            </a:pPr>
            <a:r>
              <a:rPr lang="en" sz="1200"/>
              <a:t>Ouvrez le fichier </a:t>
            </a:r>
            <a:r>
              <a:rPr lang="en" sz="1200" b="1" i="1"/>
              <a:t>index.js </a:t>
            </a:r>
            <a:r>
              <a:rPr lang="en" sz="1200"/>
              <a:t>du répertoire </a:t>
            </a:r>
            <a:r>
              <a:rPr lang="en" sz="1200" b="1" i="1"/>
              <a:t>async-demo</a:t>
            </a:r>
            <a:endParaRPr sz="1200" b="1" i="1"/>
          </a:p>
          <a:p>
            <a:pPr marL="365760" lvl="0" indent="-213359" algn="l" rtl="0">
              <a:spcBef>
                <a:spcPts val="1000"/>
              </a:spcBef>
              <a:spcAft>
                <a:spcPts val="0"/>
              </a:spcAft>
              <a:buSzPts val="1200"/>
              <a:buAutoNum type="arabicPeriod"/>
            </a:pPr>
            <a:r>
              <a:rPr lang="en" sz="1200"/>
              <a:t>Extraire les fonction de rappel de </a:t>
            </a:r>
            <a:r>
              <a:rPr lang="en" sz="1200" b="1" i="1"/>
              <a:t>getEmails()</a:t>
            </a:r>
            <a:r>
              <a:rPr lang="en" sz="1200"/>
              <a:t>, </a:t>
            </a:r>
            <a:r>
              <a:rPr lang="en" sz="1200" b="1" i="1"/>
              <a:t>getAccounts()</a:t>
            </a:r>
            <a:r>
              <a:rPr lang="en" sz="1200"/>
              <a:t> et </a:t>
            </a:r>
            <a:r>
              <a:rPr lang="en" sz="1200" b="1" i="1"/>
              <a:t>getUser()</a:t>
            </a:r>
            <a:r>
              <a:rPr lang="en" sz="1200"/>
              <a:t> et les placer dans les fonctions suivantes :</a:t>
            </a:r>
            <a:endParaRPr sz="1200"/>
          </a:p>
          <a:p>
            <a:pPr marL="914400" lvl="1" indent="-304800" algn="l" rtl="0">
              <a:spcBef>
                <a:spcPts val="1000"/>
              </a:spcBef>
              <a:spcAft>
                <a:spcPts val="0"/>
              </a:spcAft>
              <a:buSzPts val="1200"/>
              <a:buAutoNum type="alphaLcPeriod"/>
            </a:pPr>
            <a:r>
              <a:rPr lang="en" b="1" i="1"/>
              <a:t>displayEmails(emails)</a:t>
            </a:r>
            <a:endParaRPr b="1" i="1"/>
          </a:p>
          <a:p>
            <a:pPr marL="914400" lvl="1" indent="-304800" algn="l" rtl="0">
              <a:spcBef>
                <a:spcPts val="1000"/>
              </a:spcBef>
              <a:spcAft>
                <a:spcPts val="0"/>
              </a:spcAft>
              <a:buSzPts val="1200"/>
              <a:buAutoNum type="alphaLcPeriod"/>
            </a:pPr>
            <a:r>
              <a:rPr lang="en" b="1" i="1"/>
              <a:t>extractEmails(accounts)</a:t>
            </a:r>
            <a:endParaRPr b="1" i="1"/>
          </a:p>
          <a:p>
            <a:pPr marL="914400" lvl="1" indent="-304800" algn="l" rtl="0">
              <a:spcBef>
                <a:spcPts val="1000"/>
              </a:spcBef>
              <a:spcAft>
                <a:spcPts val="0"/>
              </a:spcAft>
              <a:buSzPts val="1200"/>
              <a:buAutoNum type="alphaLcPeriod"/>
            </a:pPr>
            <a:r>
              <a:rPr lang="en" b="1" i="1"/>
              <a:t>extractAccounts(user)</a:t>
            </a:r>
            <a:endParaRPr b="1" i="1"/>
          </a:p>
          <a:p>
            <a:pPr marL="365760" lvl="0" indent="-213359" algn="l" rtl="0">
              <a:spcBef>
                <a:spcPts val="1000"/>
              </a:spcBef>
              <a:spcAft>
                <a:spcPts val="0"/>
              </a:spcAft>
              <a:buSzPts val="1200"/>
              <a:buAutoNum type="arabicPeriod"/>
            </a:pPr>
            <a:r>
              <a:rPr lang="en" sz="1200"/>
              <a:t>Passer les références à ces fonctions comme argument dans </a:t>
            </a:r>
            <a:r>
              <a:rPr lang="en" sz="1200" b="1" i="1"/>
              <a:t>getEmails()</a:t>
            </a:r>
            <a:r>
              <a:rPr lang="en" sz="1200"/>
              <a:t>,  </a:t>
            </a:r>
            <a:r>
              <a:rPr lang="en" sz="1200" b="1" i="1"/>
              <a:t>getAccounts()</a:t>
            </a:r>
            <a:r>
              <a:rPr lang="en" sz="1200"/>
              <a:t> et </a:t>
            </a:r>
            <a:r>
              <a:rPr lang="en" sz="1200" b="1" i="1"/>
              <a:t>getUser()</a:t>
            </a:r>
            <a:endParaRPr sz="1200" b="1" i="1"/>
          </a:p>
          <a:p>
            <a:pPr marL="365760" lvl="0" indent="-213359" algn="l" rtl="0">
              <a:spcBef>
                <a:spcPts val="1000"/>
              </a:spcBef>
              <a:spcAft>
                <a:spcPts val="0"/>
              </a:spcAft>
              <a:buSzPts val="1200"/>
              <a:buAutoNum type="arabicPeriod"/>
            </a:pPr>
            <a:r>
              <a:rPr lang="en" sz="1200"/>
              <a:t>Enregistrez les modifications et exécutez </a:t>
            </a:r>
            <a:r>
              <a:rPr lang="en" sz="1200" b="1" i="1"/>
              <a:t>index.js</a:t>
            </a:r>
            <a:endParaRPr sz="1200" b="1" i="1"/>
          </a:p>
          <a:p>
            <a:pPr marL="365760" lvl="0" indent="-213359" algn="l" rtl="0">
              <a:spcBef>
                <a:spcPts val="1000"/>
              </a:spcBef>
              <a:spcAft>
                <a:spcPts val="1000"/>
              </a:spcAft>
              <a:buSzPts val="1200"/>
              <a:buAutoNum type="arabicPeriod"/>
            </a:pPr>
            <a:r>
              <a:rPr lang="en" sz="1200"/>
              <a:t>Vérifiez les résultats affichés sur la console</a:t>
            </a:r>
            <a:endParaRPr sz="120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19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Fonctions de rappel ( Callbacks )</a:t>
            </a:r>
            <a:endParaRPr>
              <a:solidFill>
                <a:srgbClr val="FFFF00"/>
              </a:solidFill>
            </a:endParaRPr>
          </a:p>
        </p:txBody>
      </p:sp>
      <p:sp>
        <p:nvSpPr>
          <p:cNvPr id="1324" name="Google Shape;1324;p192"/>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latin typeface="Courier New"/>
                <a:ea typeface="Courier New"/>
                <a:cs typeface="Courier New"/>
                <a:sym typeface="Courier New"/>
              </a:rPr>
              <a:t>console.log('Avant');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getUser(1, extractAccounts);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console.log('Après');</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function extractAccounts(user)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getAccounts(user.username, extractEmails);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function extractEmails(accounts)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r>
              <a:rPr lang="en" sz="1200">
                <a:latin typeface="Courier New"/>
                <a:ea typeface="Courier New"/>
                <a:cs typeface="Courier New"/>
                <a:sym typeface="Courier New"/>
              </a:rPr>
              <a:t>console.log('Accounts', accounts);</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getEmails(accounts[0], displayEmails);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function displayEmails(emails)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r>
              <a:rPr lang="en" sz="1200">
                <a:latin typeface="Courier New"/>
                <a:ea typeface="Courier New"/>
                <a:cs typeface="Courier New"/>
                <a:sym typeface="Courier New"/>
              </a:rPr>
              <a:t>console.log(emails);</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u="sng"/>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19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30" name="Google Shape;1330;p193"/>
          <p:cNvSpPr txBox="1">
            <a:spLocks noGrp="1"/>
          </p:cNvSpPr>
          <p:nvPr>
            <p:ph type="body" idx="1"/>
          </p:nvPr>
        </p:nvSpPr>
        <p:spPr>
          <a:xfrm>
            <a:off x="147000" y="168505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dirty="0"/>
              <a:t>Une </a:t>
            </a:r>
            <a:r>
              <a:rPr lang="en" sz="1200" b="1" dirty="0"/>
              <a:t>Promesse </a:t>
            </a:r>
            <a:r>
              <a:rPr lang="en" sz="1200" dirty="0"/>
              <a:t>( </a:t>
            </a:r>
            <a:r>
              <a:rPr lang="en" sz="1200" b="1" dirty="0"/>
              <a:t>Promise </a:t>
            </a:r>
            <a:r>
              <a:rPr lang="en" sz="1200" dirty="0"/>
              <a:t>) est un objet qui contient un résultat éventuel d’une opération asynchrone</a:t>
            </a:r>
            <a:endParaRPr sz="1200" dirty="0"/>
          </a:p>
          <a:p>
            <a:pPr marL="365760" lvl="0" indent="-213359" algn="l" rtl="0">
              <a:lnSpc>
                <a:spcPct val="135714"/>
              </a:lnSpc>
              <a:spcBef>
                <a:spcPts val="1000"/>
              </a:spcBef>
              <a:spcAft>
                <a:spcPts val="0"/>
              </a:spcAft>
              <a:buSzPts val="1200"/>
              <a:buChar char="●"/>
            </a:pPr>
            <a:r>
              <a:rPr lang="en" sz="1200" dirty="0"/>
              <a:t>Lorsque l’exécution d’une opération asynchrone est complétée à travers une </a:t>
            </a:r>
            <a:r>
              <a:rPr lang="en" sz="1200" b="1" dirty="0"/>
              <a:t>Promesse</a:t>
            </a:r>
            <a:r>
              <a:rPr lang="en" sz="1200" dirty="0"/>
              <a:t>, on peut soit obtenir une </a:t>
            </a:r>
            <a:r>
              <a:rPr lang="en" sz="1200" b="1" dirty="0"/>
              <a:t>valeur </a:t>
            </a:r>
            <a:r>
              <a:rPr lang="en" sz="1200" dirty="0"/>
              <a:t>ou une </a:t>
            </a:r>
            <a:r>
              <a:rPr lang="en" sz="1200" b="1" dirty="0"/>
              <a:t>erreur</a:t>
            </a:r>
            <a:endParaRPr sz="1200" b="1" dirty="0"/>
          </a:p>
          <a:p>
            <a:pPr marL="365760" lvl="0" indent="-213359" algn="l" rtl="0">
              <a:lnSpc>
                <a:spcPct val="135714"/>
              </a:lnSpc>
              <a:spcBef>
                <a:spcPts val="1000"/>
              </a:spcBef>
              <a:spcAft>
                <a:spcPts val="0"/>
              </a:spcAft>
              <a:buSzPts val="1200"/>
              <a:buChar char="●"/>
            </a:pPr>
            <a:r>
              <a:rPr lang="en" sz="1200" dirty="0"/>
              <a:t>Une </a:t>
            </a:r>
            <a:r>
              <a:rPr lang="en" sz="1200" b="1" dirty="0"/>
              <a:t>Promesse </a:t>
            </a:r>
            <a:r>
              <a:rPr lang="en" sz="1200" dirty="0"/>
              <a:t>va principalement vous promettre un résultat ( valeur ou erreur ) après l’exécution d’une opération asynchrone</a:t>
            </a:r>
            <a:endParaRPr sz="1200" dirty="0"/>
          </a:p>
          <a:p>
            <a:pPr marL="365760" lvl="0" indent="-213359" algn="l" rtl="0">
              <a:lnSpc>
                <a:spcPct val="135714"/>
              </a:lnSpc>
              <a:spcBef>
                <a:spcPts val="1000"/>
              </a:spcBef>
              <a:spcAft>
                <a:spcPts val="0"/>
              </a:spcAft>
              <a:buSzPts val="1200"/>
              <a:buChar char="●"/>
            </a:pPr>
            <a:r>
              <a:rPr lang="en" sz="1200" dirty="0"/>
              <a:t>Une Promesse peut posséder un des trois états suivants :</a:t>
            </a:r>
            <a:endParaRPr sz="1200" dirty="0"/>
          </a:p>
          <a:p>
            <a:pPr marL="822960" lvl="1" indent="-213360" algn="l" rtl="0">
              <a:lnSpc>
                <a:spcPct val="135714"/>
              </a:lnSpc>
              <a:spcBef>
                <a:spcPts val="1000"/>
              </a:spcBef>
              <a:spcAft>
                <a:spcPts val="0"/>
              </a:spcAft>
              <a:buSzPts val="1200"/>
              <a:buChar char="○"/>
            </a:pPr>
            <a:r>
              <a:rPr lang="en" b="1" dirty="0"/>
              <a:t>En attente</a:t>
            </a:r>
            <a:r>
              <a:rPr lang="en" dirty="0"/>
              <a:t> ( </a:t>
            </a:r>
            <a:r>
              <a:rPr lang="en" b="1" dirty="0"/>
              <a:t>Pending </a:t>
            </a:r>
            <a:r>
              <a:rPr lang="en" dirty="0"/>
              <a:t>)</a:t>
            </a:r>
            <a:endParaRPr dirty="0"/>
          </a:p>
          <a:p>
            <a:pPr marL="822960" lvl="1" indent="-213360" algn="l" rtl="0">
              <a:lnSpc>
                <a:spcPct val="135714"/>
              </a:lnSpc>
              <a:spcBef>
                <a:spcPts val="1000"/>
              </a:spcBef>
              <a:spcAft>
                <a:spcPts val="0"/>
              </a:spcAft>
              <a:buSzPts val="1200"/>
              <a:buChar char="○"/>
            </a:pPr>
            <a:r>
              <a:rPr lang="en" b="1" dirty="0" smtClean="0"/>
              <a:t>Résolue </a:t>
            </a:r>
            <a:r>
              <a:rPr lang="en" dirty="0"/>
              <a:t>( </a:t>
            </a:r>
            <a:r>
              <a:rPr lang="en" b="1" dirty="0"/>
              <a:t>Fulfilled </a:t>
            </a:r>
            <a:r>
              <a:rPr lang="en" dirty="0"/>
              <a:t>)</a:t>
            </a:r>
            <a:endParaRPr dirty="0"/>
          </a:p>
          <a:p>
            <a:pPr marL="822960" lvl="1" indent="-213360" algn="l" rtl="0">
              <a:lnSpc>
                <a:spcPct val="135714"/>
              </a:lnSpc>
              <a:spcBef>
                <a:spcPts val="1000"/>
              </a:spcBef>
              <a:spcAft>
                <a:spcPts val="0"/>
              </a:spcAft>
              <a:buSzPts val="1200"/>
              <a:buChar char="○"/>
            </a:pPr>
            <a:r>
              <a:rPr lang="en" b="1" dirty="0"/>
              <a:t>Rejetée </a:t>
            </a:r>
            <a:r>
              <a:rPr lang="en" dirty="0"/>
              <a:t>( </a:t>
            </a:r>
            <a:r>
              <a:rPr lang="en" b="1" dirty="0"/>
              <a:t>Rejected </a:t>
            </a:r>
            <a:r>
              <a:rPr lang="en" dirty="0"/>
              <a:t>)</a:t>
            </a:r>
            <a:endParaRPr dirty="0"/>
          </a:p>
          <a:p>
            <a:pPr marL="0" lvl="0" indent="0" algn="l" rtl="0">
              <a:lnSpc>
                <a:spcPct val="135714"/>
              </a:lnSpc>
              <a:spcBef>
                <a:spcPts val="1000"/>
              </a:spcBef>
              <a:spcAft>
                <a:spcPts val="0"/>
              </a:spcAft>
              <a:buNone/>
            </a:pPr>
            <a:endParaRPr sz="1050" dirty="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u="sng"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19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36" name="Google Shape;1336;p194"/>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457200" marR="0" lvl="0" indent="0" algn="l" rtl="0">
              <a:lnSpc>
                <a:spcPct val="135714"/>
              </a:lnSpc>
              <a:spcBef>
                <a:spcPts val="0"/>
              </a:spcBef>
              <a:spcAft>
                <a:spcPts val="0"/>
              </a:spcAft>
              <a:buNone/>
            </a:pPr>
            <a:endParaRPr/>
          </a:p>
          <a:p>
            <a:pPr marL="0" lvl="0" indent="0" algn="l" rtl="0">
              <a:lnSpc>
                <a:spcPct val="135714"/>
              </a:lnSpc>
              <a:spcBef>
                <a:spcPts val="10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u="sng"/>
          </a:p>
        </p:txBody>
      </p:sp>
      <p:sp>
        <p:nvSpPr>
          <p:cNvPr id="1337" name="Google Shape;1337;p194"/>
          <p:cNvSpPr/>
          <p:nvPr/>
        </p:nvSpPr>
        <p:spPr>
          <a:xfrm>
            <a:off x="1673450" y="2822225"/>
            <a:ext cx="1601700" cy="821400"/>
          </a:xfrm>
          <a:prstGeom prst="roundRect">
            <a:avLst>
              <a:gd name="adj" fmla="val 16667"/>
            </a:avLst>
          </a:prstGeom>
          <a:solidFill>
            <a:schemeClr val="accent6"/>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En attente</a:t>
            </a:r>
            <a:endParaRPr sz="1800"/>
          </a:p>
        </p:txBody>
      </p:sp>
      <p:sp>
        <p:nvSpPr>
          <p:cNvPr id="1338" name="Google Shape;1338;p194"/>
          <p:cNvSpPr/>
          <p:nvPr/>
        </p:nvSpPr>
        <p:spPr>
          <a:xfrm>
            <a:off x="5614175" y="2353550"/>
            <a:ext cx="1601700" cy="821400"/>
          </a:xfrm>
          <a:prstGeom prst="roundRect">
            <a:avLst>
              <a:gd name="adj" fmla="val 16667"/>
            </a:avLst>
          </a:prstGeom>
          <a:solidFill>
            <a:srgbClr val="A4C2F4"/>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Résolue</a:t>
            </a:r>
            <a:endParaRPr sz="1800"/>
          </a:p>
        </p:txBody>
      </p:sp>
      <p:cxnSp>
        <p:nvCxnSpPr>
          <p:cNvPr id="1339" name="Google Shape;1339;p194"/>
          <p:cNvCxnSpPr>
            <a:stCxn id="1337" idx="3"/>
          </p:cNvCxnSpPr>
          <p:nvPr/>
        </p:nvCxnSpPr>
        <p:spPr>
          <a:xfrm>
            <a:off x="3275150" y="3232925"/>
            <a:ext cx="2340600" cy="15300"/>
          </a:xfrm>
          <a:prstGeom prst="straightConnector1">
            <a:avLst/>
          </a:prstGeom>
          <a:noFill/>
          <a:ln w="28575" cap="flat" cmpd="sng">
            <a:solidFill>
              <a:schemeClr val="dk2"/>
            </a:solidFill>
            <a:prstDash val="dash"/>
            <a:round/>
            <a:headEnd type="none" w="med" len="med"/>
            <a:tailEnd type="triangle" w="med" len="med"/>
          </a:ln>
        </p:spPr>
      </p:cxnSp>
      <p:sp>
        <p:nvSpPr>
          <p:cNvPr id="1340" name="Google Shape;1340;p194"/>
          <p:cNvSpPr/>
          <p:nvPr/>
        </p:nvSpPr>
        <p:spPr>
          <a:xfrm>
            <a:off x="5614175" y="3295400"/>
            <a:ext cx="1601700" cy="821400"/>
          </a:xfrm>
          <a:prstGeom prst="roundRect">
            <a:avLst>
              <a:gd name="adj" fmla="val 16667"/>
            </a:avLst>
          </a:prstGeom>
          <a:solidFill>
            <a:srgbClr val="EA9999"/>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Rejetée</a:t>
            </a:r>
            <a:endParaRPr sz="1800"/>
          </a:p>
        </p:txBody>
      </p:sp>
      <p:sp>
        <p:nvSpPr>
          <p:cNvPr id="1341" name="Google Shape;1341;p194"/>
          <p:cNvSpPr txBox="1"/>
          <p:nvPr/>
        </p:nvSpPr>
        <p:spPr>
          <a:xfrm>
            <a:off x="3326375" y="2822225"/>
            <a:ext cx="2221800" cy="35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Opération asynchrone</a:t>
            </a:r>
            <a:endParaRPr/>
          </a:p>
        </p:txBody>
      </p:sp>
      <p:sp>
        <p:nvSpPr>
          <p:cNvPr id="1342" name="Google Shape;1342;p194"/>
          <p:cNvSpPr txBox="1"/>
          <p:nvPr/>
        </p:nvSpPr>
        <p:spPr>
          <a:xfrm>
            <a:off x="657050" y="1975275"/>
            <a:ext cx="1848000" cy="5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L’état de la Promesse lorsqu’elle est créée</a:t>
            </a:r>
            <a:endParaRPr sz="1200">
              <a:solidFill>
                <a:schemeClr val="lt2"/>
              </a:solidFill>
            </a:endParaRPr>
          </a:p>
        </p:txBody>
      </p:sp>
      <p:cxnSp>
        <p:nvCxnSpPr>
          <p:cNvPr id="1343" name="Google Shape;1343;p194"/>
          <p:cNvCxnSpPr>
            <a:stCxn id="1342" idx="2"/>
          </p:cNvCxnSpPr>
          <p:nvPr/>
        </p:nvCxnSpPr>
        <p:spPr>
          <a:xfrm>
            <a:off x="1581050" y="2478375"/>
            <a:ext cx="564600" cy="267000"/>
          </a:xfrm>
          <a:prstGeom prst="straightConnector1">
            <a:avLst/>
          </a:prstGeom>
          <a:noFill/>
          <a:ln w="9525" cap="flat" cmpd="sng">
            <a:solidFill>
              <a:schemeClr val="lt2"/>
            </a:solidFill>
            <a:prstDash val="solid"/>
            <a:round/>
            <a:headEnd type="none" w="med" len="med"/>
            <a:tailEnd type="triangle" w="med" len="med"/>
          </a:ln>
        </p:spPr>
      </p:cxnSp>
      <p:sp>
        <p:nvSpPr>
          <p:cNvPr id="1344" name="Google Shape;1344;p194"/>
          <p:cNvSpPr txBox="1"/>
          <p:nvPr/>
        </p:nvSpPr>
        <p:spPr>
          <a:xfrm>
            <a:off x="3648000" y="1975275"/>
            <a:ext cx="1848000" cy="6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La Promesse va déclencher une opération asynchrone</a:t>
            </a:r>
            <a:endParaRPr sz="1200">
              <a:solidFill>
                <a:schemeClr val="lt2"/>
              </a:solidFill>
            </a:endParaRPr>
          </a:p>
        </p:txBody>
      </p:sp>
      <p:sp>
        <p:nvSpPr>
          <p:cNvPr id="1345" name="Google Shape;1345;p194"/>
          <p:cNvSpPr txBox="1"/>
          <p:nvPr/>
        </p:nvSpPr>
        <p:spPr>
          <a:xfrm>
            <a:off x="7281875" y="2353550"/>
            <a:ext cx="18480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L’état de la Promesse lorsque l’opération asynchrone est complétée avec succès</a:t>
            </a:r>
            <a:endParaRPr sz="1200">
              <a:solidFill>
                <a:schemeClr val="lt2"/>
              </a:solidFill>
            </a:endParaRPr>
          </a:p>
        </p:txBody>
      </p:sp>
      <p:sp>
        <p:nvSpPr>
          <p:cNvPr id="1346" name="Google Shape;1346;p194"/>
          <p:cNvSpPr txBox="1"/>
          <p:nvPr/>
        </p:nvSpPr>
        <p:spPr>
          <a:xfrm>
            <a:off x="7296000" y="3295400"/>
            <a:ext cx="18480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L’état de la Promesse lorsque l’opération asynchrone a échoué </a:t>
            </a:r>
            <a:endParaRPr sz="1200">
              <a:solidFill>
                <a:schemeClr val="lt2"/>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19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52" name="Google Shape;1352;p195"/>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1:</a:t>
            </a:r>
            <a:endParaRPr sz="1200" u="sng"/>
          </a:p>
          <a:p>
            <a:pPr marL="365760" lvl="0" indent="-213359" algn="l" rtl="0">
              <a:spcBef>
                <a:spcPts val="1000"/>
              </a:spcBef>
              <a:spcAft>
                <a:spcPts val="0"/>
              </a:spcAft>
              <a:buSzPts val="1200"/>
              <a:buAutoNum type="arabicPeriod"/>
            </a:pPr>
            <a:r>
              <a:rPr lang="en" sz="1200"/>
              <a:t>Créez un fichier </a:t>
            </a:r>
            <a:r>
              <a:rPr lang="en" sz="1200" b="1" i="1"/>
              <a:t>promise.js</a:t>
            </a:r>
            <a:r>
              <a:rPr lang="en" sz="1200"/>
              <a:t> dans</a:t>
            </a:r>
            <a:r>
              <a:rPr lang="en" sz="1200" b="1" i="1"/>
              <a:t> </a:t>
            </a:r>
            <a:r>
              <a:rPr lang="en" sz="1200"/>
              <a:t>le répertoire </a:t>
            </a:r>
            <a:r>
              <a:rPr lang="en" sz="1200" b="1" i="1"/>
              <a:t>async-demo</a:t>
            </a:r>
            <a:endParaRPr sz="1200" b="1" i="1"/>
          </a:p>
          <a:p>
            <a:pPr marL="365760" lvl="0" indent="-213359" algn="l" rtl="0">
              <a:spcBef>
                <a:spcPts val="1000"/>
              </a:spcBef>
              <a:spcAft>
                <a:spcPts val="0"/>
              </a:spcAft>
              <a:buSzPts val="1200"/>
              <a:buAutoNum type="arabicPeriod"/>
            </a:pPr>
            <a:r>
              <a:rPr lang="en" sz="1200"/>
              <a:t>Entrez le code suivant :</a:t>
            </a: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const promise = new Promise((resolve, reject) =&gt;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 Déclenche une opération asynchrone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resolve('Opération réussie');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 reject(new Error('Opération échouée'));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 2000);</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promise.then(result =&gt; console.log(result)).catch(error =&gt; console.log(error.message));</a:t>
            </a:r>
            <a:endParaRPr sz="1200" b="1">
              <a:latin typeface="Courier New"/>
              <a:ea typeface="Courier New"/>
              <a:cs typeface="Courier New"/>
              <a:sym typeface="Courier New"/>
            </a:endParaRPr>
          </a:p>
          <a:p>
            <a:pPr marL="0" lvl="0" indent="0" algn="l" rtl="0">
              <a:spcBef>
                <a:spcPts val="0"/>
              </a:spcBef>
              <a:spcAft>
                <a:spcPts val="0"/>
              </a:spcAft>
              <a:buNone/>
            </a:pPr>
            <a:endParaRPr sz="1200"/>
          </a:p>
          <a:p>
            <a:pPr marL="457200" marR="0" lvl="0" indent="0" algn="l" rtl="0">
              <a:lnSpc>
                <a:spcPct val="135714"/>
              </a:lnSpc>
              <a:spcBef>
                <a:spcPts val="1000"/>
              </a:spcBef>
              <a:spcAft>
                <a:spcPts val="0"/>
              </a:spcAft>
              <a:buNone/>
            </a:pPr>
            <a:endParaRPr/>
          </a:p>
          <a:p>
            <a:pPr marL="0" lvl="0" indent="0" algn="l" rtl="0">
              <a:lnSpc>
                <a:spcPct val="135714"/>
              </a:lnSpc>
              <a:spcBef>
                <a:spcPts val="10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u="sng"/>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19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58" name="Google Shape;1358;p196"/>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dirty="0"/>
              <a:t>Enregistrez les modifications et exécutez </a:t>
            </a:r>
            <a:r>
              <a:rPr lang="en" sz="1200" b="1" i="1" dirty="0"/>
              <a:t>promise.js</a:t>
            </a:r>
            <a:endParaRPr sz="1200" b="1" i="1" dirty="0"/>
          </a:p>
          <a:p>
            <a:pPr marL="365760" lvl="0" indent="-213359" algn="l" rtl="0">
              <a:spcBef>
                <a:spcPts val="1000"/>
              </a:spcBef>
              <a:spcAft>
                <a:spcPts val="0"/>
              </a:spcAft>
              <a:buSzPts val="1200"/>
              <a:buAutoNum type="arabicPeriod" startAt="3"/>
            </a:pPr>
            <a:r>
              <a:rPr lang="en" sz="1200" dirty="0"/>
              <a:t>Observez le résultat affiché sur la console</a:t>
            </a:r>
            <a:endParaRPr sz="1200" dirty="0"/>
          </a:p>
          <a:p>
            <a:pPr marL="365760" lvl="0" indent="-213359" algn="l" rtl="0">
              <a:spcBef>
                <a:spcPts val="1000"/>
              </a:spcBef>
              <a:spcAft>
                <a:spcPts val="0"/>
              </a:spcAft>
              <a:buSzPts val="1200"/>
              <a:buAutoNum type="arabicPeriod" startAt="3"/>
            </a:pPr>
            <a:r>
              <a:rPr lang="en" sz="1200" dirty="0"/>
              <a:t>Commentez la ligne </a:t>
            </a:r>
            <a:r>
              <a:rPr lang="en" sz="1200" b="1" dirty="0">
                <a:latin typeface="Courier New"/>
                <a:ea typeface="Courier New"/>
                <a:cs typeface="Courier New"/>
                <a:sym typeface="Courier New"/>
              </a:rPr>
              <a:t>resolve('Opération réussie');</a:t>
            </a:r>
            <a:endParaRPr sz="1200" b="1" dirty="0">
              <a:latin typeface="Courier New"/>
              <a:ea typeface="Courier New"/>
              <a:cs typeface="Courier New"/>
              <a:sym typeface="Courier New"/>
            </a:endParaRPr>
          </a:p>
          <a:p>
            <a:pPr marL="365760" lvl="0" indent="-213359" algn="l" rtl="0">
              <a:spcBef>
                <a:spcPts val="1000"/>
              </a:spcBef>
              <a:spcAft>
                <a:spcPts val="0"/>
              </a:spcAft>
              <a:buSzPts val="1200"/>
              <a:buAutoNum type="arabicPeriod" startAt="3"/>
            </a:pPr>
            <a:r>
              <a:rPr lang="en" sz="1200" dirty="0"/>
              <a:t>Activez la ligne </a:t>
            </a:r>
            <a:r>
              <a:rPr lang="en" sz="1200" b="1" dirty="0">
                <a:latin typeface="Courier New"/>
                <a:ea typeface="Courier New"/>
                <a:cs typeface="Courier New"/>
                <a:sym typeface="Courier New"/>
              </a:rPr>
              <a:t>reject(new Error('Opération échouée'));</a:t>
            </a:r>
            <a:endParaRPr sz="1200" b="1" dirty="0">
              <a:latin typeface="Courier New"/>
              <a:ea typeface="Courier New"/>
              <a:cs typeface="Courier New"/>
              <a:sym typeface="Courier New"/>
            </a:endParaRPr>
          </a:p>
          <a:p>
            <a:pPr marL="365760" lvl="0" indent="-213359" algn="l" rtl="0">
              <a:spcBef>
                <a:spcPts val="1000"/>
              </a:spcBef>
              <a:spcAft>
                <a:spcPts val="0"/>
              </a:spcAft>
              <a:buSzPts val="1200"/>
              <a:buAutoNum type="arabicPeriod" startAt="3"/>
            </a:pPr>
            <a:r>
              <a:rPr lang="en" sz="1200" dirty="0"/>
              <a:t>Enregistrez les modifications et exécutez </a:t>
            </a:r>
            <a:r>
              <a:rPr lang="en" sz="1200" b="1" i="1" dirty="0"/>
              <a:t>promise.js</a:t>
            </a:r>
            <a:endParaRPr sz="1200" b="1" i="1" dirty="0"/>
          </a:p>
          <a:p>
            <a:pPr marL="365760" lvl="0" indent="-213359" algn="l" rtl="0">
              <a:spcBef>
                <a:spcPts val="1000"/>
              </a:spcBef>
              <a:spcAft>
                <a:spcPts val="0"/>
              </a:spcAft>
              <a:buSzPts val="1200"/>
              <a:buAutoNum type="arabicPeriod" startAt="3"/>
            </a:pPr>
            <a:r>
              <a:rPr lang="en" sz="1200" dirty="0"/>
              <a:t>Observez le résultat affiché sur la console</a:t>
            </a:r>
            <a:endParaRPr sz="1200" dirty="0"/>
          </a:p>
          <a:p>
            <a:pPr marL="0" lvl="0" indent="0" algn="l" rtl="0">
              <a:spcBef>
                <a:spcPts val="1000"/>
              </a:spcBef>
              <a:spcAft>
                <a:spcPts val="0"/>
              </a:spcAft>
              <a:buNone/>
            </a:pPr>
            <a:endParaRPr sz="1200" dirty="0"/>
          </a:p>
          <a:p>
            <a:pPr marL="365760" lvl="0" indent="-213359" algn="l" rtl="0">
              <a:lnSpc>
                <a:spcPct val="135714"/>
              </a:lnSpc>
              <a:spcBef>
                <a:spcPts val="1000"/>
              </a:spcBef>
              <a:spcAft>
                <a:spcPts val="0"/>
              </a:spcAft>
              <a:buSzPts val="1200"/>
              <a:buChar char="●"/>
            </a:pPr>
            <a:r>
              <a:rPr lang="en" sz="1200" dirty="0"/>
              <a:t>La création de l’objet </a:t>
            </a:r>
            <a:r>
              <a:rPr lang="en" sz="1200" b="1" i="1" dirty="0"/>
              <a:t>Promise </a:t>
            </a:r>
            <a:r>
              <a:rPr lang="en" sz="1200" dirty="0"/>
              <a:t>prend en paramètre une </a:t>
            </a:r>
            <a:r>
              <a:rPr lang="en" sz="1200" b="1" dirty="0"/>
              <a:t>fonction </a:t>
            </a:r>
            <a:r>
              <a:rPr lang="en" sz="1200" dirty="0"/>
              <a:t>avec deux paramètre : </a:t>
            </a:r>
            <a:r>
              <a:rPr lang="en" sz="1200" b="1" i="1" dirty="0"/>
              <a:t>resolve </a:t>
            </a:r>
            <a:r>
              <a:rPr lang="en" sz="1200" dirty="0"/>
              <a:t>et </a:t>
            </a:r>
            <a:r>
              <a:rPr lang="en" sz="1200" b="1" i="1" dirty="0"/>
              <a:t>reject</a:t>
            </a:r>
            <a:endParaRPr sz="1200" b="1" i="1" dirty="0"/>
          </a:p>
          <a:p>
            <a:pPr marL="365760" lvl="0" indent="-213359" algn="l" rtl="0">
              <a:lnSpc>
                <a:spcPct val="135714"/>
              </a:lnSpc>
              <a:spcBef>
                <a:spcPts val="1000"/>
              </a:spcBef>
              <a:spcAft>
                <a:spcPts val="0"/>
              </a:spcAft>
              <a:buSzPts val="1200"/>
              <a:buChar char="●"/>
            </a:pPr>
            <a:r>
              <a:rPr lang="en" sz="1200" dirty="0"/>
              <a:t>A l’intérieur de la fonction de </a:t>
            </a:r>
            <a:r>
              <a:rPr lang="en" sz="1200" b="1" i="1" dirty="0"/>
              <a:t>Promise</a:t>
            </a:r>
            <a:r>
              <a:rPr lang="en" sz="1200" dirty="0"/>
              <a:t>, la fonction </a:t>
            </a:r>
            <a:r>
              <a:rPr lang="en" sz="1200" b="1" i="1" dirty="0"/>
              <a:t>setTimeout()</a:t>
            </a:r>
            <a:r>
              <a:rPr lang="en" sz="1200" dirty="0"/>
              <a:t> est invoquée pour simuler une opération asynchrone</a:t>
            </a:r>
            <a:endParaRPr dirty="0"/>
          </a:p>
          <a:p>
            <a:pPr marL="0" lvl="0" indent="0" algn="l" rtl="0">
              <a:lnSpc>
                <a:spcPct val="135714"/>
              </a:lnSpc>
              <a:spcBef>
                <a:spcPts val="1000"/>
              </a:spcBef>
              <a:spcAft>
                <a:spcPts val="0"/>
              </a:spcAft>
              <a:buNone/>
            </a:pPr>
            <a:endParaRPr sz="1050" dirty="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u="sng"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19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64" name="Google Shape;1364;p197"/>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dirty="0"/>
              <a:t>Lorsque l’exécution de la fonction </a:t>
            </a:r>
            <a:r>
              <a:rPr lang="en" sz="1200" b="1" i="1" dirty="0"/>
              <a:t>setTimeout()</a:t>
            </a:r>
            <a:r>
              <a:rPr lang="en" sz="1200" dirty="0"/>
              <a:t> est complétée, les </a:t>
            </a:r>
            <a:r>
              <a:rPr lang="en" sz="1200" dirty="0" smtClean="0"/>
              <a:t>méthodes </a:t>
            </a:r>
            <a:r>
              <a:rPr lang="en" sz="1200" dirty="0"/>
              <a:t>suivantes doivent être invoquées :</a:t>
            </a:r>
            <a:endParaRPr sz="1200" dirty="0"/>
          </a:p>
          <a:p>
            <a:pPr marL="914400" lvl="1" indent="-304800" algn="l" rtl="0">
              <a:lnSpc>
                <a:spcPct val="135714"/>
              </a:lnSpc>
              <a:spcBef>
                <a:spcPts val="1000"/>
              </a:spcBef>
              <a:spcAft>
                <a:spcPts val="0"/>
              </a:spcAft>
              <a:buSzPts val="1200"/>
              <a:buChar char="○"/>
            </a:pPr>
            <a:r>
              <a:rPr lang="en" b="1" i="1" dirty="0"/>
              <a:t>resolve </a:t>
            </a:r>
            <a:r>
              <a:rPr lang="en" dirty="0"/>
              <a:t>( pour envoyer le résultat après exécution de la fonction </a:t>
            </a:r>
            <a:r>
              <a:rPr lang="en" b="1" i="1" dirty="0"/>
              <a:t>setTimeout()</a:t>
            </a:r>
            <a:r>
              <a:rPr lang="en" dirty="0"/>
              <a:t> )</a:t>
            </a:r>
            <a:endParaRPr dirty="0"/>
          </a:p>
          <a:p>
            <a:pPr marL="914400" lvl="1" indent="-304800" algn="l" rtl="0">
              <a:lnSpc>
                <a:spcPct val="135714"/>
              </a:lnSpc>
              <a:spcBef>
                <a:spcPts val="1000"/>
              </a:spcBef>
              <a:spcAft>
                <a:spcPts val="0"/>
              </a:spcAft>
              <a:buSzPts val="1200"/>
              <a:buChar char="○"/>
            </a:pPr>
            <a:r>
              <a:rPr lang="en" b="1" i="1" dirty="0"/>
              <a:t>reject </a:t>
            </a:r>
            <a:r>
              <a:rPr lang="en" dirty="0"/>
              <a:t>( pour envoyer une erreur après exécution de la fonction </a:t>
            </a:r>
            <a:r>
              <a:rPr lang="en" b="1" i="1" dirty="0"/>
              <a:t>setTimeout()</a:t>
            </a:r>
            <a:r>
              <a:rPr lang="en" dirty="0"/>
              <a:t> )</a:t>
            </a:r>
            <a:endParaRPr dirty="0"/>
          </a:p>
          <a:p>
            <a:pPr marL="365760" lvl="0" indent="-213359" algn="l" rtl="0">
              <a:lnSpc>
                <a:spcPct val="135714"/>
              </a:lnSpc>
              <a:spcBef>
                <a:spcPts val="1000"/>
              </a:spcBef>
              <a:spcAft>
                <a:spcPts val="0"/>
              </a:spcAft>
              <a:buSzPts val="1200"/>
              <a:buChar char="●"/>
            </a:pPr>
            <a:r>
              <a:rPr lang="en" sz="1200" dirty="0"/>
              <a:t>La fonction </a:t>
            </a:r>
            <a:r>
              <a:rPr lang="en" sz="1200" b="1" i="1" dirty="0"/>
              <a:t>resolve()</a:t>
            </a:r>
            <a:r>
              <a:rPr lang="en" sz="1200" dirty="0"/>
              <a:t> prend comme argument le contenu du résultat à envoyer</a:t>
            </a:r>
            <a:endParaRPr sz="1200" dirty="0"/>
          </a:p>
          <a:p>
            <a:pPr marL="365760" lvl="0" indent="-213359" algn="l" rtl="0">
              <a:lnSpc>
                <a:spcPct val="135714"/>
              </a:lnSpc>
              <a:spcBef>
                <a:spcPts val="1000"/>
              </a:spcBef>
              <a:spcAft>
                <a:spcPts val="0"/>
              </a:spcAft>
              <a:buSzPts val="1200"/>
              <a:buChar char="●"/>
            </a:pPr>
            <a:r>
              <a:rPr lang="en" sz="1200" dirty="0"/>
              <a:t>La fonction </a:t>
            </a:r>
            <a:r>
              <a:rPr lang="en" sz="1200" b="1" i="1" dirty="0"/>
              <a:t>reject()</a:t>
            </a:r>
            <a:r>
              <a:rPr lang="en" sz="1200" dirty="0"/>
              <a:t> prend comme argument un objet de type </a:t>
            </a:r>
            <a:r>
              <a:rPr lang="en" sz="1200" b="1" i="1" dirty="0"/>
              <a:t>Error </a:t>
            </a:r>
            <a:r>
              <a:rPr lang="en" sz="1200" dirty="0"/>
              <a:t>avec le message d’erreur à envoyer</a:t>
            </a:r>
            <a:endParaRPr sz="1200" dirty="0"/>
          </a:p>
          <a:p>
            <a:pPr marL="365760" lvl="0" indent="-213359" algn="l" rtl="0">
              <a:lnSpc>
                <a:spcPct val="135714"/>
              </a:lnSpc>
              <a:spcBef>
                <a:spcPts val="1000"/>
              </a:spcBef>
              <a:spcAft>
                <a:spcPts val="0"/>
              </a:spcAft>
              <a:buSzPts val="1200"/>
              <a:buChar char="●"/>
            </a:pPr>
            <a:r>
              <a:rPr lang="en" sz="1200" dirty="0"/>
              <a:t>Pour </a:t>
            </a:r>
            <a:r>
              <a:rPr lang="en" sz="1200" b="1" dirty="0"/>
              <a:t>utiliser l’objet</a:t>
            </a:r>
            <a:r>
              <a:rPr lang="en" sz="1200" dirty="0"/>
              <a:t> </a:t>
            </a:r>
            <a:r>
              <a:rPr lang="en" sz="1200" b="1" i="1" dirty="0"/>
              <a:t>Promise</a:t>
            </a:r>
            <a:r>
              <a:rPr lang="en" sz="1200" dirty="0"/>
              <a:t>, les méthode suivantes doivent être invoquées :</a:t>
            </a:r>
            <a:endParaRPr sz="1200" dirty="0"/>
          </a:p>
          <a:p>
            <a:pPr marL="822960" lvl="1" indent="-213360" algn="l" rtl="0">
              <a:lnSpc>
                <a:spcPct val="135714"/>
              </a:lnSpc>
              <a:spcBef>
                <a:spcPts val="1000"/>
              </a:spcBef>
              <a:spcAft>
                <a:spcPts val="0"/>
              </a:spcAft>
              <a:buSzPts val="1200"/>
              <a:buChar char="○"/>
            </a:pPr>
            <a:r>
              <a:rPr lang="en" b="1" i="1" dirty="0"/>
              <a:t>then()</a:t>
            </a:r>
            <a:r>
              <a:rPr lang="en" dirty="0"/>
              <a:t> ( reçoit en paramètre une fonction qui contient le résultat de l’exécution de l’opération asynchrone )</a:t>
            </a:r>
            <a:endParaRPr dirty="0"/>
          </a:p>
          <a:p>
            <a:pPr marL="822960" lvl="1" indent="-213360" algn="l" rtl="0">
              <a:lnSpc>
                <a:spcPct val="135714"/>
              </a:lnSpc>
              <a:spcBef>
                <a:spcPts val="1000"/>
              </a:spcBef>
              <a:spcAft>
                <a:spcPts val="0"/>
              </a:spcAft>
              <a:buSzPts val="1200"/>
              <a:buChar char="○"/>
            </a:pPr>
            <a:r>
              <a:rPr lang="en" b="1" i="1" dirty="0"/>
              <a:t>catch()</a:t>
            </a:r>
            <a:r>
              <a:rPr lang="en" dirty="0"/>
              <a:t> ( reçoit en paramètre une fonction qui contient l’erreur de l’exécution de l’opération asynchrone )</a:t>
            </a:r>
            <a:endParaRPr dirty="0"/>
          </a:p>
          <a:p>
            <a:pPr marL="365760" lvl="0" indent="-213359" algn="l" rtl="0">
              <a:lnSpc>
                <a:spcPct val="135714"/>
              </a:lnSpc>
              <a:spcBef>
                <a:spcPts val="1000"/>
              </a:spcBef>
              <a:spcAft>
                <a:spcPts val="1000"/>
              </a:spcAft>
              <a:buSzPts val="1200"/>
              <a:buChar char="●"/>
            </a:pPr>
            <a:r>
              <a:rPr lang="en" sz="1200" b="1" dirty="0"/>
              <a:t>Note : Toute fonction asynchrone qui contient une fonction de rappel devrait être modifiée pour utiliser les Promesses</a:t>
            </a:r>
            <a:endParaRPr sz="1200" b="1" u="sn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Concept</a:t>
            </a:r>
            <a:endParaRPr>
              <a:solidFill>
                <a:srgbClr val="FFFF00"/>
              </a:solidFill>
            </a:endParaRPr>
          </a:p>
        </p:txBody>
      </p:sp>
      <p:sp>
        <p:nvSpPr>
          <p:cNvPr id="216" name="Google Shape;216;p31"/>
          <p:cNvSpPr txBox="1">
            <a:spLocks noGrp="1"/>
          </p:cNvSpPr>
          <p:nvPr>
            <p:ph type="body" idx="1"/>
          </p:nvPr>
        </p:nvSpPr>
        <p:spPr>
          <a:xfrm>
            <a:off x="471900" y="1718600"/>
            <a:ext cx="3999900" cy="3345900"/>
          </a:xfrm>
          <a:prstGeom prst="rect">
            <a:avLst/>
          </a:prstGeom>
        </p:spPr>
        <p:txBody>
          <a:bodyPr spcFirstLastPara="1" wrap="square" lIns="91425" tIns="91425" rIns="91425" bIns="91425" anchor="t" anchorCtr="0">
            <a:noAutofit/>
          </a:bodyPr>
          <a:lstStyle/>
          <a:p>
            <a:pPr marL="365760" marR="0" lvl="0" indent="-213359" algn="l" rtl="0">
              <a:lnSpc>
                <a:spcPct val="115000"/>
              </a:lnSpc>
              <a:spcBef>
                <a:spcPts val="1000"/>
              </a:spcBef>
              <a:spcAft>
                <a:spcPts val="0"/>
              </a:spcAft>
              <a:buClr>
                <a:schemeClr val="lt2"/>
              </a:buClr>
              <a:buSzPts val="1200"/>
              <a:buFont typeface="Roboto"/>
              <a:buChar char="●"/>
            </a:pPr>
            <a:r>
              <a:rPr lang="en" sz="1200"/>
              <a:t>Une vraie application JS est souvent composée de plusieurs fichiers.</a:t>
            </a:r>
            <a:endParaRPr sz="1200"/>
          </a:p>
          <a:p>
            <a:pPr marL="365760" marR="0" lvl="0" indent="-213359" algn="l" rtl="0">
              <a:lnSpc>
                <a:spcPct val="115000"/>
              </a:lnSpc>
              <a:spcBef>
                <a:spcPts val="1000"/>
              </a:spcBef>
              <a:spcAft>
                <a:spcPts val="0"/>
              </a:spcAft>
              <a:buSzPts val="1200"/>
              <a:buChar char="●"/>
            </a:pPr>
            <a:r>
              <a:rPr lang="en" sz="1200"/>
              <a:t>Le noyau de Node possède le concept de </a:t>
            </a:r>
            <a:r>
              <a:rPr lang="en" sz="1200" b="1"/>
              <a:t>module </a:t>
            </a:r>
            <a:r>
              <a:rPr lang="en" sz="1200"/>
              <a:t>ou chaque module est représenté par un fichier.</a:t>
            </a:r>
            <a:endParaRPr sz="1200"/>
          </a:p>
          <a:p>
            <a:pPr marL="365760" marR="0" lvl="0" indent="-213359" algn="l" rtl="0">
              <a:lnSpc>
                <a:spcPct val="115000"/>
              </a:lnSpc>
              <a:spcBef>
                <a:spcPts val="1000"/>
              </a:spcBef>
              <a:spcAft>
                <a:spcPts val="0"/>
              </a:spcAft>
              <a:buSzPts val="1200"/>
              <a:buChar char="●"/>
            </a:pPr>
            <a:r>
              <a:rPr lang="en" sz="1200"/>
              <a:t>Chaque fonction et variable définie dans un module est visible uniquement au niveau du module.</a:t>
            </a:r>
            <a:endParaRPr sz="1200"/>
          </a:p>
          <a:p>
            <a:pPr marL="365760" marR="0" lvl="0" indent="-213359" algn="l" rtl="0">
              <a:lnSpc>
                <a:spcPct val="115000"/>
              </a:lnSpc>
              <a:spcBef>
                <a:spcPts val="1000"/>
              </a:spcBef>
              <a:spcAft>
                <a:spcPts val="0"/>
              </a:spcAft>
              <a:buSzPts val="1200"/>
              <a:buChar char="●"/>
            </a:pPr>
            <a:r>
              <a:rPr lang="en" sz="1200"/>
              <a:t>Un module est défini sous forme d’un fichier JS.</a:t>
            </a:r>
            <a:endParaRPr sz="1200"/>
          </a:p>
          <a:p>
            <a:pPr marL="365760" marR="0" lvl="0" indent="-213359" algn="l" rtl="0">
              <a:lnSpc>
                <a:spcPct val="115000"/>
              </a:lnSpc>
              <a:spcBef>
                <a:spcPts val="1000"/>
              </a:spcBef>
              <a:spcAft>
                <a:spcPts val="0"/>
              </a:spcAft>
              <a:buSzPts val="1200"/>
              <a:buChar char="●"/>
            </a:pPr>
            <a:r>
              <a:rPr lang="en" sz="1200"/>
              <a:t>Dans la terminologie orienté objet, on peut qualifier les variables et fonctions définies à l’intérieur d’un module comme étant privés (</a:t>
            </a:r>
            <a:r>
              <a:rPr lang="en" sz="1200" b="1"/>
              <a:t>private</a:t>
            </a:r>
            <a:r>
              <a:rPr lang="en" sz="1200"/>
              <a:t>). Il ne sont donc pas accessibles à l’extérieur du module. </a:t>
            </a:r>
            <a:endParaRPr sz="12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17" name="Google Shape;217;p31"/>
          <p:cNvSpPr txBox="1">
            <a:spLocks noGrp="1"/>
          </p:cNvSpPr>
          <p:nvPr>
            <p:ph type="body" idx="1"/>
          </p:nvPr>
        </p:nvSpPr>
        <p:spPr>
          <a:xfrm>
            <a:off x="4780250" y="1718675"/>
            <a:ext cx="3999900" cy="33459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Char char="●"/>
            </a:pPr>
            <a:r>
              <a:rPr lang="en" sz="1200"/>
              <a:t>Chaque application Node possède au moins un module ou un fichier qui représente le module principal. Example: </a:t>
            </a:r>
            <a:r>
              <a:rPr lang="en" sz="1200" b="1" i="1"/>
              <a:t>app.js</a:t>
            </a:r>
            <a:endParaRPr sz="1200" b="1" i="1"/>
          </a:p>
          <a:p>
            <a:pPr marL="0" lvl="0" indent="0" algn="l" rtl="0">
              <a:spcBef>
                <a:spcPts val="1000"/>
              </a:spcBef>
              <a:spcAft>
                <a:spcPts val="0"/>
              </a:spcAft>
              <a:buClr>
                <a:srgbClr val="000000"/>
              </a:buClr>
              <a:buSzPts val="1100"/>
              <a:buFont typeface="Arial"/>
              <a:buNone/>
            </a:pPr>
            <a:r>
              <a:rPr lang="en" sz="1200" u="sng"/>
              <a:t>Exercice :</a:t>
            </a:r>
            <a:endParaRPr sz="1200" u="sng"/>
          </a:p>
          <a:p>
            <a:pPr marL="457200" lvl="0" indent="-304800" algn="l" rtl="0">
              <a:spcBef>
                <a:spcPts val="1000"/>
              </a:spcBef>
              <a:spcAft>
                <a:spcPts val="0"/>
              </a:spcAft>
              <a:buSzPts val="1200"/>
              <a:buAutoNum type="arabicPeriod"/>
            </a:pPr>
            <a:r>
              <a:rPr lang="en" sz="1200"/>
              <a:t>Ouvrez le fichier </a:t>
            </a:r>
            <a:r>
              <a:rPr lang="en" sz="1200" b="1" i="1"/>
              <a:t>app.js</a:t>
            </a:r>
            <a:r>
              <a:rPr lang="en" sz="1200"/>
              <a:t>, ajouter le code suivant et exécutez le. Observez le contenu de l’objet </a:t>
            </a:r>
            <a:r>
              <a:rPr lang="en" sz="1200" b="1" i="1"/>
              <a:t>module</a:t>
            </a:r>
            <a:endParaRPr sz="1200" b="1" i="1"/>
          </a:p>
          <a:p>
            <a:pPr marL="457200" lvl="0" indent="0" algn="l" rtl="0">
              <a:spcBef>
                <a:spcPts val="1000"/>
              </a:spcBef>
              <a:spcAft>
                <a:spcPts val="0"/>
              </a:spcAft>
              <a:buNone/>
            </a:pPr>
            <a:r>
              <a:rPr lang="en" sz="1000" b="1">
                <a:latin typeface="Courier New"/>
                <a:ea typeface="Courier New"/>
                <a:cs typeface="Courier New"/>
                <a:sym typeface="Courier New"/>
              </a:rPr>
              <a:t>console.log(module);</a:t>
            </a:r>
            <a:endParaRPr sz="1000" b="1">
              <a:latin typeface="Courier New"/>
              <a:ea typeface="Courier New"/>
              <a:cs typeface="Courier New"/>
              <a:sym typeface="Courier New"/>
            </a:endParaRPr>
          </a:p>
          <a:p>
            <a:pPr marL="457200" lvl="0" indent="0" algn="l" rtl="0">
              <a:spcBef>
                <a:spcPts val="1600"/>
              </a:spcBef>
              <a:spcAft>
                <a:spcPts val="0"/>
              </a:spcAft>
              <a:buNone/>
            </a:pPr>
            <a:r>
              <a:rPr lang="en" sz="1200"/>
              <a:t>Note : </a:t>
            </a:r>
            <a:r>
              <a:rPr lang="en" sz="1200" b="1" i="1"/>
              <a:t>module </a:t>
            </a:r>
            <a:r>
              <a:rPr lang="en" sz="1200"/>
              <a:t>n’est pas un objet qui appartient à l’objet </a:t>
            </a:r>
            <a:r>
              <a:rPr lang="en" sz="1200" b="1" i="1"/>
              <a:t>global</a:t>
            </a:r>
            <a:r>
              <a:rPr lang="en" sz="1200" b="1"/>
              <a:t>. </a:t>
            </a:r>
            <a:r>
              <a:rPr lang="en" sz="1200"/>
              <a:t>Nous ne pouvons pas le référencer en utilisant</a:t>
            </a:r>
            <a:r>
              <a:rPr lang="en" sz="1200" i="1"/>
              <a:t> </a:t>
            </a:r>
            <a:r>
              <a:rPr lang="en" sz="1200" b="1" i="1"/>
              <a:t>global.module</a:t>
            </a:r>
            <a:endParaRPr sz="1200" b="1" i="1"/>
          </a:p>
          <a:p>
            <a:pPr marL="0" lvl="0" indent="0" algn="l" rtl="0">
              <a:spcBef>
                <a:spcPts val="1000"/>
              </a:spcBef>
              <a:spcAft>
                <a:spcPts val="0"/>
              </a:spcAft>
              <a:buNone/>
            </a:pPr>
            <a:endParaRPr sz="1200" b="1">
              <a:latin typeface="Courier New"/>
              <a:ea typeface="Courier New"/>
              <a:cs typeface="Courier New"/>
              <a:sym typeface="Courier New"/>
            </a:endParaRPr>
          </a:p>
          <a:p>
            <a:pPr marL="0" lvl="0" indent="0" algn="l" rtl="0">
              <a:spcBef>
                <a:spcPts val="1600"/>
              </a:spcBef>
              <a:spcAft>
                <a:spcPts val="0"/>
              </a:spcAft>
              <a:buNone/>
            </a:pPr>
            <a:endParaRPr sz="1200" b="1">
              <a:latin typeface="Courier New"/>
              <a:ea typeface="Courier New"/>
              <a:cs typeface="Courier New"/>
              <a:sym typeface="Courier New"/>
            </a:endParaRPr>
          </a:p>
          <a:p>
            <a:pPr marL="9144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19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70" name="Google Shape;1370;p198"/>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2:</a:t>
            </a:r>
            <a:endParaRPr sz="1200" u="sng" dirty="0"/>
          </a:p>
          <a:p>
            <a:pPr marL="365760" lvl="0" indent="-213359" algn="l" rtl="0">
              <a:spcBef>
                <a:spcPts val="1000"/>
              </a:spcBef>
              <a:spcAft>
                <a:spcPts val="0"/>
              </a:spcAft>
              <a:buSzPts val="1200"/>
              <a:buAutoNum type="arabicPeriod"/>
            </a:pPr>
            <a:r>
              <a:rPr lang="en" sz="1200" dirty="0"/>
              <a:t>Ouvrez le fichier </a:t>
            </a:r>
            <a:r>
              <a:rPr lang="en" sz="1200" b="1" i="1" dirty="0"/>
              <a:t>index.js</a:t>
            </a:r>
            <a:r>
              <a:rPr lang="en" sz="1200" dirty="0"/>
              <a:t> du répertoire </a:t>
            </a:r>
            <a:r>
              <a:rPr lang="en" sz="1200" b="1" i="1" dirty="0"/>
              <a:t>async-demo </a:t>
            </a:r>
            <a:r>
              <a:rPr lang="en" sz="1200" dirty="0"/>
              <a:t>et modifiez la fonction </a:t>
            </a:r>
            <a:r>
              <a:rPr lang="en" sz="1200" b="1" i="1" dirty="0"/>
              <a:t>getUser()</a:t>
            </a:r>
            <a:r>
              <a:rPr lang="en" sz="1200" dirty="0"/>
              <a:t> pour remplacer la fonction de rappel par une </a:t>
            </a:r>
            <a:r>
              <a:rPr lang="en" sz="1200" b="1" dirty="0"/>
              <a:t>Promesse </a:t>
            </a:r>
            <a:r>
              <a:rPr lang="en" sz="1200" dirty="0"/>
              <a:t>:</a:t>
            </a:r>
            <a:endParaRPr sz="1200" dirty="0"/>
          </a:p>
          <a:p>
            <a:pPr marL="914400" lvl="1" indent="-304800" algn="l" rtl="0">
              <a:spcBef>
                <a:spcPts val="1000"/>
              </a:spcBef>
              <a:spcAft>
                <a:spcPts val="0"/>
              </a:spcAft>
              <a:buSzPts val="1200"/>
              <a:buAutoNum type="alphaLcPeriod"/>
            </a:pPr>
            <a:r>
              <a:rPr lang="en" dirty="0"/>
              <a:t>Créer un objet </a:t>
            </a:r>
            <a:r>
              <a:rPr lang="en" b="1" i="1" dirty="0"/>
              <a:t>Promise </a:t>
            </a:r>
            <a:r>
              <a:rPr lang="en" dirty="0"/>
              <a:t>en passant en paramètre une fonction suivie de deux paramètres : </a:t>
            </a:r>
            <a:r>
              <a:rPr lang="en" b="1" i="1" dirty="0"/>
              <a:t>resolve </a:t>
            </a:r>
            <a:r>
              <a:rPr lang="en" dirty="0"/>
              <a:t>et </a:t>
            </a:r>
            <a:r>
              <a:rPr lang="en" b="1" i="1" dirty="0"/>
              <a:t>reject</a:t>
            </a:r>
            <a:endParaRPr b="1" i="1" dirty="0"/>
          </a:p>
          <a:p>
            <a:pPr marL="914400" lvl="1" indent="-304800" algn="l" rtl="0">
              <a:spcBef>
                <a:spcPts val="1000"/>
              </a:spcBef>
              <a:spcAft>
                <a:spcPts val="0"/>
              </a:spcAft>
              <a:buSzPts val="1200"/>
              <a:buAutoNum type="alphaLcPeriod"/>
            </a:pPr>
            <a:r>
              <a:rPr lang="en" dirty="0"/>
              <a:t>A l’intérieur de la fonction de l’objet </a:t>
            </a:r>
            <a:r>
              <a:rPr lang="en" b="1" i="1" dirty="0"/>
              <a:t>Promise</a:t>
            </a:r>
            <a:r>
              <a:rPr lang="en" dirty="0"/>
              <a:t>, appelez la fonction </a:t>
            </a:r>
            <a:r>
              <a:rPr lang="en" b="1" i="1" dirty="0"/>
              <a:t>setTimeout()</a:t>
            </a:r>
            <a:endParaRPr b="1" i="1" dirty="0"/>
          </a:p>
          <a:p>
            <a:pPr marL="914400" lvl="1" indent="-304800" algn="l" rtl="0">
              <a:spcBef>
                <a:spcPts val="1000"/>
              </a:spcBef>
              <a:spcAft>
                <a:spcPts val="0"/>
              </a:spcAft>
              <a:buSzPts val="1200"/>
              <a:buAutoNum type="alphaLcPeriod"/>
            </a:pPr>
            <a:r>
              <a:rPr lang="en" dirty="0"/>
              <a:t>A l’intérieur de la fonction de </a:t>
            </a:r>
            <a:r>
              <a:rPr lang="en" b="1" i="1" dirty="0"/>
              <a:t>setTimeout()</a:t>
            </a:r>
            <a:r>
              <a:rPr lang="en" dirty="0"/>
              <a:t>, appelez la fonction </a:t>
            </a:r>
            <a:r>
              <a:rPr lang="en" b="1" i="1" dirty="0"/>
              <a:t>resolve()</a:t>
            </a:r>
            <a:r>
              <a:rPr lang="en" dirty="0"/>
              <a:t> en envoyant en paramètre le résultat</a:t>
            </a:r>
            <a:endParaRPr dirty="0"/>
          </a:p>
          <a:p>
            <a:pPr marL="914400" lvl="2" indent="0">
              <a:lnSpc>
                <a:spcPct val="135714"/>
              </a:lnSpc>
              <a:spcBef>
                <a:spcPts val="1000"/>
              </a:spcBef>
              <a:buNone/>
            </a:pPr>
            <a:r>
              <a:rPr lang="en" b="1" dirty="0">
                <a:latin typeface="Courier New"/>
                <a:ea typeface="Courier New"/>
                <a:cs typeface="Courier New"/>
                <a:sym typeface="Courier New"/>
              </a:rPr>
              <a:t>function getUser(id) {</a:t>
            </a:r>
            <a:endParaRPr b="1" dirty="0">
              <a:latin typeface="Courier New"/>
              <a:ea typeface="Courier New"/>
              <a:cs typeface="Courier New"/>
              <a:sym typeface="Courier New"/>
            </a:endParaRPr>
          </a:p>
          <a:p>
            <a:pPr marL="914400" lvl="2" indent="0">
              <a:lnSpc>
                <a:spcPct val="135714"/>
              </a:lnSpc>
              <a:spcBef>
                <a:spcPts val="0"/>
              </a:spcBef>
              <a:buNone/>
            </a:pPr>
            <a:r>
              <a:rPr lang="en" b="1" dirty="0">
                <a:latin typeface="Courier New"/>
                <a:ea typeface="Courier New"/>
                <a:cs typeface="Courier New"/>
                <a:sym typeface="Courier New"/>
              </a:rPr>
              <a:t>   return new Promise((resolve, reject) =&gt; {</a:t>
            </a:r>
            <a:endParaRPr b="1" dirty="0">
              <a:latin typeface="Courier New"/>
              <a:ea typeface="Courier New"/>
              <a:cs typeface="Courier New"/>
              <a:sym typeface="Courier New"/>
            </a:endParaRPr>
          </a:p>
          <a:p>
            <a:pPr marL="914400" lvl="2" indent="0">
              <a:lnSpc>
                <a:spcPct val="135714"/>
              </a:lnSpc>
              <a:spcBef>
                <a:spcPts val="0"/>
              </a:spcBef>
              <a:buNone/>
            </a:pPr>
            <a:r>
              <a:rPr lang="en" b="1" dirty="0">
                <a:latin typeface="Courier New"/>
                <a:ea typeface="Courier New"/>
                <a:cs typeface="Courier New"/>
                <a:sym typeface="Courier New"/>
              </a:rPr>
              <a:t>       </a:t>
            </a:r>
            <a:r>
              <a:rPr lang="en" dirty="0">
                <a:latin typeface="Courier New"/>
                <a:ea typeface="Courier New"/>
                <a:cs typeface="Courier New"/>
                <a:sym typeface="Courier New"/>
              </a:rPr>
              <a:t>setTimeout(() =&gt; {</a:t>
            </a:r>
            <a:endParaRPr dirty="0">
              <a:latin typeface="Courier New"/>
              <a:ea typeface="Courier New"/>
              <a:cs typeface="Courier New"/>
              <a:sym typeface="Courier New"/>
            </a:endParaRPr>
          </a:p>
          <a:p>
            <a:pPr marL="914400" lvl="2" indent="0">
              <a:lnSpc>
                <a:spcPct val="135714"/>
              </a:lnSpc>
              <a:spcBef>
                <a:spcPts val="0"/>
              </a:spcBef>
              <a:buNone/>
            </a:pPr>
            <a:r>
              <a:rPr lang="en" b="1" dirty="0">
                <a:latin typeface="Courier New"/>
                <a:ea typeface="Courier New"/>
                <a:cs typeface="Courier New"/>
                <a:sym typeface="Courier New"/>
              </a:rPr>
              <a:t>           resolve({ id: id, username: 'Votre nom d\'utilisateur' });</a:t>
            </a:r>
            <a:endParaRPr b="1" dirty="0">
              <a:latin typeface="Courier New"/>
              <a:ea typeface="Courier New"/>
              <a:cs typeface="Courier New"/>
              <a:sym typeface="Courier New"/>
            </a:endParaRPr>
          </a:p>
          <a:p>
            <a:pPr marL="914400" lvl="2" indent="0">
              <a:lnSpc>
                <a:spcPct val="135714"/>
              </a:lnSpc>
              <a:spcBef>
                <a:spcPts val="0"/>
              </a:spcBef>
              <a:buNone/>
            </a:pPr>
            <a:r>
              <a:rPr lang="en" b="1" dirty="0">
                <a:latin typeface="Courier New"/>
                <a:ea typeface="Courier New"/>
                <a:cs typeface="Courier New"/>
                <a:sym typeface="Courier New"/>
              </a:rPr>
              <a:t>       </a:t>
            </a:r>
            <a:r>
              <a:rPr lang="en" dirty="0">
                <a:latin typeface="Courier New"/>
                <a:ea typeface="Courier New"/>
                <a:cs typeface="Courier New"/>
                <a:sym typeface="Courier New"/>
              </a:rPr>
              <a:t>}, 2000);</a:t>
            </a:r>
            <a:endParaRPr dirty="0">
              <a:latin typeface="Courier New"/>
              <a:ea typeface="Courier New"/>
              <a:cs typeface="Courier New"/>
              <a:sym typeface="Courier New"/>
            </a:endParaRPr>
          </a:p>
          <a:p>
            <a:pPr marL="914400" lvl="2" indent="0">
              <a:lnSpc>
                <a:spcPct val="135714"/>
              </a:lnSpc>
              <a:spcBef>
                <a:spcPts val="0"/>
              </a:spcBef>
              <a:buNone/>
            </a:pPr>
            <a:r>
              <a:rPr lang="en" b="1" dirty="0">
                <a:latin typeface="Courier New"/>
                <a:ea typeface="Courier New"/>
                <a:cs typeface="Courier New"/>
                <a:sym typeface="Courier New"/>
              </a:rPr>
              <a:t>   });</a:t>
            </a:r>
            <a:endParaRPr b="1" dirty="0">
              <a:latin typeface="Courier New"/>
              <a:ea typeface="Courier New"/>
              <a:cs typeface="Courier New"/>
              <a:sym typeface="Courier New"/>
            </a:endParaRPr>
          </a:p>
          <a:p>
            <a:pPr marL="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0" lvl="0" indent="0" algn="l" rtl="0">
              <a:spcBef>
                <a:spcPts val="0"/>
              </a:spcBef>
              <a:spcAft>
                <a:spcPts val="1000"/>
              </a:spcAft>
              <a:buNone/>
            </a:pPr>
            <a:endParaRPr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19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76" name="Google Shape;1376;p199"/>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Exercice 3:</a:t>
            </a:r>
            <a:endParaRPr sz="1200" u="sng" dirty="0"/>
          </a:p>
          <a:p>
            <a:pPr marL="365760" lvl="0" indent="-213359" algn="l" rtl="0">
              <a:spcBef>
                <a:spcPts val="1000"/>
              </a:spcBef>
              <a:spcAft>
                <a:spcPts val="0"/>
              </a:spcAft>
              <a:buSzPts val="1200"/>
              <a:buAutoNum type="arabicPeriod"/>
            </a:pPr>
            <a:r>
              <a:rPr lang="en" sz="1200" dirty="0"/>
              <a:t>Faites le même </a:t>
            </a:r>
            <a:r>
              <a:rPr lang="en" sz="1200" b="1" dirty="0"/>
              <a:t>Exercice 2</a:t>
            </a:r>
            <a:r>
              <a:rPr lang="en" sz="1200" dirty="0"/>
              <a:t> pour les fonctions </a:t>
            </a:r>
            <a:r>
              <a:rPr lang="en" sz="1200" b="1" i="1" dirty="0"/>
              <a:t>getAccounts()</a:t>
            </a:r>
            <a:r>
              <a:rPr lang="en" sz="1200" dirty="0"/>
              <a:t> et </a:t>
            </a:r>
            <a:r>
              <a:rPr lang="en" sz="1200" b="1" i="1" dirty="0"/>
              <a:t>getEmails() </a:t>
            </a:r>
            <a:endParaRPr sz="1200" b="1" i="1" dirty="0"/>
          </a:p>
          <a:p>
            <a:pPr marL="457200" lvl="0" indent="0" algn="l" rtl="0">
              <a:lnSpc>
                <a:spcPct val="135714"/>
              </a:lnSpc>
              <a:spcBef>
                <a:spcPts val="0"/>
              </a:spcBef>
              <a:spcAft>
                <a:spcPts val="0"/>
              </a:spcAft>
              <a:buNone/>
            </a:pPr>
            <a:endParaRPr lang="en" sz="1200" b="1" dirty="0" smtClean="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smtClean="0">
                <a:latin typeface="Courier New"/>
                <a:ea typeface="Courier New"/>
                <a:cs typeface="Courier New"/>
                <a:sym typeface="Courier New"/>
              </a:rPr>
              <a:t>function </a:t>
            </a:r>
            <a:r>
              <a:rPr lang="en" sz="1200" b="1" dirty="0">
                <a:latin typeface="Courier New"/>
                <a:ea typeface="Courier New"/>
                <a:cs typeface="Courier New"/>
                <a:sym typeface="Courier New"/>
              </a:rPr>
              <a:t>getAccounts(username)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return new Promise((resolve, reject) =&gt;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setTimeout(() =&gt; {</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console.log('Récupération des comptes en cours...');</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resolve(['compte1', 'compte2', 'compte3']);</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 2000);</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solidFill>
                <a:srgbClr val="D4D4D4"/>
              </a:solidFill>
              <a:latin typeface="Courier New"/>
              <a:ea typeface="Courier New"/>
              <a:cs typeface="Courier New"/>
              <a:sym typeface="Courier New"/>
            </a:endParaRPr>
          </a:p>
          <a:p>
            <a:pPr marL="0" lvl="0" indent="0" algn="l" rtl="0">
              <a:spcBef>
                <a:spcPts val="0"/>
              </a:spcBef>
              <a:spcAft>
                <a:spcPts val="0"/>
              </a:spcAft>
              <a:buNone/>
            </a:pPr>
            <a:endParaRPr sz="1200" dirty="0"/>
          </a:p>
          <a:p>
            <a:pPr marL="0" lvl="0" indent="0" algn="l" rtl="0">
              <a:spcBef>
                <a:spcPts val="1000"/>
              </a:spcBef>
              <a:spcAft>
                <a:spcPts val="1000"/>
              </a:spcAft>
              <a:buNone/>
            </a:pPr>
            <a:endParaRPr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20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82" name="Google Shape;1382;p200"/>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function getEmails(account) {</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   return new Promise((resolve, reject) =&gt; {</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dirty="0">
                <a:latin typeface="Courier New"/>
                <a:ea typeface="Courier New"/>
                <a:cs typeface="Courier New"/>
                <a:sym typeface="Courier New"/>
              </a:rPr>
              <a:t>       setTimeout(() =&gt; {</a:t>
            </a:r>
            <a:endParaRPr sz="120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dirty="0">
                <a:latin typeface="Courier New"/>
                <a:ea typeface="Courier New"/>
                <a:cs typeface="Courier New"/>
                <a:sym typeface="Courier New"/>
              </a:rPr>
              <a:t>           console.log('Récupération des courriels en cours...');</a:t>
            </a:r>
            <a:endParaRPr sz="120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           resolve(['courriel1', 'courriel3', 'courriel3']);</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dirty="0">
                <a:latin typeface="Courier New"/>
                <a:ea typeface="Courier New"/>
                <a:cs typeface="Courier New"/>
                <a:sym typeface="Courier New"/>
              </a:rPr>
              <a:t>       }, 2000);</a:t>
            </a:r>
            <a:endParaRPr sz="120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   });</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endParaRPr sz="1200" u="sng" dirty="0"/>
          </a:p>
          <a:p>
            <a:pPr marL="0" lvl="0" indent="0" algn="l" rtl="0">
              <a:spcBef>
                <a:spcPts val="0"/>
              </a:spcBef>
              <a:spcAft>
                <a:spcPts val="0"/>
              </a:spcAft>
              <a:buNone/>
            </a:pPr>
            <a:r>
              <a:rPr lang="en" sz="1200" u="sng" dirty="0"/>
              <a:t>Exercice 4 :</a:t>
            </a:r>
            <a:endParaRPr sz="1200" u="sng" dirty="0"/>
          </a:p>
          <a:p>
            <a:pPr marL="365760" lvl="0" indent="-213359" algn="l" rtl="0">
              <a:spcBef>
                <a:spcPts val="1000"/>
              </a:spcBef>
              <a:spcAft>
                <a:spcPts val="0"/>
              </a:spcAft>
              <a:buSzPts val="1200"/>
              <a:buAutoNum type="arabicPeriod"/>
            </a:pPr>
            <a:r>
              <a:rPr lang="en" sz="1200" dirty="0"/>
              <a:t>Utilisez les objets Promise retournés par les fonctions </a:t>
            </a:r>
            <a:r>
              <a:rPr lang="en" sz="1200" b="1" i="1" dirty="0"/>
              <a:t>getUser()</a:t>
            </a:r>
            <a:r>
              <a:rPr lang="en" sz="1200" dirty="0"/>
              <a:t>, </a:t>
            </a:r>
            <a:r>
              <a:rPr lang="en" sz="1200" b="1" i="1" dirty="0"/>
              <a:t>getAccounts() </a:t>
            </a:r>
            <a:r>
              <a:rPr lang="en" sz="1200" dirty="0"/>
              <a:t>et </a:t>
            </a:r>
            <a:r>
              <a:rPr lang="en" sz="1200" b="1" i="1" dirty="0"/>
              <a:t>getEmails()</a:t>
            </a:r>
            <a:r>
              <a:rPr lang="en" sz="1200" dirty="0"/>
              <a:t> pour traiter les résultats retournés dans le cas d’un succès et de gérer les erreurs dans le cas d’un échec</a:t>
            </a:r>
            <a:endParaRPr sz="1200" dirty="0"/>
          </a:p>
          <a:p>
            <a:pPr marL="0" lvl="0" indent="0" algn="l" rtl="0">
              <a:spcBef>
                <a:spcPts val="1000"/>
              </a:spcBef>
              <a:spcAft>
                <a:spcPts val="0"/>
              </a:spcAft>
              <a:buNone/>
            </a:pPr>
            <a:endParaRPr sz="1200" dirty="0"/>
          </a:p>
          <a:p>
            <a:pPr marL="0" lvl="0" indent="0" algn="l" rtl="0">
              <a:spcBef>
                <a:spcPts val="1000"/>
              </a:spcBef>
              <a:spcAft>
                <a:spcPts val="1000"/>
              </a:spcAft>
              <a:buNone/>
            </a:pPr>
            <a:endParaRPr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20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88" name="Google Shape;1388;p201"/>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getUser(1)</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.then(user =&gt; getAccounts(user.username))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.then(accounts =&gt; getEmails(accounts[0]))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.then(emails =&gt; displayEmails(emails))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.catch(error =&gt; console.log('Error', error.message));</a:t>
            </a:r>
            <a:endParaRPr sz="1200" b="1">
              <a:latin typeface="Courier New"/>
              <a:ea typeface="Courier New"/>
              <a:cs typeface="Courier New"/>
              <a:sym typeface="Courier New"/>
            </a:endParaRPr>
          </a:p>
          <a:p>
            <a:pPr marL="0" lvl="0" indent="0" algn="l" rtl="0">
              <a:spcBef>
                <a:spcPts val="0"/>
              </a:spcBef>
              <a:spcAft>
                <a:spcPts val="0"/>
              </a:spcAft>
              <a:buNone/>
            </a:pPr>
            <a:endParaRPr sz="1050">
              <a:solidFill>
                <a:srgbClr val="DCDCAA"/>
              </a:solidFill>
              <a:latin typeface="Courier New"/>
              <a:ea typeface="Courier New"/>
              <a:cs typeface="Courier New"/>
              <a:sym typeface="Courier New"/>
            </a:endParaRPr>
          </a:p>
          <a:p>
            <a:pPr marL="365760" lvl="0" indent="-213359" algn="l" rtl="0">
              <a:lnSpc>
                <a:spcPct val="135714"/>
              </a:lnSpc>
              <a:spcBef>
                <a:spcPts val="1000"/>
              </a:spcBef>
              <a:spcAft>
                <a:spcPts val="0"/>
              </a:spcAft>
              <a:buSzPts val="1200"/>
              <a:buChar char="●"/>
            </a:pPr>
            <a:r>
              <a:rPr lang="en" sz="1200"/>
              <a:t>Etant donné que chacune des fonctions </a:t>
            </a:r>
            <a:r>
              <a:rPr lang="en" sz="1200" b="1" i="1"/>
              <a:t>getUser()</a:t>
            </a:r>
            <a:r>
              <a:rPr lang="en" sz="1200"/>
              <a:t>, </a:t>
            </a:r>
            <a:r>
              <a:rPr lang="en" sz="1200" b="1" i="1"/>
              <a:t>getAccounts()</a:t>
            </a:r>
            <a:r>
              <a:rPr lang="en" sz="1200"/>
              <a:t>, </a:t>
            </a:r>
            <a:r>
              <a:rPr lang="en" sz="1200" b="1" i="1"/>
              <a:t>getEmails()</a:t>
            </a:r>
            <a:r>
              <a:rPr lang="en" sz="1200"/>
              <a:t> retournent un objet de type </a:t>
            </a:r>
            <a:r>
              <a:rPr lang="en" sz="1200" b="1" i="1"/>
              <a:t>Promise</a:t>
            </a:r>
            <a:r>
              <a:rPr lang="en" sz="1200"/>
              <a:t>, alors il est possible de faire des appels chaînés de la méthode </a:t>
            </a:r>
            <a:r>
              <a:rPr lang="en" sz="1200" b="1" i="1"/>
              <a:t>then() </a:t>
            </a:r>
            <a:endParaRPr sz="1200" b="1" i="1"/>
          </a:p>
          <a:p>
            <a:pPr marL="365760" lvl="0" indent="-213359" algn="l" rtl="0">
              <a:lnSpc>
                <a:spcPct val="135714"/>
              </a:lnSpc>
              <a:spcBef>
                <a:spcPts val="1000"/>
              </a:spcBef>
              <a:spcAft>
                <a:spcPts val="0"/>
              </a:spcAft>
              <a:buSzPts val="1200"/>
              <a:buChar char="●"/>
            </a:pPr>
            <a:r>
              <a:rPr lang="en" sz="1200"/>
              <a:t>La méthode </a:t>
            </a:r>
            <a:r>
              <a:rPr lang="en" sz="1200" b="1" i="1"/>
              <a:t>then()</a:t>
            </a:r>
            <a:r>
              <a:rPr lang="en" sz="1200"/>
              <a:t> reçoit en paramètre une fonction qui va exécuter la fonction qu’on lui transmet ( Ex: getAccounts() ) et nous retourner un résultat encapsulé dans l’objet </a:t>
            </a:r>
            <a:r>
              <a:rPr lang="en" sz="1200" b="1" i="1"/>
              <a:t>Promise </a:t>
            </a:r>
            <a:endParaRPr sz="1200" b="1" i="1"/>
          </a:p>
          <a:p>
            <a:pPr marL="365760" lvl="0" indent="-213359" algn="l" rtl="0">
              <a:lnSpc>
                <a:spcPct val="135714"/>
              </a:lnSpc>
              <a:spcBef>
                <a:spcPts val="1000"/>
              </a:spcBef>
              <a:spcAft>
                <a:spcPts val="1000"/>
              </a:spcAft>
              <a:buSzPts val="1200"/>
              <a:buChar char="●"/>
            </a:pPr>
            <a:r>
              <a:rPr lang="en" sz="1200"/>
              <a:t>Si une erreur survient dans une des fonctions </a:t>
            </a:r>
            <a:r>
              <a:rPr lang="en" sz="1200" b="1" i="1"/>
              <a:t>getUser()</a:t>
            </a:r>
            <a:r>
              <a:rPr lang="en" sz="1200"/>
              <a:t>, </a:t>
            </a:r>
            <a:r>
              <a:rPr lang="en" sz="1200" b="1" i="1"/>
              <a:t>getAccounts()</a:t>
            </a:r>
            <a:r>
              <a:rPr lang="en" sz="1200"/>
              <a:t> ou </a:t>
            </a:r>
            <a:r>
              <a:rPr lang="en" sz="1200" b="1" i="1"/>
              <a:t>getEmails()</a:t>
            </a:r>
            <a:r>
              <a:rPr lang="en" sz="1200"/>
              <a:t> alors la fonction passée en paramètre à la méthode </a:t>
            </a:r>
            <a:r>
              <a:rPr lang="en" sz="1200" b="1" i="1"/>
              <a:t>catch()</a:t>
            </a:r>
            <a:r>
              <a:rPr lang="en" sz="1200"/>
              <a:t> sera exécutée</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20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394" name="Google Shape;1394;p202"/>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dirty="0"/>
              <a:t>Vous aurez besoin de créer une </a:t>
            </a:r>
            <a:r>
              <a:rPr lang="en" sz="1200" b="1" dirty="0"/>
              <a:t>Promesse ( Promise ) </a:t>
            </a:r>
            <a:r>
              <a:rPr lang="en" sz="1200" dirty="0"/>
              <a:t>déjà </a:t>
            </a:r>
            <a:r>
              <a:rPr lang="en" sz="1200" b="1" i="1" dirty="0"/>
              <a:t>résolue </a:t>
            </a:r>
            <a:r>
              <a:rPr lang="en" sz="1200" dirty="0"/>
              <a:t>ou </a:t>
            </a:r>
            <a:r>
              <a:rPr lang="en" sz="1200" b="1" i="1" dirty="0"/>
              <a:t>rejetée</a:t>
            </a:r>
            <a:r>
              <a:rPr lang="en" sz="1200" dirty="0"/>
              <a:t>, par exemple dans le cas où vous aurez à implémenter des tests unitaires</a:t>
            </a:r>
            <a:endParaRPr sz="1200" dirty="0"/>
          </a:p>
          <a:p>
            <a:pPr marL="365760" lvl="0" indent="-213359" algn="l" rtl="0">
              <a:lnSpc>
                <a:spcPct val="135714"/>
              </a:lnSpc>
              <a:spcBef>
                <a:spcPts val="1000"/>
              </a:spcBef>
              <a:spcAft>
                <a:spcPts val="0"/>
              </a:spcAft>
              <a:buSzPts val="1200"/>
              <a:buChar char="●"/>
            </a:pPr>
            <a:r>
              <a:rPr lang="en" sz="1200" dirty="0"/>
              <a:t>Dans votre test unitaire, vous aurez donc à simuler une opération qui s’exécute soit avec </a:t>
            </a:r>
            <a:r>
              <a:rPr lang="en" sz="1200" b="1" dirty="0"/>
              <a:t>succès </a:t>
            </a:r>
            <a:r>
              <a:rPr lang="en" sz="1200" dirty="0"/>
              <a:t>ou </a:t>
            </a:r>
            <a:r>
              <a:rPr lang="en" sz="1200" b="1" dirty="0"/>
              <a:t>échec</a:t>
            </a:r>
            <a:endParaRPr sz="1200" b="1" dirty="0"/>
          </a:p>
          <a:p>
            <a:pPr marL="365760" lvl="0" indent="-213359" algn="l" rtl="0">
              <a:lnSpc>
                <a:spcPct val="135714"/>
              </a:lnSpc>
              <a:spcBef>
                <a:spcPts val="1000"/>
              </a:spcBef>
              <a:spcAft>
                <a:spcPts val="0"/>
              </a:spcAft>
              <a:buSzPts val="1200"/>
              <a:buChar char="●"/>
            </a:pPr>
            <a:r>
              <a:rPr lang="en" sz="1200" dirty="0"/>
              <a:t>Pour simuler un succès ou un échec d’une opération, vous devez appeler </a:t>
            </a:r>
            <a:r>
              <a:rPr lang="en" sz="1200" b="1" i="1" dirty="0"/>
              <a:t>Promise.resolve() </a:t>
            </a:r>
            <a:r>
              <a:rPr lang="en" sz="1200" dirty="0"/>
              <a:t>ou </a:t>
            </a:r>
            <a:r>
              <a:rPr lang="en" sz="1200" b="1" i="1" dirty="0"/>
              <a:t>Promise.reject()</a:t>
            </a:r>
            <a:r>
              <a:rPr lang="en" sz="1200" dirty="0"/>
              <a:t> respectivement</a:t>
            </a:r>
            <a:endParaRPr sz="1200" dirty="0"/>
          </a:p>
          <a:p>
            <a:pPr marL="365760" lvl="0" indent="-213359" algn="l" rtl="0">
              <a:lnSpc>
                <a:spcPct val="135714"/>
              </a:lnSpc>
              <a:spcBef>
                <a:spcPts val="1000"/>
              </a:spcBef>
              <a:spcAft>
                <a:spcPts val="0"/>
              </a:spcAft>
              <a:buSzPts val="1200"/>
              <a:buChar char="●"/>
            </a:pPr>
            <a:r>
              <a:rPr lang="en" sz="1200" dirty="0"/>
              <a:t>Les méthode </a:t>
            </a:r>
            <a:r>
              <a:rPr lang="en" sz="1200" b="1" i="1" dirty="0"/>
              <a:t>reject() </a:t>
            </a:r>
            <a:r>
              <a:rPr lang="en" sz="1200" dirty="0"/>
              <a:t>et </a:t>
            </a:r>
            <a:r>
              <a:rPr lang="en" sz="1200" b="1" i="1" dirty="0"/>
              <a:t>resolve() </a:t>
            </a:r>
            <a:r>
              <a:rPr lang="en" sz="1200" dirty="0"/>
              <a:t>sont des </a:t>
            </a:r>
            <a:r>
              <a:rPr lang="en" sz="1200" dirty="0" smtClean="0"/>
              <a:t>méthodes </a:t>
            </a:r>
            <a:r>
              <a:rPr lang="en" sz="1200" dirty="0"/>
              <a:t>statiques de la classe </a:t>
            </a:r>
            <a:r>
              <a:rPr lang="en" sz="1200" b="1" i="1" dirty="0"/>
              <a:t>Promise </a:t>
            </a:r>
            <a:r>
              <a:rPr lang="en" sz="1200" dirty="0"/>
              <a:t>et retournent </a:t>
            </a:r>
            <a:r>
              <a:rPr lang="en" sz="1200" dirty="0" smtClean="0"/>
              <a:t>une </a:t>
            </a:r>
            <a:r>
              <a:rPr lang="en" sz="1200" b="1" i="1" dirty="0" smtClean="0"/>
              <a:t>Promise</a:t>
            </a:r>
            <a:endParaRPr sz="1200" b="1" i="1" dirty="0"/>
          </a:p>
          <a:p>
            <a:pPr marL="0" lvl="0" indent="0" algn="l" rtl="0">
              <a:spcBef>
                <a:spcPts val="1000"/>
              </a:spcBef>
              <a:spcAft>
                <a:spcPts val="0"/>
              </a:spcAft>
              <a:buNone/>
            </a:pPr>
            <a:r>
              <a:rPr lang="en" sz="1200" u="sng" dirty="0"/>
              <a:t>Exercice </a:t>
            </a:r>
            <a:r>
              <a:rPr lang="en" sz="1200" u="sng" dirty="0" smtClean="0"/>
              <a:t>5 </a:t>
            </a:r>
            <a:r>
              <a:rPr lang="en" sz="1200" u="sng" dirty="0"/>
              <a:t>:</a:t>
            </a:r>
            <a:endParaRPr sz="1200" u="sng" dirty="0"/>
          </a:p>
          <a:p>
            <a:pPr marL="365760" lvl="0" indent="-213359" algn="l" rtl="0">
              <a:spcBef>
                <a:spcPts val="1000"/>
              </a:spcBef>
              <a:spcAft>
                <a:spcPts val="0"/>
              </a:spcAft>
              <a:buSzPts val="1200"/>
              <a:buAutoNum type="arabicPeriod"/>
            </a:pPr>
            <a:r>
              <a:rPr lang="en" sz="1200" dirty="0"/>
              <a:t>Créez un nouveau fichier </a:t>
            </a:r>
            <a:r>
              <a:rPr lang="en" sz="1200" b="1" i="1" dirty="0"/>
              <a:t>promise-api.js</a:t>
            </a:r>
            <a:r>
              <a:rPr lang="en" sz="1200" dirty="0"/>
              <a:t> dans le répertoire </a:t>
            </a:r>
            <a:r>
              <a:rPr lang="en" sz="1200" b="1" i="1" dirty="0"/>
              <a:t>async-demo</a:t>
            </a:r>
            <a:endParaRPr sz="1200" b="1" i="1" dirty="0"/>
          </a:p>
          <a:p>
            <a:pPr marL="365760" lvl="0" indent="-213359" algn="l" rtl="0">
              <a:spcBef>
                <a:spcPts val="1000"/>
              </a:spcBef>
              <a:spcAft>
                <a:spcPts val="0"/>
              </a:spcAft>
              <a:buSzPts val="1200"/>
              <a:buAutoNum type="arabicPeriod"/>
            </a:pPr>
            <a:r>
              <a:rPr lang="en" sz="1200" dirty="0"/>
              <a:t>Simulez </a:t>
            </a:r>
            <a:r>
              <a:rPr lang="en" sz="1200" b="1" dirty="0"/>
              <a:t>un succès</a:t>
            </a:r>
            <a:r>
              <a:rPr lang="en" sz="1200" dirty="0"/>
              <a:t> d’une opération asynchrone et retournez le résultat dans objet de type </a:t>
            </a:r>
            <a:r>
              <a:rPr lang="en" sz="1200" b="1" i="1" dirty="0"/>
              <a:t>Promise</a:t>
            </a:r>
            <a:endParaRPr sz="1200" b="1" i="1" dirty="0"/>
          </a:p>
          <a:p>
            <a:pPr marL="365760" lvl="0" indent="-213359" algn="l" rtl="0">
              <a:spcBef>
                <a:spcPts val="1000"/>
              </a:spcBef>
              <a:spcAft>
                <a:spcPts val="0"/>
              </a:spcAft>
              <a:buSzPts val="1200"/>
              <a:buAutoNum type="arabicPeriod"/>
            </a:pPr>
            <a:r>
              <a:rPr lang="en" sz="1200" dirty="0"/>
              <a:t>Invoquez la fonction </a:t>
            </a:r>
            <a:r>
              <a:rPr lang="en" sz="1200" b="1" i="1" dirty="0"/>
              <a:t>then()</a:t>
            </a:r>
            <a:r>
              <a:rPr lang="en" sz="1200" dirty="0"/>
              <a:t> de l’objet </a:t>
            </a:r>
            <a:r>
              <a:rPr lang="en" sz="1200" b="1" i="1" dirty="0"/>
              <a:t>Promise </a:t>
            </a:r>
            <a:r>
              <a:rPr lang="en" sz="1200" dirty="0"/>
              <a:t>afin d’afficher le résultat</a:t>
            </a:r>
            <a:endParaRPr sz="1200"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20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400" name="Google Shape;1400;p203"/>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4"/>
            </a:pPr>
            <a:r>
              <a:rPr lang="en" sz="1200" dirty="0"/>
              <a:t>Enregistrez les modifications et exécutez </a:t>
            </a:r>
            <a:r>
              <a:rPr lang="en" sz="1200" b="1" i="1" dirty="0"/>
              <a:t>promise-api.js</a:t>
            </a:r>
            <a:endParaRPr sz="1200" b="1" i="1" dirty="0">
              <a:latin typeface="Courier New"/>
              <a:ea typeface="Courier New"/>
              <a:cs typeface="Courier New"/>
              <a:sym typeface="Courier New"/>
            </a:endParaRPr>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const promise = Promise.resolve({ id: 1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promise.then(result =&gt; console.log(result));</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0" lvl="0" indent="0" algn="l" rtl="0">
              <a:spcBef>
                <a:spcPts val="0"/>
              </a:spcBef>
              <a:spcAft>
                <a:spcPts val="0"/>
              </a:spcAft>
              <a:buNone/>
            </a:pPr>
            <a:r>
              <a:rPr lang="en" sz="1200" u="sng" dirty="0"/>
              <a:t>Exercice </a:t>
            </a:r>
            <a:r>
              <a:rPr lang="en" sz="1200" u="sng" dirty="0" smtClean="0"/>
              <a:t>6 </a:t>
            </a:r>
            <a:r>
              <a:rPr lang="en" sz="1200" u="sng" dirty="0"/>
              <a:t>:</a:t>
            </a:r>
            <a:endParaRPr sz="1200" b="1" dirty="0">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dirty="0"/>
              <a:t>Ouvrez le fichier </a:t>
            </a:r>
            <a:r>
              <a:rPr lang="en" sz="1200" b="1" i="1" dirty="0"/>
              <a:t>promise-api.js</a:t>
            </a:r>
            <a:r>
              <a:rPr lang="en" sz="1200" dirty="0"/>
              <a:t> dans le répertoire </a:t>
            </a:r>
            <a:r>
              <a:rPr lang="en" sz="1200" b="1" i="1" dirty="0"/>
              <a:t>async-demo</a:t>
            </a:r>
            <a:endParaRPr sz="1200" b="1" i="1" dirty="0"/>
          </a:p>
          <a:p>
            <a:pPr marL="365760" lvl="0" indent="-213359" algn="l" rtl="0">
              <a:spcBef>
                <a:spcPts val="1000"/>
              </a:spcBef>
              <a:spcAft>
                <a:spcPts val="0"/>
              </a:spcAft>
              <a:buSzPts val="1200"/>
              <a:buAutoNum type="arabicPeriod"/>
            </a:pPr>
            <a:r>
              <a:rPr lang="en" sz="1200" dirty="0"/>
              <a:t>Simulez </a:t>
            </a:r>
            <a:r>
              <a:rPr lang="en" sz="1200" b="1" dirty="0"/>
              <a:t>un échec</a:t>
            </a:r>
            <a:r>
              <a:rPr lang="en" sz="1200" dirty="0"/>
              <a:t> d’une opération asynchrone et retournez le résultat dans objet de type </a:t>
            </a:r>
            <a:r>
              <a:rPr lang="en" sz="1200" b="1" i="1" dirty="0"/>
              <a:t>Promise</a:t>
            </a:r>
            <a:endParaRPr sz="1200" b="1" i="1" dirty="0"/>
          </a:p>
          <a:p>
            <a:pPr marL="365760" lvl="0" indent="-213359" algn="l" rtl="0">
              <a:spcBef>
                <a:spcPts val="1000"/>
              </a:spcBef>
              <a:spcAft>
                <a:spcPts val="0"/>
              </a:spcAft>
              <a:buSzPts val="1200"/>
              <a:buAutoNum type="arabicPeriod"/>
            </a:pPr>
            <a:r>
              <a:rPr lang="en" sz="1200" dirty="0"/>
              <a:t>Invoquez la fonction </a:t>
            </a:r>
            <a:r>
              <a:rPr lang="en" sz="1200" b="1" i="1" dirty="0"/>
              <a:t>catch()</a:t>
            </a:r>
            <a:r>
              <a:rPr lang="en" sz="1200" dirty="0"/>
              <a:t> de l’objet </a:t>
            </a:r>
            <a:r>
              <a:rPr lang="en" sz="1200" b="1" i="1" dirty="0"/>
              <a:t>Promise </a:t>
            </a:r>
            <a:r>
              <a:rPr lang="en" sz="1200" dirty="0"/>
              <a:t>afin d’afficher l’erreur</a:t>
            </a:r>
            <a:endParaRPr sz="1200" dirty="0"/>
          </a:p>
          <a:p>
            <a:pPr marL="365760" lvl="0" indent="-213359" algn="l" rtl="0">
              <a:spcBef>
                <a:spcPts val="1000"/>
              </a:spcBef>
              <a:spcAft>
                <a:spcPts val="0"/>
              </a:spcAft>
              <a:buSzPts val="1200"/>
              <a:buAutoNum type="arabicPeriod"/>
            </a:pPr>
            <a:r>
              <a:rPr lang="en" sz="1200" dirty="0"/>
              <a:t>Enregistrez les modifications et exécutez </a:t>
            </a:r>
            <a:r>
              <a:rPr lang="en" sz="1200" b="1" i="1" dirty="0"/>
              <a:t>promise-api.js</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const promise = Promise.reject(new Error('Message d\'erreur'));</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promise.catch(error =&gt; console.log(error));</a:t>
            </a:r>
            <a:endParaRPr sz="1200" b="1" dirty="0">
              <a:latin typeface="Courier New"/>
              <a:ea typeface="Courier New"/>
              <a:cs typeface="Courier New"/>
              <a:sym typeface="Courier New"/>
            </a:endParaRPr>
          </a:p>
          <a:p>
            <a:pPr marL="0" lvl="0" indent="0" algn="l" rtl="0">
              <a:spcBef>
                <a:spcPts val="0"/>
              </a:spcBef>
              <a:spcAft>
                <a:spcPts val="1000"/>
              </a:spcAft>
              <a:buNone/>
            </a:pPr>
            <a:endParaRPr sz="1200"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20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406" name="Google Shape;1406;p204"/>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dirty="0"/>
              <a:t>Les opérations asynchrones indépendantes l’une de l’autre peuvent être exécutée simultanément</a:t>
            </a:r>
            <a:endParaRPr sz="1200" dirty="0"/>
          </a:p>
          <a:p>
            <a:pPr marL="822960" lvl="1" indent="-213360" algn="l" rtl="0">
              <a:lnSpc>
                <a:spcPct val="135714"/>
              </a:lnSpc>
              <a:spcBef>
                <a:spcPts val="0"/>
              </a:spcBef>
              <a:spcAft>
                <a:spcPts val="0"/>
              </a:spcAft>
              <a:buSzPts val="1200"/>
              <a:buChar char="○"/>
            </a:pPr>
            <a:r>
              <a:rPr lang="en" dirty="0"/>
              <a:t>Example :</a:t>
            </a:r>
            <a:endParaRPr dirty="0"/>
          </a:p>
          <a:p>
            <a:pPr marL="1280160" lvl="2" indent="-213360" algn="l" rtl="0">
              <a:lnSpc>
                <a:spcPct val="135714"/>
              </a:lnSpc>
              <a:spcBef>
                <a:spcPts val="0"/>
              </a:spcBef>
              <a:spcAft>
                <a:spcPts val="0"/>
              </a:spcAft>
              <a:buSzPts val="1200"/>
              <a:buChar char="■"/>
            </a:pPr>
            <a:r>
              <a:rPr lang="en" dirty="0"/>
              <a:t>Invoquer différentes API dont Facebook, Twitter, etc</a:t>
            </a:r>
            <a:endParaRPr dirty="0"/>
          </a:p>
          <a:p>
            <a:pPr marL="1280160" lvl="2" indent="-213360" algn="l" rtl="0">
              <a:lnSpc>
                <a:spcPct val="135714"/>
              </a:lnSpc>
              <a:spcBef>
                <a:spcPts val="0"/>
              </a:spcBef>
              <a:spcAft>
                <a:spcPts val="0"/>
              </a:spcAft>
              <a:buSzPts val="1200"/>
              <a:buChar char="■"/>
            </a:pPr>
            <a:r>
              <a:rPr lang="en" dirty="0"/>
              <a:t>Lorsque les résultats de chacune de ces API sont prêts, alors on peut retourner le résultat final au client</a:t>
            </a:r>
            <a:endParaRPr dirty="0"/>
          </a:p>
          <a:p>
            <a:pPr marL="0" lvl="0" indent="0" algn="l" rtl="0">
              <a:lnSpc>
                <a:spcPct val="135714"/>
              </a:lnSpc>
              <a:spcBef>
                <a:spcPts val="0"/>
              </a:spcBef>
              <a:spcAft>
                <a:spcPts val="0"/>
              </a:spcAft>
              <a:buNone/>
            </a:pPr>
            <a:endParaRPr sz="1200" dirty="0"/>
          </a:p>
          <a:p>
            <a:pPr marL="0" lvl="0" indent="0" algn="l" rtl="0">
              <a:spcBef>
                <a:spcPts val="0"/>
              </a:spcBef>
              <a:spcAft>
                <a:spcPts val="0"/>
              </a:spcAft>
              <a:buNone/>
            </a:pPr>
            <a:r>
              <a:rPr lang="en" sz="1200" u="sng" dirty="0"/>
              <a:t>Exercice </a:t>
            </a:r>
            <a:r>
              <a:rPr lang="en" sz="1200" u="sng" dirty="0" smtClean="0"/>
              <a:t>7 </a:t>
            </a:r>
            <a:r>
              <a:rPr lang="en" sz="1200" u="sng" dirty="0"/>
              <a:t>:</a:t>
            </a:r>
            <a:endParaRPr sz="1200" b="1" dirty="0">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dirty="0"/>
              <a:t>Ouvrez le fichier </a:t>
            </a:r>
            <a:r>
              <a:rPr lang="en" sz="1200" b="1" i="1" dirty="0"/>
              <a:t>promise-api.js</a:t>
            </a:r>
            <a:r>
              <a:rPr lang="en" sz="1200" dirty="0"/>
              <a:t> dans le répertoire </a:t>
            </a:r>
            <a:r>
              <a:rPr lang="en" sz="1200" b="1" i="1" dirty="0"/>
              <a:t>async-demo</a:t>
            </a:r>
            <a:endParaRPr sz="1200" b="1" i="1" dirty="0"/>
          </a:p>
          <a:p>
            <a:pPr marL="365760" lvl="0" indent="-213359" algn="l" rtl="0">
              <a:spcBef>
                <a:spcPts val="1000"/>
              </a:spcBef>
              <a:spcAft>
                <a:spcPts val="0"/>
              </a:spcAft>
              <a:buSzPts val="1200"/>
              <a:buAutoNum type="arabicPeriod"/>
            </a:pPr>
            <a:r>
              <a:rPr lang="en" sz="1200" dirty="0"/>
              <a:t>Créez deux promesses </a:t>
            </a:r>
            <a:r>
              <a:rPr lang="en" sz="1200" b="1" i="1" dirty="0"/>
              <a:t>p1 </a:t>
            </a:r>
            <a:r>
              <a:rPr lang="en" sz="1200" dirty="0"/>
              <a:t>et </a:t>
            </a:r>
            <a:r>
              <a:rPr lang="en" sz="1200" b="1" i="1" dirty="0"/>
              <a:t>p2 </a:t>
            </a:r>
            <a:r>
              <a:rPr lang="en" sz="1200" dirty="0"/>
              <a:t>et dans chacune d’elle simulez une opération asynchrone à exécuter ( Ex: </a:t>
            </a:r>
            <a:r>
              <a:rPr lang="en" sz="1200" b="1" i="1" dirty="0"/>
              <a:t>setTimeout()</a:t>
            </a:r>
            <a:r>
              <a:rPr lang="en" sz="1200" dirty="0"/>
              <a:t> )</a:t>
            </a:r>
            <a:endParaRPr sz="1200" dirty="0"/>
          </a:p>
          <a:p>
            <a:pPr marL="0" lvl="0" indent="0" algn="l" rtl="0">
              <a:spcBef>
                <a:spcPts val="1000"/>
              </a:spcBef>
              <a:spcAft>
                <a:spcPts val="1000"/>
              </a:spcAft>
              <a:buNone/>
            </a:pPr>
            <a:endParaRPr sz="1200"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20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412" name="Google Shape;1412;p205"/>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const p1 = new Promise((resolve, reject)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console.log('Opération asynchrone 1');</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resolve(1);</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2000);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const p2 = new Promise((resolve, reject)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console.log('Opération asynchrone 2');</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resolve(2);</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2000);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1000"/>
              </a:spcAft>
              <a:buNone/>
            </a:pPr>
            <a:endParaRPr sz="1050">
              <a:solidFill>
                <a:srgbClr val="569CD6"/>
              </a:solidFill>
              <a:latin typeface="Courier New"/>
              <a:ea typeface="Courier New"/>
              <a:cs typeface="Courier New"/>
              <a:sym typeface="Courier New"/>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20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418" name="Google Shape;1418;p206"/>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dirty="0"/>
              <a:t>Affichez les résultats retournées par les deux promesses une fois complétées en invoquant </a:t>
            </a:r>
            <a:r>
              <a:rPr lang="en" sz="1200" b="1" i="1" dirty="0"/>
              <a:t>Promise.all([p1, p2]).then()</a:t>
            </a:r>
            <a:endParaRPr sz="1200" b="1" i="1"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Promise.all([p1, p2])</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.then(result =&gt; console.log(result));</a:t>
            </a:r>
            <a:endParaRPr sz="1200" b="1" dirty="0">
              <a:latin typeface="Courier New"/>
              <a:ea typeface="Courier New"/>
              <a:cs typeface="Courier New"/>
              <a:sym typeface="Courier New"/>
            </a:endParaRPr>
          </a:p>
          <a:p>
            <a:pPr marL="365760" lvl="0" indent="-213359" algn="l" rtl="0">
              <a:lnSpc>
                <a:spcPct val="135714"/>
              </a:lnSpc>
              <a:spcBef>
                <a:spcPts val="1000"/>
              </a:spcBef>
              <a:spcAft>
                <a:spcPts val="0"/>
              </a:spcAft>
              <a:buSzPts val="1200"/>
              <a:buFont typeface="Courier New"/>
              <a:buChar char="●"/>
            </a:pPr>
            <a:r>
              <a:rPr lang="en" sz="1200" b="1" i="1" dirty="0"/>
              <a:t>Promise.all()</a:t>
            </a:r>
            <a:r>
              <a:rPr lang="en" sz="1200" dirty="0"/>
              <a:t> est une méthode statique </a:t>
            </a:r>
            <a:r>
              <a:rPr lang="en" sz="1200" dirty="0" smtClean="0"/>
              <a:t>de la </a:t>
            </a:r>
            <a:r>
              <a:rPr lang="en" sz="1200" dirty="0"/>
              <a:t>classe </a:t>
            </a:r>
            <a:r>
              <a:rPr lang="en" sz="1200" b="1" i="1" dirty="0"/>
              <a:t>Promise </a:t>
            </a:r>
            <a:r>
              <a:rPr lang="en" sz="1200" dirty="0"/>
              <a:t>qui reçoit en paramètre un tableau d’objets </a:t>
            </a:r>
            <a:r>
              <a:rPr lang="en" sz="1200" b="1" i="1" dirty="0"/>
              <a:t>Promise</a:t>
            </a:r>
            <a:endParaRPr sz="1200" b="1" i="1" dirty="0"/>
          </a:p>
          <a:p>
            <a:pPr marL="365760" lvl="0" indent="-213359" algn="l" rtl="0">
              <a:lnSpc>
                <a:spcPct val="135714"/>
              </a:lnSpc>
              <a:spcBef>
                <a:spcPts val="1000"/>
              </a:spcBef>
              <a:spcAft>
                <a:spcPts val="0"/>
              </a:spcAft>
              <a:buSzPts val="1200"/>
              <a:buFont typeface="Courier New"/>
              <a:buChar char="●"/>
            </a:pPr>
            <a:r>
              <a:rPr lang="en" sz="1200" b="1" i="1" dirty="0"/>
              <a:t>Promise.all()</a:t>
            </a:r>
            <a:r>
              <a:rPr lang="en" sz="1200" dirty="0"/>
              <a:t> retourne une nouvel objet </a:t>
            </a:r>
            <a:r>
              <a:rPr lang="en" sz="1200" b="1" i="1" dirty="0"/>
              <a:t>Promise </a:t>
            </a:r>
            <a:r>
              <a:rPr lang="en" sz="1200" dirty="0"/>
              <a:t>qui sera résolue </a:t>
            </a:r>
            <a:r>
              <a:rPr lang="en" sz="1200" b="1" dirty="0"/>
              <a:t>lorsque toutes les objets</a:t>
            </a:r>
            <a:r>
              <a:rPr lang="en" sz="1200" dirty="0"/>
              <a:t> </a:t>
            </a:r>
            <a:r>
              <a:rPr lang="en" sz="1200" b="1" i="1" dirty="0"/>
              <a:t>Promise </a:t>
            </a:r>
            <a:r>
              <a:rPr lang="en" sz="1200" dirty="0"/>
              <a:t>qui se trouvent dans le tableau seront résolus</a:t>
            </a:r>
            <a:endParaRPr sz="1200" dirty="0"/>
          </a:p>
          <a:p>
            <a:pPr marL="365760" lvl="0" indent="-213359" algn="l" rtl="0">
              <a:lnSpc>
                <a:spcPct val="135714"/>
              </a:lnSpc>
              <a:spcBef>
                <a:spcPts val="1000"/>
              </a:spcBef>
              <a:spcAft>
                <a:spcPts val="0"/>
              </a:spcAft>
              <a:buSzPts val="1200"/>
              <a:buChar char="●"/>
            </a:pPr>
            <a:r>
              <a:rPr lang="en" sz="1200" dirty="0"/>
              <a:t>La méthode </a:t>
            </a:r>
            <a:r>
              <a:rPr lang="en" sz="1200" b="1" i="1" dirty="0"/>
              <a:t>then()</a:t>
            </a:r>
            <a:r>
              <a:rPr lang="en" sz="1200" dirty="0"/>
              <a:t> est exécutée une fois que toutes les promesses se trouvant dans le tableau sont résolues</a:t>
            </a:r>
            <a:endParaRPr sz="1200" dirty="0"/>
          </a:p>
          <a:p>
            <a:pPr marL="365760" lvl="0" indent="-213359" algn="l" rtl="0">
              <a:lnSpc>
                <a:spcPct val="135714"/>
              </a:lnSpc>
              <a:spcBef>
                <a:spcPts val="1000"/>
              </a:spcBef>
              <a:spcAft>
                <a:spcPts val="0"/>
              </a:spcAft>
              <a:buSzPts val="1200"/>
              <a:buFont typeface="Courier New"/>
              <a:buChar char="●"/>
            </a:pPr>
            <a:r>
              <a:rPr lang="en" sz="1200" dirty="0"/>
              <a:t>La variable </a:t>
            </a:r>
            <a:r>
              <a:rPr lang="en" sz="1200" b="1" i="1" dirty="0"/>
              <a:t>result </a:t>
            </a:r>
            <a:r>
              <a:rPr lang="en" sz="1200" dirty="0"/>
              <a:t>contient les valeurs retournées par les promesses </a:t>
            </a:r>
            <a:r>
              <a:rPr lang="en" sz="1200" b="1" dirty="0"/>
              <a:t>p1</a:t>
            </a:r>
            <a:r>
              <a:rPr lang="en" sz="1200" dirty="0"/>
              <a:t> et </a:t>
            </a:r>
            <a:r>
              <a:rPr lang="en" sz="1200" b="1" dirty="0"/>
              <a:t>p2</a:t>
            </a:r>
            <a:r>
              <a:rPr lang="en" sz="1200" dirty="0"/>
              <a:t> sous forme d’un </a:t>
            </a:r>
            <a:r>
              <a:rPr lang="en" sz="1200" b="1" dirty="0"/>
              <a:t>tableau</a:t>
            </a:r>
            <a:endParaRPr sz="1200" b="1" dirty="0"/>
          </a:p>
          <a:p>
            <a:pPr marL="381001" lvl="0" indent="-228600" algn="l" rtl="0">
              <a:spcBef>
                <a:spcPts val="1000"/>
              </a:spcBef>
              <a:spcAft>
                <a:spcPts val="0"/>
              </a:spcAft>
              <a:buSzPts val="1200"/>
              <a:buFont typeface="+mj-lt"/>
              <a:buAutoNum type="arabicPeriod" startAt="4"/>
            </a:pPr>
            <a:r>
              <a:rPr lang="en" sz="1200" dirty="0"/>
              <a:t>Enregistrez les modifications et exécutez </a:t>
            </a:r>
            <a:r>
              <a:rPr lang="en" sz="1200" b="1" i="1" dirty="0"/>
              <a:t>promise-api.js</a:t>
            </a:r>
            <a:endParaRPr sz="1200" b="1" i="1" dirty="0"/>
          </a:p>
          <a:p>
            <a:pPr marL="365760" lvl="0" indent="-213359" algn="l" rtl="0">
              <a:spcBef>
                <a:spcPts val="1000"/>
              </a:spcBef>
              <a:spcAft>
                <a:spcPts val="1000"/>
              </a:spcAft>
              <a:buSzPts val="1200"/>
              <a:buAutoNum type="arabicPeriod" startAt="4"/>
            </a:pPr>
            <a:r>
              <a:rPr lang="en" sz="1200" dirty="0"/>
              <a:t>Observez les résultats affichés sur la console</a:t>
            </a:r>
            <a:endParaRPr sz="1050" dirty="0">
              <a:solidFill>
                <a:srgbClr val="569CD6"/>
              </a:solidFil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20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424" name="Google Shape;1424;p207"/>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Font typeface="Courier New"/>
              <a:buChar char="●"/>
            </a:pPr>
            <a:r>
              <a:rPr lang="en" sz="1200"/>
              <a:t>Notez que les opérations asynchrones des promesses </a:t>
            </a:r>
            <a:r>
              <a:rPr lang="en" sz="1200" b="1" i="1"/>
              <a:t>p1 </a:t>
            </a:r>
            <a:r>
              <a:rPr lang="en" sz="1200"/>
              <a:t>et </a:t>
            </a:r>
            <a:r>
              <a:rPr lang="en" sz="1200" b="1" i="1"/>
              <a:t>p2 </a:t>
            </a:r>
            <a:r>
              <a:rPr lang="en" sz="1200"/>
              <a:t>sont déclenchées presque simultanément et environ deux secondes plus tard, le résultat des deux promesse est affiché à l’écran sous forme d’un tableau</a:t>
            </a:r>
            <a:endParaRPr sz="1200"/>
          </a:p>
          <a:p>
            <a:pPr marL="365760" lvl="0" indent="-213359" algn="l" rtl="0">
              <a:lnSpc>
                <a:spcPct val="135714"/>
              </a:lnSpc>
              <a:spcBef>
                <a:spcPts val="1000"/>
              </a:spcBef>
              <a:spcAft>
                <a:spcPts val="0"/>
              </a:spcAft>
              <a:buSzPts val="1200"/>
              <a:buFont typeface="Courier New"/>
              <a:buChar char="●"/>
            </a:pPr>
            <a:r>
              <a:rPr lang="en" sz="1200"/>
              <a:t>Il est important de retenir que dans l’exercice précédent, </a:t>
            </a:r>
            <a:r>
              <a:rPr lang="en" sz="1200" b="1"/>
              <a:t>il n’y a pas de concurrence ou de multi-tâches</a:t>
            </a:r>
            <a:r>
              <a:rPr lang="en" sz="1200"/>
              <a:t> au niveau de l’exécution des deux opérations asynchrones</a:t>
            </a:r>
            <a:endParaRPr sz="1200"/>
          </a:p>
          <a:p>
            <a:pPr marL="365760" lvl="0" indent="-213359" algn="l" rtl="0">
              <a:lnSpc>
                <a:spcPct val="135714"/>
              </a:lnSpc>
              <a:spcBef>
                <a:spcPts val="1000"/>
              </a:spcBef>
              <a:spcAft>
                <a:spcPts val="0"/>
              </a:spcAft>
              <a:buSzPts val="1200"/>
              <a:buChar char="●"/>
            </a:pPr>
            <a:r>
              <a:rPr lang="en" sz="1200" b="1"/>
              <a:t>Un seul thread</a:t>
            </a:r>
            <a:r>
              <a:rPr lang="en" sz="1200"/>
              <a:t> seulement déclenche l’exécution des deux opérations asynchrones presque simultanément :</a:t>
            </a:r>
            <a:endParaRPr sz="1200"/>
          </a:p>
          <a:p>
            <a:pPr marL="822960" lvl="1" indent="-213360" algn="l" rtl="0">
              <a:lnSpc>
                <a:spcPct val="135714"/>
              </a:lnSpc>
              <a:spcBef>
                <a:spcPts val="1000"/>
              </a:spcBef>
              <a:spcAft>
                <a:spcPts val="0"/>
              </a:spcAft>
              <a:buSzPts val="1200"/>
              <a:buChar char="○"/>
            </a:pPr>
            <a:r>
              <a:rPr lang="en"/>
              <a:t>Le thread déclenche la première opération asynchrone</a:t>
            </a:r>
            <a:endParaRPr/>
          </a:p>
          <a:p>
            <a:pPr marL="822960" lvl="1" indent="-213360" algn="l" rtl="0">
              <a:lnSpc>
                <a:spcPct val="135714"/>
              </a:lnSpc>
              <a:spcBef>
                <a:spcPts val="1000"/>
              </a:spcBef>
              <a:spcAft>
                <a:spcPts val="0"/>
              </a:spcAft>
              <a:buSzPts val="1200"/>
              <a:buChar char="○"/>
            </a:pPr>
            <a:r>
              <a:rPr lang="en"/>
              <a:t>Tout de suite après, le thread est libéré pour déclencher la deuxième opération asynchrone</a:t>
            </a:r>
            <a:endParaRPr/>
          </a:p>
          <a:p>
            <a:pPr marL="822960" lvl="1" indent="-213360" algn="l" rtl="0">
              <a:lnSpc>
                <a:spcPct val="135714"/>
              </a:lnSpc>
              <a:spcBef>
                <a:spcPts val="1000"/>
              </a:spcBef>
              <a:spcAft>
                <a:spcPts val="1000"/>
              </a:spcAft>
              <a:buSzPts val="1200"/>
              <a:buChar char="○"/>
            </a:pPr>
            <a:r>
              <a:rPr lang="en"/>
              <a:t>Ainsi, le thread n’attend pas l’exécution de la première opération asynchrone pour déclencher la deuxième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65500" y="1718250"/>
            <a:ext cx="4045200" cy="170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Préalables</a:t>
            </a:r>
            <a:endParaRPr/>
          </a:p>
        </p:txBody>
      </p:sp>
      <p:sp>
        <p:nvSpPr>
          <p:cNvPr id="74" name="Google Shape;74;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1600"/>
              </a:spcAft>
              <a:buSzPts val="1800"/>
              <a:buChar char="●"/>
            </a:pPr>
            <a:r>
              <a:rPr lang="en"/>
              <a:t>Connaissance de JavaScript</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Créer un module</a:t>
            </a:r>
            <a:endParaRPr>
              <a:solidFill>
                <a:srgbClr val="FFFF00"/>
              </a:solidFill>
            </a:endParaRPr>
          </a:p>
        </p:txBody>
      </p:sp>
      <p:sp>
        <p:nvSpPr>
          <p:cNvPr id="223" name="Google Shape;223;p32"/>
          <p:cNvSpPr txBox="1">
            <a:spLocks noGrp="1"/>
          </p:cNvSpPr>
          <p:nvPr>
            <p:ph type="body" idx="1"/>
          </p:nvPr>
        </p:nvSpPr>
        <p:spPr>
          <a:xfrm>
            <a:off x="471900" y="1723600"/>
            <a:ext cx="3999900" cy="3145500"/>
          </a:xfrm>
          <a:prstGeom prst="rect">
            <a:avLst/>
          </a:prstGeom>
        </p:spPr>
        <p:txBody>
          <a:bodyPr spcFirstLastPara="1" wrap="square" lIns="91425" tIns="91425" rIns="91425" bIns="91425" anchor="t" anchorCtr="0">
            <a:noAutofit/>
          </a:bodyPr>
          <a:lstStyle/>
          <a:p>
            <a:pPr marL="365760" marR="0" lvl="0" indent="-213359" algn="l" rtl="0">
              <a:lnSpc>
                <a:spcPct val="115000"/>
              </a:lnSpc>
              <a:spcBef>
                <a:spcPts val="1000"/>
              </a:spcBef>
              <a:spcAft>
                <a:spcPts val="0"/>
              </a:spcAft>
              <a:buSzPts val="1200"/>
              <a:buChar char="●"/>
            </a:pPr>
            <a:r>
              <a:rPr lang="en" sz="1200"/>
              <a:t>Nous allons créer un module qui permet d’afficher des messages et nous allons par la suite réutiliser ce module dans d’autres parties de l’application</a:t>
            </a:r>
            <a:endParaRPr sz="1200"/>
          </a:p>
          <a:p>
            <a:pPr marL="0" lvl="0" indent="0" algn="l" rtl="0">
              <a:spcBef>
                <a:spcPts val="100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Créez un fichier </a:t>
            </a:r>
            <a:r>
              <a:rPr lang="en" sz="1200" b="1" i="1"/>
              <a:t>logger.js</a:t>
            </a:r>
            <a:endParaRPr sz="1200" i="1"/>
          </a:p>
          <a:p>
            <a:pPr marL="365760" lvl="0" indent="-213359" algn="l" rtl="0">
              <a:spcBef>
                <a:spcPts val="1000"/>
              </a:spcBef>
              <a:spcAft>
                <a:spcPts val="0"/>
              </a:spcAft>
              <a:buSzPts val="1200"/>
              <a:buAutoNum type="arabicPeriod"/>
            </a:pPr>
            <a:r>
              <a:rPr lang="en" sz="1200"/>
              <a:t>Entrez le code suivant :</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var url = '</a:t>
            </a:r>
            <a:r>
              <a:rPr lang="en" sz="1050" b="1" u="sng">
                <a:latin typeface="Courier New"/>
                <a:ea typeface="Courier New"/>
                <a:cs typeface="Courier New"/>
                <a:sym typeface="Courier New"/>
                <a:hlinkClick r:id="rId3"/>
              </a:rPr>
              <a:t>http://monlogger.io/log</a:t>
            </a: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0" lvl="0" indent="457200" algn="l" rtl="0">
              <a:lnSpc>
                <a:spcPct val="135714"/>
              </a:lnSpc>
              <a:spcBef>
                <a:spcPts val="0"/>
              </a:spcBef>
              <a:spcAft>
                <a:spcPts val="0"/>
              </a:spcAft>
              <a:buNone/>
            </a:pP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function log(message)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 Envoyer une requête HTTP</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console.log(message);</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200" b="1"/>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24" name="Google Shape;224;p32"/>
          <p:cNvSpPr txBox="1">
            <a:spLocks noGrp="1"/>
          </p:cNvSpPr>
          <p:nvPr>
            <p:ph type="body" idx="1"/>
          </p:nvPr>
        </p:nvSpPr>
        <p:spPr>
          <a:xfrm>
            <a:off x="4780250" y="1723600"/>
            <a:ext cx="3999900" cy="34200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Char char="●"/>
            </a:pPr>
            <a:r>
              <a:rPr lang="en" sz="1200"/>
              <a:t>Notez bien que la variable </a:t>
            </a:r>
            <a:r>
              <a:rPr lang="en" sz="1200" b="1" i="1"/>
              <a:t>url </a:t>
            </a:r>
            <a:r>
              <a:rPr lang="en" sz="1200"/>
              <a:t>et la fonction </a:t>
            </a:r>
            <a:r>
              <a:rPr lang="en" sz="1200" b="1" i="1"/>
              <a:t>log()</a:t>
            </a:r>
            <a:r>
              <a:rPr lang="en" sz="1200"/>
              <a:t> ne sont accessibles qu’à </a:t>
            </a:r>
            <a:r>
              <a:rPr lang="en" sz="1200" b="1"/>
              <a:t>l’intérieur </a:t>
            </a:r>
            <a:r>
              <a:rPr lang="en" sz="1200"/>
              <a:t>du module </a:t>
            </a:r>
            <a:r>
              <a:rPr lang="en" sz="1200" b="1" i="1"/>
              <a:t>logger.js</a:t>
            </a:r>
            <a:endParaRPr sz="1200" b="1" i="1"/>
          </a:p>
          <a:p>
            <a:pPr marL="365760" lvl="0" indent="-213359" algn="l" rtl="0">
              <a:spcBef>
                <a:spcPts val="1000"/>
              </a:spcBef>
              <a:spcAft>
                <a:spcPts val="0"/>
              </a:spcAft>
              <a:buSzPts val="1200"/>
              <a:buChar char="●"/>
            </a:pPr>
            <a:r>
              <a:rPr lang="en" sz="1200"/>
              <a:t>Afin de pouvoir utiliser la fonction</a:t>
            </a:r>
            <a:r>
              <a:rPr lang="en" sz="1200" b="1" i="1"/>
              <a:t> log()</a:t>
            </a:r>
            <a:r>
              <a:rPr lang="en" sz="1200"/>
              <a:t> à </a:t>
            </a:r>
            <a:r>
              <a:rPr lang="en" sz="1200" b="1"/>
              <a:t>l’extérieur </a:t>
            </a:r>
            <a:r>
              <a:rPr lang="en" sz="1200"/>
              <a:t>du module, il faudra </a:t>
            </a:r>
            <a:r>
              <a:rPr lang="en" sz="1200" b="1"/>
              <a:t>l’exporter </a:t>
            </a:r>
            <a:r>
              <a:rPr lang="en" sz="1200"/>
              <a:t>pour qu’elle soit visible de l’extérieur du module </a:t>
            </a:r>
            <a:r>
              <a:rPr lang="en" sz="1200" b="1" i="1"/>
              <a:t>logger.js</a:t>
            </a:r>
            <a:endParaRPr sz="1200" b="1" i="1"/>
          </a:p>
          <a:p>
            <a:pPr marL="365760" lvl="0" indent="-213359" algn="l" rtl="0">
              <a:spcBef>
                <a:spcPts val="1000"/>
              </a:spcBef>
              <a:spcAft>
                <a:spcPts val="0"/>
              </a:spcAft>
              <a:buSzPts val="1200"/>
              <a:buChar char="●"/>
            </a:pPr>
            <a:r>
              <a:rPr lang="en" sz="1200"/>
              <a:t>Pour ce faire, il faut ajouter l’instruction suivante :</a:t>
            </a:r>
            <a:endParaRPr sz="1200"/>
          </a:p>
          <a:p>
            <a:pPr marL="457200" lvl="0" indent="0" algn="l" rtl="0">
              <a:spcBef>
                <a:spcPts val="1000"/>
              </a:spcBef>
              <a:spcAft>
                <a:spcPts val="0"/>
              </a:spcAft>
              <a:buNone/>
            </a:pPr>
            <a:r>
              <a:rPr lang="en" sz="1200" b="1" i="1"/>
              <a:t>module.exports.log = log;</a:t>
            </a:r>
            <a:endParaRPr sz="1200" b="1" i="1"/>
          </a:p>
          <a:p>
            <a:pPr marL="365760" lvl="0" indent="-213359" algn="l" rtl="0">
              <a:spcBef>
                <a:spcPts val="1000"/>
              </a:spcBef>
              <a:spcAft>
                <a:spcPts val="0"/>
              </a:spcAft>
              <a:buSzPts val="1200"/>
              <a:buChar char="●"/>
            </a:pPr>
            <a:r>
              <a:rPr lang="en" sz="1200" b="1"/>
              <a:t>Important </a:t>
            </a:r>
            <a:r>
              <a:rPr lang="en" sz="1200"/>
              <a:t>: Il est recommandé d’exposer ou d’exporter uniquement ce qui devrait être publique aux autres modules et d’éviter d’exporter les détails d’implémentation</a:t>
            </a:r>
            <a:endParaRPr sz="1200" b="1">
              <a:latin typeface="Courier New"/>
              <a:ea typeface="Courier New"/>
              <a:cs typeface="Courier New"/>
              <a:sym typeface="Courier New"/>
            </a:endParaRPr>
          </a:p>
          <a:p>
            <a:pPr marL="0" lvl="0" indent="0" algn="l" rtl="0">
              <a:spcBef>
                <a:spcPts val="1000"/>
              </a:spcBef>
              <a:spcAft>
                <a:spcPts val="0"/>
              </a:spcAft>
              <a:buNone/>
            </a:pPr>
            <a:endParaRPr sz="1200" b="1">
              <a:latin typeface="Courier New"/>
              <a:ea typeface="Courier New"/>
              <a:cs typeface="Courier New"/>
              <a:sym typeface="Courier New"/>
            </a:endParaRPr>
          </a:p>
          <a:p>
            <a:pPr marL="9144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20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430" name="Google Shape;1430;p208"/>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7 :</a:t>
            </a:r>
            <a:endParaRPr sz="1200" u="sng"/>
          </a:p>
          <a:p>
            <a:pPr marL="365760" lvl="0" indent="-213359" algn="l" rtl="0">
              <a:spcBef>
                <a:spcPts val="1000"/>
              </a:spcBef>
              <a:spcAft>
                <a:spcPts val="0"/>
              </a:spcAft>
              <a:buSzPts val="1200"/>
              <a:buAutoNum type="arabicPeriod"/>
            </a:pPr>
            <a:r>
              <a:rPr lang="en" sz="1200"/>
              <a:t>Supposons que la promesse </a:t>
            </a:r>
            <a:r>
              <a:rPr lang="en" sz="1200" b="1" i="1"/>
              <a:t>p1 </a:t>
            </a:r>
            <a:r>
              <a:rPr lang="en" sz="1200"/>
              <a:t>a échoué l’exécution de l’opération asynchrone. Modifiez la promesse </a:t>
            </a:r>
            <a:r>
              <a:rPr lang="en" sz="1200" b="1" i="1"/>
              <a:t>p1 </a:t>
            </a:r>
            <a:r>
              <a:rPr lang="en" sz="1200"/>
              <a:t>pour retourner une erreur en invoquant la fonction </a:t>
            </a:r>
            <a:r>
              <a:rPr lang="en" sz="1200" b="1" i="1"/>
              <a:t>reject()</a:t>
            </a:r>
            <a:endParaRPr sz="1200" b="1" i="1"/>
          </a:p>
          <a:p>
            <a:pPr marL="365760" lvl="0" indent="-213359" algn="l" rtl="0">
              <a:spcBef>
                <a:spcPts val="1000"/>
              </a:spcBef>
              <a:spcAft>
                <a:spcPts val="0"/>
              </a:spcAft>
              <a:buSzPts val="1200"/>
              <a:buAutoNum type="arabicPeriod"/>
            </a:pPr>
            <a:r>
              <a:rPr lang="en" sz="1200"/>
              <a:t>Invoquez la méthode </a:t>
            </a:r>
            <a:r>
              <a:rPr lang="en" sz="1200" b="1" i="1"/>
              <a:t>catch()</a:t>
            </a:r>
            <a:r>
              <a:rPr lang="en" sz="1200"/>
              <a:t> de la promesse pour intercepter l’erreur</a:t>
            </a:r>
            <a:endParaRPr sz="1200"/>
          </a:p>
          <a:p>
            <a:pPr marL="365760" lvl="0" indent="-213359" algn="l" rtl="0">
              <a:spcBef>
                <a:spcPts val="1000"/>
              </a:spcBef>
              <a:spcAft>
                <a:spcPts val="0"/>
              </a:spcAft>
              <a:buSzPts val="1200"/>
              <a:buAutoNum type="arabicPeriod"/>
            </a:pPr>
            <a:r>
              <a:rPr lang="en" sz="1200"/>
              <a:t>Enregistrez les modifications et exécutez </a:t>
            </a:r>
            <a:r>
              <a:rPr lang="en" sz="1200" b="1" i="1"/>
              <a:t>promise-api.js</a:t>
            </a:r>
            <a:endParaRPr sz="1200" b="1" i="1"/>
          </a:p>
          <a:p>
            <a:pPr marL="365760" lvl="0" indent="-213359" algn="l" rtl="0">
              <a:spcBef>
                <a:spcPts val="1000"/>
              </a:spcBef>
              <a:spcAft>
                <a:spcPts val="1000"/>
              </a:spcAft>
              <a:buSzPts val="1200"/>
              <a:buAutoNum type="arabicPeriod"/>
            </a:pPr>
            <a:r>
              <a:rPr lang="en" sz="1200"/>
              <a:t>Observez les résultats affichés sur la console</a:t>
            </a:r>
            <a:endParaRPr sz="1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20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436" name="Google Shape;1436;p209"/>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latin typeface="Courier New"/>
                <a:ea typeface="Courier New"/>
                <a:cs typeface="Courier New"/>
                <a:sym typeface="Courier New"/>
              </a:rPr>
              <a:t>const p1 = new Promise((resolve, </a:t>
            </a:r>
            <a:r>
              <a:rPr lang="en" sz="1200" b="1">
                <a:latin typeface="Courier New"/>
                <a:ea typeface="Courier New"/>
                <a:cs typeface="Courier New"/>
                <a:sym typeface="Courier New"/>
              </a:rPr>
              <a:t>reject</a:t>
            </a:r>
            <a:r>
              <a:rPr lang="en" sz="1200">
                <a:latin typeface="Courier New"/>
                <a:ea typeface="Courier New"/>
                <a:cs typeface="Courier New"/>
                <a:sym typeface="Courier New"/>
              </a:rPr>
              <a:t>) =&gt;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setTimeout(() =&gt;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console.log('Opération asynchrone 1');</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reject(new Error('Opération échouée'));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 2000);</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Promise.all([p1, p2])</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.then(result =&gt; console.log(result))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.catch(error =&gt; console.log(error));</a:t>
            </a:r>
            <a:endParaRPr sz="1200" b="1">
              <a:latin typeface="Courier New"/>
              <a:ea typeface="Courier New"/>
              <a:cs typeface="Courier New"/>
              <a:sym typeface="Courier New"/>
            </a:endParaRPr>
          </a:p>
          <a:p>
            <a:pPr marL="0" lvl="0" indent="0" algn="l" rtl="0">
              <a:spcBef>
                <a:spcPts val="0"/>
              </a:spcBef>
              <a:spcAft>
                <a:spcPts val="0"/>
              </a:spcAft>
              <a:buNone/>
            </a:pPr>
            <a:endParaRPr sz="1200"/>
          </a:p>
          <a:p>
            <a:pPr marL="365760" lvl="0" indent="-213359" algn="l" rtl="0">
              <a:lnSpc>
                <a:spcPct val="135714"/>
              </a:lnSpc>
              <a:spcBef>
                <a:spcPts val="1000"/>
              </a:spcBef>
              <a:spcAft>
                <a:spcPts val="0"/>
              </a:spcAft>
              <a:buSzPts val="1200"/>
              <a:buFont typeface="Courier New"/>
              <a:buChar char="●"/>
            </a:pPr>
            <a:r>
              <a:rPr lang="en" sz="1200"/>
              <a:t>Notez bien que si une des deux promesses est rejetée, alors la promesse retournée par</a:t>
            </a:r>
            <a:r>
              <a:rPr lang="en" sz="1200" b="1" i="1"/>
              <a:t> Promise.all() </a:t>
            </a:r>
            <a:r>
              <a:rPr lang="en" sz="1200"/>
              <a:t>est aussi rejetée</a:t>
            </a:r>
            <a:endParaRPr sz="1200"/>
          </a:p>
          <a:p>
            <a:pPr marL="0" lvl="0" indent="0" algn="l" rtl="0">
              <a:lnSpc>
                <a:spcPct val="135714"/>
              </a:lnSpc>
              <a:spcBef>
                <a:spcPts val="1000"/>
              </a:spcBef>
              <a:spcAft>
                <a:spcPts val="0"/>
              </a:spcAft>
              <a:buNone/>
            </a:pPr>
            <a:endParaRPr sz="1200"/>
          </a:p>
          <a:p>
            <a:pPr marL="0" lvl="0" indent="0" algn="l" rtl="0">
              <a:lnSpc>
                <a:spcPct val="135714"/>
              </a:lnSpc>
              <a:spcBef>
                <a:spcPts val="1000"/>
              </a:spcBef>
              <a:spcAft>
                <a:spcPts val="0"/>
              </a:spcAft>
              <a:buNone/>
            </a:pPr>
            <a:endParaRPr sz="1200" u="sng"/>
          </a:p>
          <a:p>
            <a:pPr marL="0" lvl="0" indent="0" algn="l" rtl="0">
              <a:spcBef>
                <a:spcPts val="0"/>
              </a:spcBef>
              <a:spcAft>
                <a:spcPts val="0"/>
              </a:spcAft>
              <a:buNone/>
            </a:pPr>
            <a:endParaRPr sz="1200"/>
          </a:p>
          <a:p>
            <a:pPr marL="0" lvl="0" indent="0" algn="l" rtl="0">
              <a:spcBef>
                <a:spcPts val="1000"/>
              </a:spcBef>
              <a:spcAft>
                <a:spcPts val="1000"/>
              </a:spcAft>
              <a:buNone/>
            </a:pPr>
            <a:endParaRPr sz="120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21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Promesses ( Promises )</a:t>
            </a:r>
            <a:endParaRPr>
              <a:solidFill>
                <a:srgbClr val="FFFF00"/>
              </a:solidFill>
            </a:endParaRPr>
          </a:p>
        </p:txBody>
      </p:sp>
      <p:sp>
        <p:nvSpPr>
          <p:cNvPr id="1442" name="Google Shape;1442;p210"/>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a:t>Il peut arriver que vous voulez déclencher plusieur opérations asynchrones simultanément mais que vous êtes intéressés seulement par la première qui a terminé son exécution</a:t>
            </a:r>
            <a:endParaRPr sz="1200"/>
          </a:p>
          <a:p>
            <a:pPr marL="365760" lvl="0" indent="-213359" algn="l" rtl="0">
              <a:lnSpc>
                <a:spcPct val="135714"/>
              </a:lnSpc>
              <a:spcBef>
                <a:spcPts val="1000"/>
              </a:spcBef>
              <a:spcAft>
                <a:spcPts val="0"/>
              </a:spcAft>
              <a:buSzPts val="1200"/>
              <a:buChar char="●"/>
            </a:pPr>
            <a:r>
              <a:rPr lang="en" sz="1200"/>
              <a:t>Donc vous ne voulez pas que toutes les opérations asynchrones se terminent pour effectuer un traitement en particulier mais seulement lorsqu’une d’elle se termine</a:t>
            </a:r>
            <a:endParaRPr sz="1200"/>
          </a:p>
          <a:p>
            <a:pPr marL="365760" lvl="0" indent="-213359" algn="l" rtl="0">
              <a:lnSpc>
                <a:spcPct val="135714"/>
              </a:lnSpc>
              <a:spcBef>
                <a:spcPts val="1000"/>
              </a:spcBef>
              <a:spcAft>
                <a:spcPts val="0"/>
              </a:spcAft>
              <a:buSzPts val="1200"/>
              <a:buChar char="●"/>
            </a:pPr>
            <a:r>
              <a:rPr lang="en" sz="1200"/>
              <a:t>Dans ce cas, il faut utiliser </a:t>
            </a:r>
            <a:r>
              <a:rPr lang="en" sz="1200" b="1" i="1"/>
              <a:t>Promise.race()</a:t>
            </a:r>
            <a:r>
              <a:rPr lang="en" sz="1200"/>
              <a:t> au lieu de </a:t>
            </a:r>
            <a:r>
              <a:rPr lang="en" sz="1200" i="1"/>
              <a:t>Promise.all() </a:t>
            </a:r>
            <a:endParaRPr sz="1200" i="1"/>
          </a:p>
          <a:p>
            <a:pPr marL="0" lvl="0" indent="0" algn="l" rtl="0">
              <a:spcBef>
                <a:spcPts val="1000"/>
              </a:spcBef>
              <a:spcAft>
                <a:spcPts val="0"/>
              </a:spcAft>
              <a:buNone/>
            </a:pPr>
            <a:r>
              <a:rPr lang="en" sz="1200" u="sng"/>
              <a:t>Exercice 8 :</a:t>
            </a:r>
            <a:endParaRPr sz="1200"/>
          </a:p>
          <a:p>
            <a:pPr marL="365760" lvl="0" indent="-213359" algn="l" rtl="0">
              <a:spcBef>
                <a:spcPts val="1000"/>
              </a:spcBef>
              <a:spcAft>
                <a:spcPts val="0"/>
              </a:spcAft>
              <a:buSzPts val="1200"/>
              <a:buAutoNum type="arabicPeriod"/>
            </a:pPr>
            <a:r>
              <a:rPr lang="en" sz="1200"/>
              <a:t>Modifiez le fichier </a:t>
            </a:r>
            <a:r>
              <a:rPr lang="en" sz="1200" b="1" i="1"/>
              <a:t>promise-api.js</a:t>
            </a:r>
            <a:r>
              <a:rPr lang="en" sz="1200"/>
              <a:t> pour utiliser </a:t>
            </a:r>
            <a:r>
              <a:rPr lang="en" sz="1200" b="1" i="1"/>
              <a:t>Promise.race()</a:t>
            </a:r>
            <a:r>
              <a:rPr lang="en" sz="1200"/>
              <a:t> au lieu de </a:t>
            </a:r>
            <a:r>
              <a:rPr lang="en" sz="1200" b="1" i="1"/>
              <a:t>Promise.all()</a:t>
            </a:r>
            <a:r>
              <a:rPr lang="en" sz="1200"/>
              <a:t> afin de retourner le résultat de la première opération complétée</a:t>
            </a:r>
            <a:endParaRPr sz="1200"/>
          </a:p>
          <a:p>
            <a:pPr marL="365760" lvl="0" indent="-213359" algn="l" rtl="0">
              <a:spcBef>
                <a:spcPts val="1000"/>
              </a:spcBef>
              <a:spcAft>
                <a:spcPts val="0"/>
              </a:spcAft>
              <a:buSzPts val="1200"/>
              <a:buAutoNum type="arabicPeriod"/>
            </a:pPr>
            <a:r>
              <a:rPr lang="en" sz="1200"/>
              <a:t>Enregistrez les modifications et exécutez </a:t>
            </a:r>
            <a:r>
              <a:rPr lang="en" sz="1200" b="1" i="1"/>
              <a:t>promise-api.js</a:t>
            </a:r>
            <a:endParaRPr sz="1200" b="1" i="1"/>
          </a:p>
          <a:p>
            <a:pPr marL="365760" lvl="0" indent="-213359" algn="l" rtl="0">
              <a:spcBef>
                <a:spcPts val="1000"/>
              </a:spcBef>
              <a:spcAft>
                <a:spcPts val="0"/>
              </a:spcAft>
              <a:buSzPts val="1200"/>
              <a:buAutoNum type="arabicPeriod"/>
            </a:pPr>
            <a:r>
              <a:rPr lang="en" sz="1200"/>
              <a:t>Observez les résultats affichés sur la console</a:t>
            </a:r>
            <a:endParaRPr sz="1200"/>
          </a:p>
          <a:p>
            <a:pPr marL="365760" lvl="0" indent="-213359" algn="l" rtl="0">
              <a:lnSpc>
                <a:spcPct val="135714"/>
              </a:lnSpc>
              <a:spcBef>
                <a:spcPts val="1000"/>
              </a:spcBef>
              <a:spcAft>
                <a:spcPts val="0"/>
              </a:spcAft>
              <a:buSzPts val="1200"/>
              <a:buChar char="●"/>
            </a:pPr>
            <a:r>
              <a:rPr lang="en" sz="1200"/>
              <a:t>La valeur de la variable </a:t>
            </a:r>
            <a:r>
              <a:rPr lang="en" sz="1200" b="1" i="1"/>
              <a:t>result </a:t>
            </a:r>
            <a:r>
              <a:rPr lang="en" sz="1200"/>
              <a:t>ne contient plus </a:t>
            </a:r>
            <a:r>
              <a:rPr lang="en" sz="1200" b="1"/>
              <a:t>un tableau</a:t>
            </a:r>
            <a:r>
              <a:rPr lang="en" sz="1200"/>
              <a:t> mais seulement </a:t>
            </a:r>
            <a:r>
              <a:rPr lang="en" sz="1200" b="1"/>
              <a:t>la valeur de la première promesse complétée</a:t>
            </a:r>
            <a:endParaRPr sz="1200" b="1"/>
          </a:p>
          <a:p>
            <a:pPr marL="0" lvl="0" indent="0" algn="l" rtl="0">
              <a:lnSpc>
                <a:spcPct val="135714"/>
              </a:lnSpc>
              <a:spcBef>
                <a:spcPts val="1000"/>
              </a:spcBef>
              <a:spcAft>
                <a:spcPts val="0"/>
              </a:spcAft>
              <a:buNone/>
            </a:pPr>
            <a:endParaRPr sz="1200"/>
          </a:p>
          <a:p>
            <a:pPr marL="0" lvl="0" indent="0" algn="l" rtl="0">
              <a:lnSpc>
                <a:spcPct val="135714"/>
              </a:lnSpc>
              <a:spcBef>
                <a:spcPts val="1000"/>
              </a:spcBef>
              <a:spcAft>
                <a:spcPts val="0"/>
              </a:spcAft>
              <a:buNone/>
            </a:pPr>
            <a:endParaRPr sz="1200" u="sng"/>
          </a:p>
          <a:p>
            <a:pPr marL="0" lvl="0" indent="0" algn="l" rtl="0">
              <a:spcBef>
                <a:spcPts val="0"/>
              </a:spcBef>
              <a:spcAft>
                <a:spcPts val="0"/>
              </a:spcAft>
              <a:buNone/>
            </a:pPr>
            <a:endParaRPr sz="1200"/>
          </a:p>
          <a:p>
            <a:pPr marL="0" lvl="0" indent="0" algn="l" rtl="0">
              <a:spcBef>
                <a:spcPts val="1000"/>
              </a:spcBef>
              <a:spcAft>
                <a:spcPts val="1000"/>
              </a:spcAft>
              <a:buNone/>
            </a:pPr>
            <a:endParaRPr sz="120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21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448" name="Google Shape;1448;p211"/>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a:t>Les opérateurs </a:t>
            </a:r>
            <a:r>
              <a:rPr lang="en" sz="1200" b="1" i="1"/>
              <a:t>async </a:t>
            </a:r>
            <a:r>
              <a:rPr lang="en" sz="1200"/>
              <a:t>et </a:t>
            </a:r>
            <a:r>
              <a:rPr lang="en" sz="1200" b="1" i="1"/>
              <a:t>await </a:t>
            </a:r>
            <a:r>
              <a:rPr lang="en" sz="1200"/>
              <a:t>vous permettent d’écrire du code asynchrone qui possède la structure d’un code synchrone</a:t>
            </a:r>
            <a:endParaRPr sz="1200"/>
          </a:p>
          <a:p>
            <a:pPr marL="0" lvl="0" indent="0" algn="l" rtl="0">
              <a:spcBef>
                <a:spcPts val="1000"/>
              </a:spcBef>
              <a:spcAft>
                <a:spcPts val="0"/>
              </a:spcAft>
              <a:buNone/>
            </a:pPr>
            <a:r>
              <a:rPr lang="en" sz="1200" u="sng"/>
              <a:t>Exercice 1 :</a:t>
            </a:r>
            <a:endParaRPr sz="1200" u="sng"/>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du répertoire </a:t>
            </a:r>
            <a:r>
              <a:rPr lang="en" sz="1200" b="1" i="1"/>
              <a:t>async-demo</a:t>
            </a:r>
            <a:endParaRPr sz="1200" b="1" i="1"/>
          </a:p>
          <a:p>
            <a:pPr marL="365760" lvl="0" indent="-213359" algn="l" rtl="0">
              <a:spcBef>
                <a:spcPts val="1000"/>
              </a:spcBef>
              <a:spcAft>
                <a:spcPts val="0"/>
              </a:spcAft>
              <a:buSzPts val="1200"/>
              <a:buAutoNum type="arabicPeriod"/>
            </a:pPr>
            <a:r>
              <a:rPr lang="en" sz="1200"/>
              <a:t>Placer l’opérateur </a:t>
            </a:r>
            <a:r>
              <a:rPr lang="en" sz="1200" b="1" i="1"/>
              <a:t>await </a:t>
            </a:r>
            <a:r>
              <a:rPr lang="en" sz="1200"/>
              <a:t>devant l’appel de la fonction </a:t>
            </a:r>
            <a:r>
              <a:rPr lang="en" sz="1200" b="1" i="1"/>
              <a:t>getUser(1) </a:t>
            </a:r>
            <a:r>
              <a:rPr lang="en" sz="1200"/>
              <a:t>et stocker le résultat dans une constante </a:t>
            </a:r>
            <a:r>
              <a:rPr lang="en" sz="1200" b="1" i="1"/>
              <a:t>user</a:t>
            </a:r>
            <a:endParaRPr sz="1200" b="1" i="1"/>
          </a:p>
          <a:p>
            <a:pPr marL="0" lvl="0" indent="457200" algn="l" rtl="0">
              <a:lnSpc>
                <a:spcPct val="135714"/>
              </a:lnSpc>
              <a:spcBef>
                <a:spcPts val="1000"/>
              </a:spcBef>
              <a:spcAft>
                <a:spcPts val="0"/>
              </a:spcAft>
              <a:buNone/>
            </a:pPr>
            <a:r>
              <a:rPr lang="en" sz="1200" b="1">
                <a:latin typeface="Courier New"/>
                <a:ea typeface="Courier New"/>
                <a:cs typeface="Courier New"/>
                <a:sym typeface="Courier New"/>
              </a:rPr>
              <a:t>const user = await getUser(1);</a:t>
            </a:r>
            <a:endParaRPr sz="1200" b="1">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Répéter l’étape 2 pour les fonctions </a:t>
            </a:r>
            <a:r>
              <a:rPr lang="en" sz="1200" b="1" i="1"/>
              <a:t>getAccounts()</a:t>
            </a:r>
            <a:r>
              <a:rPr lang="en" sz="1200"/>
              <a:t> et </a:t>
            </a:r>
            <a:r>
              <a:rPr lang="en" sz="1200" b="1" i="1"/>
              <a:t>getEmails()</a:t>
            </a: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const accounts = await getAccounts(user.username);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const emails = await getEmails(accounts);</a:t>
            </a:r>
            <a:endParaRPr sz="1200" b="1">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Afficher le contenu de la constante </a:t>
            </a:r>
            <a:r>
              <a:rPr lang="en" sz="1200" b="1" i="1"/>
              <a:t>emails </a:t>
            </a:r>
            <a:r>
              <a:rPr lang="en" sz="1200"/>
              <a:t>en appelant la fonction </a:t>
            </a:r>
            <a:r>
              <a:rPr lang="en" sz="1200" b="1" i="1"/>
              <a:t>displayEmails()</a:t>
            </a:r>
            <a:r>
              <a:rPr lang="en" sz="1200"/>
              <a:t> ou </a:t>
            </a:r>
            <a:r>
              <a:rPr lang="en" sz="1200" b="1" i="1"/>
              <a:t>console.log()</a:t>
            </a:r>
            <a:endParaRPr sz="1200" b="1" i="1"/>
          </a:p>
          <a:p>
            <a:pPr marL="0" lvl="0" indent="0" algn="l" rtl="0">
              <a:spcBef>
                <a:spcPts val="1000"/>
              </a:spcBef>
              <a:spcAft>
                <a:spcPts val="0"/>
              </a:spcAft>
              <a:buNone/>
            </a:pPr>
            <a:r>
              <a:rPr lang="en" sz="1200"/>
              <a:t>	</a:t>
            </a:r>
            <a:r>
              <a:rPr lang="en" sz="1200" b="1">
                <a:latin typeface="Courier New"/>
                <a:ea typeface="Courier New"/>
                <a:cs typeface="Courier New"/>
                <a:sym typeface="Courier New"/>
              </a:rPr>
              <a:t>console.log(emails);</a:t>
            </a:r>
            <a:endParaRPr sz="1200" b="1">
              <a:latin typeface="Courier New"/>
              <a:ea typeface="Courier New"/>
              <a:cs typeface="Courier New"/>
              <a:sym typeface="Courier New"/>
            </a:endParaRPr>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21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454" name="Google Shape;1454;p212"/>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a:t>Remarquez qu’avec l’opérateur </a:t>
            </a:r>
            <a:r>
              <a:rPr lang="en" sz="1200" b="1" i="1"/>
              <a:t>await </a:t>
            </a:r>
            <a:r>
              <a:rPr lang="en" sz="1200"/>
              <a:t>on peut transformer du code asynchrone en une structure d’un code synchrone</a:t>
            </a:r>
            <a:endParaRPr sz="1200"/>
          </a:p>
          <a:p>
            <a:pPr marL="365760" lvl="0" indent="-213359" algn="l" rtl="0">
              <a:lnSpc>
                <a:spcPct val="135714"/>
              </a:lnSpc>
              <a:spcBef>
                <a:spcPts val="1000"/>
              </a:spcBef>
              <a:spcAft>
                <a:spcPts val="0"/>
              </a:spcAft>
              <a:buSzPts val="1200"/>
              <a:buChar char="●"/>
            </a:pPr>
            <a:r>
              <a:rPr lang="en" sz="1200"/>
              <a:t>Le code est plus facile à écrire et à comprendre comparativement avec l’utilisation des fonctions de rappel ou des promesses</a:t>
            </a:r>
            <a:endParaRPr sz="1200"/>
          </a:p>
          <a:p>
            <a:pPr marL="365760" lvl="0" indent="-213359" algn="l" rtl="0">
              <a:lnSpc>
                <a:spcPct val="135714"/>
              </a:lnSpc>
              <a:spcBef>
                <a:spcPts val="1000"/>
              </a:spcBef>
              <a:spcAft>
                <a:spcPts val="0"/>
              </a:spcAft>
              <a:buSzPts val="1200"/>
              <a:buChar char="●"/>
            </a:pPr>
            <a:r>
              <a:rPr lang="en" sz="1200"/>
              <a:t>L’utilisation de l’opération </a:t>
            </a:r>
            <a:r>
              <a:rPr lang="en" sz="1200" b="1" i="1"/>
              <a:t>await </a:t>
            </a:r>
            <a:r>
              <a:rPr lang="en" sz="1200"/>
              <a:t>devant l’appel des fonctions exige qu’elle soit faite </a:t>
            </a:r>
            <a:r>
              <a:rPr lang="en" sz="1200" b="1"/>
              <a:t>à l’intérieur d’une fonction</a:t>
            </a:r>
            <a:endParaRPr sz="1200" b="1"/>
          </a:p>
          <a:p>
            <a:pPr marL="365760" lvl="0" indent="-213359" algn="l" rtl="0">
              <a:lnSpc>
                <a:spcPct val="135714"/>
              </a:lnSpc>
              <a:spcBef>
                <a:spcPts val="1000"/>
              </a:spcBef>
              <a:spcAft>
                <a:spcPts val="0"/>
              </a:spcAft>
              <a:buSzPts val="1200"/>
              <a:buChar char="●"/>
            </a:pPr>
            <a:r>
              <a:rPr lang="en" sz="1200"/>
              <a:t>Cette fonction doit être qualifiée par l’opérateur </a:t>
            </a:r>
            <a:r>
              <a:rPr lang="en" sz="1200" b="1" i="1"/>
              <a:t>async</a:t>
            </a:r>
            <a:endParaRPr sz="1200" b="1" i="1"/>
          </a:p>
          <a:p>
            <a:pPr marL="365760" lvl="0" indent="-213359" algn="l" rtl="0">
              <a:lnSpc>
                <a:spcPct val="135714"/>
              </a:lnSpc>
              <a:spcBef>
                <a:spcPts val="1000"/>
              </a:spcBef>
              <a:spcAft>
                <a:spcPts val="0"/>
              </a:spcAft>
              <a:buSzPts val="1200"/>
              <a:buChar char="●"/>
            </a:pPr>
            <a:r>
              <a:rPr lang="en" sz="1200"/>
              <a:t>Les opérateurs async et await ont été conçus par dessus les promesses ( </a:t>
            </a:r>
            <a:r>
              <a:rPr lang="en" sz="1200" b="1" i="1"/>
              <a:t>Promise </a:t>
            </a:r>
            <a:r>
              <a:rPr lang="en" sz="1200"/>
              <a:t>)</a:t>
            </a: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const user = await getUser(1);</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const accounts = await getAccounts(user.username);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const emails = await getEmails(accounts[0]);</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console.log(emails);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a:p>
          <a:p>
            <a:pPr marL="0" lvl="0" indent="0" algn="l" rtl="0">
              <a:spcBef>
                <a:spcPts val="1000"/>
              </a:spcBef>
              <a:spcAft>
                <a:spcPts val="1000"/>
              </a:spcAft>
              <a:buNone/>
            </a:pPr>
            <a:endParaRPr sz="120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1459" name="Google Shape;1459;p21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460" name="Google Shape;1460;p213"/>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2 :</a:t>
            </a:r>
            <a:endParaRPr sz="1200" b="1" i="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et créez une fonction </a:t>
            </a:r>
            <a:r>
              <a:rPr lang="en" sz="1200" b="1" i="1"/>
              <a:t>displayEmails()</a:t>
            </a:r>
            <a:endParaRPr sz="1200" b="1" i="1"/>
          </a:p>
          <a:p>
            <a:pPr marL="365760" lvl="0" indent="-213359" algn="l" rtl="0">
              <a:spcBef>
                <a:spcPts val="1000"/>
              </a:spcBef>
              <a:spcAft>
                <a:spcPts val="0"/>
              </a:spcAft>
              <a:buSzPts val="1200"/>
              <a:buAutoNum type="arabicPeriod"/>
            </a:pPr>
            <a:r>
              <a:rPr lang="en" sz="1200"/>
              <a:t>Copiez le code que vous avez modifié avec l’opérateur </a:t>
            </a:r>
            <a:r>
              <a:rPr lang="en" sz="1200" b="1" i="1"/>
              <a:t>await </a:t>
            </a:r>
            <a:r>
              <a:rPr lang="en" sz="1200"/>
              <a:t>de l’exercice précédent et placez le dans la fonction </a:t>
            </a:r>
            <a:r>
              <a:rPr lang="en" sz="1200" b="1" i="1"/>
              <a:t>displayEmails()</a:t>
            </a:r>
            <a:endParaRPr sz="1200" b="1">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Ajoutez l’opérateur </a:t>
            </a:r>
            <a:r>
              <a:rPr lang="en" sz="1200" b="1" i="1"/>
              <a:t>async </a:t>
            </a:r>
            <a:r>
              <a:rPr lang="en" sz="1200"/>
              <a:t>devant la fonction </a:t>
            </a:r>
            <a:r>
              <a:rPr lang="en" sz="1200" b="1" i="1"/>
              <a:t>displayEmails()</a:t>
            </a:r>
            <a:endParaRPr sz="1200" b="1" i="1"/>
          </a:p>
          <a:p>
            <a:pPr marL="365760" lvl="0" indent="-213359" algn="l" rtl="0">
              <a:spcBef>
                <a:spcPts val="1000"/>
              </a:spcBef>
              <a:spcAft>
                <a:spcPts val="0"/>
              </a:spcAft>
              <a:buSzPts val="1200"/>
              <a:buAutoNum type="arabicPeriod"/>
            </a:pPr>
            <a:r>
              <a:rPr lang="en" sz="1200"/>
              <a:t>Appelez la fonction </a:t>
            </a:r>
            <a:r>
              <a:rPr lang="en" sz="1200" b="1" i="1"/>
              <a:t>displayEmails()</a:t>
            </a:r>
            <a:endParaRPr sz="1200" b="1" i="1"/>
          </a:p>
          <a:p>
            <a:pPr marL="365760" lvl="0" indent="-213359" algn="l" rtl="0">
              <a:spcBef>
                <a:spcPts val="1000"/>
              </a:spcBef>
              <a:spcAft>
                <a:spcPts val="0"/>
              </a:spcAft>
              <a:buSzPts val="1200"/>
              <a:buAutoNum type="arabicPeriod"/>
            </a:pPr>
            <a:r>
              <a:rPr lang="en" sz="1200"/>
              <a:t>Enregistrez les modifications et exécutez </a:t>
            </a:r>
            <a:r>
              <a:rPr lang="en" sz="1200" b="1" i="1"/>
              <a:t>index.js</a:t>
            </a:r>
            <a:endParaRPr sz="1200" b="1" i="1"/>
          </a:p>
          <a:p>
            <a:pPr marL="365760" lvl="0" indent="-213359" algn="l" rtl="0">
              <a:spcBef>
                <a:spcPts val="1000"/>
              </a:spcBef>
              <a:spcAft>
                <a:spcPts val="0"/>
              </a:spcAft>
              <a:buSzPts val="1200"/>
              <a:buAutoNum type="arabicPeriod"/>
            </a:pPr>
            <a:r>
              <a:rPr lang="en" sz="1200"/>
              <a:t>Observez les résultats affichés sur la console</a:t>
            </a:r>
            <a:endParaRPr sz="1200"/>
          </a:p>
          <a:p>
            <a:pPr marL="457200" lvl="0" indent="0" algn="l" rtl="0">
              <a:lnSpc>
                <a:spcPct val="135714"/>
              </a:lnSpc>
              <a:spcBef>
                <a:spcPts val="1000"/>
              </a:spcBef>
              <a:spcAft>
                <a:spcPts val="0"/>
              </a:spcAft>
              <a:buNone/>
            </a:pPr>
            <a:endParaRPr sz="1200" b="1">
              <a:latin typeface="Courier New"/>
              <a:ea typeface="Courier New"/>
              <a:cs typeface="Courier New"/>
              <a:sym typeface="Courier New"/>
            </a:endParaRPr>
          </a:p>
          <a:p>
            <a:pPr marL="0" lvl="0" indent="0" algn="l" rtl="0">
              <a:spcBef>
                <a:spcPts val="0"/>
              </a:spcBef>
              <a:spcAft>
                <a:spcPts val="1000"/>
              </a:spcAft>
              <a:buNone/>
            </a:pPr>
            <a:endParaRPr sz="120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21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466" name="Google Shape;1466;p214"/>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async function displayEmails()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user = await getUser(1);</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accounts = await getAccounts(user.username);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emails = await getEmails(accounts[0]);</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console.log(emails);</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displayEmails();</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365760" lvl="0" indent="-213359" algn="l" rtl="0">
              <a:lnSpc>
                <a:spcPct val="135714"/>
              </a:lnSpc>
              <a:spcBef>
                <a:spcPts val="0"/>
              </a:spcBef>
              <a:spcAft>
                <a:spcPts val="0"/>
              </a:spcAft>
              <a:buSzPts val="1200"/>
              <a:buChar char="●"/>
            </a:pPr>
            <a:r>
              <a:rPr lang="en" sz="1200"/>
              <a:t>Pour intercepter une erreur en utilisant l’approche </a:t>
            </a:r>
            <a:r>
              <a:rPr lang="en" sz="1200" b="1" i="1"/>
              <a:t>async </a:t>
            </a:r>
            <a:r>
              <a:rPr lang="en" sz="1200"/>
              <a:t>et </a:t>
            </a:r>
            <a:r>
              <a:rPr lang="en" sz="1200" b="1" i="1"/>
              <a:t>await </a:t>
            </a:r>
            <a:r>
              <a:rPr lang="en" sz="1200"/>
              <a:t>il faut définir un bloc </a:t>
            </a:r>
            <a:r>
              <a:rPr lang="en" sz="1200" b="1" i="1"/>
              <a:t>try catch </a:t>
            </a:r>
            <a:r>
              <a:rPr lang="en" sz="1200"/>
              <a:t>à l’intérieur de la fonction </a:t>
            </a:r>
            <a:r>
              <a:rPr lang="en" sz="1200" b="1" i="1"/>
              <a:t>async</a:t>
            </a:r>
            <a:endParaRPr sz="1200" b="1" i="1"/>
          </a:p>
          <a:p>
            <a:pPr marL="0" lvl="0" indent="0" algn="l" rtl="0">
              <a:spcBef>
                <a:spcPts val="1000"/>
              </a:spcBef>
              <a:spcAft>
                <a:spcPts val="1000"/>
              </a:spcAft>
              <a:buNone/>
            </a:pPr>
            <a:endParaRPr sz="120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21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472" name="Google Shape;1472;p215"/>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3 :</a:t>
            </a:r>
            <a:endParaRPr sz="1200" b="1" i="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et modifiez la fonction </a:t>
            </a:r>
            <a:r>
              <a:rPr lang="en" sz="1200" b="1" i="1"/>
              <a:t>displayEmails() </a:t>
            </a:r>
            <a:r>
              <a:rPr lang="en" sz="1200"/>
              <a:t>pour insérer un bloc </a:t>
            </a:r>
            <a:r>
              <a:rPr lang="en" sz="1200" b="1" i="1"/>
              <a:t>try {...} catch(error) {...}</a:t>
            </a:r>
            <a:endParaRPr sz="1200" b="1" i="1"/>
          </a:p>
          <a:p>
            <a:pPr marL="365760" lvl="0" indent="-213359" algn="l" rtl="0">
              <a:spcBef>
                <a:spcPts val="1000"/>
              </a:spcBef>
              <a:spcAft>
                <a:spcPts val="0"/>
              </a:spcAft>
              <a:buSzPts val="1200"/>
              <a:buAutoNum type="arabicPeriod"/>
            </a:pPr>
            <a:r>
              <a:rPr lang="en" sz="1200"/>
              <a:t>Afficher l’erreur dans le bloc </a:t>
            </a:r>
            <a:r>
              <a:rPr lang="en" sz="1200" b="1" i="1"/>
              <a:t>catch(error) {...}</a:t>
            </a:r>
            <a:endParaRPr sz="1200" b="1" i="1"/>
          </a:p>
          <a:p>
            <a:pPr marL="365760" lvl="0" indent="-213359" algn="l" rtl="0">
              <a:spcBef>
                <a:spcPts val="1000"/>
              </a:spcBef>
              <a:spcAft>
                <a:spcPts val="0"/>
              </a:spcAft>
              <a:buSzPts val="1200"/>
              <a:buAutoNum type="arabicPeriod"/>
            </a:pPr>
            <a:r>
              <a:rPr lang="en" sz="1200"/>
              <a:t>Pour simuler une erreur, modifiez la fonction </a:t>
            </a:r>
            <a:r>
              <a:rPr lang="en" sz="1200" b="1" i="1"/>
              <a:t>getAccounts()</a:t>
            </a:r>
            <a:r>
              <a:rPr lang="en" sz="1200"/>
              <a:t> et rejetez la promesse en envoyant une erreur</a:t>
            </a:r>
            <a:endParaRPr sz="1200"/>
          </a:p>
          <a:p>
            <a:pPr marL="365760" lvl="0" indent="-213359" algn="l" rtl="0">
              <a:spcBef>
                <a:spcPts val="1000"/>
              </a:spcBef>
              <a:spcAft>
                <a:spcPts val="0"/>
              </a:spcAft>
              <a:buSzPts val="1200"/>
              <a:buAutoNum type="arabicPeriod"/>
            </a:pPr>
            <a:r>
              <a:rPr lang="en" sz="1200"/>
              <a:t>Enregistrez les modifications et exécutez </a:t>
            </a:r>
            <a:r>
              <a:rPr lang="en" sz="1200" b="1" i="1"/>
              <a:t>index.js</a:t>
            </a:r>
            <a:endParaRPr sz="1200" b="1" i="1"/>
          </a:p>
          <a:p>
            <a:pPr marL="365760" lvl="0" indent="-213359" algn="l" rtl="0">
              <a:spcBef>
                <a:spcPts val="1000"/>
              </a:spcBef>
              <a:spcAft>
                <a:spcPts val="0"/>
              </a:spcAft>
              <a:buSzPts val="1200"/>
              <a:buAutoNum type="arabicPeriod"/>
            </a:pPr>
            <a:r>
              <a:rPr lang="en" sz="1200"/>
              <a:t>Observez les résultats affichés sur la console</a:t>
            </a:r>
            <a:endParaRPr sz="1200"/>
          </a:p>
          <a:p>
            <a:pPr marL="457200" lvl="0" indent="0" algn="l" rtl="0">
              <a:spcBef>
                <a:spcPts val="1000"/>
              </a:spcBef>
              <a:spcAft>
                <a:spcPts val="0"/>
              </a:spcAft>
              <a:buNone/>
            </a:pPr>
            <a:endParaRPr sz="1200" b="1" i="1"/>
          </a:p>
          <a:p>
            <a:pPr marL="0" lvl="0" indent="0" algn="l" rtl="0">
              <a:spcBef>
                <a:spcPts val="1000"/>
              </a:spcBef>
              <a:spcAft>
                <a:spcPts val="1000"/>
              </a:spcAft>
              <a:buNone/>
            </a:pPr>
            <a:endParaRPr sz="120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21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478" name="Google Shape;1478;p216"/>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async function displayEmails()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try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user = await getUser(1);</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accounts = await getAccounts(user.username);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emails = await getEmails(accounts[0]);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console.log(emails);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catch(error)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console.log('Erreur', error.message);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spcBef>
                <a:spcPts val="0"/>
              </a:spcBef>
              <a:spcAft>
                <a:spcPts val="0"/>
              </a:spcAft>
              <a:buNone/>
            </a:pPr>
            <a:endParaRPr sz="1200" u="sng"/>
          </a:p>
          <a:p>
            <a:pPr marL="457200" lvl="0" indent="0" algn="l" rtl="0">
              <a:spcBef>
                <a:spcPts val="1000"/>
              </a:spcBef>
              <a:spcAft>
                <a:spcPts val="0"/>
              </a:spcAft>
              <a:buNone/>
            </a:pPr>
            <a:endParaRPr sz="1200" b="1" i="1"/>
          </a:p>
          <a:p>
            <a:pPr marL="0" lvl="0" indent="0" algn="l" rtl="0">
              <a:spcBef>
                <a:spcPts val="1000"/>
              </a:spcBef>
              <a:spcAft>
                <a:spcPts val="1000"/>
              </a:spcAft>
              <a:buNone/>
            </a:pPr>
            <a:endParaRPr sz="120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21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484" name="Google Shape;1484;p217"/>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function getAccounts(username)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return new Promise((resolve, reject)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console.log('Récupération des comptes en cours...');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reject(new Error('La récupération des comptes a échoué'));</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r>
              <a:rPr lang="en" sz="1200">
                <a:latin typeface="Courier New"/>
                <a:ea typeface="Courier New"/>
                <a:cs typeface="Courier New"/>
                <a:sym typeface="Courier New"/>
              </a:rPr>
              <a:t>// resolve(['compte1', 'compte2', 'compte3']);</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2000);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457200" lvl="0" indent="0" algn="l" rtl="0">
              <a:spcBef>
                <a:spcPts val="1000"/>
              </a:spcBef>
              <a:spcAft>
                <a:spcPts val="0"/>
              </a:spcAft>
              <a:buNone/>
            </a:pPr>
            <a:endParaRPr sz="1200" b="1" i="1"/>
          </a:p>
          <a:p>
            <a:pPr marL="0" lvl="0" indent="0" algn="l" rtl="0">
              <a:spcBef>
                <a:spcPts val="1000"/>
              </a:spcBef>
              <a:spcAft>
                <a:spcPts val="1000"/>
              </a:spcAft>
              <a:buNone/>
            </a:pP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Créer un module</a:t>
            </a:r>
            <a:endParaRPr>
              <a:solidFill>
                <a:srgbClr val="FFFF00"/>
              </a:solidFill>
            </a:endParaRPr>
          </a:p>
        </p:txBody>
      </p:sp>
      <p:sp>
        <p:nvSpPr>
          <p:cNvPr id="230" name="Google Shape;230;p33"/>
          <p:cNvSpPr txBox="1">
            <a:spLocks noGrp="1"/>
          </p:cNvSpPr>
          <p:nvPr>
            <p:ph type="body" idx="1"/>
          </p:nvPr>
        </p:nvSpPr>
        <p:spPr>
          <a:xfrm>
            <a:off x="471900" y="1723600"/>
            <a:ext cx="3999900" cy="31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Ouvrez le fichier </a:t>
            </a:r>
            <a:r>
              <a:rPr lang="en" sz="1200" b="1" i="1"/>
              <a:t>logger.js</a:t>
            </a:r>
            <a:r>
              <a:rPr lang="en" sz="1200"/>
              <a:t> et ajoutez l’instruction suivante à la fin du fichier :</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module.exports.log = log;</a:t>
            </a:r>
            <a:endParaRPr sz="1050" b="1">
              <a:latin typeface="Courier New"/>
              <a:ea typeface="Courier New"/>
              <a:cs typeface="Courier New"/>
              <a:sym typeface="Courier New"/>
            </a:endParaRPr>
          </a:p>
          <a:p>
            <a:pPr marL="0" lvl="0" indent="457200" algn="l" rtl="0">
              <a:lnSpc>
                <a:spcPct val="135714"/>
              </a:lnSpc>
              <a:spcBef>
                <a:spcPts val="0"/>
              </a:spcBef>
              <a:spcAft>
                <a:spcPts val="0"/>
              </a:spcAft>
              <a:buNone/>
            </a:pP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a:pPr>
            <a:r>
              <a:rPr lang="en" sz="1200"/>
              <a:t>Enregistrer les modifications.</a:t>
            </a:r>
            <a:endParaRPr sz="1050" b="1">
              <a:latin typeface="Courier New"/>
              <a:ea typeface="Courier New"/>
              <a:cs typeface="Courier New"/>
              <a:sym typeface="Courier New"/>
            </a:endParaRPr>
          </a:p>
          <a:p>
            <a:pPr marL="0" lvl="0" indent="0" algn="l" rtl="0">
              <a:lnSpc>
                <a:spcPct val="135714"/>
              </a:lnSpc>
              <a:spcBef>
                <a:spcPts val="1000"/>
              </a:spcBef>
              <a:spcAft>
                <a:spcPts val="0"/>
              </a:spcAft>
              <a:buNone/>
            </a:pPr>
            <a:endParaRPr sz="1050">
              <a:solidFill>
                <a:srgbClr val="D4D4D4"/>
              </a:solidFill>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a:solidFill>
                <a:srgbClr val="000000"/>
              </a:solidFill>
            </a:endParaRPr>
          </a:p>
          <a:p>
            <a:pPr marL="457200" lvl="0" indent="0" algn="l" rtl="0">
              <a:lnSpc>
                <a:spcPct val="135714"/>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31" name="Google Shape;231;p33"/>
          <p:cNvSpPr txBox="1">
            <a:spLocks noGrp="1"/>
          </p:cNvSpPr>
          <p:nvPr>
            <p:ph type="body" idx="1"/>
          </p:nvPr>
        </p:nvSpPr>
        <p:spPr>
          <a:xfrm>
            <a:off x="4780250" y="1723600"/>
            <a:ext cx="39999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b="1">
                <a:latin typeface="Courier New"/>
                <a:ea typeface="Courier New"/>
                <a:cs typeface="Courier New"/>
                <a:sym typeface="Courier New"/>
              </a:rPr>
              <a:t>var url = 'http://monlogger.io/log';</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function log(message)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 Envoyer une requête HTTP</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console.log(message);</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module.exports.log = log;</a:t>
            </a:r>
            <a:endParaRPr sz="1200" b="1">
              <a:latin typeface="Courier New"/>
              <a:ea typeface="Courier New"/>
              <a:cs typeface="Courier New"/>
              <a:sym typeface="Courier New"/>
            </a:endParaRPr>
          </a:p>
          <a:p>
            <a:pPr marL="0" lvl="0" indent="0" algn="l" rtl="0">
              <a:spcBef>
                <a:spcPts val="1000"/>
              </a:spcBef>
              <a:spcAft>
                <a:spcPts val="0"/>
              </a:spcAft>
              <a:buNone/>
            </a:pPr>
            <a:endParaRPr sz="1200" b="1">
              <a:latin typeface="Courier New"/>
              <a:ea typeface="Courier New"/>
              <a:cs typeface="Courier New"/>
              <a:sym typeface="Courier New"/>
            </a:endParaRPr>
          </a:p>
          <a:p>
            <a:pPr marL="9144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21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490" name="Google Shape;1490;p218"/>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4 :</a:t>
            </a:r>
            <a:endParaRPr sz="1200" u="sng"/>
          </a:p>
          <a:p>
            <a:pPr marL="365760" lvl="0" indent="-213359" algn="l" rtl="0">
              <a:spcBef>
                <a:spcPts val="1000"/>
              </a:spcBef>
              <a:spcAft>
                <a:spcPts val="0"/>
              </a:spcAft>
              <a:buSzPts val="1200"/>
              <a:buAutoNum type="arabicPeriod"/>
            </a:pPr>
            <a:r>
              <a:rPr lang="en" sz="1200"/>
              <a:t>Créez un fichier </a:t>
            </a:r>
            <a:r>
              <a:rPr lang="en" sz="1200" b="1" i="1"/>
              <a:t>exercice.js</a:t>
            </a:r>
            <a:r>
              <a:rPr lang="en" sz="1200"/>
              <a:t> dans le répertoire </a:t>
            </a:r>
            <a:r>
              <a:rPr lang="en" sz="1200" b="1" i="1"/>
              <a:t>async-demo</a:t>
            </a:r>
            <a:endParaRPr sz="1200" b="1" i="1"/>
          </a:p>
          <a:p>
            <a:pPr marL="365760" lvl="0" indent="-213359" algn="l" rtl="0">
              <a:spcBef>
                <a:spcPts val="1000"/>
              </a:spcBef>
              <a:spcAft>
                <a:spcPts val="0"/>
              </a:spcAft>
              <a:buSzPts val="1200"/>
              <a:buAutoNum type="arabicPeriod"/>
            </a:pPr>
            <a:r>
              <a:rPr lang="en" sz="1200"/>
              <a:t>Entrez le code qui figure dans les prochaines diapos et examinez le</a:t>
            </a:r>
            <a:endParaRPr sz="1200"/>
          </a:p>
          <a:p>
            <a:pPr marL="365760" lvl="0" indent="-213359" algn="l" rtl="0">
              <a:spcBef>
                <a:spcPts val="1000"/>
              </a:spcBef>
              <a:spcAft>
                <a:spcPts val="0"/>
              </a:spcAft>
              <a:buSzPts val="1200"/>
              <a:buAutoNum type="arabicPeriod"/>
            </a:pPr>
            <a:r>
              <a:rPr lang="en" sz="1200"/>
              <a:t>Enregistrez les modifications et exécutez </a:t>
            </a:r>
            <a:r>
              <a:rPr lang="en" sz="1200" b="1" i="1"/>
              <a:t>exercice.js</a:t>
            </a:r>
            <a:endParaRPr sz="1200" b="1" i="1"/>
          </a:p>
          <a:p>
            <a:pPr marL="365760" lvl="0" indent="-213359" algn="l" rtl="0">
              <a:spcBef>
                <a:spcPts val="1000"/>
              </a:spcBef>
              <a:spcAft>
                <a:spcPts val="0"/>
              </a:spcAft>
              <a:buSzPts val="1200"/>
              <a:buAutoNum type="arabicPeriod"/>
            </a:pPr>
            <a:r>
              <a:rPr lang="en" sz="1200"/>
              <a:t>Observez les résultats affichés sur la console</a:t>
            </a:r>
            <a:endParaRPr sz="1200"/>
          </a:p>
          <a:p>
            <a:pPr marL="365760" lvl="0" indent="-213359" algn="l" rtl="0">
              <a:spcBef>
                <a:spcPts val="1000"/>
              </a:spcBef>
              <a:spcAft>
                <a:spcPts val="0"/>
              </a:spcAft>
              <a:buSzPts val="1200"/>
              <a:buAutoNum type="arabicPeriod"/>
            </a:pPr>
            <a:r>
              <a:rPr lang="en" sz="1200"/>
              <a:t>Modifiez le code de </a:t>
            </a:r>
            <a:r>
              <a:rPr lang="en" sz="1200" b="1" i="1"/>
              <a:t>exercice.js</a:t>
            </a:r>
            <a:r>
              <a:rPr lang="en" sz="1200"/>
              <a:t> pour utiliser </a:t>
            </a:r>
            <a:r>
              <a:rPr lang="en" sz="1200" b="1" i="1"/>
              <a:t>async </a:t>
            </a:r>
            <a:r>
              <a:rPr lang="en" sz="1200"/>
              <a:t>et </a:t>
            </a:r>
            <a:r>
              <a:rPr lang="en" sz="1200" b="1" i="1"/>
              <a:t>await</a:t>
            </a:r>
            <a:endParaRPr sz="1200" b="1" i="1"/>
          </a:p>
          <a:p>
            <a:pPr marL="365760" lvl="0" indent="-213359" algn="l" rtl="0">
              <a:spcBef>
                <a:spcPts val="1000"/>
              </a:spcBef>
              <a:spcAft>
                <a:spcPts val="0"/>
              </a:spcAft>
              <a:buSzPts val="1200"/>
              <a:buAutoNum type="arabicPeriod"/>
            </a:pPr>
            <a:r>
              <a:rPr lang="en" sz="1200"/>
              <a:t>Enregistrez les modifications et exécutez de nouveau </a:t>
            </a:r>
            <a:r>
              <a:rPr lang="en" sz="1200" b="1" i="1"/>
              <a:t>exercice.js</a:t>
            </a:r>
            <a:endParaRPr sz="1200" b="1" i="1"/>
          </a:p>
          <a:p>
            <a:pPr marL="365760" lvl="0" indent="-213359" algn="l" rtl="0">
              <a:spcBef>
                <a:spcPts val="1000"/>
              </a:spcBef>
              <a:spcAft>
                <a:spcPts val="0"/>
              </a:spcAft>
              <a:buSzPts val="1200"/>
              <a:buAutoNum type="arabicPeriod"/>
            </a:pPr>
            <a:r>
              <a:rPr lang="en" sz="1200"/>
              <a:t>Assurez-vous que vous obtenez les mêmes résultats que dans l’étape 4</a:t>
            </a:r>
            <a:endParaRPr sz="1200"/>
          </a:p>
          <a:p>
            <a:pPr marL="457200" lvl="0" indent="0" algn="l" rtl="0">
              <a:spcBef>
                <a:spcPts val="1000"/>
              </a:spcBef>
              <a:spcAft>
                <a:spcPts val="0"/>
              </a:spcAft>
              <a:buNone/>
            </a:pPr>
            <a:endParaRPr sz="1200" b="1" i="1"/>
          </a:p>
          <a:p>
            <a:pPr marL="0" lvl="0" indent="0" algn="l" rtl="0">
              <a:spcBef>
                <a:spcPts val="1000"/>
              </a:spcBef>
              <a:spcAft>
                <a:spcPts val="1000"/>
              </a:spcAft>
              <a:buNone/>
            </a:pPr>
            <a:endParaRPr sz="120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21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496" name="Google Shape;1496;p219"/>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getClient(1, (client)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console.log('Client: ', client);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if (client.isGold)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getTopMusics((musics)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console.log('Top musics: ', musics);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sendEmail(client.email, musics, ()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console.log('Courriel envoyé...')</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endParaRPr sz="1200" u="sng"/>
          </a:p>
          <a:p>
            <a:pPr marL="0" lvl="0" indent="0" algn="l" rtl="0">
              <a:spcBef>
                <a:spcPts val="1000"/>
              </a:spcBef>
              <a:spcAft>
                <a:spcPts val="0"/>
              </a:spcAft>
              <a:buNone/>
            </a:pPr>
            <a:endParaRPr sz="1200"/>
          </a:p>
          <a:p>
            <a:pPr marL="457200" lvl="0" indent="0" algn="l" rtl="0">
              <a:spcBef>
                <a:spcPts val="1000"/>
              </a:spcBef>
              <a:spcAft>
                <a:spcPts val="0"/>
              </a:spcAft>
              <a:buNone/>
            </a:pPr>
            <a:endParaRPr sz="1200" b="1" i="1"/>
          </a:p>
          <a:p>
            <a:pPr marL="0" lvl="0" indent="0" algn="l" rtl="0">
              <a:spcBef>
                <a:spcPts val="1000"/>
              </a:spcBef>
              <a:spcAft>
                <a:spcPts val="1000"/>
              </a:spcAft>
              <a:buNone/>
            </a:pPr>
            <a:endParaRPr sz="120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22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502" name="Google Shape;1502;p220"/>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 function getClient(id, callback)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callback({</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id: 1,</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name: 'Votre nom',</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isGold: true,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email: 'courriel'</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4000);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endParaRPr sz="1200" u="sng"/>
          </a:p>
          <a:p>
            <a:pPr marL="0" lvl="0" indent="0" algn="l" rtl="0">
              <a:spcBef>
                <a:spcPts val="1000"/>
              </a:spcBef>
              <a:spcAft>
                <a:spcPts val="0"/>
              </a:spcAft>
              <a:buNone/>
            </a:pPr>
            <a:endParaRPr sz="1200"/>
          </a:p>
          <a:p>
            <a:pPr marL="457200" lvl="0" indent="0" algn="l" rtl="0">
              <a:spcBef>
                <a:spcPts val="1000"/>
              </a:spcBef>
              <a:spcAft>
                <a:spcPts val="0"/>
              </a:spcAft>
              <a:buNone/>
            </a:pPr>
            <a:endParaRPr sz="1200" b="1" i="1"/>
          </a:p>
          <a:p>
            <a:pPr marL="0" lvl="0" indent="0" algn="l" rtl="0">
              <a:spcBef>
                <a:spcPts val="1000"/>
              </a:spcBef>
              <a:spcAft>
                <a:spcPts val="1000"/>
              </a:spcAft>
              <a:buNone/>
            </a:pPr>
            <a:endParaRPr sz="120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22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Synchrone et Asynchrone &gt; </a:t>
            </a:r>
            <a:r>
              <a:rPr lang="en">
                <a:solidFill>
                  <a:srgbClr val="FFFF00"/>
                </a:solidFill>
              </a:rPr>
              <a:t>Async et Await</a:t>
            </a:r>
            <a:endParaRPr>
              <a:solidFill>
                <a:srgbClr val="FFFF00"/>
              </a:solidFill>
            </a:endParaRPr>
          </a:p>
        </p:txBody>
      </p:sp>
      <p:sp>
        <p:nvSpPr>
          <p:cNvPr id="1508" name="Google Shape;1508;p221"/>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 function getTopMusics(callback)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callback(['music1', 'music2']);</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4000);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function sendEmail(email, musics, callback)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callback();</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4000);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endParaRPr sz="1200" u="sng"/>
          </a:p>
          <a:p>
            <a:pPr marL="0" lvl="0" indent="0" algn="l" rtl="0">
              <a:spcBef>
                <a:spcPts val="1000"/>
              </a:spcBef>
              <a:spcAft>
                <a:spcPts val="0"/>
              </a:spcAft>
              <a:buNone/>
            </a:pPr>
            <a:endParaRPr sz="1200"/>
          </a:p>
          <a:p>
            <a:pPr marL="457200" lvl="0" indent="0" algn="l" rtl="0">
              <a:spcBef>
                <a:spcPts val="1000"/>
              </a:spcBef>
              <a:spcAft>
                <a:spcPts val="0"/>
              </a:spcAft>
              <a:buNone/>
            </a:pPr>
            <a:endParaRPr sz="1200" b="1" i="1"/>
          </a:p>
          <a:p>
            <a:pPr marL="0" lvl="0" indent="0" algn="l" rtl="0">
              <a:spcBef>
                <a:spcPts val="1000"/>
              </a:spcBef>
              <a:spcAft>
                <a:spcPts val="1000"/>
              </a:spcAft>
              <a:buNone/>
            </a:pPr>
            <a:endParaRPr sz="120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22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Introduction</a:t>
            </a:r>
            <a:endParaRPr>
              <a:solidFill>
                <a:srgbClr val="FFFF00"/>
              </a:solidFill>
            </a:endParaRPr>
          </a:p>
        </p:txBody>
      </p:sp>
      <p:sp>
        <p:nvSpPr>
          <p:cNvPr id="1514" name="Google Shape;1514;p222"/>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a:t>L’utilisation d’une base de données est essentiel pour stocker les informations d’une application</a:t>
            </a:r>
            <a:endParaRPr sz="1200"/>
          </a:p>
          <a:p>
            <a:pPr marL="365760" lvl="0" indent="-213359" algn="l" rtl="0">
              <a:lnSpc>
                <a:spcPct val="135714"/>
              </a:lnSpc>
              <a:spcBef>
                <a:spcPts val="1000"/>
              </a:spcBef>
              <a:spcAft>
                <a:spcPts val="0"/>
              </a:spcAft>
              <a:buSzPts val="1200"/>
              <a:buChar char="●"/>
            </a:pPr>
            <a:r>
              <a:rPr lang="en" sz="1200"/>
              <a:t>Cela nous évite d’utiliser la mémoire pour stocker l’information qui est volatile et limitée</a:t>
            </a:r>
            <a:endParaRPr sz="1200"/>
          </a:p>
          <a:p>
            <a:pPr marL="365760" lvl="0" indent="-213359" algn="l" rtl="0">
              <a:lnSpc>
                <a:spcPct val="135714"/>
              </a:lnSpc>
              <a:spcBef>
                <a:spcPts val="1000"/>
              </a:spcBef>
              <a:spcAft>
                <a:spcPts val="0"/>
              </a:spcAft>
              <a:buSzPts val="1200"/>
              <a:buChar char="●"/>
            </a:pPr>
            <a:r>
              <a:rPr lang="en" sz="1200" b="1"/>
              <a:t>MongoDB </a:t>
            </a:r>
            <a:r>
              <a:rPr lang="en" sz="1200"/>
              <a:t>est un système de gestion de base de données utilisée pour développer des applications avec Node et Express</a:t>
            </a:r>
            <a:endParaRPr sz="1200"/>
          </a:p>
          <a:p>
            <a:pPr marL="365760" lvl="0" indent="-213359" algn="l" rtl="0">
              <a:lnSpc>
                <a:spcPct val="135714"/>
              </a:lnSpc>
              <a:spcBef>
                <a:spcPts val="1000"/>
              </a:spcBef>
              <a:spcAft>
                <a:spcPts val="0"/>
              </a:spcAft>
              <a:buSzPts val="1200"/>
              <a:buChar char="●"/>
            </a:pPr>
            <a:r>
              <a:rPr lang="en" sz="1200"/>
              <a:t>Avec </a:t>
            </a:r>
            <a:r>
              <a:rPr lang="en" sz="1200" b="1"/>
              <a:t>MongoDB</a:t>
            </a:r>
            <a:r>
              <a:rPr lang="en" sz="1200"/>
              <a:t>, on peut concevoir des bases de données orientées </a:t>
            </a:r>
            <a:r>
              <a:rPr lang="en" sz="1200" b="1"/>
              <a:t>document </a:t>
            </a:r>
            <a:r>
              <a:rPr lang="en" sz="1200"/>
              <a:t>ou </a:t>
            </a:r>
            <a:r>
              <a:rPr lang="en" sz="1200" b="1"/>
              <a:t>NoSQL</a:t>
            </a:r>
            <a:endParaRPr sz="1200" b="1"/>
          </a:p>
          <a:p>
            <a:pPr marL="822960" lvl="1" indent="-213360" algn="l" rtl="0">
              <a:lnSpc>
                <a:spcPct val="135714"/>
              </a:lnSpc>
              <a:spcBef>
                <a:spcPts val="1000"/>
              </a:spcBef>
              <a:spcAft>
                <a:spcPts val="0"/>
              </a:spcAft>
              <a:buSzPts val="1200"/>
              <a:buChar char="○"/>
            </a:pPr>
            <a:r>
              <a:rPr lang="en"/>
              <a:t>Il n’y a pas de notion de Table, Vues, Colonnes, etc</a:t>
            </a:r>
            <a:endParaRPr/>
          </a:p>
          <a:p>
            <a:pPr marL="822960" lvl="1" indent="-213360" algn="l" rtl="0">
              <a:lnSpc>
                <a:spcPct val="135714"/>
              </a:lnSpc>
              <a:spcBef>
                <a:spcPts val="1000"/>
              </a:spcBef>
              <a:spcAft>
                <a:spcPts val="0"/>
              </a:spcAft>
              <a:buSzPts val="1200"/>
              <a:buChar char="○"/>
            </a:pPr>
            <a:r>
              <a:rPr lang="en"/>
              <a:t>Il suffit tout simplement de stocker les objets </a:t>
            </a:r>
            <a:r>
              <a:rPr lang="en" b="1"/>
              <a:t>JSON </a:t>
            </a:r>
            <a:r>
              <a:rPr lang="en"/>
              <a:t>dans </a:t>
            </a:r>
            <a:r>
              <a:rPr lang="en" b="1"/>
              <a:t>MongoDB</a:t>
            </a:r>
            <a:endParaRPr b="1"/>
          </a:p>
          <a:p>
            <a:pPr marL="822960" lvl="1" indent="-213360" algn="l" rtl="0">
              <a:lnSpc>
                <a:spcPct val="135714"/>
              </a:lnSpc>
              <a:spcBef>
                <a:spcPts val="1000"/>
              </a:spcBef>
              <a:spcAft>
                <a:spcPts val="0"/>
              </a:spcAft>
              <a:buSzPts val="1200"/>
              <a:buChar char="○"/>
            </a:pPr>
            <a:r>
              <a:rPr lang="en"/>
              <a:t>Aucune transformation n’est nécessaire pour retourner les données à partir de </a:t>
            </a:r>
            <a:r>
              <a:rPr lang="en" b="1"/>
              <a:t>MongoDB</a:t>
            </a:r>
            <a:r>
              <a:rPr lang="en"/>
              <a:t>.</a:t>
            </a:r>
            <a:endParaRPr/>
          </a:p>
          <a:p>
            <a:pPr marL="1371600" lvl="2" indent="-304800" algn="l" rtl="0">
              <a:lnSpc>
                <a:spcPct val="135714"/>
              </a:lnSpc>
              <a:spcBef>
                <a:spcPts val="1000"/>
              </a:spcBef>
              <a:spcAft>
                <a:spcPts val="0"/>
              </a:spcAft>
              <a:buSzPts val="1200"/>
              <a:buChar char="■"/>
            </a:pPr>
            <a:r>
              <a:rPr lang="en"/>
              <a:t>Les données retournées sont aussi sous format </a:t>
            </a:r>
            <a:r>
              <a:rPr lang="en" b="1"/>
              <a:t>JSON</a:t>
            </a:r>
            <a:endParaRPr b="1"/>
          </a:p>
          <a:p>
            <a:pPr marL="0" lvl="0" indent="0" algn="l" rtl="0">
              <a:lnSpc>
                <a:spcPct val="135714"/>
              </a:lnSpc>
              <a:spcBef>
                <a:spcPts val="1000"/>
              </a:spcBef>
              <a:spcAft>
                <a:spcPts val="1000"/>
              </a:spcAft>
              <a:buNone/>
            </a:pPr>
            <a:endParaRPr sz="120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22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Installation</a:t>
            </a:r>
            <a:endParaRPr>
              <a:solidFill>
                <a:srgbClr val="FFFF00"/>
              </a:solidFill>
            </a:endParaRPr>
          </a:p>
        </p:txBody>
      </p:sp>
      <p:sp>
        <p:nvSpPr>
          <p:cNvPr id="1520" name="Google Shape;1520;p223"/>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a:pPr>
            <a:r>
              <a:rPr lang="en" sz="1200"/>
              <a:t>Ouvrez votre navigateur Web et allez sur : </a:t>
            </a:r>
            <a:r>
              <a:rPr lang="en" sz="1200" u="sng">
                <a:solidFill>
                  <a:schemeClr val="hlink"/>
                </a:solidFill>
                <a:hlinkClick r:id="rId3"/>
              </a:rPr>
              <a:t>https://www.mongodb.com/</a:t>
            </a:r>
            <a:endParaRPr sz="1200"/>
          </a:p>
          <a:p>
            <a:pPr marL="365760" lvl="0" indent="-213359" algn="l" rtl="0">
              <a:spcBef>
                <a:spcPts val="1600"/>
              </a:spcBef>
              <a:spcAft>
                <a:spcPts val="0"/>
              </a:spcAft>
              <a:buSzPts val="1200"/>
              <a:buAutoNum type="arabicPeriod"/>
            </a:pPr>
            <a:r>
              <a:rPr lang="en" sz="1200"/>
              <a:t>Cliquez sur le bouton </a:t>
            </a:r>
            <a:r>
              <a:rPr lang="en" sz="1200" b="1"/>
              <a:t>Get MongoDB</a:t>
            </a:r>
            <a:r>
              <a:rPr lang="en" sz="1200"/>
              <a:t> en haut à droite</a:t>
            </a:r>
            <a:endParaRPr sz="1200"/>
          </a:p>
          <a:p>
            <a:pPr marL="365760" lvl="0" indent="-213359" algn="l" rtl="0">
              <a:spcBef>
                <a:spcPts val="1600"/>
              </a:spcBef>
              <a:spcAft>
                <a:spcPts val="0"/>
              </a:spcAft>
              <a:buSzPts val="1200"/>
              <a:buAutoNum type="arabicPeriod"/>
            </a:pPr>
            <a:r>
              <a:rPr lang="en" sz="1200"/>
              <a:t>Sélectionnez l’onglet </a:t>
            </a:r>
            <a:r>
              <a:rPr lang="en" sz="1200" b="1"/>
              <a:t>Community Server </a:t>
            </a:r>
            <a:r>
              <a:rPr lang="en" sz="1200"/>
              <a:t>( C’est le serveur MongoDB qui sera exécuté localement )</a:t>
            </a:r>
            <a:endParaRPr sz="1200"/>
          </a:p>
          <a:p>
            <a:pPr marL="365760" lvl="0" indent="-213359" algn="l" rtl="0">
              <a:spcBef>
                <a:spcPts val="1600"/>
              </a:spcBef>
              <a:spcAft>
                <a:spcPts val="0"/>
              </a:spcAft>
              <a:buSzPts val="1200"/>
              <a:buAutoNum type="arabicPeriod"/>
            </a:pPr>
            <a:r>
              <a:rPr lang="en" sz="1200"/>
              <a:t>Dans l’onglet </a:t>
            </a:r>
            <a:r>
              <a:rPr lang="en" sz="1200" b="1"/>
              <a:t>Community Server</a:t>
            </a:r>
            <a:r>
              <a:rPr lang="en" sz="1200"/>
              <a:t>, assurez-vous que l’onglet </a:t>
            </a:r>
            <a:r>
              <a:rPr lang="en" sz="1200" b="1"/>
              <a:t>Windows </a:t>
            </a:r>
            <a:r>
              <a:rPr lang="en" sz="1200"/>
              <a:t>est sélectionné</a:t>
            </a:r>
            <a:endParaRPr sz="1200"/>
          </a:p>
          <a:p>
            <a:pPr marL="365760" lvl="0" indent="-213359" algn="l" rtl="0">
              <a:spcBef>
                <a:spcPts val="1600"/>
              </a:spcBef>
              <a:spcAft>
                <a:spcPts val="0"/>
              </a:spcAft>
              <a:buSzPts val="1200"/>
              <a:buAutoNum type="arabicPeriod"/>
            </a:pPr>
            <a:r>
              <a:rPr lang="en" sz="1200"/>
              <a:t>Cliquez sur le bouton </a:t>
            </a:r>
            <a:r>
              <a:rPr lang="en" sz="1200" b="1"/>
              <a:t>Download(msi)</a:t>
            </a:r>
            <a:endParaRPr sz="1200" b="1"/>
          </a:p>
          <a:p>
            <a:pPr marL="365760" lvl="0" indent="-213359" algn="l" rtl="0">
              <a:spcBef>
                <a:spcPts val="1600"/>
              </a:spcBef>
              <a:spcAft>
                <a:spcPts val="0"/>
              </a:spcAft>
              <a:buSzPts val="1200"/>
              <a:buAutoNum type="arabicPeriod"/>
            </a:pPr>
            <a:r>
              <a:rPr lang="en" sz="1200"/>
              <a:t>Enregistrez le fichier à télécharger et ensuite ouvrez-le pour exécuter l’installation</a:t>
            </a:r>
            <a:endParaRPr sz="1200"/>
          </a:p>
          <a:p>
            <a:pPr marL="365760" lvl="0" indent="-213359" algn="l" rtl="0">
              <a:spcBef>
                <a:spcPts val="1600"/>
              </a:spcBef>
              <a:spcAft>
                <a:spcPts val="0"/>
              </a:spcAft>
              <a:buSzPts val="1200"/>
              <a:buAutoNum type="arabicPeriod"/>
            </a:pPr>
            <a:r>
              <a:rPr lang="en" sz="1200"/>
              <a:t>Cliquez sur le bouton </a:t>
            </a:r>
            <a:r>
              <a:rPr lang="en" sz="1200" b="1"/>
              <a:t>Next </a:t>
            </a:r>
            <a:r>
              <a:rPr lang="en" sz="1200"/>
              <a:t>sur la fenêtre d’installation</a:t>
            </a:r>
            <a:endParaRPr sz="1200"/>
          </a:p>
          <a:p>
            <a:pPr marL="365760" lvl="0" indent="-213359" algn="l" rtl="0">
              <a:spcBef>
                <a:spcPts val="1600"/>
              </a:spcBef>
              <a:spcAft>
                <a:spcPts val="1600"/>
              </a:spcAft>
              <a:buSzPts val="1200"/>
              <a:buAutoNum type="arabicPeriod"/>
            </a:pPr>
            <a:r>
              <a:rPr lang="en" sz="1200"/>
              <a:t>Cochez sur </a:t>
            </a:r>
            <a:r>
              <a:rPr lang="en" sz="1200" b="1"/>
              <a:t>I accept the terms in the License Agreement </a:t>
            </a:r>
            <a:r>
              <a:rPr lang="en" sz="1200"/>
              <a:t>et cliquez sur </a:t>
            </a:r>
            <a:r>
              <a:rPr lang="en" sz="1200" b="1"/>
              <a:t>Next</a:t>
            </a:r>
            <a:endParaRPr sz="1200" b="1"/>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22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Installation</a:t>
            </a:r>
            <a:endParaRPr>
              <a:solidFill>
                <a:srgbClr val="FFFF00"/>
              </a:solidFill>
            </a:endParaRPr>
          </a:p>
        </p:txBody>
      </p:sp>
      <p:sp>
        <p:nvSpPr>
          <p:cNvPr id="1526" name="Google Shape;1526;p224"/>
          <p:cNvSpPr txBox="1">
            <a:spLocks noGrp="1"/>
          </p:cNvSpPr>
          <p:nvPr>
            <p:ph type="body" idx="1"/>
          </p:nvPr>
        </p:nvSpPr>
        <p:spPr>
          <a:xfrm>
            <a:off x="143700" y="1685100"/>
            <a:ext cx="8856600" cy="34584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startAt="9"/>
            </a:pPr>
            <a:r>
              <a:rPr lang="en" sz="1200"/>
              <a:t>Cliquez sur le bouton </a:t>
            </a:r>
            <a:r>
              <a:rPr lang="en" sz="1200" b="1"/>
              <a:t>Complete </a:t>
            </a:r>
            <a:r>
              <a:rPr lang="en" sz="1200"/>
              <a:t>et ensuite deux fois sur </a:t>
            </a:r>
            <a:r>
              <a:rPr lang="en" sz="1200" b="1"/>
              <a:t>Next</a:t>
            </a:r>
            <a:endParaRPr sz="1200" b="1"/>
          </a:p>
          <a:p>
            <a:pPr marL="365760" lvl="0" indent="-213359" algn="l" rtl="0">
              <a:spcBef>
                <a:spcPts val="1600"/>
              </a:spcBef>
              <a:spcAft>
                <a:spcPts val="0"/>
              </a:spcAft>
              <a:buSzPts val="1200"/>
              <a:buAutoNum type="arabicPeriod" startAt="9"/>
            </a:pPr>
            <a:r>
              <a:rPr lang="en" sz="1200"/>
              <a:t>Cliquez sur le bouton </a:t>
            </a:r>
            <a:r>
              <a:rPr lang="en" sz="1200" b="1"/>
              <a:t>Install </a:t>
            </a:r>
            <a:r>
              <a:rPr lang="en" sz="1200"/>
              <a:t>pour démarrer l’installation</a:t>
            </a:r>
            <a:endParaRPr sz="1200"/>
          </a:p>
          <a:p>
            <a:pPr marL="365760" lvl="0" indent="-213359" algn="l" rtl="0">
              <a:spcBef>
                <a:spcPts val="1600"/>
              </a:spcBef>
              <a:spcAft>
                <a:spcPts val="0"/>
              </a:spcAft>
              <a:buSzPts val="1200"/>
              <a:buAutoNum type="arabicPeriod" startAt="9"/>
            </a:pPr>
            <a:r>
              <a:rPr lang="en" sz="1200"/>
              <a:t>Une fois l’installation terminée, cliquez sur Finish.</a:t>
            </a:r>
            <a:endParaRPr sz="1200"/>
          </a:p>
          <a:p>
            <a:pPr marL="365760" lvl="0" indent="-213359" algn="l" rtl="0">
              <a:spcBef>
                <a:spcPts val="1600"/>
              </a:spcBef>
              <a:spcAft>
                <a:spcPts val="1600"/>
              </a:spcAft>
              <a:buSzPts val="1200"/>
              <a:buAutoNum type="arabicPeriod" startAt="9"/>
            </a:pPr>
            <a:r>
              <a:rPr lang="en" sz="1200"/>
              <a:t>Vous aurez peut-être à redémarrer votre machine pour finaliser l’installation</a:t>
            </a:r>
            <a:endParaRPr sz="120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22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Configuration</a:t>
            </a:r>
            <a:endParaRPr>
              <a:solidFill>
                <a:srgbClr val="FFFF00"/>
              </a:solidFill>
            </a:endParaRPr>
          </a:p>
        </p:txBody>
      </p:sp>
      <p:sp>
        <p:nvSpPr>
          <p:cNvPr id="1532" name="Google Shape;1532;p225"/>
          <p:cNvSpPr txBox="1">
            <a:spLocks noGrp="1"/>
          </p:cNvSpPr>
          <p:nvPr>
            <p:ph type="body" idx="1"/>
          </p:nvPr>
        </p:nvSpPr>
        <p:spPr>
          <a:xfrm>
            <a:off x="143700" y="1574875"/>
            <a:ext cx="8856600" cy="35685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a:pPr>
            <a:r>
              <a:rPr lang="en" sz="1200"/>
              <a:t>Allez dans le répertoire </a:t>
            </a:r>
            <a:r>
              <a:rPr lang="en" sz="1200" b="1"/>
              <a:t>C:\Program Files\MongoDB\Server\4.0\bin</a:t>
            </a:r>
            <a:endParaRPr sz="1200" b="1"/>
          </a:p>
          <a:p>
            <a:pPr marL="365760" lvl="0" indent="-213359" algn="l" rtl="0">
              <a:spcBef>
                <a:spcPts val="1600"/>
              </a:spcBef>
              <a:spcAft>
                <a:spcPts val="0"/>
              </a:spcAft>
              <a:buSzPts val="1200"/>
              <a:buAutoNum type="arabicPeriod"/>
            </a:pPr>
            <a:r>
              <a:rPr lang="en" sz="1200"/>
              <a:t>Repérez le fichier </a:t>
            </a:r>
            <a:r>
              <a:rPr lang="en" sz="1200" b="1" i="1"/>
              <a:t>mongod.exe</a:t>
            </a:r>
            <a:r>
              <a:rPr lang="en" sz="1200"/>
              <a:t>. Ce fichier est principalement un service qui permet d’exécuter en arrière plan le serveur MongoDB</a:t>
            </a:r>
            <a:endParaRPr sz="1200"/>
          </a:p>
          <a:p>
            <a:pPr marL="365760" lvl="0" indent="-213359" algn="l" rtl="0">
              <a:spcBef>
                <a:spcPts val="1600"/>
              </a:spcBef>
              <a:spcAft>
                <a:spcPts val="0"/>
              </a:spcAft>
              <a:buSzPts val="1200"/>
              <a:buAutoNum type="arabicPeriod"/>
            </a:pPr>
            <a:r>
              <a:rPr lang="en" sz="1200"/>
              <a:t>Copier le chemin </a:t>
            </a:r>
            <a:r>
              <a:rPr lang="en" sz="1200" b="1"/>
              <a:t>C:\Program Files\MongoDB\Server\4.0\bin</a:t>
            </a:r>
            <a:endParaRPr sz="1200" b="1"/>
          </a:p>
          <a:p>
            <a:pPr marL="365760" lvl="0" indent="-213359" algn="l" rtl="0">
              <a:spcBef>
                <a:spcPts val="1600"/>
              </a:spcBef>
              <a:spcAft>
                <a:spcPts val="0"/>
              </a:spcAft>
              <a:buSzPts val="1200"/>
              <a:buAutoNum type="arabicPeriod"/>
            </a:pPr>
            <a:r>
              <a:rPr lang="en" sz="1200"/>
              <a:t>Allez dans Control Panel &gt; System and Security &gt; System &gt; Advanced System Settings</a:t>
            </a:r>
            <a:endParaRPr sz="1200"/>
          </a:p>
          <a:p>
            <a:pPr marL="365760" lvl="0" indent="-213359" algn="l" rtl="0">
              <a:spcBef>
                <a:spcPts val="1600"/>
              </a:spcBef>
              <a:spcAft>
                <a:spcPts val="0"/>
              </a:spcAft>
              <a:buSzPts val="1200"/>
              <a:buAutoNum type="arabicPeriod"/>
            </a:pPr>
            <a:r>
              <a:rPr lang="en" sz="1200"/>
              <a:t>Cliquez sur le bouton </a:t>
            </a:r>
            <a:r>
              <a:rPr lang="en" sz="1200" b="1"/>
              <a:t>Environment Variables…</a:t>
            </a:r>
            <a:endParaRPr sz="1200" b="1"/>
          </a:p>
          <a:p>
            <a:pPr marL="365760" lvl="0" indent="-213359" algn="l" rtl="0">
              <a:spcBef>
                <a:spcPts val="1600"/>
              </a:spcBef>
              <a:spcAft>
                <a:spcPts val="0"/>
              </a:spcAft>
              <a:buSzPts val="1200"/>
              <a:buAutoNum type="arabicPeriod"/>
            </a:pPr>
            <a:r>
              <a:rPr lang="en" sz="1200"/>
              <a:t>Dans </a:t>
            </a:r>
            <a:r>
              <a:rPr lang="en" sz="1200" b="1"/>
              <a:t>System variables…</a:t>
            </a:r>
            <a:r>
              <a:rPr lang="en" sz="1200"/>
              <a:t> sélectionnez la variable </a:t>
            </a:r>
            <a:r>
              <a:rPr lang="en" sz="1200" b="1"/>
              <a:t>Path </a:t>
            </a:r>
            <a:r>
              <a:rPr lang="en" sz="1200"/>
              <a:t>et cliquez sur le bouton </a:t>
            </a:r>
            <a:r>
              <a:rPr lang="en" sz="1200" b="1"/>
              <a:t>Edit…</a:t>
            </a:r>
            <a:endParaRPr sz="1200" b="1"/>
          </a:p>
          <a:p>
            <a:pPr marL="365760" lvl="0" indent="-213359" algn="l" rtl="0">
              <a:spcBef>
                <a:spcPts val="1600"/>
              </a:spcBef>
              <a:spcAft>
                <a:spcPts val="0"/>
              </a:spcAft>
              <a:buSzPts val="1200"/>
              <a:buAutoNum type="arabicPeriod"/>
            </a:pPr>
            <a:r>
              <a:rPr lang="en" sz="1200"/>
              <a:t>Cliquez sur le bouton </a:t>
            </a:r>
            <a:r>
              <a:rPr lang="en" sz="1200" b="1"/>
              <a:t>New </a:t>
            </a:r>
            <a:r>
              <a:rPr lang="en" sz="1200"/>
              <a:t>et collez le chemin que vous avez copié à l’étape 3</a:t>
            </a:r>
            <a:endParaRPr sz="1200"/>
          </a:p>
          <a:p>
            <a:pPr marL="365760" lvl="0" indent="-213359" algn="l" rtl="0">
              <a:spcBef>
                <a:spcPts val="1600"/>
              </a:spcBef>
              <a:spcAft>
                <a:spcPts val="0"/>
              </a:spcAft>
              <a:buSzPts val="1200"/>
              <a:buAutoNum type="arabicPeriod"/>
            </a:pPr>
            <a:r>
              <a:rPr lang="en" sz="1200"/>
              <a:t>Cliquez sur Ok pour enregistrer et fermer toutes fenêtres</a:t>
            </a:r>
            <a:endParaRPr sz="1200"/>
          </a:p>
          <a:p>
            <a:pPr marL="0" lvl="0" indent="0" algn="l" rtl="0">
              <a:spcBef>
                <a:spcPts val="1600"/>
              </a:spcBef>
              <a:spcAft>
                <a:spcPts val="1600"/>
              </a:spcAft>
              <a:buNone/>
            </a:pPr>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22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Configuration</a:t>
            </a:r>
            <a:endParaRPr>
              <a:solidFill>
                <a:srgbClr val="FFFF00"/>
              </a:solidFill>
            </a:endParaRPr>
          </a:p>
        </p:txBody>
      </p:sp>
      <p:sp>
        <p:nvSpPr>
          <p:cNvPr id="1538" name="Google Shape;1538;p226"/>
          <p:cNvSpPr txBox="1">
            <a:spLocks noGrp="1"/>
          </p:cNvSpPr>
          <p:nvPr>
            <p:ph type="body" idx="1"/>
          </p:nvPr>
        </p:nvSpPr>
        <p:spPr>
          <a:xfrm>
            <a:off x="143700" y="1574875"/>
            <a:ext cx="8856600" cy="35685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startAt="9"/>
            </a:pPr>
            <a:r>
              <a:rPr lang="en" sz="1200"/>
              <a:t>Ouvrez la ligne de commande Windows</a:t>
            </a:r>
            <a:endParaRPr sz="1200"/>
          </a:p>
          <a:p>
            <a:pPr marL="365760" lvl="0" indent="-213359" algn="l" rtl="0">
              <a:spcBef>
                <a:spcPts val="1600"/>
              </a:spcBef>
              <a:spcAft>
                <a:spcPts val="0"/>
              </a:spcAft>
              <a:buSzPts val="1200"/>
              <a:buAutoNum type="arabicPeriod" startAt="9"/>
            </a:pPr>
            <a:r>
              <a:rPr lang="en" sz="1200"/>
              <a:t>Créez les répertoire </a:t>
            </a:r>
            <a:r>
              <a:rPr lang="en" sz="1200" b="1"/>
              <a:t>c:\data\db</a:t>
            </a:r>
            <a:endParaRPr sz="1200" b="1"/>
          </a:p>
          <a:p>
            <a:pPr marL="0" lvl="0" indent="0" algn="l" rtl="0">
              <a:spcBef>
                <a:spcPts val="1600"/>
              </a:spcBef>
              <a:spcAft>
                <a:spcPts val="0"/>
              </a:spcAft>
              <a:buNone/>
            </a:pPr>
            <a:r>
              <a:rPr lang="en" sz="1200"/>
              <a:t>	</a:t>
            </a:r>
            <a:r>
              <a:rPr lang="en" sz="1200" b="1"/>
              <a:t>md c:\data\db</a:t>
            </a:r>
            <a:endParaRPr sz="1200" b="1"/>
          </a:p>
          <a:p>
            <a:pPr marL="914400" lvl="1" indent="-304800" algn="l" rtl="0">
              <a:spcBef>
                <a:spcPts val="1600"/>
              </a:spcBef>
              <a:spcAft>
                <a:spcPts val="0"/>
              </a:spcAft>
              <a:buSzPts val="1200"/>
              <a:buAutoNum type="alphaLcPeriod"/>
            </a:pPr>
            <a:r>
              <a:rPr lang="en"/>
              <a:t>Par défaut, MongoDB stocke les données dans le répertoire</a:t>
            </a:r>
            <a:r>
              <a:rPr lang="en" sz="1200"/>
              <a:t> </a:t>
            </a:r>
            <a:r>
              <a:rPr lang="en" sz="1200" b="1"/>
              <a:t>c:\data\db</a:t>
            </a:r>
            <a:endParaRPr sz="1200" b="1"/>
          </a:p>
          <a:p>
            <a:pPr marL="365760" lvl="0" indent="-213359" algn="l" rtl="0">
              <a:spcBef>
                <a:spcPts val="1600"/>
              </a:spcBef>
              <a:spcAft>
                <a:spcPts val="0"/>
              </a:spcAft>
              <a:buSzPts val="1200"/>
              <a:buAutoNum type="arabicPeriod" startAt="9"/>
            </a:pPr>
            <a:r>
              <a:rPr lang="en" sz="1200"/>
              <a:t>Exécutez la commande </a:t>
            </a:r>
            <a:r>
              <a:rPr lang="en" sz="1200" b="1" i="1"/>
              <a:t>mongd </a:t>
            </a:r>
            <a:r>
              <a:rPr lang="en" sz="1200"/>
              <a:t>pour démarrer le serveur </a:t>
            </a:r>
            <a:r>
              <a:rPr lang="en" sz="1200" b="1"/>
              <a:t>MongDB </a:t>
            </a:r>
            <a:r>
              <a:rPr lang="en" sz="1200"/>
              <a:t>en local</a:t>
            </a:r>
            <a:endParaRPr sz="1200"/>
          </a:p>
          <a:p>
            <a:pPr marL="365760" lvl="0" indent="-213359" algn="l" rtl="0">
              <a:spcBef>
                <a:spcPts val="1600"/>
              </a:spcBef>
              <a:spcAft>
                <a:spcPts val="0"/>
              </a:spcAft>
              <a:buSzPts val="1200"/>
              <a:buAutoNum type="arabicPeriod" startAt="9"/>
            </a:pPr>
            <a:r>
              <a:rPr lang="en" sz="1200"/>
              <a:t>La ligne suivante devrait s’afficher sur la console et qui indique que le serveur MongoDB est bien démarré :</a:t>
            </a:r>
            <a:endParaRPr sz="1200"/>
          </a:p>
          <a:p>
            <a:pPr marL="0" lvl="0" indent="457200" algn="l" rtl="0">
              <a:spcBef>
                <a:spcPts val="1600"/>
              </a:spcBef>
              <a:spcAft>
                <a:spcPts val="1600"/>
              </a:spcAft>
              <a:buNone/>
            </a:pPr>
            <a:r>
              <a:rPr lang="en" sz="1200" b="1"/>
              <a:t>2018-10-11T15:25:27.244-0400 I NETWORK  [initandlisten] waiting for connections on port 27017</a:t>
            </a:r>
            <a:endParaRPr sz="1200" b="1"/>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227"/>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MongoDB Compass et installation</a:t>
            </a:r>
            <a:endParaRPr>
              <a:solidFill>
                <a:srgbClr val="FFFF00"/>
              </a:solidFill>
            </a:endParaRPr>
          </a:p>
        </p:txBody>
      </p:sp>
      <p:sp>
        <p:nvSpPr>
          <p:cNvPr id="1544" name="Google Shape;1544;p227"/>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b="1" dirty="0"/>
              <a:t>MongoDB Compass </a:t>
            </a:r>
            <a:r>
              <a:rPr lang="en" sz="1200" dirty="0"/>
              <a:t>est une application cliente qui permet de se connecter au serveur MongDB et gérer les base de données</a:t>
            </a:r>
            <a:endParaRPr sz="1200" dirty="0"/>
          </a:p>
          <a:p>
            <a:pPr marL="365760" lvl="0" indent="-213359" algn="l" rtl="0">
              <a:spcBef>
                <a:spcPts val="1000"/>
              </a:spcBef>
              <a:spcAft>
                <a:spcPts val="0"/>
              </a:spcAft>
              <a:buSzPts val="1200"/>
              <a:buAutoNum type="arabicPeriod"/>
            </a:pPr>
            <a:r>
              <a:rPr lang="en" sz="1200" dirty="0"/>
              <a:t>Ouvrez votre navigateur Web et allez sur : </a:t>
            </a:r>
            <a:r>
              <a:rPr lang="en" sz="1200" u="sng" dirty="0">
                <a:solidFill>
                  <a:schemeClr val="accent5"/>
                </a:solidFill>
                <a:hlinkClick r:id="rId3"/>
              </a:rPr>
              <a:t>https://www.mongodb.com/</a:t>
            </a:r>
            <a:endParaRPr sz="1200" dirty="0"/>
          </a:p>
          <a:p>
            <a:pPr marL="365760" lvl="0" indent="-213359" algn="l" rtl="0">
              <a:spcBef>
                <a:spcPts val="1000"/>
              </a:spcBef>
              <a:spcAft>
                <a:spcPts val="0"/>
              </a:spcAft>
              <a:buSzPts val="1200"/>
              <a:buAutoNum type="arabicPeriod"/>
            </a:pPr>
            <a:r>
              <a:rPr lang="en" sz="1200" dirty="0"/>
              <a:t>Cliquez sur le bouton </a:t>
            </a:r>
            <a:r>
              <a:rPr lang="en" sz="1200" b="1" dirty="0"/>
              <a:t>Get MongoDB</a:t>
            </a:r>
            <a:r>
              <a:rPr lang="en" sz="1200" dirty="0"/>
              <a:t> en haut à droite</a:t>
            </a:r>
            <a:endParaRPr sz="1200" dirty="0"/>
          </a:p>
          <a:p>
            <a:pPr marL="365760" lvl="0" indent="-213359" algn="l" rtl="0">
              <a:spcBef>
                <a:spcPts val="1000"/>
              </a:spcBef>
              <a:spcAft>
                <a:spcPts val="0"/>
              </a:spcAft>
              <a:buSzPts val="1200"/>
              <a:buAutoNum type="arabicPeriod"/>
            </a:pPr>
            <a:r>
              <a:rPr lang="en" sz="1200" dirty="0"/>
              <a:t>Sélectionnez l’onglet </a:t>
            </a:r>
            <a:r>
              <a:rPr lang="en" sz="1200" b="1" dirty="0"/>
              <a:t>Compass</a:t>
            </a:r>
            <a:endParaRPr sz="1200" b="1" dirty="0"/>
          </a:p>
          <a:p>
            <a:pPr marL="365760" lvl="0" indent="-213359" algn="l" rtl="0">
              <a:spcBef>
                <a:spcPts val="1000"/>
              </a:spcBef>
              <a:spcAft>
                <a:spcPts val="0"/>
              </a:spcAft>
              <a:buSzPts val="1200"/>
              <a:buAutoNum type="arabicPeriod"/>
            </a:pPr>
            <a:r>
              <a:rPr lang="en" sz="1200" dirty="0"/>
              <a:t>Dans le menu déroulant </a:t>
            </a:r>
            <a:r>
              <a:rPr lang="en" sz="1200" b="1" dirty="0"/>
              <a:t>Versions</a:t>
            </a:r>
            <a:r>
              <a:rPr lang="en" sz="1200" dirty="0"/>
              <a:t>, sélectionnez </a:t>
            </a:r>
            <a:r>
              <a:rPr lang="en" sz="1200" b="1" dirty="0"/>
              <a:t>1.15.4 ( Community Edition Stable )</a:t>
            </a:r>
            <a:endParaRPr sz="1200" b="1" dirty="0"/>
          </a:p>
          <a:p>
            <a:pPr marL="365760" lvl="0" indent="-213359" algn="l" rtl="0">
              <a:spcBef>
                <a:spcPts val="1000"/>
              </a:spcBef>
              <a:spcAft>
                <a:spcPts val="0"/>
              </a:spcAft>
              <a:buSzPts val="1200"/>
              <a:buAutoNum type="arabicPeriod"/>
            </a:pPr>
            <a:r>
              <a:rPr lang="en" sz="1200" dirty="0"/>
              <a:t>Dans le menu déroulant Platforms, sélectionnez </a:t>
            </a:r>
            <a:r>
              <a:rPr lang="en" sz="1200" b="1" dirty="0"/>
              <a:t>Windows 64-bit (7+)</a:t>
            </a:r>
            <a:endParaRPr sz="1200" b="1" dirty="0"/>
          </a:p>
          <a:p>
            <a:pPr marL="365760" lvl="0" indent="-213359" algn="l" rtl="0">
              <a:spcBef>
                <a:spcPts val="1000"/>
              </a:spcBef>
              <a:spcAft>
                <a:spcPts val="0"/>
              </a:spcAft>
              <a:buSzPts val="1200"/>
              <a:buAutoNum type="arabicPeriod"/>
            </a:pPr>
            <a:r>
              <a:rPr lang="en" sz="1200" dirty="0"/>
              <a:t>Cliquez sur le bouton </a:t>
            </a:r>
            <a:r>
              <a:rPr lang="en" sz="1200" b="1" dirty="0"/>
              <a:t>Download</a:t>
            </a:r>
            <a:endParaRPr sz="1200" b="1" dirty="0"/>
          </a:p>
          <a:p>
            <a:pPr marL="365760" lvl="0" indent="-213359" algn="l" rtl="0">
              <a:spcBef>
                <a:spcPts val="1000"/>
              </a:spcBef>
              <a:spcAft>
                <a:spcPts val="1600"/>
              </a:spcAft>
              <a:buSzPts val="1200"/>
              <a:buAutoNum type="arabicPeriod"/>
            </a:pPr>
            <a:r>
              <a:rPr lang="en" sz="1200" dirty="0"/>
              <a:t>Enregistrez le fichier à télécharger et ensuite ouvrez-le pour exécuter l’installation</a:t>
            </a:r>
            <a:endParaRPr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Charger un module</a:t>
            </a:r>
            <a:endParaRPr>
              <a:solidFill>
                <a:srgbClr val="FFFF00"/>
              </a:solidFill>
            </a:endParaRPr>
          </a:p>
        </p:txBody>
      </p:sp>
      <p:sp>
        <p:nvSpPr>
          <p:cNvPr id="237" name="Google Shape;237;p34"/>
          <p:cNvSpPr txBox="1">
            <a:spLocks noGrp="1"/>
          </p:cNvSpPr>
          <p:nvPr>
            <p:ph type="body" idx="1"/>
          </p:nvPr>
        </p:nvSpPr>
        <p:spPr>
          <a:xfrm>
            <a:off x="471900" y="1723600"/>
            <a:ext cx="3999900" cy="3145500"/>
          </a:xfrm>
          <a:prstGeom prst="rect">
            <a:avLst/>
          </a:prstGeom>
        </p:spPr>
        <p:txBody>
          <a:bodyPr spcFirstLastPara="1" wrap="square" lIns="91425" tIns="91425" rIns="91425" bIns="91425" anchor="t" anchorCtr="0">
            <a:noAutofit/>
          </a:bodyPr>
          <a:lstStyle/>
          <a:p>
            <a:pPr marL="365760" marR="0" lvl="0" indent="-213359" algn="l" rtl="0">
              <a:lnSpc>
                <a:spcPct val="115000"/>
              </a:lnSpc>
              <a:spcBef>
                <a:spcPts val="1000"/>
              </a:spcBef>
              <a:spcAft>
                <a:spcPts val="0"/>
              </a:spcAft>
              <a:buSzPts val="1200"/>
              <a:buChar char="●"/>
            </a:pPr>
            <a:r>
              <a:rPr lang="en" sz="1200"/>
              <a:t>Pour </a:t>
            </a:r>
            <a:r>
              <a:rPr lang="en" sz="1200" b="1"/>
              <a:t>charger un module</a:t>
            </a:r>
            <a:r>
              <a:rPr lang="en" sz="1200"/>
              <a:t>, il faut utiliser la fonction </a:t>
            </a:r>
            <a:r>
              <a:rPr lang="en" sz="1200" b="1"/>
              <a:t>require() </a:t>
            </a:r>
            <a:r>
              <a:rPr lang="en" sz="1200"/>
              <a:t>qui prend en paramètre le chemin du module à charger</a:t>
            </a:r>
            <a:endParaRPr sz="1200"/>
          </a:p>
          <a:p>
            <a:pPr marL="822960" marR="0" lvl="1" indent="-213360" algn="l" rtl="0">
              <a:lnSpc>
                <a:spcPct val="115000"/>
              </a:lnSpc>
              <a:spcBef>
                <a:spcPts val="1000"/>
              </a:spcBef>
              <a:spcAft>
                <a:spcPts val="0"/>
              </a:spcAft>
              <a:buSzPts val="1200"/>
              <a:buChar char="○"/>
            </a:pPr>
            <a:r>
              <a:rPr lang="en"/>
              <a:t>Example : </a:t>
            </a:r>
            <a:r>
              <a:rPr lang="en" b="1" i="1"/>
              <a:t>require(‘./logger’);</a:t>
            </a:r>
            <a:endParaRPr sz="1200" b="1" i="1"/>
          </a:p>
          <a:p>
            <a:pPr marL="365760" lvl="0" indent="-213359" algn="l" rtl="0">
              <a:spcBef>
                <a:spcPts val="1000"/>
              </a:spcBef>
              <a:spcAft>
                <a:spcPts val="0"/>
              </a:spcAft>
              <a:buSzPts val="1200"/>
              <a:buChar char="●"/>
            </a:pPr>
            <a:r>
              <a:rPr lang="en" sz="1200"/>
              <a:t>La fonction </a:t>
            </a:r>
            <a:r>
              <a:rPr lang="en" sz="1200" b="1" i="1"/>
              <a:t>require()</a:t>
            </a:r>
            <a:r>
              <a:rPr lang="en" sz="1200"/>
              <a:t> retourne l’objet exporté du module spécifié en paramètre</a:t>
            </a:r>
            <a:endParaRPr sz="1200"/>
          </a:p>
          <a:p>
            <a:pPr marL="822960" lvl="1" indent="-213360" algn="l" rtl="0">
              <a:spcBef>
                <a:spcPts val="1000"/>
              </a:spcBef>
              <a:spcAft>
                <a:spcPts val="0"/>
              </a:spcAft>
              <a:buSzPts val="1200"/>
              <a:buChar char="○"/>
            </a:pPr>
            <a:r>
              <a:rPr lang="en" sz="1200"/>
              <a:t>Example : </a:t>
            </a:r>
            <a:r>
              <a:rPr lang="en" sz="1200" b="1" i="1"/>
              <a:t>var logger = </a:t>
            </a:r>
            <a:r>
              <a:rPr lang="en" sz="1200" i="1"/>
              <a:t>require(‘./logger’);</a:t>
            </a:r>
            <a:endParaRPr sz="1200" i="1"/>
          </a:p>
          <a:p>
            <a:pPr marL="0" lvl="0" indent="0" algn="l" rtl="0">
              <a:spcBef>
                <a:spcPts val="100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Ouvrez le fichier </a:t>
            </a:r>
            <a:r>
              <a:rPr lang="en" sz="1200" b="1" i="1"/>
              <a:t>app.js</a:t>
            </a:r>
            <a:r>
              <a:rPr lang="en" sz="1200"/>
              <a:t> et entrez le code suivant :</a:t>
            </a: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38" name="Google Shape;238;p34"/>
          <p:cNvSpPr txBox="1">
            <a:spLocks noGrp="1"/>
          </p:cNvSpPr>
          <p:nvPr>
            <p:ph type="body" idx="1"/>
          </p:nvPr>
        </p:nvSpPr>
        <p:spPr>
          <a:xfrm>
            <a:off x="4780250" y="1723600"/>
            <a:ext cx="39999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000000"/>
                </a:solidFill>
                <a:latin typeface="Courier New"/>
                <a:ea typeface="Courier New"/>
                <a:cs typeface="Courier New"/>
                <a:sym typeface="Courier New"/>
              </a:rPr>
              <a:t>var logger = require('./logger');</a:t>
            </a:r>
            <a:endParaRPr sz="1050">
              <a:solidFill>
                <a:srgbClr val="000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0000"/>
                </a:solidFill>
                <a:latin typeface="Courier New"/>
                <a:ea typeface="Courier New"/>
                <a:cs typeface="Courier New"/>
                <a:sym typeface="Courier New"/>
              </a:rPr>
              <a:t>console.log(logger);</a:t>
            </a:r>
            <a:endParaRPr sz="1050">
              <a:solidFill>
                <a:srgbClr val="000000"/>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000000"/>
              </a:solidFill>
              <a:latin typeface="Courier New"/>
              <a:ea typeface="Courier New"/>
              <a:cs typeface="Courier New"/>
              <a:sym typeface="Courier New"/>
            </a:endParaRPr>
          </a:p>
          <a:p>
            <a:pPr marL="365760" lvl="0" indent="-213359" algn="l" rtl="0">
              <a:spcBef>
                <a:spcPts val="0"/>
              </a:spcBef>
              <a:spcAft>
                <a:spcPts val="0"/>
              </a:spcAft>
              <a:buSzPts val="1200"/>
              <a:buAutoNum type="arabicPeriod" startAt="2"/>
            </a:pPr>
            <a:r>
              <a:rPr lang="en" sz="1200"/>
              <a:t>Enregistrez et exécutez</a:t>
            </a:r>
            <a:endParaRPr sz="1200"/>
          </a:p>
          <a:p>
            <a:pPr marL="365760" lvl="0" indent="-213359" algn="l" rtl="0">
              <a:spcBef>
                <a:spcPts val="1000"/>
              </a:spcBef>
              <a:spcAft>
                <a:spcPts val="0"/>
              </a:spcAft>
              <a:buSzPts val="1200"/>
              <a:buAutoNum type="arabicPeriod" startAt="2"/>
            </a:pPr>
            <a:r>
              <a:rPr lang="en" sz="1200"/>
              <a:t>Observez le contenu de l’objet </a:t>
            </a:r>
            <a:r>
              <a:rPr lang="en" sz="1200" b="1" i="1"/>
              <a:t>logger</a:t>
            </a:r>
            <a:endParaRPr sz="1200" b="1" i="1"/>
          </a:p>
          <a:p>
            <a:pPr marL="365760" lvl="0" indent="-213359" algn="l" rtl="0">
              <a:spcBef>
                <a:spcPts val="1000"/>
              </a:spcBef>
              <a:spcAft>
                <a:spcPts val="0"/>
              </a:spcAft>
              <a:buSzPts val="1200"/>
              <a:buAutoNum type="arabicPeriod" startAt="2"/>
            </a:pPr>
            <a:r>
              <a:rPr lang="en" sz="1200"/>
              <a:t>Remplacez l’instruction </a:t>
            </a:r>
            <a:r>
              <a:rPr lang="en" sz="1050" b="1">
                <a:latin typeface="Courier New"/>
                <a:ea typeface="Courier New"/>
                <a:cs typeface="Courier New"/>
                <a:sym typeface="Courier New"/>
              </a:rPr>
              <a:t>console.log(logger);</a:t>
            </a:r>
            <a:r>
              <a:rPr lang="en" sz="1050">
                <a:solidFill>
                  <a:srgbClr val="000000"/>
                </a:solidFill>
                <a:latin typeface="Courier New"/>
                <a:ea typeface="Courier New"/>
                <a:cs typeface="Courier New"/>
                <a:sym typeface="Courier New"/>
              </a:rPr>
              <a:t> </a:t>
            </a:r>
            <a:r>
              <a:rPr lang="en" sz="1200"/>
              <a:t>par </a:t>
            </a:r>
            <a:r>
              <a:rPr lang="en" sz="1050" b="1">
                <a:latin typeface="Courier New"/>
                <a:ea typeface="Courier New"/>
                <a:cs typeface="Courier New"/>
                <a:sym typeface="Courier New"/>
              </a:rPr>
              <a:t>logger.log('message');</a:t>
            </a:r>
            <a:endParaRPr sz="1050" b="1">
              <a:latin typeface="Courier New"/>
              <a:ea typeface="Courier New"/>
              <a:cs typeface="Courier New"/>
              <a:sym typeface="Courier New"/>
            </a:endParaRPr>
          </a:p>
          <a:p>
            <a:pPr marL="365760" lvl="0" indent="-213359" algn="l" rtl="0">
              <a:spcBef>
                <a:spcPts val="1000"/>
              </a:spcBef>
              <a:spcAft>
                <a:spcPts val="0"/>
              </a:spcAft>
              <a:buSzPts val="1200"/>
              <a:buAutoNum type="arabicPeriod" startAt="2"/>
            </a:pPr>
            <a:r>
              <a:rPr lang="en" sz="1200"/>
              <a:t>Enregistrez et exécutez</a:t>
            </a:r>
            <a:endParaRPr sz="1200"/>
          </a:p>
          <a:p>
            <a:pPr marL="365760" lvl="0" indent="-213359" algn="l" rtl="0">
              <a:spcBef>
                <a:spcPts val="1000"/>
              </a:spcBef>
              <a:spcAft>
                <a:spcPts val="0"/>
              </a:spcAft>
              <a:buSzPts val="1200"/>
              <a:buAutoNum type="arabicPeriod" startAt="2"/>
            </a:pPr>
            <a:r>
              <a:rPr lang="en" sz="1200"/>
              <a:t>Cette fois-ci vous avez utilisé la fonction </a:t>
            </a:r>
            <a:r>
              <a:rPr lang="en" sz="1200" b="1" i="1"/>
              <a:t>log()</a:t>
            </a:r>
            <a:r>
              <a:rPr lang="en" sz="1200"/>
              <a:t> exportée à travers l’objet </a:t>
            </a:r>
            <a:r>
              <a:rPr lang="en" sz="1200" b="1" i="1"/>
              <a:t>logger </a:t>
            </a:r>
            <a:r>
              <a:rPr lang="en" sz="1200"/>
              <a:t>qui référence le module </a:t>
            </a:r>
            <a:r>
              <a:rPr lang="en" sz="1200" b="1" i="1"/>
              <a:t>logger.js</a:t>
            </a:r>
            <a:endParaRPr sz="1200" b="1" i="1">
              <a:latin typeface="Courier New"/>
              <a:ea typeface="Courier New"/>
              <a:cs typeface="Courier New"/>
              <a:sym typeface="Courier New"/>
            </a:endParaRPr>
          </a:p>
          <a:p>
            <a:pPr marL="0" lvl="0" indent="0" algn="l" rtl="0">
              <a:spcBef>
                <a:spcPts val="1000"/>
              </a:spcBef>
              <a:spcAft>
                <a:spcPts val="0"/>
              </a:spcAft>
              <a:buNone/>
            </a:pPr>
            <a:endParaRPr sz="1200" b="1">
              <a:latin typeface="Courier New"/>
              <a:ea typeface="Courier New"/>
              <a:cs typeface="Courier New"/>
              <a:sym typeface="Courier New"/>
            </a:endParaRPr>
          </a:p>
          <a:p>
            <a:pPr marL="9144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228"/>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MongoDB Compass et installation</a:t>
            </a:r>
            <a:endParaRPr>
              <a:solidFill>
                <a:srgbClr val="FFFF00"/>
              </a:solidFill>
            </a:endParaRPr>
          </a:p>
        </p:txBody>
      </p:sp>
      <p:sp>
        <p:nvSpPr>
          <p:cNvPr id="1550" name="Google Shape;1550;p228"/>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startAt="8"/>
            </a:pPr>
            <a:r>
              <a:rPr lang="en" sz="1200"/>
              <a:t>Une fois l’installation terminée, démarrez </a:t>
            </a:r>
            <a:r>
              <a:rPr lang="en" sz="1200" b="1"/>
              <a:t>MongoDB Compass Community</a:t>
            </a:r>
            <a:endParaRPr sz="1200" b="1"/>
          </a:p>
          <a:p>
            <a:pPr marL="365760" lvl="0" indent="-213359" algn="l" rtl="0">
              <a:spcBef>
                <a:spcPts val="1000"/>
              </a:spcBef>
              <a:spcAft>
                <a:spcPts val="0"/>
              </a:spcAft>
              <a:buSzPts val="1200"/>
              <a:buAutoNum type="arabicPeriod" startAt="8"/>
            </a:pPr>
            <a:r>
              <a:rPr lang="en" sz="1200"/>
              <a:t>Cliquez sur </a:t>
            </a:r>
            <a:r>
              <a:rPr lang="en" sz="1200" b="1"/>
              <a:t>Next </a:t>
            </a:r>
            <a:r>
              <a:rPr lang="en" sz="1200"/>
              <a:t>jusqu’à ce que le bouton </a:t>
            </a:r>
            <a:r>
              <a:rPr lang="en" sz="1200" b="1"/>
              <a:t>Get Started</a:t>
            </a:r>
            <a:r>
              <a:rPr lang="en" sz="1200"/>
              <a:t> s’affiche</a:t>
            </a:r>
            <a:endParaRPr sz="1200"/>
          </a:p>
          <a:p>
            <a:pPr marL="365760" lvl="0" indent="-213359" algn="l" rtl="0">
              <a:spcBef>
                <a:spcPts val="1000"/>
              </a:spcBef>
              <a:spcAft>
                <a:spcPts val="0"/>
              </a:spcAft>
              <a:buSzPts val="1200"/>
              <a:buAutoNum type="arabicPeriod" startAt="8"/>
            </a:pPr>
            <a:r>
              <a:rPr lang="en" sz="1200"/>
              <a:t>Cliquez sur le bouton </a:t>
            </a:r>
            <a:r>
              <a:rPr lang="en" sz="1200" b="1"/>
              <a:t>Get Started </a:t>
            </a:r>
            <a:r>
              <a:rPr lang="en" sz="1200"/>
              <a:t>et ensuite </a:t>
            </a:r>
            <a:r>
              <a:rPr lang="en" sz="1200" b="1"/>
              <a:t>Start Using Compass</a:t>
            </a:r>
            <a:endParaRPr sz="1200" b="1"/>
          </a:p>
          <a:p>
            <a:pPr marL="365760" lvl="0" indent="-213359" algn="l" rtl="0">
              <a:spcBef>
                <a:spcPts val="1000"/>
              </a:spcBef>
              <a:spcAft>
                <a:spcPts val="0"/>
              </a:spcAft>
              <a:buSzPts val="1200"/>
              <a:buAutoNum type="arabicPeriod" startAt="8"/>
            </a:pPr>
            <a:r>
              <a:rPr lang="en" sz="1200"/>
              <a:t>Sur la page Connect to Host, on doit spécifiez le serveur MongoDB sur lequel on veut se connecter</a:t>
            </a:r>
            <a:endParaRPr sz="1200"/>
          </a:p>
          <a:p>
            <a:pPr marL="365760" lvl="0" indent="-213359" algn="l" rtl="0">
              <a:spcBef>
                <a:spcPts val="1000"/>
              </a:spcBef>
              <a:spcAft>
                <a:spcPts val="0"/>
              </a:spcAft>
              <a:buSzPts val="1200"/>
              <a:buAutoNum type="arabicPeriod" startAt="8"/>
            </a:pPr>
            <a:r>
              <a:rPr lang="en" sz="1200"/>
              <a:t>Gardez les paramètre de connexion par défaut ( Host: </a:t>
            </a:r>
            <a:r>
              <a:rPr lang="en" sz="1200" b="1"/>
              <a:t>localhost</a:t>
            </a:r>
            <a:r>
              <a:rPr lang="en" sz="1200"/>
              <a:t>, Port: </a:t>
            </a:r>
            <a:r>
              <a:rPr lang="en" sz="1200" b="1"/>
              <a:t>27017</a:t>
            </a:r>
            <a:r>
              <a:rPr lang="en" sz="1200"/>
              <a:t> ) et cliquez sur le bouton </a:t>
            </a:r>
            <a:r>
              <a:rPr lang="en" sz="1200" b="1"/>
              <a:t>Connect</a:t>
            </a:r>
            <a:endParaRPr sz="1200" b="1"/>
          </a:p>
          <a:p>
            <a:pPr marL="365760" lvl="0" indent="-213359" algn="l" rtl="0">
              <a:spcBef>
                <a:spcPts val="1000"/>
              </a:spcBef>
              <a:spcAft>
                <a:spcPts val="1000"/>
              </a:spcAft>
              <a:buSzPts val="1200"/>
              <a:buAutoNum type="arabicPeriod" startAt="8"/>
            </a:pPr>
            <a:r>
              <a:rPr lang="en" sz="1200"/>
              <a:t>Par défaut, les BD </a:t>
            </a:r>
            <a:r>
              <a:rPr lang="en" sz="1200" b="1"/>
              <a:t>admin</a:t>
            </a:r>
            <a:r>
              <a:rPr lang="en" sz="1200"/>
              <a:t>, </a:t>
            </a:r>
            <a:r>
              <a:rPr lang="en" sz="1200" b="1"/>
              <a:t>config </a:t>
            </a:r>
            <a:r>
              <a:rPr lang="en" sz="1200"/>
              <a:t>et </a:t>
            </a:r>
            <a:r>
              <a:rPr lang="en" sz="1200" b="1"/>
              <a:t>local </a:t>
            </a:r>
            <a:r>
              <a:rPr lang="en" sz="1200"/>
              <a:t>sont affichées. Ce sont des BD propres à MongoDB pour qu’il puisse fonctionner</a:t>
            </a:r>
            <a:endParaRPr sz="120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229"/>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Connexion</a:t>
            </a:r>
            <a:endParaRPr>
              <a:solidFill>
                <a:srgbClr val="FFFF00"/>
              </a:solidFill>
            </a:endParaRPr>
          </a:p>
        </p:txBody>
      </p:sp>
      <p:sp>
        <p:nvSpPr>
          <p:cNvPr id="1556" name="Google Shape;1556;p229"/>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Créez un répertoire </a:t>
            </a:r>
            <a:r>
              <a:rPr lang="en" sz="1200" b="1" i="1"/>
              <a:t>mongo-demo</a:t>
            </a:r>
            <a:r>
              <a:rPr lang="en" sz="1200"/>
              <a:t> dans le répertoire </a:t>
            </a:r>
            <a:r>
              <a:rPr lang="en" sz="1200" b="1" i="1"/>
              <a:t>nodejs</a:t>
            </a:r>
            <a:endParaRPr sz="1200" b="1" i="1"/>
          </a:p>
          <a:p>
            <a:pPr marL="365760" lvl="0" indent="-213359" algn="l" rtl="0">
              <a:spcBef>
                <a:spcPts val="1000"/>
              </a:spcBef>
              <a:spcAft>
                <a:spcPts val="0"/>
              </a:spcAft>
              <a:buSzPts val="1200"/>
              <a:buAutoNum type="arabicPeriod"/>
            </a:pPr>
            <a:r>
              <a:rPr lang="en" sz="1200"/>
              <a:t>Allez dans le répertoire </a:t>
            </a:r>
            <a:r>
              <a:rPr lang="en" sz="1200" b="1" i="1"/>
              <a:t>mongo-demo</a:t>
            </a:r>
            <a:r>
              <a:rPr lang="en" sz="1200"/>
              <a:t> et générez le fichier </a:t>
            </a:r>
            <a:r>
              <a:rPr lang="en" sz="1200" b="1" i="1"/>
              <a:t>package.json</a:t>
            </a:r>
            <a:endParaRPr sz="1200" b="1" i="1"/>
          </a:p>
          <a:p>
            <a:pPr marL="457200" lvl="0" indent="0" algn="l" rtl="0">
              <a:spcBef>
                <a:spcPts val="1000"/>
              </a:spcBef>
              <a:spcAft>
                <a:spcPts val="0"/>
              </a:spcAft>
              <a:buNone/>
            </a:pPr>
            <a:r>
              <a:rPr lang="en" sz="1200" b="1" i="1"/>
              <a:t>npm init --yes</a:t>
            </a:r>
            <a:endParaRPr sz="1200" b="1" i="1"/>
          </a:p>
          <a:p>
            <a:pPr marL="365760" lvl="0" indent="-213359" algn="l" rtl="0">
              <a:spcBef>
                <a:spcPts val="1000"/>
              </a:spcBef>
              <a:spcAft>
                <a:spcPts val="0"/>
              </a:spcAft>
              <a:buSzPts val="1200"/>
              <a:buAutoNum type="arabicPeriod"/>
            </a:pPr>
            <a:r>
              <a:rPr lang="en" sz="1200"/>
              <a:t>Allez dans le répertoire </a:t>
            </a:r>
            <a:r>
              <a:rPr lang="en" sz="1200" b="1" i="1"/>
              <a:t>mongo-demo</a:t>
            </a:r>
            <a:r>
              <a:rPr lang="en" sz="1200"/>
              <a:t> et générez le fichier </a:t>
            </a:r>
            <a:r>
              <a:rPr lang="en" sz="1200" b="1" i="1"/>
              <a:t>package.json</a:t>
            </a:r>
            <a:endParaRPr sz="1200" b="1" i="1"/>
          </a:p>
          <a:p>
            <a:pPr marL="365760" lvl="0" indent="-213359" algn="l" rtl="0">
              <a:spcBef>
                <a:spcPts val="1000"/>
              </a:spcBef>
              <a:spcAft>
                <a:spcPts val="0"/>
              </a:spcAft>
              <a:buSzPts val="1200"/>
              <a:buAutoNum type="arabicPeriod"/>
            </a:pPr>
            <a:r>
              <a:rPr lang="en" sz="1200"/>
              <a:t>Installez la librairie </a:t>
            </a:r>
            <a:r>
              <a:rPr lang="en" sz="1200" b="1" i="1"/>
              <a:t>mongoose </a:t>
            </a:r>
            <a:r>
              <a:rPr lang="en" sz="1200"/>
              <a:t>en exécutant la commande suivante </a:t>
            </a:r>
            <a:r>
              <a:rPr lang="en" sz="1200" b="1" i="1"/>
              <a:t>npm i mongoose</a:t>
            </a:r>
            <a:endParaRPr sz="1200" b="1" i="1"/>
          </a:p>
          <a:p>
            <a:pPr marL="914400" lvl="1" indent="-304800" algn="l" rtl="0">
              <a:spcBef>
                <a:spcPts val="1000"/>
              </a:spcBef>
              <a:spcAft>
                <a:spcPts val="0"/>
              </a:spcAft>
              <a:buSzPts val="1200"/>
              <a:buAutoNum type="alphaLcPeriod"/>
            </a:pPr>
            <a:r>
              <a:rPr lang="en"/>
              <a:t>La librairie mongoose vous fournit une API pour gérer une BD Mongo</a:t>
            </a:r>
            <a:endParaRPr sz="1200"/>
          </a:p>
          <a:p>
            <a:pPr marL="365760" lvl="0" indent="-213359" algn="l" rtl="0">
              <a:spcBef>
                <a:spcPts val="1000"/>
              </a:spcBef>
              <a:spcAft>
                <a:spcPts val="0"/>
              </a:spcAft>
              <a:buSzPts val="1200"/>
              <a:buAutoNum type="arabicPeriod"/>
            </a:pPr>
            <a:r>
              <a:rPr lang="en" sz="1200"/>
              <a:t>Ouvrez le répertoire </a:t>
            </a:r>
            <a:r>
              <a:rPr lang="en" sz="1200" b="1" i="1"/>
              <a:t>mongo-demo</a:t>
            </a:r>
            <a:r>
              <a:rPr lang="en" sz="1200"/>
              <a:t> dans VSCode</a:t>
            </a:r>
            <a:endParaRPr sz="1200"/>
          </a:p>
          <a:p>
            <a:pPr marL="365760" lvl="0" indent="-213359" algn="l" rtl="0">
              <a:spcBef>
                <a:spcPts val="1000"/>
              </a:spcBef>
              <a:spcAft>
                <a:spcPts val="1000"/>
              </a:spcAft>
              <a:buSzPts val="1200"/>
              <a:buAutoNum type="arabicPeriod"/>
            </a:pPr>
            <a:r>
              <a:rPr lang="en" sz="1200"/>
              <a:t>Créez un fichier </a:t>
            </a:r>
            <a:r>
              <a:rPr lang="en" sz="1200" b="1" i="1"/>
              <a:t>index.js</a:t>
            </a:r>
            <a:endParaRPr sz="1200" b="1" i="1"/>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230"/>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Connexion</a:t>
            </a:r>
            <a:endParaRPr>
              <a:solidFill>
                <a:srgbClr val="FFFF00"/>
              </a:solidFill>
            </a:endParaRPr>
          </a:p>
        </p:txBody>
      </p:sp>
      <p:sp>
        <p:nvSpPr>
          <p:cNvPr id="1562" name="Google Shape;1562;p230"/>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startAt="8"/>
            </a:pPr>
            <a:r>
              <a:rPr lang="en" sz="1200" dirty="0"/>
              <a:t>Chargez le module </a:t>
            </a:r>
            <a:r>
              <a:rPr lang="en" sz="1200" b="1" i="1" dirty="0"/>
              <a:t>mongoose </a:t>
            </a:r>
            <a:r>
              <a:rPr lang="en" sz="1200" dirty="0"/>
              <a:t>et stocker le résultat dans une constante </a:t>
            </a:r>
            <a:r>
              <a:rPr lang="en" sz="1200" b="1" i="1" dirty="0"/>
              <a:t>mongoose</a:t>
            </a:r>
            <a:endParaRPr sz="1200" b="1" i="1" dirty="0"/>
          </a:p>
          <a:p>
            <a:pPr marL="365760" lvl="0" indent="-213359" algn="l" rtl="0">
              <a:spcBef>
                <a:spcPts val="1000"/>
              </a:spcBef>
              <a:spcAft>
                <a:spcPts val="0"/>
              </a:spcAft>
              <a:buSzPts val="1200"/>
              <a:buAutoNum type="arabicPeriod" startAt="8"/>
            </a:pPr>
            <a:r>
              <a:rPr lang="en" sz="1200" dirty="0"/>
              <a:t>Appelez la fonction </a:t>
            </a:r>
            <a:r>
              <a:rPr lang="en" sz="1200" b="1" i="1" dirty="0"/>
              <a:t>connect() </a:t>
            </a:r>
            <a:r>
              <a:rPr lang="en" sz="1200" dirty="0"/>
              <a:t>de l’objet </a:t>
            </a:r>
            <a:r>
              <a:rPr lang="en" sz="1200" b="1" i="1" dirty="0"/>
              <a:t>mongoose </a:t>
            </a:r>
            <a:r>
              <a:rPr lang="en" sz="1200" dirty="0"/>
              <a:t>en envoyant en paramètre :</a:t>
            </a:r>
            <a:endParaRPr sz="1200" dirty="0"/>
          </a:p>
          <a:p>
            <a:pPr marL="822960" lvl="1" indent="-213360" algn="l" rtl="0">
              <a:spcBef>
                <a:spcPts val="1000"/>
              </a:spcBef>
              <a:spcAft>
                <a:spcPts val="0"/>
              </a:spcAft>
              <a:buSzPts val="1200"/>
              <a:buAutoNum type="alphaLcPeriod"/>
            </a:pPr>
            <a:r>
              <a:rPr lang="en" dirty="0"/>
              <a:t>L</a:t>
            </a:r>
            <a:r>
              <a:rPr lang="en" sz="1200" dirty="0"/>
              <a:t>’URL de connexion </a:t>
            </a:r>
            <a:r>
              <a:rPr lang="en" sz="1200" b="1" dirty="0">
                <a:latin typeface="Courier New"/>
                <a:ea typeface="Courier New"/>
                <a:cs typeface="Courier New"/>
                <a:sym typeface="Courier New"/>
              </a:rPr>
              <a:t>mongodb://localhost/demo </a:t>
            </a:r>
            <a:r>
              <a:rPr lang="en" dirty="0"/>
              <a:t>( </a:t>
            </a:r>
            <a:r>
              <a:rPr lang="en" b="1" dirty="0"/>
              <a:t>demo </a:t>
            </a:r>
            <a:r>
              <a:rPr lang="en" dirty="0"/>
              <a:t>est le nom de la BD )</a:t>
            </a:r>
            <a:endParaRPr sz="1200" dirty="0"/>
          </a:p>
          <a:p>
            <a:pPr marL="822960" lvl="1" indent="-213360" algn="l" rtl="0">
              <a:spcBef>
                <a:spcPts val="0"/>
              </a:spcBef>
              <a:spcAft>
                <a:spcPts val="0"/>
              </a:spcAft>
              <a:buSzPts val="1200"/>
              <a:buAutoNum type="alphaLcPeriod"/>
            </a:pPr>
            <a:r>
              <a:rPr lang="en" dirty="0"/>
              <a:t>L</a:t>
            </a:r>
            <a:r>
              <a:rPr lang="en" sz="1200" dirty="0"/>
              <a:t>e paramètre </a:t>
            </a:r>
            <a:r>
              <a:rPr lang="en" sz="1200" b="1" dirty="0">
                <a:latin typeface="Courier New"/>
                <a:ea typeface="Courier New"/>
                <a:cs typeface="Courier New"/>
                <a:sym typeface="Courier New"/>
              </a:rPr>
              <a:t>{ useNewUrlParser: true }</a:t>
            </a:r>
            <a:r>
              <a:rPr lang="en" sz="1200" dirty="0"/>
              <a:t> pour utiliser le nouveau parser des </a:t>
            </a:r>
            <a:r>
              <a:rPr lang="en" sz="1200" dirty="0" smtClean="0"/>
              <a:t>URLs </a:t>
            </a:r>
            <a:r>
              <a:rPr lang="en" sz="1200" dirty="0"/>
              <a:t>du driver MongoDB</a:t>
            </a:r>
            <a:endParaRPr dirty="0"/>
          </a:p>
          <a:p>
            <a:pPr marL="365760" lvl="0" indent="-213359" algn="l" rtl="0">
              <a:spcBef>
                <a:spcPts val="1000"/>
              </a:spcBef>
              <a:spcAft>
                <a:spcPts val="0"/>
              </a:spcAft>
              <a:buSzPts val="1200"/>
              <a:buAutoNum type="arabicPeriod" startAt="8"/>
            </a:pPr>
            <a:r>
              <a:rPr lang="en" sz="1200" dirty="0"/>
              <a:t>La fonction </a:t>
            </a:r>
            <a:r>
              <a:rPr lang="en" sz="1200" b="1" i="1" dirty="0"/>
              <a:t>connect()</a:t>
            </a:r>
            <a:r>
              <a:rPr lang="en" sz="1200" dirty="0"/>
              <a:t> retourne une promesse ( Promise ) : </a:t>
            </a:r>
            <a:endParaRPr sz="1200" dirty="0"/>
          </a:p>
          <a:p>
            <a:pPr marL="914400" lvl="1" indent="-304800" algn="l" rtl="0">
              <a:spcBef>
                <a:spcPts val="1000"/>
              </a:spcBef>
              <a:spcAft>
                <a:spcPts val="0"/>
              </a:spcAft>
              <a:buSzPts val="1200"/>
              <a:buAutoNum type="alphaLcPeriod"/>
            </a:pPr>
            <a:r>
              <a:rPr lang="en" sz="1200" dirty="0"/>
              <a:t>Affichez le message </a:t>
            </a:r>
            <a:r>
              <a:rPr lang="en" sz="1200" b="1" i="1" dirty="0"/>
              <a:t>Connecté à la BD Mongo…</a:t>
            </a:r>
            <a:r>
              <a:rPr lang="en" sz="1200" dirty="0"/>
              <a:t> lorsque la promesse est résolue</a:t>
            </a:r>
            <a:endParaRPr dirty="0"/>
          </a:p>
          <a:p>
            <a:pPr marL="914400" lvl="1" indent="-304800" algn="l" rtl="0">
              <a:spcBef>
                <a:spcPts val="0"/>
              </a:spcBef>
              <a:spcAft>
                <a:spcPts val="0"/>
              </a:spcAft>
              <a:buSzPts val="1200"/>
              <a:buAutoNum type="alphaLcPeriod"/>
            </a:pPr>
            <a:r>
              <a:rPr lang="en" dirty="0"/>
              <a:t>Affichez le message </a:t>
            </a:r>
            <a:r>
              <a:rPr lang="en" b="1" i="1" dirty="0"/>
              <a:t>Echec de connexion à la BD Mongo...</a:t>
            </a:r>
            <a:r>
              <a:rPr lang="en" dirty="0"/>
              <a:t> lorsque la promesse est rejetée</a:t>
            </a:r>
            <a:endParaRPr dirty="0"/>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mongoose.connect('mongodb://localhost/demo', { useNewUrlParser: true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.then(() =&gt; console.log('Connecté à la BD Mongo...'))</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.catch(error =&gt; console.log('Echec de connexion à la BD Mongo...', error));</a:t>
            </a:r>
            <a:endParaRPr sz="1200" b="1" dirty="0">
              <a:latin typeface="Courier New"/>
              <a:ea typeface="Courier New"/>
              <a:cs typeface="Courier New"/>
              <a:sym typeface="Courier New"/>
            </a:endParaRPr>
          </a:p>
          <a:p>
            <a:pPr marL="0" lvl="0" indent="0" algn="l" rtl="0">
              <a:spcBef>
                <a:spcPts val="1000"/>
              </a:spcBef>
              <a:spcAft>
                <a:spcPts val="1000"/>
              </a:spcAft>
              <a:buNone/>
            </a:pPr>
            <a:endParaRPr sz="1200"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231"/>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Connexion</a:t>
            </a:r>
            <a:endParaRPr>
              <a:solidFill>
                <a:srgbClr val="FFFF00"/>
              </a:solidFill>
            </a:endParaRPr>
          </a:p>
        </p:txBody>
      </p:sp>
      <p:sp>
        <p:nvSpPr>
          <p:cNvPr id="1568" name="Google Shape;1568;p231"/>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1000"/>
              </a:spcBef>
              <a:spcAft>
                <a:spcPts val="0"/>
              </a:spcAft>
              <a:buSzPts val="1200"/>
              <a:buAutoNum type="arabicPeriod" startAt="11"/>
            </a:pPr>
            <a:r>
              <a:rPr lang="en" sz="1200"/>
              <a:t>Enregistrez les modifications et exécutez </a:t>
            </a:r>
            <a:r>
              <a:rPr lang="en" sz="1200" b="1" i="1"/>
              <a:t>index.js</a:t>
            </a:r>
            <a:endParaRPr sz="1200" b="1" i="1"/>
          </a:p>
          <a:p>
            <a:pPr marL="365760" lvl="0" indent="-213359" algn="l" rtl="0">
              <a:spcBef>
                <a:spcPts val="1000"/>
              </a:spcBef>
              <a:spcAft>
                <a:spcPts val="0"/>
              </a:spcAft>
              <a:buSzPts val="1200"/>
              <a:buAutoNum type="arabicPeriod" startAt="11"/>
            </a:pPr>
            <a:r>
              <a:rPr lang="en" sz="1200"/>
              <a:t>Vérifiez que le message </a:t>
            </a:r>
            <a:r>
              <a:rPr lang="en" sz="1200" b="1" i="1"/>
              <a:t>Connecté à la BD Mongo… </a:t>
            </a:r>
            <a:r>
              <a:rPr lang="en" sz="1200"/>
              <a:t>est bien affiché sur la console</a:t>
            </a:r>
            <a:endParaRPr sz="1200"/>
          </a:p>
          <a:p>
            <a:pPr marL="0" lvl="0" indent="0" algn="l" rtl="0">
              <a:spcBef>
                <a:spcPts val="1000"/>
              </a:spcBef>
              <a:spcAft>
                <a:spcPts val="1000"/>
              </a:spcAft>
              <a:buNone/>
            </a:pPr>
            <a:endParaRPr sz="120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p232"/>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solidFill>
                  <a:srgbClr val="FFFF00"/>
                </a:solidFill>
              </a:rPr>
              <a:t>Schémas</a:t>
            </a:r>
            <a:endParaRPr dirty="0">
              <a:solidFill>
                <a:srgbClr val="FFFF00"/>
              </a:solidFill>
            </a:endParaRPr>
          </a:p>
        </p:txBody>
      </p:sp>
      <p:sp>
        <p:nvSpPr>
          <p:cNvPr id="1574" name="Google Shape;1574;p232"/>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457200" lvl="0" indent="-304800" algn="l" rtl="0">
              <a:spcBef>
                <a:spcPts val="1000"/>
              </a:spcBef>
              <a:spcAft>
                <a:spcPts val="0"/>
              </a:spcAft>
              <a:buSzPts val="1200"/>
              <a:buChar char="●"/>
            </a:pPr>
            <a:r>
              <a:rPr lang="en" sz="1200" dirty="0"/>
              <a:t>Un </a:t>
            </a:r>
            <a:r>
              <a:rPr lang="en" sz="1200" b="1" dirty="0"/>
              <a:t>schéma dans mongoose </a:t>
            </a:r>
            <a:r>
              <a:rPr lang="en" sz="1200" dirty="0"/>
              <a:t>définit la structure d’un </a:t>
            </a:r>
            <a:r>
              <a:rPr lang="en" sz="1200" b="1" dirty="0"/>
              <a:t>document </a:t>
            </a:r>
            <a:r>
              <a:rPr lang="en" sz="1200" dirty="0"/>
              <a:t>appartenant à une </a:t>
            </a:r>
            <a:r>
              <a:rPr lang="en" sz="1200" b="1" dirty="0"/>
              <a:t>collection </a:t>
            </a:r>
            <a:r>
              <a:rPr lang="en" sz="1200" dirty="0"/>
              <a:t>dans une BD Mongo</a:t>
            </a:r>
            <a:endParaRPr sz="1200" dirty="0"/>
          </a:p>
          <a:p>
            <a:pPr marL="457200" lvl="0" indent="-304800" algn="l" rtl="0">
              <a:spcBef>
                <a:spcPts val="1000"/>
              </a:spcBef>
              <a:spcAft>
                <a:spcPts val="0"/>
              </a:spcAft>
              <a:buSzPts val="1200"/>
              <a:buChar char="●"/>
            </a:pPr>
            <a:r>
              <a:rPr lang="en" sz="1200" dirty="0"/>
              <a:t>Une </a:t>
            </a:r>
            <a:r>
              <a:rPr lang="en" sz="1200" b="1" dirty="0"/>
              <a:t>collection </a:t>
            </a:r>
            <a:r>
              <a:rPr lang="en" sz="1200" dirty="0"/>
              <a:t>dans MongoDB ressemble à une </a:t>
            </a:r>
            <a:r>
              <a:rPr lang="en" sz="1200" b="1" dirty="0"/>
              <a:t>table </a:t>
            </a:r>
            <a:r>
              <a:rPr lang="en" sz="1200" dirty="0"/>
              <a:t>dans une BD relationnelle</a:t>
            </a:r>
            <a:endParaRPr sz="1200" dirty="0"/>
          </a:p>
          <a:p>
            <a:pPr marL="457200" lvl="0" indent="-304800" algn="l" rtl="0">
              <a:spcBef>
                <a:spcPts val="1000"/>
              </a:spcBef>
              <a:spcAft>
                <a:spcPts val="0"/>
              </a:spcAft>
              <a:buSzPts val="1200"/>
              <a:buChar char="●"/>
            </a:pPr>
            <a:r>
              <a:rPr lang="en" sz="1200" dirty="0"/>
              <a:t>Un </a:t>
            </a:r>
            <a:r>
              <a:rPr lang="en" sz="1200" b="1" dirty="0"/>
              <a:t>document </a:t>
            </a:r>
            <a:r>
              <a:rPr lang="en" sz="1200" dirty="0"/>
              <a:t>dans MongoDB est similaire à un enregistrement dans une BD relationnelle</a:t>
            </a:r>
            <a:endParaRPr sz="1200" dirty="0"/>
          </a:p>
          <a:p>
            <a:pPr marL="457200" lvl="0" indent="-304800" algn="l" rtl="0">
              <a:spcBef>
                <a:spcPts val="1000"/>
              </a:spcBef>
              <a:spcAft>
                <a:spcPts val="0"/>
              </a:spcAft>
              <a:buSzPts val="1200"/>
              <a:buChar char="●"/>
            </a:pPr>
            <a:r>
              <a:rPr lang="en" sz="1200" dirty="0"/>
              <a:t>Un </a:t>
            </a:r>
            <a:r>
              <a:rPr lang="en" sz="1200" b="1" dirty="0"/>
              <a:t>document </a:t>
            </a:r>
            <a:r>
              <a:rPr lang="en" sz="1200" dirty="0"/>
              <a:t>contient </a:t>
            </a:r>
            <a:r>
              <a:rPr lang="en" sz="1200" b="1" dirty="0"/>
              <a:t>une suite de clé/valeur</a:t>
            </a:r>
            <a:r>
              <a:rPr lang="en" sz="1200" dirty="0"/>
              <a:t> similaire à un objet </a:t>
            </a:r>
            <a:r>
              <a:rPr lang="en" sz="1200" b="1" dirty="0"/>
              <a:t>JSON</a:t>
            </a:r>
            <a:endParaRPr sz="1200" b="1" dirty="0"/>
          </a:p>
          <a:p>
            <a:pPr marL="0" lvl="0" indent="0" algn="l" rtl="0">
              <a:spcBef>
                <a:spcPts val="1000"/>
              </a:spcBef>
              <a:spcAft>
                <a:spcPts val="0"/>
              </a:spcAft>
              <a:buNone/>
            </a:pPr>
            <a:r>
              <a:rPr lang="en" sz="1200" u="sng" dirty="0"/>
              <a:t>Exercice 1 :</a:t>
            </a:r>
            <a:endParaRPr sz="1200" u="sng" dirty="0"/>
          </a:p>
          <a:p>
            <a:pPr marL="365760" lvl="0" indent="-213359" algn="l" rtl="0">
              <a:spcBef>
                <a:spcPts val="1000"/>
              </a:spcBef>
              <a:spcAft>
                <a:spcPts val="0"/>
              </a:spcAft>
              <a:buSzPts val="1200"/>
              <a:buAutoNum type="arabicPeriod"/>
            </a:pPr>
            <a:r>
              <a:rPr lang="en" sz="1200" dirty="0"/>
              <a:t>Ouvrez le fichier </a:t>
            </a:r>
            <a:r>
              <a:rPr lang="en" sz="1200" b="1" dirty="0"/>
              <a:t>index.js</a:t>
            </a:r>
            <a:r>
              <a:rPr lang="en" sz="1200" dirty="0"/>
              <a:t> dans le répertoire </a:t>
            </a:r>
            <a:r>
              <a:rPr lang="en" sz="1200" b="1" dirty="0"/>
              <a:t>mongo-demo</a:t>
            </a:r>
            <a:endParaRPr sz="1200" b="1" dirty="0"/>
          </a:p>
          <a:p>
            <a:pPr marL="365760" lvl="0" indent="-213359">
              <a:spcBef>
                <a:spcPts val="1000"/>
              </a:spcBef>
              <a:buSzPts val="1200"/>
              <a:buAutoNum type="arabicPeriod"/>
            </a:pPr>
            <a:r>
              <a:rPr lang="en" sz="1200" dirty="0"/>
              <a:t>Créez une instance </a:t>
            </a:r>
            <a:r>
              <a:rPr lang="en" sz="1200" b="1" i="1" dirty="0"/>
              <a:t>atelierSchema </a:t>
            </a:r>
            <a:r>
              <a:rPr lang="en" sz="1200" dirty="0" smtClean="0"/>
              <a:t>de </a:t>
            </a:r>
            <a:r>
              <a:rPr lang="en" sz="1200" dirty="0"/>
              <a:t>la classe </a:t>
            </a:r>
            <a:r>
              <a:rPr lang="en" sz="1200" b="1" i="1" dirty="0"/>
              <a:t>Schema </a:t>
            </a:r>
            <a:r>
              <a:rPr lang="en" sz="1200" dirty="0" smtClean="0"/>
              <a:t>du </a:t>
            </a:r>
            <a:r>
              <a:rPr lang="en" sz="1200" dirty="0"/>
              <a:t>module </a:t>
            </a:r>
            <a:r>
              <a:rPr lang="en" sz="1200" b="1" i="1" dirty="0"/>
              <a:t>mongoose </a:t>
            </a:r>
            <a:r>
              <a:rPr lang="en" sz="1200" dirty="0"/>
              <a:t>pour définir le schéma d’un atelier</a:t>
            </a:r>
            <a:endParaRPr sz="1200" dirty="0"/>
          </a:p>
          <a:p>
            <a:pPr marL="0" lvl="0" indent="457200" algn="l" rtl="0">
              <a:lnSpc>
                <a:spcPct val="135714"/>
              </a:lnSpc>
              <a:spcBef>
                <a:spcPts val="1000"/>
              </a:spcBef>
              <a:spcAft>
                <a:spcPts val="0"/>
              </a:spcAft>
              <a:buNone/>
            </a:pPr>
            <a:r>
              <a:rPr lang="en" sz="1200" b="1" dirty="0">
                <a:latin typeface="Courier New"/>
                <a:ea typeface="Courier New"/>
                <a:cs typeface="Courier New"/>
                <a:sym typeface="Courier New"/>
              </a:rPr>
              <a:t>const atelierSchema = new mongoose.Schema({});</a:t>
            </a:r>
            <a:endParaRPr sz="1200" b="1" dirty="0">
              <a:latin typeface="Courier New"/>
              <a:ea typeface="Courier New"/>
              <a:cs typeface="Courier New"/>
              <a:sym typeface="Courier New"/>
            </a:endParaRPr>
          </a:p>
          <a:p>
            <a:pPr marL="914400" lvl="0" indent="0" algn="l" rtl="0">
              <a:spcBef>
                <a:spcPts val="0"/>
              </a:spcBef>
              <a:spcAft>
                <a:spcPts val="0"/>
              </a:spcAft>
              <a:buNone/>
            </a:pPr>
            <a:endParaRPr sz="1200" dirty="0"/>
          </a:p>
          <a:p>
            <a:pPr marL="457200" lvl="0" indent="0" algn="l" rtl="0">
              <a:spcBef>
                <a:spcPts val="1000"/>
              </a:spcBef>
              <a:spcAft>
                <a:spcPts val="1000"/>
              </a:spcAft>
              <a:buNone/>
            </a:pPr>
            <a:endParaRPr sz="1200"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233"/>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solidFill>
                  <a:srgbClr val="FFFF00"/>
                </a:solidFill>
              </a:rPr>
              <a:t>Schémas</a:t>
            </a:r>
            <a:endParaRPr dirty="0">
              <a:solidFill>
                <a:srgbClr val="FFFF00"/>
              </a:solidFill>
            </a:endParaRPr>
          </a:p>
        </p:txBody>
      </p:sp>
      <p:sp>
        <p:nvSpPr>
          <p:cNvPr id="1580" name="Google Shape;1580;p233"/>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dirty="0"/>
              <a:t>A l’intérieur du constructeur </a:t>
            </a:r>
            <a:r>
              <a:rPr lang="en" sz="1200" b="1" i="1" dirty="0"/>
              <a:t>Schema, </a:t>
            </a:r>
            <a:r>
              <a:rPr lang="en" sz="1200" dirty="0"/>
              <a:t>ajoutez les propriété suivantes pour en définir la structure :</a:t>
            </a:r>
            <a:endParaRPr sz="1200" dirty="0"/>
          </a:p>
          <a:p>
            <a:pPr marL="457200" lvl="0" indent="0" algn="l" rtl="0">
              <a:lnSpc>
                <a:spcPct val="135714"/>
              </a:lnSpc>
              <a:spcBef>
                <a:spcPts val="1000"/>
              </a:spcBef>
              <a:spcAft>
                <a:spcPts val="0"/>
              </a:spcAft>
              <a:buNone/>
            </a:pPr>
            <a:r>
              <a:rPr lang="en" sz="1200" dirty="0">
                <a:latin typeface="Courier New"/>
                <a:ea typeface="Courier New"/>
                <a:cs typeface="Courier New"/>
                <a:sym typeface="Courier New"/>
              </a:rPr>
              <a:t>const atelierSchema = new mongoose.Schema({</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nom: String,</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auteur: String,</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sujets: [ String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date: { type: Date, default: Date.now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disponible: Boolean</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dirty="0">
              <a:latin typeface="Courier New"/>
              <a:ea typeface="Courier New"/>
              <a:cs typeface="Courier New"/>
              <a:sym typeface="Courier New"/>
            </a:endParaRPr>
          </a:p>
          <a:p>
            <a:pPr marL="365760" lvl="0" indent="-213359" algn="l" rtl="0">
              <a:spcBef>
                <a:spcPts val="0"/>
              </a:spcBef>
              <a:spcAft>
                <a:spcPts val="0"/>
              </a:spcAft>
              <a:buSzPts val="1200"/>
              <a:buAutoNum type="arabicPeriod" startAt="3"/>
            </a:pPr>
            <a:r>
              <a:rPr lang="en" sz="1200" dirty="0"/>
              <a:t>Enregistrer les modifications</a:t>
            </a:r>
            <a:endParaRPr sz="1200" dirty="0"/>
          </a:p>
          <a:p>
            <a:pPr marL="457200" lvl="0" indent="0" algn="l" rtl="0">
              <a:lnSpc>
                <a:spcPct val="135714"/>
              </a:lnSpc>
              <a:spcBef>
                <a:spcPts val="1000"/>
              </a:spcBef>
              <a:spcAft>
                <a:spcPts val="0"/>
              </a:spcAft>
              <a:buNone/>
            </a:pPr>
            <a:endParaRPr sz="1200" dirty="0">
              <a:latin typeface="Courier New"/>
              <a:ea typeface="Courier New"/>
              <a:cs typeface="Courier New"/>
              <a:sym typeface="Courier New"/>
            </a:endParaRPr>
          </a:p>
          <a:p>
            <a:pPr marL="0" lvl="0" indent="0" algn="l" rtl="0">
              <a:spcBef>
                <a:spcPts val="0"/>
              </a:spcBef>
              <a:spcAft>
                <a:spcPts val="0"/>
              </a:spcAft>
              <a:buNone/>
            </a:pPr>
            <a:endParaRPr sz="1200" dirty="0"/>
          </a:p>
          <a:p>
            <a:pPr marL="914400" lvl="0" indent="0" algn="l" rtl="0">
              <a:spcBef>
                <a:spcPts val="1000"/>
              </a:spcBef>
              <a:spcAft>
                <a:spcPts val="0"/>
              </a:spcAft>
              <a:buNone/>
            </a:pPr>
            <a:endParaRPr sz="1200" dirty="0"/>
          </a:p>
          <a:p>
            <a:pPr marL="457200" lvl="0" indent="0" algn="l" rtl="0">
              <a:spcBef>
                <a:spcPts val="1000"/>
              </a:spcBef>
              <a:spcAft>
                <a:spcPts val="1000"/>
              </a:spcAft>
              <a:buNone/>
            </a:pPr>
            <a:endParaRPr sz="1200"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5" name="Google Shape;1585;p234"/>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solidFill>
                  <a:srgbClr val="FFFF00"/>
                </a:solidFill>
              </a:rPr>
              <a:t>Schémas</a:t>
            </a:r>
            <a:endParaRPr dirty="0">
              <a:solidFill>
                <a:srgbClr val="FFFF00"/>
              </a:solidFill>
            </a:endParaRPr>
          </a:p>
        </p:txBody>
      </p:sp>
      <p:sp>
        <p:nvSpPr>
          <p:cNvPr id="1586" name="Google Shape;1586;p234"/>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Voici les </a:t>
            </a:r>
            <a:r>
              <a:rPr lang="en" sz="1200" b="1"/>
              <a:t>types </a:t>
            </a:r>
            <a:r>
              <a:rPr lang="en" sz="1200"/>
              <a:t>que vous pouvez utiliser pour </a:t>
            </a:r>
            <a:r>
              <a:rPr lang="en" sz="1200" b="1"/>
              <a:t>définir les propriétés d’un schéma</a:t>
            </a:r>
            <a:r>
              <a:rPr lang="en" sz="1200"/>
              <a:t> :</a:t>
            </a:r>
            <a:endParaRPr sz="1200"/>
          </a:p>
          <a:p>
            <a:pPr marL="914400" lvl="1" indent="-304800" algn="l" rtl="0">
              <a:spcBef>
                <a:spcPts val="1000"/>
              </a:spcBef>
              <a:spcAft>
                <a:spcPts val="0"/>
              </a:spcAft>
              <a:buSzPts val="1200"/>
              <a:buChar char="○"/>
            </a:pPr>
            <a:r>
              <a:rPr lang="en" b="1"/>
              <a:t>String</a:t>
            </a:r>
            <a:endParaRPr b="1"/>
          </a:p>
          <a:p>
            <a:pPr marL="914400" lvl="1" indent="-304800" algn="l" rtl="0">
              <a:spcBef>
                <a:spcPts val="1000"/>
              </a:spcBef>
              <a:spcAft>
                <a:spcPts val="0"/>
              </a:spcAft>
              <a:buSzPts val="1200"/>
              <a:buChar char="○"/>
            </a:pPr>
            <a:r>
              <a:rPr lang="en" b="1"/>
              <a:t>Number</a:t>
            </a:r>
            <a:endParaRPr b="1"/>
          </a:p>
          <a:p>
            <a:pPr marL="914400" lvl="1" indent="-304800" algn="l" rtl="0">
              <a:spcBef>
                <a:spcPts val="1000"/>
              </a:spcBef>
              <a:spcAft>
                <a:spcPts val="0"/>
              </a:spcAft>
              <a:buSzPts val="1200"/>
              <a:buChar char="○"/>
            </a:pPr>
            <a:r>
              <a:rPr lang="en" b="1"/>
              <a:t>Boolean</a:t>
            </a:r>
            <a:endParaRPr b="1"/>
          </a:p>
          <a:p>
            <a:pPr marL="914400" lvl="1" indent="-304800" algn="l" rtl="0">
              <a:spcBef>
                <a:spcPts val="1000"/>
              </a:spcBef>
              <a:spcAft>
                <a:spcPts val="0"/>
              </a:spcAft>
              <a:buSzPts val="1200"/>
              <a:buChar char="○"/>
            </a:pPr>
            <a:r>
              <a:rPr lang="en" b="1"/>
              <a:t>Date</a:t>
            </a:r>
            <a:endParaRPr b="1"/>
          </a:p>
          <a:p>
            <a:pPr marL="914400" lvl="1" indent="-304800" algn="l" rtl="0">
              <a:spcBef>
                <a:spcPts val="1000"/>
              </a:spcBef>
              <a:spcAft>
                <a:spcPts val="0"/>
              </a:spcAft>
              <a:buSzPts val="1200"/>
              <a:buChar char="○"/>
            </a:pPr>
            <a:r>
              <a:rPr lang="en" b="1"/>
              <a:t>Buffer </a:t>
            </a:r>
            <a:r>
              <a:rPr lang="en"/>
              <a:t>( Utilisé pour stocker des données binaires - Ex: images ou fichiers )</a:t>
            </a:r>
            <a:endParaRPr/>
          </a:p>
          <a:p>
            <a:pPr marL="914400" lvl="1" indent="-304800" algn="l" rtl="0">
              <a:spcBef>
                <a:spcPts val="1000"/>
              </a:spcBef>
              <a:spcAft>
                <a:spcPts val="0"/>
              </a:spcAft>
              <a:buSzPts val="1200"/>
              <a:buChar char="○"/>
            </a:pPr>
            <a:r>
              <a:rPr lang="en" b="1"/>
              <a:t>ObjectID </a:t>
            </a:r>
            <a:r>
              <a:rPr lang="en"/>
              <a:t>( Utilisé pour assigner des identifiants uniques )</a:t>
            </a:r>
            <a:endParaRPr/>
          </a:p>
          <a:p>
            <a:pPr marL="914400" lvl="1" indent="-304800" algn="l" rtl="0">
              <a:spcBef>
                <a:spcPts val="1000"/>
              </a:spcBef>
              <a:spcAft>
                <a:spcPts val="0"/>
              </a:spcAft>
              <a:buSzPts val="1200"/>
              <a:buChar char="○"/>
            </a:pPr>
            <a:r>
              <a:rPr lang="en" b="1"/>
              <a:t>Array</a:t>
            </a:r>
            <a:endParaRPr b="1"/>
          </a:p>
          <a:p>
            <a:pPr marL="457200" lvl="0" indent="0" algn="l" rtl="0">
              <a:lnSpc>
                <a:spcPct val="135714"/>
              </a:lnSpc>
              <a:spcBef>
                <a:spcPts val="1000"/>
              </a:spcBef>
              <a:spcAft>
                <a:spcPts val="0"/>
              </a:spcAft>
              <a:buNone/>
            </a:pPr>
            <a:endParaRPr sz="1200">
              <a:latin typeface="Courier New"/>
              <a:ea typeface="Courier New"/>
              <a:cs typeface="Courier New"/>
              <a:sym typeface="Courier New"/>
            </a:endParaRPr>
          </a:p>
          <a:p>
            <a:pPr marL="0" lvl="0" indent="0" algn="l" rtl="0">
              <a:spcBef>
                <a:spcPts val="0"/>
              </a:spcBef>
              <a:spcAft>
                <a:spcPts val="0"/>
              </a:spcAft>
              <a:buNone/>
            </a:pPr>
            <a:endParaRPr sz="1200"/>
          </a:p>
          <a:p>
            <a:pPr marL="91440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23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Model</a:t>
            </a:r>
            <a:endParaRPr>
              <a:solidFill>
                <a:srgbClr val="FFFF00"/>
              </a:solidFill>
            </a:endParaRPr>
          </a:p>
        </p:txBody>
      </p:sp>
      <p:sp>
        <p:nvSpPr>
          <p:cNvPr id="1592" name="Google Shape;1592;p235"/>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t>Un </a:t>
            </a:r>
            <a:r>
              <a:rPr lang="en" sz="1200" b="1" dirty="0"/>
              <a:t>model </a:t>
            </a:r>
            <a:r>
              <a:rPr lang="en" sz="1200" dirty="0"/>
              <a:t>dans mongoose est l’équivalent d’une </a:t>
            </a:r>
            <a:r>
              <a:rPr lang="en" sz="1200" b="1" dirty="0"/>
              <a:t>classe </a:t>
            </a:r>
            <a:r>
              <a:rPr lang="en" sz="1200" dirty="0"/>
              <a:t>( </a:t>
            </a:r>
            <a:r>
              <a:rPr lang="en" sz="1200" b="1" dirty="0"/>
              <a:t>Class </a:t>
            </a:r>
            <a:r>
              <a:rPr lang="en" sz="1200" dirty="0"/>
              <a:t>) en programmation orientée objet</a:t>
            </a:r>
            <a:endParaRPr sz="1200" dirty="0"/>
          </a:p>
          <a:p>
            <a:pPr marL="365760" lvl="0" indent="-213359" algn="l" rtl="0">
              <a:spcBef>
                <a:spcPts val="1000"/>
              </a:spcBef>
              <a:spcAft>
                <a:spcPts val="0"/>
              </a:spcAft>
              <a:buSzPts val="1200"/>
              <a:buChar char="●"/>
            </a:pPr>
            <a:r>
              <a:rPr lang="en" sz="1200" dirty="0"/>
              <a:t>Pour obtenir une classe il faut compiler le schéma en un model</a:t>
            </a:r>
            <a:endParaRPr sz="1200" dirty="0"/>
          </a:p>
          <a:p>
            <a:pPr marL="365760" lvl="0" indent="-213359" algn="l" rtl="0">
              <a:spcBef>
                <a:spcPts val="1000"/>
              </a:spcBef>
              <a:spcAft>
                <a:spcPts val="0"/>
              </a:spcAft>
              <a:buSzPts val="1200"/>
              <a:buChar char="●"/>
            </a:pPr>
            <a:r>
              <a:rPr lang="en" sz="1200" dirty="0"/>
              <a:t>A partir du model ou de la classe ressortie, on peut créer une objet avec ses propriété et valeurs</a:t>
            </a:r>
            <a:endParaRPr sz="1200" dirty="0"/>
          </a:p>
          <a:p>
            <a:pPr marL="457200" lvl="0" indent="0" algn="l" rtl="0">
              <a:lnSpc>
                <a:spcPct val="135714"/>
              </a:lnSpc>
              <a:spcBef>
                <a:spcPts val="1000"/>
              </a:spcBef>
              <a:spcAft>
                <a:spcPts val="0"/>
              </a:spcAft>
              <a:buNone/>
            </a:pPr>
            <a:endParaRPr sz="1200" dirty="0">
              <a:latin typeface="Courier New"/>
              <a:ea typeface="Courier New"/>
              <a:cs typeface="Courier New"/>
              <a:sym typeface="Courier New"/>
            </a:endParaRPr>
          </a:p>
          <a:p>
            <a:pPr marL="0" lvl="0" indent="0" algn="l" rtl="0">
              <a:spcBef>
                <a:spcPts val="0"/>
              </a:spcBef>
              <a:spcAft>
                <a:spcPts val="0"/>
              </a:spcAft>
              <a:buNone/>
            </a:pPr>
            <a:r>
              <a:rPr lang="en" sz="1200" u="sng" dirty="0"/>
              <a:t>Exercice 1 :</a:t>
            </a:r>
            <a:endParaRPr sz="1200" u="sng" dirty="0"/>
          </a:p>
          <a:p>
            <a:pPr marL="365760" lvl="0" indent="-213359" algn="l" rtl="0">
              <a:spcBef>
                <a:spcPts val="1000"/>
              </a:spcBef>
              <a:spcAft>
                <a:spcPts val="0"/>
              </a:spcAft>
              <a:buSzPts val="1200"/>
              <a:buAutoNum type="arabicPeriod"/>
            </a:pPr>
            <a:r>
              <a:rPr lang="en" sz="1200" dirty="0"/>
              <a:t>Ouvrez le fichier </a:t>
            </a:r>
            <a:r>
              <a:rPr lang="en" sz="1200" b="1" dirty="0"/>
              <a:t>index.js</a:t>
            </a:r>
            <a:r>
              <a:rPr lang="en" sz="1200" dirty="0"/>
              <a:t> dans le répertoire </a:t>
            </a:r>
            <a:r>
              <a:rPr lang="en" sz="1200" b="1" dirty="0"/>
              <a:t>mongo-demo</a:t>
            </a:r>
            <a:endParaRPr sz="1200" b="1" dirty="0"/>
          </a:p>
          <a:p>
            <a:pPr marL="365760" lvl="0" indent="-213359" algn="l" rtl="0">
              <a:spcBef>
                <a:spcPts val="1000"/>
              </a:spcBef>
              <a:spcAft>
                <a:spcPts val="0"/>
              </a:spcAft>
              <a:buSzPts val="1200"/>
              <a:buAutoNum type="arabicPeriod"/>
            </a:pPr>
            <a:r>
              <a:rPr lang="en" sz="1200" dirty="0"/>
              <a:t>Juste après la définition du schéma, invoquer la méthode </a:t>
            </a:r>
            <a:r>
              <a:rPr lang="en" sz="1200" b="1" i="1" dirty="0"/>
              <a:t>model()</a:t>
            </a:r>
            <a:r>
              <a:rPr lang="en" sz="1200" dirty="0"/>
              <a:t> du package </a:t>
            </a:r>
            <a:r>
              <a:rPr lang="en" sz="1200" b="1" i="1" dirty="0"/>
              <a:t>mongoose </a:t>
            </a:r>
            <a:r>
              <a:rPr lang="en" sz="1200" dirty="0"/>
              <a:t>en passant les arguments :</a:t>
            </a:r>
            <a:endParaRPr sz="1200" dirty="0"/>
          </a:p>
          <a:p>
            <a:pPr marL="822960" lvl="1" indent="-213360" algn="l" rtl="0">
              <a:spcBef>
                <a:spcPts val="1000"/>
              </a:spcBef>
              <a:spcAft>
                <a:spcPts val="0"/>
              </a:spcAft>
              <a:buSzPts val="1200"/>
              <a:buAutoNum type="alphaLcPeriod"/>
            </a:pPr>
            <a:r>
              <a:rPr lang="en" dirty="0"/>
              <a:t>Le </a:t>
            </a:r>
            <a:r>
              <a:rPr lang="en" b="1" dirty="0"/>
              <a:t>nom du model </a:t>
            </a:r>
            <a:r>
              <a:rPr lang="en" b="1" dirty="0" smtClean="0"/>
              <a:t>( au singulier ) </a:t>
            </a:r>
            <a:r>
              <a:rPr lang="en" dirty="0" smtClean="0"/>
              <a:t>qui </a:t>
            </a:r>
            <a:r>
              <a:rPr lang="en" dirty="0"/>
              <a:t>va représenter la collection dans la BD </a:t>
            </a:r>
            <a:r>
              <a:rPr lang="en" dirty="0" smtClean="0"/>
              <a:t>Mongo ( </a:t>
            </a:r>
            <a:r>
              <a:rPr lang="en" b="1" dirty="0" smtClean="0"/>
              <a:t>au pluriel )</a:t>
            </a:r>
            <a:endParaRPr b="1" dirty="0"/>
          </a:p>
          <a:p>
            <a:pPr marL="822960" lvl="1" indent="-213360" algn="l" rtl="0">
              <a:spcBef>
                <a:spcPts val="1000"/>
              </a:spcBef>
              <a:spcAft>
                <a:spcPts val="0"/>
              </a:spcAft>
              <a:buSzPts val="1200"/>
              <a:buAutoNum type="alphaLcPeriod"/>
            </a:pPr>
            <a:r>
              <a:rPr lang="en" dirty="0"/>
              <a:t>Le schéma qui définit la structure des documents de la collection</a:t>
            </a:r>
            <a:endParaRPr dirty="0"/>
          </a:p>
          <a:p>
            <a:pPr marL="365760" lvl="0" indent="-213359" algn="l" rtl="0">
              <a:spcBef>
                <a:spcPts val="1000"/>
              </a:spcBef>
              <a:spcAft>
                <a:spcPts val="0"/>
              </a:spcAft>
              <a:buSzPts val="1200"/>
              <a:buAutoNum type="arabicPeriod"/>
            </a:pPr>
            <a:r>
              <a:rPr lang="en" sz="1200" dirty="0"/>
              <a:t>La méthode </a:t>
            </a:r>
            <a:r>
              <a:rPr lang="en" sz="1200" b="1" i="1" dirty="0"/>
              <a:t>model()</a:t>
            </a:r>
            <a:r>
              <a:rPr lang="en" sz="1200" dirty="0"/>
              <a:t> retourne une classe. Stockez la classe dans une constante </a:t>
            </a:r>
            <a:r>
              <a:rPr lang="en" sz="1200" b="1" i="1" dirty="0"/>
              <a:t>Atelier</a:t>
            </a:r>
            <a:endParaRPr sz="1200" b="1" i="1" dirty="0"/>
          </a:p>
          <a:p>
            <a:pPr marL="914400" lvl="0" indent="0" algn="l" rtl="0">
              <a:spcBef>
                <a:spcPts val="1000"/>
              </a:spcBef>
              <a:spcAft>
                <a:spcPts val="0"/>
              </a:spcAft>
              <a:buNone/>
            </a:pPr>
            <a:endParaRPr sz="1200" dirty="0"/>
          </a:p>
          <a:p>
            <a:pPr marL="457200" lvl="0" indent="0" algn="l" rtl="0">
              <a:spcBef>
                <a:spcPts val="1000"/>
              </a:spcBef>
              <a:spcAft>
                <a:spcPts val="1000"/>
              </a:spcAft>
              <a:buNone/>
            </a:pPr>
            <a:endParaRPr sz="1200"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236"/>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Model</a:t>
            </a:r>
            <a:endParaRPr>
              <a:solidFill>
                <a:srgbClr val="FFFF00"/>
              </a:solidFill>
            </a:endParaRPr>
          </a:p>
        </p:txBody>
      </p:sp>
      <p:sp>
        <p:nvSpPr>
          <p:cNvPr id="1598" name="Google Shape;1598;p236"/>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0" lvl="0" indent="457200" algn="l" rtl="0">
              <a:lnSpc>
                <a:spcPct val="135714"/>
              </a:lnSpc>
              <a:spcBef>
                <a:spcPts val="0"/>
              </a:spcBef>
              <a:spcAft>
                <a:spcPts val="0"/>
              </a:spcAft>
              <a:buNone/>
            </a:pPr>
            <a:r>
              <a:rPr lang="en" sz="1200" b="1" dirty="0">
                <a:latin typeface="Courier New"/>
                <a:ea typeface="Courier New"/>
                <a:cs typeface="Courier New"/>
                <a:sym typeface="Courier New"/>
              </a:rPr>
              <a:t>const Atelier = mongoose.model('Atelier', atelierSchema);</a:t>
            </a:r>
            <a:endParaRPr sz="1200" b="1" dirty="0">
              <a:latin typeface="Courier New"/>
              <a:ea typeface="Courier New"/>
              <a:cs typeface="Courier New"/>
              <a:sym typeface="Courier New"/>
            </a:endParaRPr>
          </a:p>
          <a:p>
            <a:pPr marL="365760" lvl="0" indent="-213359" algn="l" rtl="0">
              <a:spcBef>
                <a:spcPts val="1000"/>
              </a:spcBef>
              <a:spcAft>
                <a:spcPts val="0"/>
              </a:spcAft>
              <a:buSzPts val="1200"/>
              <a:buAutoNum type="arabicPeriod" startAt="4"/>
            </a:pPr>
            <a:r>
              <a:rPr lang="en" sz="1200" dirty="0"/>
              <a:t>Créez un objet à partir de la classe </a:t>
            </a:r>
            <a:r>
              <a:rPr lang="en" sz="1200" b="1" i="1" dirty="0"/>
              <a:t>Atelier </a:t>
            </a:r>
            <a:r>
              <a:rPr lang="en" sz="1200" dirty="0"/>
              <a:t>en passant au constructeur les propriétés et valeurs suivantes :</a:t>
            </a:r>
            <a:endParaRPr sz="1200"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const atelier = new Atelier({</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nom: 'Atelier Node.js',</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auteur: 'Rostom',</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sujets: ['Node', 'NPM', 'Module'],</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disponible: true</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dirty="0">
              <a:latin typeface="Courier New"/>
              <a:ea typeface="Courier New"/>
              <a:cs typeface="Courier New"/>
              <a:sym typeface="Courier New"/>
            </a:endParaRPr>
          </a:p>
          <a:p>
            <a:pPr marL="365760" lvl="0" indent="-213359" algn="l" rtl="0">
              <a:lnSpc>
                <a:spcPct val="135714"/>
              </a:lnSpc>
              <a:spcBef>
                <a:spcPts val="0"/>
              </a:spcBef>
              <a:spcAft>
                <a:spcPts val="0"/>
              </a:spcAft>
              <a:buSzPts val="1200"/>
              <a:buChar char="●"/>
            </a:pPr>
            <a:r>
              <a:rPr lang="en" sz="1200" dirty="0"/>
              <a:t>L’objet </a:t>
            </a:r>
            <a:r>
              <a:rPr lang="en" sz="1200" b="1" i="1" dirty="0"/>
              <a:t>atelier </a:t>
            </a:r>
            <a:r>
              <a:rPr lang="en" sz="1200" dirty="0"/>
              <a:t>correspond ainsi au </a:t>
            </a:r>
            <a:r>
              <a:rPr lang="en" sz="1200" b="1" dirty="0"/>
              <a:t>document </a:t>
            </a:r>
            <a:r>
              <a:rPr lang="en" sz="1200" dirty="0"/>
              <a:t>qui va appartenir à la </a:t>
            </a:r>
            <a:r>
              <a:rPr lang="en" sz="1200" b="1" dirty="0"/>
              <a:t>collection </a:t>
            </a:r>
            <a:r>
              <a:rPr lang="en" sz="1200" b="1" i="1" dirty="0"/>
              <a:t>Atelier</a:t>
            </a:r>
            <a:endParaRPr sz="1200" b="1" i="1" dirty="0"/>
          </a:p>
          <a:p>
            <a:pPr marL="457200" lvl="0" indent="0" algn="l" rtl="0">
              <a:spcBef>
                <a:spcPts val="0"/>
              </a:spcBef>
              <a:spcAft>
                <a:spcPts val="0"/>
              </a:spcAft>
              <a:buNone/>
            </a:pPr>
            <a:endParaRPr sz="1200" dirty="0"/>
          </a:p>
          <a:p>
            <a:pPr marL="0" lvl="0" indent="0" algn="l" rtl="0">
              <a:spcBef>
                <a:spcPts val="1000"/>
              </a:spcBef>
              <a:spcAft>
                <a:spcPts val="0"/>
              </a:spcAft>
              <a:buNone/>
            </a:pPr>
            <a:endParaRPr sz="1200" dirty="0"/>
          </a:p>
          <a:p>
            <a:pPr marL="914400" lvl="0" indent="0" algn="l" rtl="0">
              <a:spcBef>
                <a:spcPts val="1000"/>
              </a:spcBef>
              <a:spcAft>
                <a:spcPts val="0"/>
              </a:spcAft>
              <a:buNone/>
            </a:pPr>
            <a:endParaRPr sz="1200" dirty="0"/>
          </a:p>
          <a:p>
            <a:pPr marL="457200" lvl="0" indent="0" algn="l" rtl="0">
              <a:spcBef>
                <a:spcPts val="1000"/>
              </a:spcBef>
              <a:spcAft>
                <a:spcPts val="1000"/>
              </a:spcAft>
              <a:buNone/>
            </a:pPr>
            <a:endParaRPr sz="1200"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237"/>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Sauvegarder un document</a:t>
            </a:r>
            <a:endParaRPr>
              <a:solidFill>
                <a:srgbClr val="FFFF00"/>
              </a:solidFill>
            </a:endParaRPr>
          </a:p>
        </p:txBody>
      </p:sp>
      <p:sp>
        <p:nvSpPr>
          <p:cNvPr id="1604" name="Google Shape;1604;p237"/>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a:t>Pour sauvegarder un document dans la BD mongo, il faut invoquer la méthode </a:t>
            </a:r>
            <a:r>
              <a:rPr lang="en" sz="1200" b="1" i="1"/>
              <a:t>save()</a:t>
            </a:r>
            <a:r>
              <a:rPr lang="en" sz="1200"/>
              <a:t> de l’objet créé à partir du model</a:t>
            </a:r>
            <a:endParaRPr sz="1200"/>
          </a:p>
          <a:p>
            <a:pPr marL="365760" lvl="0" indent="-213359" algn="l" rtl="0">
              <a:lnSpc>
                <a:spcPct val="135714"/>
              </a:lnSpc>
              <a:spcBef>
                <a:spcPts val="1000"/>
              </a:spcBef>
              <a:spcAft>
                <a:spcPts val="0"/>
              </a:spcAft>
              <a:buSzPts val="1200"/>
              <a:buChar char="●"/>
            </a:pPr>
            <a:r>
              <a:rPr lang="en" sz="1200"/>
              <a:t>La méthode </a:t>
            </a:r>
            <a:r>
              <a:rPr lang="en" sz="1200" b="1" i="1"/>
              <a:t>save()</a:t>
            </a:r>
            <a:r>
              <a:rPr lang="en" sz="1200"/>
              <a:t> est une méthode </a:t>
            </a:r>
            <a:r>
              <a:rPr lang="en" sz="1200" b="1"/>
              <a:t>asynchrone </a:t>
            </a:r>
            <a:r>
              <a:rPr lang="en" sz="1200"/>
              <a:t>car il faut un certain temps pour enregistrer les documents dans la BD</a:t>
            </a:r>
            <a:endParaRPr sz="1200"/>
          </a:p>
          <a:p>
            <a:pPr marL="365760" lvl="0" indent="-213359" algn="l" rtl="0">
              <a:lnSpc>
                <a:spcPct val="135714"/>
              </a:lnSpc>
              <a:spcBef>
                <a:spcPts val="1000"/>
              </a:spcBef>
              <a:spcAft>
                <a:spcPts val="0"/>
              </a:spcAft>
              <a:buSzPts val="1200"/>
              <a:buChar char="●"/>
            </a:pPr>
            <a:r>
              <a:rPr lang="en" sz="1200"/>
              <a:t>La méthode </a:t>
            </a:r>
            <a:r>
              <a:rPr lang="en" sz="1200" b="1" i="1"/>
              <a:t>save()</a:t>
            </a:r>
            <a:r>
              <a:rPr lang="en" sz="1200"/>
              <a:t> retourne donc une </a:t>
            </a:r>
            <a:r>
              <a:rPr lang="en" sz="1200" b="1"/>
              <a:t>promesse </a:t>
            </a:r>
            <a:r>
              <a:rPr lang="en" sz="1200"/>
              <a:t>( </a:t>
            </a:r>
            <a:r>
              <a:rPr lang="en" sz="1200" b="1"/>
              <a:t>Promise </a:t>
            </a:r>
            <a:r>
              <a:rPr lang="en" sz="1200"/>
              <a:t>). Si la promesse est résolue, alors le résultat retourné par la promesse est le </a:t>
            </a:r>
            <a:r>
              <a:rPr lang="en" sz="1200" b="1"/>
              <a:t>document sauvegardé </a:t>
            </a:r>
            <a:r>
              <a:rPr lang="en" sz="1200"/>
              <a:t>dans la BD Mongo</a:t>
            </a:r>
            <a:endParaRPr sz="1200"/>
          </a:p>
          <a:p>
            <a:pPr marL="365760" lvl="0" indent="-213359" algn="l" rtl="0">
              <a:lnSpc>
                <a:spcPct val="135714"/>
              </a:lnSpc>
              <a:spcBef>
                <a:spcPts val="1000"/>
              </a:spcBef>
              <a:spcAft>
                <a:spcPts val="0"/>
              </a:spcAft>
              <a:buSzPts val="1200"/>
              <a:buChar char="●"/>
            </a:pPr>
            <a:r>
              <a:rPr lang="en" sz="1200"/>
              <a:t>Lorsque le document est sauvegardé, la BD Mongo va lui assigner un </a:t>
            </a:r>
            <a:r>
              <a:rPr lang="en" sz="1200" b="1"/>
              <a:t>identifiant unique</a:t>
            </a:r>
            <a:r>
              <a:rPr lang="en" sz="1200"/>
              <a:t> sous forme d’un objet</a:t>
            </a:r>
            <a:endParaRPr sz="1200"/>
          </a:p>
          <a:p>
            <a:pPr marL="0" lvl="0" indent="0" algn="l" rtl="0">
              <a:spcBef>
                <a:spcPts val="1000"/>
              </a:spcBef>
              <a:spcAft>
                <a:spcPts val="0"/>
              </a:spcAft>
              <a:buNone/>
            </a:pPr>
            <a:r>
              <a:rPr lang="en" sz="1200" u="sng"/>
              <a:t>Exercice 1 :</a:t>
            </a:r>
            <a:endParaRPr sz="1200"/>
          </a:p>
          <a:p>
            <a:pPr marL="365760" lvl="0" indent="-213359" algn="l" rtl="0">
              <a:spcBef>
                <a:spcPts val="1000"/>
              </a:spcBef>
              <a:spcAft>
                <a:spcPts val="0"/>
              </a:spcAft>
              <a:buSzPts val="1200"/>
              <a:buAutoNum type="arabicPeriod"/>
            </a:pPr>
            <a:r>
              <a:rPr lang="en" sz="1200"/>
              <a:t>Ouvrez le fichier </a:t>
            </a:r>
            <a:r>
              <a:rPr lang="en" sz="1200" b="1"/>
              <a:t>index.js</a:t>
            </a:r>
            <a:r>
              <a:rPr lang="en" sz="1200"/>
              <a:t> dans le répertoire </a:t>
            </a:r>
            <a:r>
              <a:rPr lang="en" sz="1200" b="1"/>
              <a:t>mongo-demo</a:t>
            </a:r>
            <a:endParaRPr sz="1200" b="1"/>
          </a:p>
          <a:p>
            <a:pPr marL="365760" lvl="0" indent="-213359" algn="l" rtl="0">
              <a:spcBef>
                <a:spcPts val="1000"/>
              </a:spcBef>
              <a:spcAft>
                <a:spcPts val="0"/>
              </a:spcAft>
              <a:buSzPts val="1200"/>
              <a:buAutoNum type="arabicPeriod"/>
            </a:pPr>
            <a:r>
              <a:rPr lang="en" sz="1200"/>
              <a:t>Créez une fonction </a:t>
            </a:r>
            <a:r>
              <a:rPr lang="en" sz="1200" b="1" i="1"/>
              <a:t>async creerAtelier()</a:t>
            </a:r>
            <a:endParaRPr sz="1200"/>
          </a:p>
          <a:p>
            <a:pPr marL="457200" lvl="0" indent="0" algn="l" rtl="0">
              <a:spcBef>
                <a:spcPts val="1000"/>
              </a:spcBef>
              <a:spcAft>
                <a:spcPts val="1000"/>
              </a:spcAft>
              <a:buNone/>
            </a:pP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Charger un module</a:t>
            </a:r>
            <a:endParaRPr>
              <a:solidFill>
                <a:srgbClr val="FFFF00"/>
              </a:solidFill>
            </a:endParaRPr>
          </a:p>
        </p:txBody>
      </p:sp>
      <p:sp>
        <p:nvSpPr>
          <p:cNvPr id="244" name="Google Shape;244;p35"/>
          <p:cNvSpPr txBox="1">
            <a:spLocks noGrp="1"/>
          </p:cNvSpPr>
          <p:nvPr>
            <p:ph type="body" idx="1"/>
          </p:nvPr>
        </p:nvSpPr>
        <p:spPr>
          <a:xfrm>
            <a:off x="471900" y="1723600"/>
            <a:ext cx="4308300" cy="3145500"/>
          </a:xfrm>
          <a:prstGeom prst="rect">
            <a:avLst/>
          </a:prstGeom>
        </p:spPr>
        <p:txBody>
          <a:bodyPr spcFirstLastPara="1" wrap="square" lIns="91425" tIns="91425" rIns="91425" bIns="91425" anchor="t" anchorCtr="0">
            <a:noAutofit/>
          </a:bodyPr>
          <a:lstStyle/>
          <a:p>
            <a:pPr marL="365760" marR="0" lvl="0" indent="-213359" algn="l" rtl="0">
              <a:lnSpc>
                <a:spcPct val="115000"/>
              </a:lnSpc>
              <a:spcBef>
                <a:spcPts val="1000"/>
              </a:spcBef>
              <a:spcAft>
                <a:spcPts val="0"/>
              </a:spcAft>
              <a:buClr>
                <a:schemeClr val="lt2"/>
              </a:buClr>
              <a:buSzPts val="1200"/>
              <a:buFont typeface="Roboto"/>
              <a:buChar char="●"/>
            </a:pPr>
            <a:r>
              <a:rPr lang="en" sz="1200"/>
              <a:t>On peut aussi exporter directement une fonction sans avoir à définir un objet </a:t>
            </a:r>
            <a:r>
              <a:rPr lang="en" sz="1200" b="1" i="1"/>
              <a:t>log </a:t>
            </a:r>
            <a:r>
              <a:rPr lang="en" sz="1200"/>
              <a:t>:</a:t>
            </a:r>
            <a:endParaRPr sz="1200"/>
          </a:p>
          <a:p>
            <a:pPr marL="822960" lvl="1" indent="-213360" algn="l" rtl="0">
              <a:spcBef>
                <a:spcPts val="1000"/>
              </a:spcBef>
              <a:spcAft>
                <a:spcPts val="0"/>
              </a:spcAft>
              <a:buSzPts val="1200"/>
              <a:buChar char="○"/>
            </a:pPr>
            <a:r>
              <a:rPr lang="en" sz="1200"/>
              <a:t>Example : </a:t>
            </a:r>
            <a:r>
              <a:rPr lang="en" b="1"/>
              <a:t>module.exports = log;</a:t>
            </a:r>
            <a:endParaRPr sz="1200"/>
          </a:p>
          <a:p>
            <a:pPr marL="0" lvl="0" indent="0" algn="l" rtl="0">
              <a:spcBef>
                <a:spcPts val="100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Ouvrez le fichier </a:t>
            </a:r>
            <a:r>
              <a:rPr lang="en" sz="1200" b="1" i="1"/>
              <a:t>logger.js</a:t>
            </a:r>
            <a:endParaRPr sz="1200" b="1" i="1"/>
          </a:p>
          <a:p>
            <a:pPr marL="365760" lvl="0" indent="-213359" algn="l" rtl="0">
              <a:spcBef>
                <a:spcPts val="1000"/>
              </a:spcBef>
              <a:spcAft>
                <a:spcPts val="0"/>
              </a:spcAft>
              <a:buSzPts val="1200"/>
              <a:buAutoNum type="arabicPeriod"/>
            </a:pPr>
            <a:r>
              <a:rPr lang="en" sz="1200"/>
              <a:t>Remplacez l’instruction </a:t>
            </a:r>
            <a:r>
              <a:rPr lang="en" sz="1050" b="1">
                <a:latin typeface="Courier New"/>
                <a:ea typeface="Courier New"/>
                <a:cs typeface="Courier New"/>
                <a:sym typeface="Courier New"/>
              </a:rPr>
              <a:t>module.exports.log = log;                </a:t>
            </a:r>
            <a:r>
              <a:rPr lang="en" sz="1200"/>
              <a:t>par </a:t>
            </a:r>
            <a:r>
              <a:rPr lang="en" sz="1050" b="1">
                <a:latin typeface="Courier New"/>
                <a:ea typeface="Courier New"/>
                <a:cs typeface="Courier New"/>
                <a:sym typeface="Courier New"/>
              </a:rPr>
              <a:t>module.exports = log;</a:t>
            </a:r>
            <a:endParaRPr sz="1050" b="1">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Enregistrer les modifications.</a:t>
            </a:r>
            <a:endParaRPr sz="1200"/>
          </a:p>
          <a:p>
            <a:pPr marL="365760" lvl="0" indent="-213359" algn="l" rtl="0">
              <a:spcBef>
                <a:spcPts val="1000"/>
              </a:spcBef>
              <a:spcAft>
                <a:spcPts val="0"/>
              </a:spcAft>
              <a:buSzPts val="1200"/>
              <a:buAutoNum type="arabicPeriod"/>
            </a:pPr>
            <a:r>
              <a:rPr lang="en" sz="1200"/>
              <a:t>Ouvrez le fichier </a:t>
            </a:r>
            <a:r>
              <a:rPr lang="en" sz="1200" b="1"/>
              <a:t>app.js</a:t>
            </a: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45" name="Google Shape;245;p35"/>
          <p:cNvSpPr txBox="1">
            <a:spLocks noGrp="1"/>
          </p:cNvSpPr>
          <p:nvPr>
            <p:ph type="body" idx="1"/>
          </p:nvPr>
        </p:nvSpPr>
        <p:spPr>
          <a:xfrm>
            <a:off x="4780250" y="1723600"/>
            <a:ext cx="42798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5"/>
            </a:pPr>
            <a:r>
              <a:rPr lang="en" sz="1200"/>
              <a:t>Remplacez l’instruction </a:t>
            </a:r>
            <a:r>
              <a:rPr lang="en" sz="1050" b="1">
                <a:latin typeface="Courier New"/>
                <a:ea typeface="Courier New"/>
                <a:cs typeface="Courier New"/>
                <a:sym typeface="Courier New"/>
              </a:rPr>
              <a:t>logger.log(logger); </a:t>
            </a:r>
            <a:r>
              <a:rPr lang="en" sz="1200"/>
              <a:t>par                                                </a:t>
            </a:r>
            <a:r>
              <a:rPr lang="en" sz="1050" b="1">
                <a:latin typeface="Courier New"/>
                <a:ea typeface="Courier New"/>
                <a:cs typeface="Courier New"/>
                <a:sym typeface="Courier New"/>
              </a:rPr>
              <a:t>logger('message');</a:t>
            </a:r>
            <a:endParaRPr sz="1200"/>
          </a:p>
          <a:p>
            <a:pPr marL="365760" lvl="0" indent="-213359" algn="l" rtl="0">
              <a:spcBef>
                <a:spcPts val="1000"/>
              </a:spcBef>
              <a:spcAft>
                <a:spcPts val="0"/>
              </a:spcAft>
              <a:buSzPts val="1200"/>
              <a:buAutoNum type="arabicPeriod" startAt="5"/>
            </a:pPr>
            <a:r>
              <a:rPr lang="en" sz="1200"/>
              <a:t>Renommer l’attribut </a:t>
            </a:r>
            <a:r>
              <a:rPr lang="en" sz="1200" b="1" i="1"/>
              <a:t>logger </a:t>
            </a:r>
            <a:r>
              <a:rPr lang="en" sz="1200"/>
              <a:t>par </a:t>
            </a:r>
            <a:r>
              <a:rPr lang="en" sz="1200" b="1" i="1"/>
              <a:t>log</a:t>
            </a:r>
            <a:endParaRPr sz="1200" b="1" i="1"/>
          </a:p>
          <a:p>
            <a:pPr marL="365760" lvl="0" indent="-213359" algn="l" rtl="0">
              <a:spcBef>
                <a:spcPts val="1000"/>
              </a:spcBef>
              <a:spcAft>
                <a:spcPts val="0"/>
              </a:spcAft>
              <a:buSzPts val="1200"/>
              <a:buAutoNum type="arabicPeriod" startAt="5"/>
            </a:pPr>
            <a:r>
              <a:rPr lang="en" sz="1200"/>
              <a:t>Enregistrez et exécutez</a:t>
            </a:r>
            <a:endParaRPr sz="1200"/>
          </a:p>
          <a:p>
            <a:pPr marL="365760" lvl="0" indent="-213359" algn="l" rtl="0">
              <a:spcBef>
                <a:spcPts val="1000"/>
              </a:spcBef>
              <a:spcAft>
                <a:spcPts val="0"/>
              </a:spcAft>
              <a:buSzPts val="1200"/>
              <a:buChar char="●"/>
            </a:pPr>
            <a:r>
              <a:rPr lang="en" sz="1200"/>
              <a:t>Il est fortement recommandé de stocker l’objet retourné par la fonction </a:t>
            </a:r>
            <a:r>
              <a:rPr lang="en" sz="1200" b="1" i="1"/>
              <a:t>require() </a:t>
            </a:r>
            <a:r>
              <a:rPr lang="en" sz="1200"/>
              <a:t>dans une </a:t>
            </a:r>
            <a:r>
              <a:rPr lang="en" sz="1200" b="1"/>
              <a:t>constante</a:t>
            </a:r>
            <a:r>
              <a:rPr lang="en" sz="1200"/>
              <a:t>.</a:t>
            </a:r>
            <a:endParaRPr sz="1200"/>
          </a:p>
          <a:p>
            <a:pPr marL="365760" lvl="0" indent="-213359" algn="l" rtl="0">
              <a:spcBef>
                <a:spcPts val="1000"/>
              </a:spcBef>
              <a:spcAft>
                <a:spcPts val="0"/>
              </a:spcAft>
              <a:buSzPts val="1200"/>
              <a:buChar char="●"/>
            </a:pPr>
            <a:r>
              <a:rPr lang="en" sz="1200"/>
              <a:t>Ceci évitera de changer accidentellement le contenu de l’objet dans le code. Pour ce faire, il faut utiliser le mot clé </a:t>
            </a:r>
            <a:r>
              <a:rPr lang="en" sz="1200" b="1" i="1"/>
              <a:t>const </a:t>
            </a:r>
            <a:r>
              <a:rPr lang="en" sz="1200"/>
              <a:t>au lieu de </a:t>
            </a:r>
            <a:r>
              <a:rPr lang="en" sz="1200" b="1" i="1"/>
              <a:t>var.</a:t>
            </a:r>
            <a:endParaRPr sz="1200"/>
          </a:p>
          <a:p>
            <a:pPr marL="0" lvl="0" indent="0" algn="l" rtl="0">
              <a:spcBef>
                <a:spcPts val="1000"/>
              </a:spcBef>
              <a:spcAft>
                <a:spcPts val="0"/>
              </a:spcAft>
              <a:buNone/>
            </a:pPr>
            <a:r>
              <a:rPr lang="en" sz="1200"/>
              <a:t>         </a:t>
            </a:r>
            <a:r>
              <a:rPr lang="en" sz="1050" b="1">
                <a:latin typeface="Courier New"/>
                <a:ea typeface="Courier New"/>
                <a:cs typeface="Courier New"/>
                <a:sym typeface="Courier New"/>
              </a:rPr>
              <a:t>const </a:t>
            </a:r>
            <a:r>
              <a:rPr lang="en" sz="1050">
                <a:latin typeface="Courier New"/>
                <a:ea typeface="Courier New"/>
                <a:cs typeface="Courier New"/>
                <a:sym typeface="Courier New"/>
              </a:rPr>
              <a:t>logger = require('./logger');</a:t>
            </a:r>
            <a:endParaRPr sz="1200"/>
          </a:p>
          <a:p>
            <a:pPr marL="914400" lvl="0" indent="0" algn="l" rtl="0">
              <a:spcBef>
                <a:spcPts val="1000"/>
              </a:spcBef>
              <a:spcAft>
                <a:spcPts val="0"/>
              </a:spcAft>
              <a:buNone/>
            </a:pPr>
            <a:endParaRPr/>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238"/>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Sauvegarder un document</a:t>
            </a:r>
            <a:endParaRPr>
              <a:solidFill>
                <a:srgbClr val="FFFF00"/>
              </a:solidFill>
            </a:endParaRPr>
          </a:p>
        </p:txBody>
      </p:sp>
      <p:sp>
        <p:nvSpPr>
          <p:cNvPr id="1610" name="Google Shape;1610;p238"/>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4"/>
            </a:pPr>
            <a:r>
              <a:rPr lang="en" sz="1200" dirty="0"/>
              <a:t>A l’intérieur de la fonction </a:t>
            </a:r>
            <a:r>
              <a:rPr lang="en" sz="1200" b="1" i="1" dirty="0"/>
              <a:t>creerAtelier()</a:t>
            </a:r>
            <a:r>
              <a:rPr lang="en" sz="1200" dirty="0"/>
              <a:t> : </a:t>
            </a:r>
            <a:endParaRPr sz="1200" dirty="0"/>
          </a:p>
          <a:p>
            <a:pPr marL="822960" lvl="1" indent="-213360" algn="l" rtl="0">
              <a:spcBef>
                <a:spcPts val="1000"/>
              </a:spcBef>
              <a:spcAft>
                <a:spcPts val="0"/>
              </a:spcAft>
              <a:buSzPts val="1200"/>
              <a:buAutoNum type="alphaLcPeriod"/>
            </a:pPr>
            <a:r>
              <a:rPr lang="en" dirty="0"/>
              <a:t>P</a:t>
            </a:r>
            <a:r>
              <a:rPr lang="en" sz="1200" dirty="0"/>
              <a:t>lacez le code qui crée un objet </a:t>
            </a:r>
            <a:r>
              <a:rPr lang="en" sz="1200" b="1" i="1" dirty="0"/>
              <a:t>atelier </a:t>
            </a:r>
            <a:r>
              <a:rPr lang="en" sz="1200" dirty="0"/>
              <a:t>à partir du </a:t>
            </a:r>
            <a:r>
              <a:rPr lang="en" sz="1200" b="1" dirty="0"/>
              <a:t>model </a:t>
            </a:r>
            <a:r>
              <a:rPr lang="en" sz="1200" dirty="0"/>
              <a:t>vu dans l’exercice précédent</a:t>
            </a:r>
            <a:endParaRPr sz="1200" dirty="0"/>
          </a:p>
          <a:p>
            <a:pPr marL="822960" lvl="1" indent="-213360" algn="l" rtl="0">
              <a:spcBef>
                <a:spcPts val="1000"/>
              </a:spcBef>
              <a:spcAft>
                <a:spcPts val="0"/>
              </a:spcAft>
              <a:buSzPts val="1200"/>
              <a:buAutoNum type="alphaLcPeriod"/>
            </a:pPr>
            <a:r>
              <a:rPr lang="en" dirty="0"/>
              <a:t>Appelez la fonction </a:t>
            </a:r>
            <a:r>
              <a:rPr lang="en" b="1" i="1" dirty="0"/>
              <a:t>await save()</a:t>
            </a:r>
            <a:r>
              <a:rPr lang="en" dirty="0"/>
              <a:t> de l’objet </a:t>
            </a:r>
            <a:r>
              <a:rPr lang="en" b="1" i="1" dirty="0"/>
              <a:t>atelier</a:t>
            </a:r>
            <a:endParaRPr b="1" i="1" dirty="0"/>
          </a:p>
          <a:p>
            <a:pPr marL="822960" lvl="1" indent="-213360" algn="l" rtl="0">
              <a:spcBef>
                <a:spcPts val="1000"/>
              </a:spcBef>
              <a:spcAft>
                <a:spcPts val="0"/>
              </a:spcAft>
              <a:buSzPts val="1200"/>
              <a:buAutoNum type="alphaLcPeriod"/>
            </a:pPr>
            <a:r>
              <a:rPr lang="en" dirty="0"/>
              <a:t>Stocker le résultat de </a:t>
            </a:r>
            <a:r>
              <a:rPr lang="en" b="1" i="1" dirty="0"/>
              <a:t>await save()</a:t>
            </a:r>
            <a:r>
              <a:rPr lang="en" dirty="0"/>
              <a:t> dans une constante </a:t>
            </a:r>
            <a:r>
              <a:rPr lang="en" b="1" i="1" dirty="0"/>
              <a:t>result</a:t>
            </a:r>
            <a:endParaRPr b="1" i="1" dirty="0"/>
          </a:p>
          <a:p>
            <a:pPr marL="822960" lvl="1" indent="-213360" algn="l" rtl="0">
              <a:spcBef>
                <a:spcPts val="1000"/>
              </a:spcBef>
              <a:spcAft>
                <a:spcPts val="0"/>
              </a:spcAft>
              <a:buSzPts val="1200"/>
              <a:buAutoNum type="alphaLcPeriod"/>
            </a:pPr>
            <a:r>
              <a:rPr lang="en" dirty="0"/>
              <a:t>Affichez le résultat dans la console</a:t>
            </a:r>
            <a:endParaRPr dirty="0"/>
          </a:p>
          <a:p>
            <a:pPr marL="365760" lvl="0" indent="-213359" algn="l" rtl="0">
              <a:spcBef>
                <a:spcPts val="1000"/>
              </a:spcBef>
              <a:spcAft>
                <a:spcPts val="0"/>
              </a:spcAft>
              <a:buSzPts val="1200"/>
              <a:buAutoNum type="arabicPeriod" startAt="4"/>
            </a:pPr>
            <a:r>
              <a:rPr lang="en" sz="1200" dirty="0"/>
              <a:t>Appeler la fonction </a:t>
            </a:r>
            <a:r>
              <a:rPr lang="en" sz="1200" b="1" i="1" dirty="0"/>
              <a:t>creerAtelier() </a:t>
            </a:r>
            <a:endParaRPr sz="1200" b="1" i="1" dirty="0"/>
          </a:p>
          <a:p>
            <a:pPr marL="365760" lvl="0" indent="-213359" algn="l" rtl="0">
              <a:spcBef>
                <a:spcPts val="1000"/>
              </a:spcBef>
              <a:spcAft>
                <a:spcPts val="0"/>
              </a:spcAft>
              <a:buSzPts val="1200"/>
              <a:buAutoNum type="arabicPeriod" startAt="4"/>
            </a:pPr>
            <a:r>
              <a:rPr lang="en" sz="1200" dirty="0"/>
              <a:t>Enregistrez les modifications et exécutez </a:t>
            </a:r>
            <a:r>
              <a:rPr lang="en" sz="1200" b="1" i="1" dirty="0"/>
              <a:t>index.js </a:t>
            </a:r>
            <a:r>
              <a:rPr lang="en" sz="1200" dirty="0"/>
              <a:t>en utilisant la commande </a:t>
            </a:r>
            <a:r>
              <a:rPr lang="en" sz="1200" b="1" i="1" dirty="0"/>
              <a:t>node </a:t>
            </a:r>
            <a:r>
              <a:rPr lang="en" sz="1200" dirty="0"/>
              <a:t>au lieu de </a:t>
            </a:r>
            <a:r>
              <a:rPr lang="en" sz="1200" b="1" i="1" dirty="0"/>
              <a:t>nodemon</a:t>
            </a:r>
            <a:endParaRPr sz="1200" b="1" i="1" dirty="0"/>
          </a:p>
          <a:p>
            <a:pPr marL="914400" lvl="1" indent="-304800" algn="l" rtl="0">
              <a:spcBef>
                <a:spcPts val="1000"/>
              </a:spcBef>
              <a:spcAft>
                <a:spcPts val="0"/>
              </a:spcAft>
              <a:buSzPts val="1200"/>
              <a:buAutoNum type="alphaLcPeriod"/>
            </a:pPr>
            <a:r>
              <a:rPr lang="en" dirty="0"/>
              <a:t>On ne voudrait pas que l’application </a:t>
            </a:r>
            <a:r>
              <a:rPr lang="en" dirty="0" smtClean="0"/>
              <a:t>crée </a:t>
            </a:r>
            <a:r>
              <a:rPr lang="en" dirty="0"/>
              <a:t>un atelier et le sauvegarde à chaque qu’on apporte une modification au code</a:t>
            </a:r>
            <a:endParaRPr sz="1200" dirty="0"/>
          </a:p>
          <a:p>
            <a:pPr marL="365760" lvl="0" indent="-213359" algn="l" rtl="0">
              <a:spcBef>
                <a:spcPts val="1000"/>
              </a:spcBef>
              <a:spcAft>
                <a:spcPts val="0"/>
              </a:spcAft>
              <a:buSzPts val="1200"/>
              <a:buAutoNum type="arabicPeriod" startAt="4"/>
            </a:pPr>
            <a:r>
              <a:rPr lang="en" sz="1200" dirty="0"/>
              <a:t>Examinez le contenu du document </a:t>
            </a:r>
            <a:r>
              <a:rPr lang="en" sz="1200" b="1" i="1" dirty="0"/>
              <a:t>atelier </a:t>
            </a:r>
            <a:r>
              <a:rPr lang="en" sz="1200" dirty="0"/>
              <a:t>sauvegardé dans la BD Mongo</a:t>
            </a:r>
            <a:endParaRPr sz="1200" b="1" i="1" dirty="0"/>
          </a:p>
          <a:p>
            <a:pPr marL="0" lvl="0" indent="0" algn="l" rtl="0">
              <a:spcBef>
                <a:spcPts val="1000"/>
              </a:spcBef>
              <a:spcAft>
                <a:spcPts val="0"/>
              </a:spcAft>
              <a:buNone/>
            </a:pPr>
            <a:endParaRPr sz="1200" dirty="0"/>
          </a:p>
          <a:p>
            <a:pPr marL="914400" lvl="0" indent="0" algn="l" rtl="0">
              <a:spcBef>
                <a:spcPts val="1000"/>
              </a:spcBef>
              <a:spcAft>
                <a:spcPts val="0"/>
              </a:spcAft>
              <a:buNone/>
            </a:pPr>
            <a:endParaRPr sz="1200" dirty="0"/>
          </a:p>
          <a:p>
            <a:pPr marL="457200" lvl="0" indent="0" algn="l" rtl="0">
              <a:spcBef>
                <a:spcPts val="1000"/>
              </a:spcBef>
              <a:spcAft>
                <a:spcPts val="1000"/>
              </a:spcAft>
              <a:buNone/>
            </a:pPr>
            <a:endParaRPr sz="1200"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5" name="Google Shape;1615;p239"/>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Sauvegarder un document</a:t>
            </a:r>
            <a:endParaRPr>
              <a:solidFill>
                <a:srgbClr val="FFFF00"/>
              </a:solidFill>
            </a:endParaRPr>
          </a:p>
        </p:txBody>
      </p:sp>
      <p:sp>
        <p:nvSpPr>
          <p:cNvPr id="1616" name="Google Shape;1616;p239"/>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async function creerAtelier()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atelier = new Atelier({</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nom: 'Atelier Node.js',</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auteur: 'Rostom',</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sujets: ['Node', 'NPM', 'Module'],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disponible: true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result = await atelier.save();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console.log(result);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creerAtelier();</a:t>
            </a:r>
            <a:endParaRPr sz="1200" b="1">
              <a:latin typeface="Courier New"/>
              <a:ea typeface="Courier New"/>
              <a:cs typeface="Courier New"/>
              <a:sym typeface="Courier New"/>
            </a:endParaRPr>
          </a:p>
          <a:p>
            <a:pPr marL="0" lvl="0" indent="0" algn="l" rtl="0">
              <a:spcBef>
                <a:spcPts val="0"/>
              </a:spcBef>
              <a:spcAft>
                <a:spcPts val="0"/>
              </a:spcAft>
              <a:buNone/>
            </a:pPr>
            <a:endParaRPr sz="1200"/>
          </a:p>
          <a:p>
            <a:pPr marL="0" lvl="0" indent="0" algn="l" rtl="0">
              <a:spcBef>
                <a:spcPts val="1000"/>
              </a:spcBef>
              <a:spcAft>
                <a:spcPts val="0"/>
              </a:spcAft>
              <a:buNone/>
            </a:pPr>
            <a:endParaRPr sz="1200"/>
          </a:p>
          <a:p>
            <a:pPr marL="91440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1" name="Google Shape;1621;p240"/>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Sauvegarder un document</a:t>
            </a:r>
            <a:endParaRPr>
              <a:solidFill>
                <a:srgbClr val="FFFF00"/>
              </a:solidFill>
            </a:endParaRPr>
          </a:p>
        </p:txBody>
      </p:sp>
      <p:sp>
        <p:nvSpPr>
          <p:cNvPr id="1622" name="Google Shape;1622;p240"/>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8"/>
            </a:pPr>
            <a:r>
              <a:rPr lang="en" sz="1200" dirty="0"/>
              <a:t>Ouvrez MongoDB Compass Community et rafraîchissez le contenu</a:t>
            </a:r>
            <a:endParaRPr sz="1200" dirty="0"/>
          </a:p>
          <a:p>
            <a:pPr marL="365760" lvl="0" indent="-213359" algn="l" rtl="0">
              <a:spcBef>
                <a:spcPts val="1000"/>
              </a:spcBef>
              <a:spcAft>
                <a:spcPts val="0"/>
              </a:spcAft>
              <a:buSzPts val="1200"/>
              <a:buAutoNum type="arabicPeriod" startAt="8"/>
            </a:pPr>
            <a:r>
              <a:rPr lang="en" sz="1200" dirty="0"/>
              <a:t>Examinez la </a:t>
            </a:r>
            <a:r>
              <a:rPr lang="en" sz="1200" b="1" dirty="0"/>
              <a:t>BD demo </a:t>
            </a:r>
            <a:r>
              <a:rPr lang="en" sz="1200" dirty="0"/>
              <a:t>dans laquelle se trouve la </a:t>
            </a:r>
            <a:r>
              <a:rPr lang="en" sz="1200" b="1" dirty="0"/>
              <a:t>collection </a:t>
            </a:r>
            <a:r>
              <a:rPr lang="en" sz="1200" b="1" i="1" dirty="0" smtClean="0"/>
              <a:t>ateliers </a:t>
            </a:r>
            <a:r>
              <a:rPr lang="en" sz="1200" dirty="0"/>
              <a:t>suivi du </a:t>
            </a:r>
            <a:r>
              <a:rPr lang="en" sz="1200" b="1" dirty="0"/>
              <a:t>document </a:t>
            </a:r>
            <a:r>
              <a:rPr lang="en" sz="1200" b="1" i="1" dirty="0"/>
              <a:t>atelier </a:t>
            </a:r>
            <a:r>
              <a:rPr lang="en" sz="1200" dirty="0"/>
              <a:t>que vous avez sauvegardé</a:t>
            </a:r>
            <a:endParaRPr sz="1200" dirty="0"/>
          </a:p>
          <a:p>
            <a:pPr marL="0" lvl="0" indent="0" algn="l" rtl="0">
              <a:spcBef>
                <a:spcPts val="1000"/>
              </a:spcBef>
              <a:spcAft>
                <a:spcPts val="0"/>
              </a:spcAft>
              <a:buNone/>
            </a:pPr>
            <a:r>
              <a:rPr lang="en" sz="1200" u="sng" dirty="0"/>
              <a:t>Exercice 2 :</a:t>
            </a:r>
            <a:endParaRPr sz="1200" dirty="0"/>
          </a:p>
          <a:p>
            <a:pPr marL="365760" lvl="0" indent="-213359" algn="l" rtl="0">
              <a:spcBef>
                <a:spcPts val="1000"/>
              </a:spcBef>
              <a:spcAft>
                <a:spcPts val="0"/>
              </a:spcAft>
              <a:buSzPts val="1200"/>
              <a:buAutoNum type="arabicPeriod"/>
            </a:pPr>
            <a:r>
              <a:rPr lang="en" sz="1200" dirty="0"/>
              <a:t>Ouvrez le fichier </a:t>
            </a:r>
            <a:r>
              <a:rPr lang="en" sz="1200" b="1" dirty="0"/>
              <a:t>index.js</a:t>
            </a:r>
            <a:r>
              <a:rPr lang="en" sz="1200" dirty="0"/>
              <a:t> dans le répertoire </a:t>
            </a:r>
            <a:r>
              <a:rPr lang="en" sz="1200" b="1" dirty="0"/>
              <a:t>mongo-demo</a:t>
            </a:r>
            <a:endParaRPr sz="1200" b="1" dirty="0"/>
          </a:p>
          <a:p>
            <a:pPr marL="365760" lvl="0" indent="-213359" algn="l" rtl="0">
              <a:spcBef>
                <a:spcPts val="1000"/>
              </a:spcBef>
              <a:spcAft>
                <a:spcPts val="0"/>
              </a:spcAft>
              <a:buSzPts val="1200"/>
              <a:buAutoNum type="arabicPeriod"/>
            </a:pPr>
            <a:r>
              <a:rPr lang="en" sz="1200" dirty="0"/>
              <a:t>Modifiez le contenu de l’objet atelier dans la fonction </a:t>
            </a:r>
            <a:r>
              <a:rPr lang="en" sz="1200" b="1" i="1" dirty="0"/>
              <a:t>creerAtelier() </a:t>
            </a:r>
            <a:r>
              <a:rPr lang="en" sz="1200" dirty="0"/>
              <a:t>pour enregistrer un autre document :</a:t>
            </a:r>
            <a:endParaRPr sz="1200" dirty="0"/>
          </a:p>
          <a:p>
            <a:pPr marL="457200" lvl="0" indent="0" algn="l" rtl="0">
              <a:lnSpc>
                <a:spcPct val="135714"/>
              </a:lnSpc>
              <a:spcBef>
                <a:spcPts val="1000"/>
              </a:spcBef>
              <a:spcAft>
                <a:spcPts val="0"/>
              </a:spcAft>
              <a:buNone/>
            </a:pPr>
            <a:r>
              <a:rPr lang="en" sz="1200" dirty="0">
                <a:latin typeface="Courier New"/>
                <a:ea typeface="Courier New"/>
                <a:cs typeface="Courier New"/>
                <a:sym typeface="Courier New"/>
              </a:rPr>
              <a:t>   const atelier = new Atelier({</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nom: '</a:t>
            </a:r>
            <a:r>
              <a:rPr lang="en" sz="1200" b="1" dirty="0">
                <a:latin typeface="Courier New"/>
                <a:ea typeface="Courier New"/>
                <a:cs typeface="Courier New"/>
                <a:sym typeface="Courier New"/>
              </a:rPr>
              <a:t>Atelier Angular</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auteur: 'Rostom',</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sujets: [</a:t>
            </a:r>
            <a:r>
              <a:rPr lang="en" sz="1200" b="1" dirty="0">
                <a:latin typeface="Courier New"/>
                <a:ea typeface="Courier New"/>
                <a:cs typeface="Courier New"/>
                <a:sym typeface="Courier New"/>
              </a:rPr>
              <a:t>'Angular'</a:t>
            </a:r>
            <a:r>
              <a:rPr lang="en" sz="1200" dirty="0">
                <a:latin typeface="Courier New"/>
                <a:ea typeface="Courier New"/>
                <a:cs typeface="Courier New"/>
                <a:sym typeface="Courier New"/>
              </a:rPr>
              <a:t>, </a:t>
            </a:r>
            <a:r>
              <a:rPr lang="en" sz="1200" b="1" dirty="0">
                <a:latin typeface="Courier New"/>
                <a:ea typeface="Courier New"/>
                <a:cs typeface="Courier New"/>
                <a:sym typeface="Courier New"/>
              </a:rPr>
              <a:t>'TypeScript'</a:t>
            </a:r>
            <a:r>
              <a:rPr lang="en" sz="1200" dirty="0">
                <a:latin typeface="Courier New"/>
                <a:ea typeface="Courier New"/>
                <a:cs typeface="Courier New"/>
                <a:sym typeface="Courier New"/>
              </a:rPr>
              <a:t>, </a:t>
            </a:r>
            <a:r>
              <a:rPr lang="en" sz="1200" b="1" dirty="0">
                <a:latin typeface="Courier New"/>
                <a:ea typeface="Courier New"/>
                <a:cs typeface="Courier New"/>
                <a:sym typeface="Courier New"/>
              </a:rPr>
              <a:t>'Component'</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disponible: true</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dirty="0">
              <a:latin typeface="Courier New"/>
              <a:ea typeface="Courier New"/>
              <a:cs typeface="Courier New"/>
              <a:sym typeface="Courier New"/>
            </a:endParaRPr>
          </a:p>
          <a:p>
            <a:pPr marL="0" lvl="0" indent="0" algn="l" rtl="0">
              <a:spcBef>
                <a:spcPts val="0"/>
              </a:spcBef>
              <a:spcAft>
                <a:spcPts val="0"/>
              </a:spcAft>
              <a:buNone/>
            </a:pPr>
            <a:r>
              <a:rPr lang="en" sz="1200" dirty="0"/>
              <a:t> </a:t>
            </a:r>
            <a:endParaRPr sz="1200" dirty="0"/>
          </a:p>
          <a:p>
            <a:pPr marL="457200" lvl="0" indent="0" algn="l" rtl="0">
              <a:spcBef>
                <a:spcPts val="1000"/>
              </a:spcBef>
              <a:spcAft>
                <a:spcPts val="1000"/>
              </a:spcAft>
              <a:buNone/>
            </a:pPr>
            <a:endParaRPr sz="1200"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sp>
        <p:nvSpPr>
          <p:cNvPr id="1627" name="Google Shape;1627;p241"/>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Sauvegarder un document</a:t>
            </a:r>
            <a:endParaRPr>
              <a:solidFill>
                <a:srgbClr val="FFFF00"/>
              </a:solidFill>
            </a:endParaRPr>
          </a:p>
        </p:txBody>
      </p:sp>
      <p:sp>
        <p:nvSpPr>
          <p:cNvPr id="1628" name="Google Shape;1628;p241"/>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a:t>Enregistrez les modifications et exécutez </a:t>
            </a:r>
            <a:r>
              <a:rPr lang="en" sz="1200" b="1" i="1"/>
              <a:t>index.js</a:t>
            </a:r>
            <a:endParaRPr sz="1200"/>
          </a:p>
          <a:p>
            <a:pPr marL="365760" lvl="0" indent="-213359" algn="l" rtl="0">
              <a:spcBef>
                <a:spcPts val="1000"/>
              </a:spcBef>
              <a:spcAft>
                <a:spcPts val="0"/>
              </a:spcAft>
              <a:buSzPts val="1200"/>
              <a:buAutoNum type="arabicPeriod" startAt="3"/>
            </a:pPr>
            <a:r>
              <a:rPr lang="en" sz="1200"/>
              <a:t>Ouvrez </a:t>
            </a:r>
            <a:r>
              <a:rPr lang="en" sz="1200" b="1" i="1"/>
              <a:t>MongDB Compass</a:t>
            </a:r>
            <a:r>
              <a:rPr lang="en" sz="1200"/>
              <a:t> et vérifiez que le deuxième document a bien été enregistré dans la BD </a:t>
            </a:r>
            <a:r>
              <a:rPr lang="en" sz="1200" b="1" i="1"/>
              <a:t>demo </a:t>
            </a:r>
            <a:r>
              <a:rPr lang="en" sz="1200"/>
              <a:t>et dans la collection </a:t>
            </a:r>
            <a:r>
              <a:rPr lang="en" sz="1200" b="1" i="1"/>
              <a:t>Atelier</a:t>
            </a:r>
            <a:endParaRPr sz="1200" b="1" i="1"/>
          </a:p>
          <a:p>
            <a:pPr marL="457200" lvl="0" indent="0" algn="l" rtl="0">
              <a:lnSpc>
                <a:spcPct val="135714"/>
              </a:lnSpc>
              <a:spcBef>
                <a:spcPts val="1000"/>
              </a:spcBef>
              <a:spcAft>
                <a:spcPts val="0"/>
              </a:spcAft>
              <a:buNone/>
            </a:pPr>
            <a:endParaRPr sz="1200">
              <a:latin typeface="Courier New"/>
              <a:ea typeface="Courier New"/>
              <a:cs typeface="Courier New"/>
              <a:sym typeface="Courier New"/>
            </a:endParaRPr>
          </a:p>
          <a:p>
            <a:pPr marL="0" lvl="0" indent="0" algn="l" rtl="0">
              <a:spcBef>
                <a:spcPts val="0"/>
              </a:spcBef>
              <a:spcAft>
                <a:spcPts val="0"/>
              </a:spcAft>
              <a:buNone/>
            </a:pPr>
            <a:r>
              <a:rPr lang="en" sz="1200"/>
              <a:t> </a:t>
            </a:r>
            <a:endParaRPr sz="1200"/>
          </a:p>
          <a:p>
            <a:pPr marL="457200" lvl="0" indent="0" algn="l" rtl="0">
              <a:spcBef>
                <a:spcPts val="1000"/>
              </a:spcBef>
              <a:spcAft>
                <a:spcPts val="1000"/>
              </a:spcAft>
              <a:buNone/>
            </a:pPr>
            <a:endParaRPr sz="120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1632"/>
        <p:cNvGrpSpPr/>
        <p:nvPr/>
      </p:nvGrpSpPr>
      <p:grpSpPr>
        <a:xfrm>
          <a:off x="0" y="0"/>
          <a:ext cx="0" cy="0"/>
          <a:chOff x="0" y="0"/>
          <a:chExt cx="0" cy="0"/>
        </a:xfrm>
      </p:grpSpPr>
      <p:sp>
        <p:nvSpPr>
          <p:cNvPr id="1633" name="Google Shape;1633;p242"/>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Sauvegarder un document</a:t>
            </a:r>
            <a:endParaRPr>
              <a:solidFill>
                <a:srgbClr val="FFFF00"/>
              </a:solidFill>
            </a:endParaRPr>
          </a:p>
        </p:txBody>
      </p:sp>
      <p:pic>
        <p:nvPicPr>
          <p:cNvPr id="4" name="Google Shape;1634;p242"/>
          <p:cNvPicPr preferRelativeResize="0"/>
          <p:nvPr/>
        </p:nvPicPr>
        <p:blipFill>
          <a:blip r:embed="rId3">
            <a:alphaModFix/>
          </a:blip>
          <a:stretch>
            <a:fillRect/>
          </a:stretch>
        </p:blipFill>
        <p:spPr>
          <a:xfrm>
            <a:off x="1940488" y="1739125"/>
            <a:ext cx="5263026" cy="3330925"/>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43"/>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Sélectionner des documents</a:t>
            </a:r>
            <a:endParaRPr>
              <a:solidFill>
                <a:srgbClr val="FFFF00"/>
              </a:solidFill>
            </a:endParaRPr>
          </a:p>
        </p:txBody>
      </p:sp>
      <p:sp>
        <p:nvSpPr>
          <p:cNvPr id="1640" name="Google Shape;1640;p243"/>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dirty="0"/>
              <a:t>Pour sélectionner des documents dans la BD mongo, il faut invoquer </a:t>
            </a:r>
            <a:r>
              <a:rPr lang="en" sz="1200" b="1" i="1" dirty="0" smtClean="0"/>
              <a:t>find</a:t>
            </a:r>
            <a:r>
              <a:rPr lang="en" sz="1200" b="1" i="1" dirty="0"/>
              <a:t>()</a:t>
            </a:r>
            <a:r>
              <a:rPr lang="en" sz="1200" dirty="0"/>
              <a:t> de </a:t>
            </a:r>
            <a:r>
              <a:rPr lang="en" sz="1200" dirty="0" smtClean="0"/>
              <a:t>la classe </a:t>
            </a:r>
            <a:r>
              <a:rPr lang="en" sz="1200" dirty="0"/>
              <a:t>générée à partir du schéma</a:t>
            </a:r>
            <a:endParaRPr sz="1200" dirty="0"/>
          </a:p>
          <a:p>
            <a:pPr marL="365760" lvl="0" indent="-213359" algn="l" rtl="0">
              <a:lnSpc>
                <a:spcPct val="135714"/>
              </a:lnSpc>
              <a:spcBef>
                <a:spcPts val="1000"/>
              </a:spcBef>
              <a:spcAft>
                <a:spcPts val="0"/>
              </a:spcAft>
              <a:buSzPts val="1200"/>
              <a:buChar char="●"/>
            </a:pPr>
            <a:r>
              <a:rPr lang="en" sz="1200" dirty="0"/>
              <a:t>La méthode </a:t>
            </a:r>
            <a:r>
              <a:rPr lang="en" sz="1200" b="1" i="1" dirty="0"/>
              <a:t>find()</a:t>
            </a:r>
            <a:r>
              <a:rPr lang="en" sz="1200" dirty="0"/>
              <a:t> est une méthode </a:t>
            </a:r>
            <a:r>
              <a:rPr lang="en" sz="1200" b="1" dirty="0"/>
              <a:t>asynchrone </a:t>
            </a:r>
            <a:r>
              <a:rPr lang="en" sz="1200" dirty="0"/>
              <a:t>car il faut un certain temps pour sélectionner les documents dans la BD</a:t>
            </a:r>
            <a:endParaRPr sz="1200" dirty="0"/>
          </a:p>
          <a:p>
            <a:pPr marL="365760" lvl="0" indent="-213359" algn="l" rtl="0">
              <a:lnSpc>
                <a:spcPct val="135714"/>
              </a:lnSpc>
              <a:spcBef>
                <a:spcPts val="1000"/>
              </a:spcBef>
              <a:spcAft>
                <a:spcPts val="0"/>
              </a:spcAft>
              <a:buSzPts val="1200"/>
              <a:buChar char="●"/>
            </a:pPr>
            <a:r>
              <a:rPr lang="en" sz="1200" dirty="0"/>
              <a:t>La méthode </a:t>
            </a:r>
            <a:r>
              <a:rPr lang="en" sz="1200" b="1" i="1" dirty="0"/>
              <a:t>find()</a:t>
            </a:r>
            <a:r>
              <a:rPr lang="en" sz="1200" dirty="0"/>
              <a:t> retourne un objet de type </a:t>
            </a:r>
            <a:r>
              <a:rPr lang="en" sz="1200" b="1" i="1" dirty="0"/>
              <a:t>DocumentQuery </a:t>
            </a:r>
            <a:r>
              <a:rPr lang="en" sz="1200" dirty="0"/>
              <a:t>qui représente une </a:t>
            </a:r>
            <a:r>
              <a:rPr lang="en" sz="1200" b="1" dirty="0"/>
              <a:t>promesse </a:t>
            </a:r>
            <a:r>
              <a:rPr lang="en" sz="1200" dirty="0"/>
              <a:t>( </a:t>
            </a:r>
            <a:r>
              <a:rPr lang="en" sz="1200" b="1" dirty="0"/>
              <a:t>Promise </a:t>
            </a:r>
            <a:r>
              <a:rPr lang="en" sz="1200" dirty="0"/>
              <a:t>). Si la promesse est résolue, le résultat retourné est un </a:t>
            </a:r>
            <a:r>
              <a:rPr lang="en" sz="1200" b="1" dirty="0"/>
              <a:t>tableau </a:t>
            </a:r>
            <a:r>
              <a:rPr lang="en" sz="1200" dirty="0"/>
              <a:t>contenant tous les </a:t>
            </a:r>
            <a:r>
              <a:rPr lang="en" sz="1200" b="1" dirty="0"/>
              <a:t>documents </a:t>
            </a:r>
            <a:r>
              <a:rPr lang="en" sz="1200" dirty="0"/>
              <a:t>qui se trouvent dans la BD Mongo</a:t>
            </a:r>
            <a:endParaRPr sz="1200" dirty="0"/>
          </a:p>
          <a:p>
            <a:pPr marL="0" lvl="0" indent="0" algn="l" rtl="0">
              <a:spcBef>
                <a:spcPts val="1000"/>
              </a:spcBef>
              <a:spcAft>
                <a:spcPts val="0"/>
              </a:spcAft>
              <a:buNone/>
            </a:pPr>
            <a:r>
              <a:rPr lang="en" sz="1200" u="sng" dirty="0"/>
              <a:t>Exercice 1 :</a:t>
            </a:r>
            <a:endParaRPr sz="1200" dirty="0"/>
          </a:p>
          <a:p>
            <a:pPr marL="365760" lvl="0" indent="-213359" algn="l" rtl="0">
              <a:spcBef>
                <a:spcPts val="1000"/>
              </a:spcBef>
              <a:spcAft>
                <a:spcPts val="0"/>
              </a:spcAft>
              <a:buSzPts val="1200"/>
              <a:buAutoNum type="arabicPeriod"/>
            </a:pPr>
            <a:r>
              <a:rPr lang="en" sz="1200" dirty="0"/>
              <a:t>Ouvrez le fichier </a:t>
            </a:r>
            <a:r>
              <a:rPr lang="en" sz="1200" b="1" dirty="0"/>
              <a:t>index.js</a:t>
            </a:r>
            <a:r>
              <a:rPr lang="en" sz="1200" dirty="0"/>
              <a:t> dans le répertoire </a:t>
            </a:r>
            <a:r>
              <a:rPr lang="en" sz="1200" b="1" dirty="0"/>
              <a:t>mongo-demo</a:t>
            </a:r>
            <a:endParaRPr sz="1200" b="1" dirty="0"/>
          </a:p>
          <a:p>
            <a:pPr marL="365760" lvl="0" indent="-213359" algn="l" rtl="0">
              <a:spcBef>
                <a:spcPts val="1000"/>
              </a:spcBef>
              <a:spcAft>
                <a:spcPts val="0"/>
              </a:spcAft>
              <a:buSzPts val="1200"/>
              <a:buAutoNum type="arabicPeriod"/>
            </a:pPr>
            <a:r>
              <a:rPr lang="en" sz="1200" dirty="0"/>
              <a:t>Créez une fonction </a:t>
            </a:r>
            <a:r>
              <a:rPr lang="en" sz="1200" b="1" i="1" dirty="0"/>
              <a:t>async getAteliers()</a:t>
            </a:r>
            <a:endParaRPr sz="1200" b="1" i="1" dirty="0"/>
          </a:p>
          <a:p>
            <a:pPr marL="365760" lvl="0" indent="-213359" algn="l" rtl="0">
              <a:spcBef>
                <a:spcPts val="1000"/>
              </a:spcBef>
              <a:spcAft>
                <a:spcPts val="0"/>
              </a:spcAft>
              <a:buSzPts val="1200"/>
              <a:buAutoNum type="arabicPeriod"/>
            </a:pPr>
            <a:r>
              <a:rPr lang="en" sz="1200" dirty="0"/>
              <a:t>A l’intérieur de la fonction </a:t>
            </a:r>
            <a:r>
              <a:rPr lang="en" sz="1200" b="1" i="1" dirty="0"/>
              <a:t>getAteliers()</a:t>
            </a:r>
            <a:r>
              <a:rPr lang="en" sz="1200" dirty="0"/>
              <a:t> : </a:t>
            </a:r>
            <a:endParaRPr dirty="0"/>
          </a:p>
          <a:p>
            <a:pPr marL="822960" lvl="1" indent="-213360" algn="l" rtl="0">
              <a:spcBef>
                <a:spcPts val="1000"/>
              </a:spcBef>
              <a:spcAft>
                <a:spcPts val="0"/>
              </a:spcAft>
              <a:buSzPts val="1200"/>
              <a:buAutoNum type="alphaLcPeriod"/>
            </a:pPr>
            <a:r>
              <a:rPr lang="en" dirty="0"/>
              <a:t>Appelez la fonction </a:t>
            </a:r>
            <a:r>
              <a:rPr lang="en" b="1" i="1" dirty="0"/>
              <a:t>await find()</a:t>
            </a:r>
            <a:r>
              <a:rPr lang="en" dirty="0"/>
              <a:t> de la classe </a:t>
            </a:r>
            <a:r>
              <a:rPr lang="en" b="1" i="1" dirty="0"/>
              <a:t>Atelier</a:t>
            </a:r>
            <a:endParaRPr b="1" i="1" dirty="0"/>
          </a:p>
          <a:p>
            <a:pPr marL="822960" lvl="1" indent="-213360" algn="l" rtl="0">
              <a:spcBef>
                <a:spcPts val="1000"/>
              </a:spcBef>
              <a:spcAft>
                <a:spcPts val="1000"/>
              </a:spcAft>
              <a:buSzPts val="1200"/>
              <a:buAutoNum type="alphaLcPeriod"/>
            </a:pPr>
            <a:r>
              <a:rPr lang="en" dirty="0"/>
              <a:t>Stocker le résultat de </a:t>
            </a:r>
            <a:r>
              <a:rPr lang="en" b="1" i="1" dirty="0"/>
              <a:t>await find()</a:t>
            </a:r>
            <a:r>
              <a:rPr lang="en" dirty="0"/>
              <a:t> dans une constante </a:t>
            </a:r>
            <a:r>
              <a:rPr lang="en" b="1" i="1" dirty="0"/>
              <a:t>ateliers</a:t>
            </a:r>
            <a:endParaRPr sz="1200"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244"/>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Sélectionner des documents</a:t>
            </a:r>
            <a:endParaRPr>
              <a:solidFill>
                <a:srgbClr val="FFFF00"/>
              </a:solidFill>
            </a:endParaRPr>
          </a:p>
        </p:txBody>
      </p:sp>
      <p:sp>
        <p:nvSpPr>
          <p:cNvPr id="1646" name="Google Shape;1646;p244"/>
          <p:cNvSpPr txBox="1">
            <a:spLocks noGrp="1"/>
          </p:cNvSpPr>
          <p:nvPr>
            <p:ph type="body" idx="1"/>
          </p:nvPr>
        </p:nvSpPr>
        <p:spPr>
          <a:xfrm>
            <a:off x="143700" y="1749400"/>
            <a:ext cx="8856600" cy="3336600"/>
          </a:xfrm>
          <a:prstGeom prst="rect">
            <a:avLst/>
          </a:prstGeom>
        </p:spPr>
        <p:txBody>
          <a:bodyPr spcFirstLastPara="1" wrap="square" lIns="91425" tIns="91425" rIns="91425" bIns="91425" anchor="t" anchorCtr="0">
            <a:noAutofit/>
          </a:bodyPr>
          <a:lstStyle/>
          <a:p>
            <a:pPr marL="822960" lvl="1" indent="-213360" algn="l" rtl="0">
              <a:spcBef>
                <a:spcPts val="0"/>
              </a:spcBef>
              <a:spcAft>
                <a:spcPts val="0"/>
              </a:spcAft>
              <a:buSzPts val="1200"/>
              <a:buAutoNum type="alphaLcPeriod" startAt="3"/>
            </a:pPr>
            <a:r>
              <a:rPr lang="en"/>
              <a:t>Afficher les ateliers retournés dans la console</a:t>
            </a:r>
            <a:endParaRPr sz="1200"/>
          </a:p>
          <a:p>
            <a:pPr marL="365760" lvl="0" indent="-213359" algn="l" rtl="0">
              <a:spcBef>
                <a:spcPts val="1000"/>
              </a:spcBef>
              <a:spcAft>
                <a:spcPts val="0"/>
              </a:spcAft>
              <a:buSzPts val="1200"/>
              <a:buAutoNum type="arabicPeriod" startAt="4"/>
            </a:pPr>
            <a:r>
              <a:rPr lang="en" sz="1200"/>
              <a:t>Appeler la fonction </a:t>
            </a:r>
            <a:r>
              <a:rPr lang="en" sz="1200" b="1" i="1"/>
              <a:t>getAteliers()</a:t>
            </a:r>
            <a:endParaRPr sz="1200" b="1" i="1"/>
          </a:p>
          <a:p>
            <a:pPr marL="365760" lvl="0" indent="-213359" algn="l" rtl="0">
              <a:spcBef>
                <a:spcPts val="1000"/>
              </a:spcBef>
              <a:spcAft>
                <a:spcPts val="0"/>
              </a:spcAft>
              <a:buSzPts val="1200"/>
              <a:buAutoNum type="arabicPeriod" startAt="4"/>
            </a:pPr>
            <a:r>
              <a:rPr lang="en" sz="1200"/>
              <a:t>Commenter l’appel de la fonction </a:t>
            </a:r>
            <a:r>
              <a:rPr lang="en" sz="1200" b="1" i="1"/>
              <a:t>creerAtelier() </a:t>
            </a:r>
            <a:r>
              <a:rPr lang="en" sz="1200"/>
              <a:t>( Pour éviter d’ajouter de nouveaux ateliers dans la BD )</a:t>
            </a:r>
            <a:endParaRPr sz="1200"/>
          </a:p>
          <a:p>
            <a:pPr marL="365760" lvl="0" indent="-213359" algn="l" rtl="0">
              <a:spcBef>
                <a:spcPts val="1000"/>
              </a:spcBef>
              <a:spcAft>
                <a:spcPts val="0"/>
              </a:spcAft>
              <a:buSzPts val="1200"/>
              <a:buAutoNum type="arabicPeriod" startAt="4"/>
            </a:pPr>
            <a:r>
              <a:rPr lang="en" sz="1200"/>
              <a:t>Enregistrez les modifications et exécutez </a:t>
            </a:r>
            <a:r>
              <a:rPr lang="en" sz="1200" b="1"/>
              <a:t>index.js</a:t>
            </a:r>
            <a:endParaRPr sz="1200" b="1"/>
          </a:p>
          <a:p>
            <a:pPr marL="365760" lvl="0" indent="-213359" algn="l" rtl="0">
              <a:spcBef>
                <a:spcPts val="1000"/>
              </a:spcBef>
              <a:spcAft>
                <a:spcPts val="0"/>
              </a:spcAft>
              <a:buSzPts val="1200"/>
              <a:buAutoNum type="arabicPeriod" startAt="4"/>
            </a:pPr>
            <a:r>
              <a:rPr lang="en" sz="1200"/>
              <a:t>Observez le tableau contenant les ateliers affiché sur la console</a:t>
            </a:r>
            <a:endParaRPr sz="1200"/>
          </a:p>
          <a:p>
            <a:pPr marL="365760" lvl="0" indent="-213359" algn="l" rtl="0">
              <a:lnSpc>
                <a:spcPct val="135714"/>
              </a:lnSpc>
              <a:spcBef>
                <a:spcPts val="1000"/>
              </a:spcBef>
              <a:spcAft>
                <a:spcPts val="0"/>
              </a:spcAft>
              <a:buSzPts val="1200"/>
              <a:buChar char="●"/>
            </a:pPr>
            <a:r>
              <a:rPr lang="en" sz="1200"/>
              <a:t>Vous pouvez filtrer le contenu des documents retournés en passant à la méthode </a:t>
            </a:r>
            <a:r>
              <a:rPr lang="en" sz="1200" b="1" i="1"/>
              <a:t>find()</a:t>
            </a:r>
            <a:r>
              <a:rPr lang="en" sz="1200"/>
              <a:t> les propriétés et valeurs nécessaires pour appliquer le filtrer</a:t>
            </a:r>
            <a:endParaRPr sz="1200"/>
          </a:p>
          <a:p>
            <a:pPr marL="0" lvl="0" indent="0" algn="l" rtl="0">
              <a:lnSpc>
                <a:spcPct val="135714"/>
              </a:lnSpc>
              <a:spcBef>
                <a:spcPts val="1000"/>
              </a:spcBef>
              <a:spcAft>
                <a:spcPts val="0"/>
              </a:spcAft>
              <a:buNone/>
            </a:pPr>
            <a:r>
              <a:rPr lang="en" sz="1200">
                <a:latin typeface="Courier New"/>
                <a:ea typeface="Courier New"/>
                <a:cs typeface="Courier New"/>
                <a:sym typeface="Courier New"/>
              </a:rPr>
              <a:t>    const ateliers = await Atelier.find(</a:t>
            </a:r>
            <a:r>
              <a:rPr lang="en" sz="1200" b="1">
                <a:latin typeface="Courier New"/>
                <a:ea typeface="Courier New"/>
                <a:cs typeface="Courier New"/>
                <a:sym typeface="Courier New"/>
              </a:rPr>
              <a:t>{ auteur: 'Rostom', disponible: true }</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457200" algn="l" rtl="0">
              <a:lnSpc>
                <a:spcPct val="135714"/>
              </a:lnSpc>
              <a:spcBef>
                <a:spcPts val="0"/>
              </a:spcBef>
              <a:spcAft>
                <a:spcPts val="0"/>
              </a:spcAft>
              <a:buNone/>
            </a:pPr>
            <a:endParaRPr sz="1200">
              <a:latin typeface="Courier New"/>
              <a:ea typeface="Courier New"/>
              <a:cs typeface="Courier New"/>
              <a:sym typeface="Courier New"/>
            </a:endParaRPr>
          </a:p>
          <a:p>
            <a:pPr marL="365760" lvl="0" indent="-213359" algn="l" rtl="0">
              <a:lnSpc>
                <a:spcPct val="135714"/>
              </a:lnSpc>
              <a:spcBef>
                <a:spcPts val="0"/>
              </a:spcBef>
              <a:spcAft>
                <a:spcPts val="0"/>
              </a:spcAft>
              <a:buSzPts val="1200"/>
              <a:buChar char="●"/>
            </a:pPr>
            <a:r>
              <a:rPr lang="en" sz="1200"/>
              <a:t>Dans l’exemple ci-dessus, on veut seulement retourner les documents </a:t>
            </a:r>
            <a:r>
              <a:rPr lang="en" sz="1200" b="1"/>
              <a:t>disponibles </a:t>
            </a:r>
            <a:r>
              <a:rPr lang="en" sz="1200"/>
              <a:t>et qui contiennent l’</a:t>
            </a:r>
            <a:r>
              <a:rPr lang="en" sz="1200" b="1"/>
              <a:t>auteur Rostom</a:t>
            </a:r>
            <a:endParaRPr sz="1200" b="1"/>
          </a:p>
          <a:p>
            <a:pPr marL="0" lvl="0" indent="0" algn="l" rtl="0">
              <a:lnSpc>
                <a:spcPct val="135714"/>
              </a:lnSpc>
              <a:spcBef>
                <a:spcPts val="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sp>
        <p:nvSpPr>
          <p:cNvPr id="1651" name="Google Shape;1651;p24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Sélectionner des documents</a:t>
            </a:r>
            <a:endParaRPr>
              <a:solidFill>
                <a:srgbClr val="FFFF00"/>
              </a:solidFill>
            </a:endParaRPr>
          </a:p>
        </p:txBody>
      </p:sp>
      <p:sp>
        <p:nvSpPr>
          <p:cNvPr id="1652" name="Google Shape;1652;p245"/>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dirty="0"/>
              <a:t>Vous pouvez aussi : </a:t>
            </a:r>
            <a:endParaRPr sz="1200" dirty="0"/>
          </a:p>
          <a:p>
            <a:pPr marL="822960" lvl="1" indent="-213360" algn="l" rtl="0">
              <a:lnSpc>
                <a:spcPct val="135714"/>
              </a:lnSpc>
              <a:spcBef>
                <a:spcPts val="1000"/>
              </a:spcBef>
              <a:spcAft>
                <a:spcPts val="0"/>
              </a:spcAft>
              <a:buSzPts val="1200"/>
              <a:buChar char="○"/>
            </a:pPr>
            <a:r>
              <a:rPr lang="en" dirty="0"/>
              <a:t>A</a:t>
            </a:r>
            <a:r>
              <a:rPr lang="en" sz="1200" dirty="0"/>
              <a:t>ppliquer une limite </a:t>
            </a:r>
            <a:r>
              <a:rPr lang="en" dirty="0"/>
              <a:t>au</a:t>
            </a:r>
            <a:r>
              <a:rPr lang="en" sz="1200" dirty="0"/>
              <a:t> nombre de documents à retourner en </a:t>
            </a:r>
            <a:r>
              <a:rPr lang="en" dirty="0"/>
              <a:t>appelant </a:t>
            </a:r>
            <a:r>
              <a:rPr lang="en" sz="1200" b="1" i="1" dirty="0" smtClean="0"/>
              <a:t>limit</a:t>
            </a:r>
            <a:r>
              <a:rPr lang="en" sz="1200" b="1" i="1" dirty="0"/>
              <a:t>()</a:t>
            </a:r>
            <a:r>
              <a:rPr lang="en" sz="1200" dirty="0"/>
              <a:t> </a:t>
            </a:r>
            <a:r>
              <a:rPr lang="en" dirty="0"/>
              <a:t>en passant comme argument la limite</a:t>
            </a:r>
            <a:endParaRPr sz="1200" dirty="0"/>
          </a:p>
          <a:p>
            <a:pPr marL="822960" lvl="1" indent="-213360" algn="l" rtl="0">
              <a:lnSpc>
                <a:spcPct val="135714"/>
              </a:lnSpc>
              <a:spcBef>
                <a:spcPts val="1000"/>
              </a:spcBef>
              <a:spcAft>
                <a:spcPts val="0"/>
              </a:spcAft>
              <a:buSzPts val="1200"/>
              <a:buChar char="○"/>
            </a:pPr>
            <a:r>
              <a:rPr lang="en" dirty="0"/>
              <a:t>Ordonner les documents en appelant </a:t>
            </a:r>
            <a:r>
              <a:rPr lang="en" b="1" i="1" dirty="0"/>
              <a:t>sort()</a:t>
            </a:r>
            <a:r>
              <a:rPr lang="en" dirty="0"/>
              <a:t> et en passant comme argument les propriétés du document sur lesquels on veut appliquer l’ordre, suivi de la valeur 1 pour un ordre ascendant et -1 pour un ordre descendant</a:t>
            </a:r>
            <a:endParaRPr dirty="0"/>
          </a:p>
          <a:p>
            <a:pPr marL="822960" lvl="1" indent="-213360" algn="l" rtl="0">
              <a:lnSpc>
                <a:spcPct val="135714"/>
              </a:lnSpc>
              <a:spcBef>
                <a:spcPts val="1000"/>
              </a:spcBef>
              <a:spcAft>
                <a:spcPts val="0"/>
              </a:spcAft>
              <a:buSzPts val="1200"/>
              <a:buChar char="○"/>
            </a:pPr>
            <a:r>
              <a:rPr lang="en" dirty="0"/>
              <a:t>Retourner les propriétés des documents en appelant </a:t>
            </a:r>
            <a:r>
              <a:rPr lang="en" b="1" i="1" dirty="0"/>
              <a:t>select()</a:t>
            </a:r>
            <a:r>
              <a:rPr lang="en" dirty="0"/>
              <a:t> en passant les propriétés à retourner suivi de 1</a:t>
            </a:r>
            <a:endParaRPr dirty="0"/>
          </a:p>
          <a:p>
            <a:pPr marL="457200" lvl="0" indent="0" algn="l" rtl="0">
              <a:lnSpc>
                <a:spcPct val="135714"/>
              </a:lnSpc>
              <a:spcBef>
                <a:spcPts val="1000"/>
              </a:spcBef>
              <a:spcAft>
                <a:spcPts val="0"/>
              </a:spcAft>
              <a:buNone/>
            </a:pPr>
            <a:r>
              <a:rPr lang="en" sz="1200" b="1" dirty="0">
                <a:latin typeface="Courier New"/>
                <a:ea typeface="Courier New"/>
                <a:cs typeface="Courier New"/>
                <a:sym typeface="Courier New"/>
              </a:rPr>
              <a:t>   const ateliers = await Atelier</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.find({ auteur: 'Rostom', disponible: true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a:t>
            </a:r>
            <a:r>
              <a:rPr lang="en" sz="1200" b="1" dirty="0">
                <a:latin typeface="Courier New"/>
                <a:ea typeface="Courier New"/>
                <a:cs typeface="Courier New"/>
                <a:sym typeface="Courier New"/>
              </a:rPr>
              <a:t>limit(5)</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dirty="0">
                <a:latin typeface="Courier New"/>
                <a:ea typeface="Courier New"/>
                <a:cs typeface="Courier New"/>
                <a:sym typeface="Courier New"/>
              </a:rPr>
              <a:t>  </a:t>
            </a:r>
            <a:r>
              <a:rPr lang="en" sz="1200" b="1" dirty="0">
                <a:latin typeface="Courier New"/>
                <a:ea typeface="Courier New"/>
                <a:cs typeface="Courier New"/>
                <a:sym typeface="Courier New"/>
              </a:rPr>
              <a:t> .sort({ nom: 1 })</a:t>
            </a:r>
            <a:endParaRPr sz="120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dirty="0">
                <a:latin typeface="Courier New"/>
                <a:ea typeface="Courier New"/>
                <a:cs typeface="Courier New"/>
                <a:sym typeface="Courier New"/>
              </a:rPr>
              <a:t>   .select({ nom: 1, sujets: 1 });</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endParaRPr sz="1200" dirty="0"/>
          </a:p>
          <a:p>
            <a:pPr marL="457200" lvl="0" indent="0" algn="l" rtl="0">
              <a:spcBef>
                <a:spcPts val="1000"/>
              </a:spcBef>
              <a:spcAft>
                <a:spcPts val="1000"/>
              </a:spcAft>
              <a:buNone/>
            </a:pPr>
            <a:endParaRPr sz="1200"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246"/>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Opérateurs de comparaison</a:t>
            </a:r>
            <a:endParaRPr>
              <a:solidFill>
                <a:srgbClr val="FFFF00"/>
              </a:solidFill>
            </a:endParaRPr>
          </a:p>
        </p:txBody>
      </p:sp>
      <p:sp>
        <p:nvSpPr>
          <p:cNvPr id="1658" name="Google Shape;1658;p246"/>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a:t>Les opérateurs de comparaison sont utilisées pour </a:t>
            </a:r>
            <a:r>
              <a:rPr lang="en" sz="1200" b="1"/>
              <a:t>comparer des valeurs </a:t>
            </a:r>
            <a:r>
              <a:rPr lang="en" sz="1200"/>
              <a:t>à l’intérieur des requêtes vers la BD Mongo</a:t>
            </a:r>
            <a:endParaRPr sz="1200"/>
          </a:p>
          <a:p>
            <a:pPr marL="365760" lvl="0" indent="-213359" algn="l" rtl="0">
              <a:lnSpc>
                <a:spcPct val="135714"/>
              </a:lnSpc>
              <a:spcBef>
                <a:spcPts val="1000"/>
              </a:spcBef>
              <a:spcAft>
                <a:spcPts val="0"/>
              </a:spcAft>
              <a:buSzPts val="1200"/>
              <a:buChar char="●"/>
            </a:pPr>
            <a:r>
              <a:rPr lang="en" sz="1200"/>
              <a:t>Les opérateurs de comparaison sont à la fois disponibles dans </a:t>
            </a:r>
            <a:r>
              <a:rPr lang="en" sz="1200" b="1"/>
              <a:t>MongoDB </a:t>
            </a:r>
            <a:r>
              <a:rPr lang="en" sz="1200"/>
              <a:t>et aussi dans la librairie </a:t>
            </a:r>
            <a:r>
              <a:rPr lang="en" sz="1200" b="1"/>
              <a:t>mongoose</a:t>
            </a:r>
            <a:endParaRPr sz="1200" b="1"/>
          </a:p>
          <a:p>
            <a:pPr marL="365760" lvl="0" indent="-213359" algn="l" rtl="0">
              <a:lnSpc>
                <a:spcPct val="135714"/>
              </a:lnSpc>
              <a:spcBef>
                <a:spcPts val="1000"/>
              </a:spcBef>
              <a:spcAft>
                <a:spcPts val="0"/>
              </a:spcAft>
              <a:buSzPts val="1200"/>
              <a:buChar char="●"/>
            </a:pPr>
            <a:r>
              <a:rPr lang="en" sz="1200"/>
              <a:t>Les opérateurs standards de comparaison sont :</a:t>
            </a:r>
            <a:endParaRPr sz="1200"/>
          </a:p>
          <a:p>
            <a:pPr marL="822960" lvl="1" indent="-213360" algn="l" rtl="0">
              <a:lnSpc>
                <a:spcPct val="135714"/>
              </a:lnSpc>
              <a:spcBef>
                <a:spcPts val="1000"/>
              </a:spcBef>
              <a:spcAft>
                <a:spcPts val="0"/>
              </a:spcAft>
              <a:buSzPts val="1200"/>
              <a:buChar char="○"/>
            </a:pPr>
            <a:r>
              <a:rPr lang="en" b="1"/>
              <a:t>eq </a:t>
            </a:r>
            <a:r>
              <a:rPr lang="en"/>
              <a:t>( equal )</a:t>
            </a:r>
            <a:endParaRPr/>
          </a:p>
          <a:p>
            <a:pPr marL="822960" lvl="1" indent="-213360" algn="l" rtl="0">
              <a:lnSpc>
                <a:spcPct val="135714"/>
              </a:lnSpc>
              <a:spcBef>
                <a:spcPts val="0"/>
              </a:spcBef>
              <a:spcAft>
                <a:spcPts val="0"/>
              </a:spcAft>
              <a:buSzPts val="1200"/>
              <a:buChar char="○"/>
            </a:pPr>
            <a:r>
              <a:rPr lang="en" b="1"/>
              <a:t>ne </a:t>
            </a:r>
            <a:r>
              <a:rPr lang="en"/>
              <a:t>( not equal )</a:t>
            </a:r>
            <a:endParaRPr/>
          </a:p>
          <a:p>
            <a:pPr marL="822960" lvl="1" indent="-213360" algn="l" rtl="0">
              <a:lnSpc>
                <a:spcPct val="135714"/>
              </a:lnSpc>
              <a:spcBef>
                <a:spcPts val="0"/>
              </a:spcBef>
              <a:spcAft>
                <a:spcPts val="0"/>
              </a:spcAft>
              <a:buSzPts val="1200"/>
              <a:buChar char="○"/>
            </a:pPr>
            <a:r>
              <a:rPr lang="en" b="1"/>
              <a:t>gt </a:t>
            </a:r>
            <a:r>
              <a:rPr lang="en"/>
              <a:t>( greater than )</a:t>
            </a:r>
            <a:endParaRPr/>
          </a:p>
          <a:p>
            <a:pPr marL="822960" lvl="1" indent="-213360" algn="l" rtl="0">
              <a:lnSpc>
                <a:spcPct val="135714"/>
              </a:lnSpc>
              <a:spcBef>
                <a:spcPts val="0"/>
              </a:spcBef>
              <a:spcAft>
                <a:spcPts val="0"/>
              </a:spcAft>
              <a:buSzPts val="1200"/>
              <a:buChar char="○"/>
            </a:pPr>
            <a:r>
              <a:rPr lang="en" b="1"/>
              <a:t>gte </a:t>
            </a:r>
            <a:r>
              <a:rPr lang="en"/>
              <a:t>( greater than or equal to )</a:t>
            </a:r>
            <a:endParaRPr/>
          </a:p>
          <a:p>
            <a:pPr marL="822960" lvl="1" indent="-213360" algn="l" rtl="0">
              <a:lnSpc>
                <a:spcPct val="135714"/>
              </a:lnSpc>
              <a:spcBef>
                <a:spcPts val="0"/>
              </a:spcBef>
              <a:spcAft>
                <a:spcPts val="0"/>
              </a:spcAft>
              <a:buSzPts val="1200"/>
              <a:buChar char="○"/>
            </a:pPr>
            <a:r>
              <a:rPr lang="en" b="1"/>
              <a:t>lt </a:t>
            </a:r>
            <a:r>
              <a:rPr lang="en"/>
              <a:t>( less than )</a:t>
            </a:r>
            <a:endParaRPr/>
          </a:p>
          <a:p>
            <a:pPr marL="822960" lvl="1" indent="-213360" algn="l" rtl="0">
              <a:lnSpc>
                <a:spcPct val="135714"/>
              </a:lnSpc>
              <a:spcBef>
                <a:spcPts val="0"/>
              </a:spcBef>
              <a:spcAft>
                <a:spcPts val="0"/>
              </a:spcAft>
              <a:buSzPts val="1200"/>
              <a:buChar char="○"/>
            </a:pPr>
            <a:r>
              <a:rPr lang="en" b="1"/>
              <a:t>lte </a:t>
            </a:r>
            <a:r>
              <a:rPr lang="en"/>
              <a:t>( less than or equal to )</a:t>
            </a:r>
            <a:endParaRPr/>
          </a:p>
          <a:p>
            <a:pPr marL="822960" lvl="1" indent="-213360" algn="l" rtl="0">
              <a:lnSpc>
                <a:spcPct val="135714"/>
              </a:lnSpc>
              <a:spcBef>
                <a:spcPts val="0"/>
              </a:spcBef>
              <a:spcAft>
                <a:spcPts val="0"/>
              </a:spcAft>
              <a:buSzPts val="1200"/>
              <a:buChar char="○"/>
            </a:pPr>
            <a:r>
              <a:rPr lang="en" b="1"/>
              <a:t>in</a:t>
            </a:r>
            <a:endParaRPr b="1"/>
          </a:p>
          <a:p>
            <a:pPr marL="822960" lvl="1" indent="-213360" algn="l" rtl="0">
              <a:lnSpc>
                <a:spcPct val="135714"/>
              </a:lnSpc>
              <a:spcBef>
                <a:spcPts val="0"/>
              </a:spcBef>
              <a:spcAft>
                <a:spcPts val="0"/>
              </a:spcAft>
              <a:buSzPts val="1200"/>
              <a:buChar char="○"/>
            </a:pPr>
            <a:r>
              <a:rPr lang="en" b="1"/>
              <a:t>nin </a:t>
            </a:r>
            <a:r>
              <a:rPr lang="en"/>
              <a:t>( not in )</a:t>
            </a:r>
            <a:endParaRPr/>
          </a:p>
          <a:p>
            <a:pPr marL="0" lvl="0" indent="0" algn="l" rtl="0">
              <a:lnSpc>
                <a:spcPct val="135714"/>
              </a:lnSpc>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247"/>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Opérateurs de comparaison</a:t>
            </a:r>
            <a:endParaRPr>
              <a:solidFill>
                <a:srgbClr val="FFFF00"/>
              </a:solidFill>
            </a:endParaRPr>
          </a:p>
        </p:txBody>
      </p:sp>
      <p:sp>
        <p:nvSpPr>
          <p:cNvPr id="1664" name="Google Shape;1664;p247"/>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Examples: </a:t>
            </a:r>
            <a:endParaRPr sz="1200" u="sng" dirty="0"/>
          </a:p>
          <a:p>
            <a:pPr marL="365760" lvl="0" indent="-213359" algn="l" rtl="0">
              <a:spcBef>
                <a:spcPts val="1000"/>
              </a:spcBef>
              <a:spcAft>
                <a:spcPts val="0"/>
              </a:spcAft>
              <a:buSzPts val="1200"/>
              <a:buChar char="●"/>
            </a:pPr>
            <a:r>
              <a:rPr lang="en" sz="1200" dirty="0"/>
              <a:t>Pour retourner les ateliers dont le prix est plus grand ou égal à 10 dollars, il faut </a:t>
            </a:r>
            <a:r>
              <a:rPr lang="en" sz="1200" dirty="0" smtClean="0"/>
              <a:t>passer </a:t>
            </a:r>
            <a:r>
              <a:rPr lang="en" sz="1200" dirty="0"/>
              <a:t>à la méthode </a:t>
            </a:r>
            <a:r>
              <a:rPr lang="en" sz="1200" b="1" i="1" dirty="0"/>
              <a:t>find()</a:t>
            </a:r>
            <a:r>
              <a:rPr lang="en" sz="1200" dirty="0"/>
              <a:t> :</a:t>
            </a:r>
            <a:endParaRPr sz="1200" dirty="0"/>
          </a:p>
          <a:p>
            <a:pPr marL="822960" lvl="2" indent="-213360" algn="l" rtl="0">
              <a:spcBef>
                <a:spcPts val="1000"/>
              </a:spcBef>
              <a:spcAft>
                <a:spcPts val="0"/>
              </a:spcAft>
              <a:buSzPts val="1200"/>
              <a:buChar char="■"/>
            </a:pPr>
            <a:r>
              <a:rPr lang="en" dirty="0"/>
              <a:t>Un objet contenant la propriété </a:t>
            </a:r>
            <a:r>
              <a:rPr lang="en" b="1" i="1" dirty="0"/>
              <a:t>prix </a:t>
            </a:r>
            <a:r>
              <a:rPr lang="en" dirty="0"/>
              <a:t>suivi d’un objet contenant l’opérateur de comparaison </a:t>
            </a:r>
            <a:r>
              <a:rPr lang="en" b="1" i="1" dirty="0"/>
              <a:t>gte </a:t>
            </a:r>
            <a:r>
              <a:rPr lang="en" dirty="0"/>
              <a:t>et la valeur à comparer</a:t>
            </a:r>
            <a:endParaRPr dirty="0"/>
          </a:p>
          <a:p>
            <a:pPr marL="457200" lvl="0" indent="457200" algn="l" rtl="0">
              <a:spcBef>
                <a:spcPts val="1000"/>
              </a:spcBef>
              <a:spcAft>
                <a:spcPts val="0"/>
              </a:spcAft>
              <a:buNone/>
            </a:pPr>
            <a:r>
              <a:rPr lang="en" sz="1200" dirty="0">
                <a:latin typeface="Courier New"/>
                <a:ea typeface="Courier New"/>
                <a:cs typeface="Courier New"/>
                <a:sym typeface="Courier New"/>
              </a:rPr>
              <a:t>const ateliers = await Atelier.</a:t>
            </a:r>
            <a:r>
              <a:rPr lang="en" sz="1200" b="1" dirty="0">
                <a:latin typeface="Courier New"/>
                <a:ea typeface="Courier New"/>
                <a:cs typeface="Courier New"/>
                <a:sym typeface="Courier New"/>
              </a:rPr>
              <a:t>find({ prix: { $gte: 10 } })</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365760" lvl="0" indent="-213359" algn="l" rtl="0">
              <a:spcBef>
                <a:spcPts val="1000"/>
              </a:spcBef>
              <a:spcAft>
                <a:spcPts val="0"/>
              </a:spcAft>
              <a:buSzPts val="1200"/>
              <a:buChar char="●"/>
            </a:pPr>
            <a:r>
              <a:rPr lang="en" sz="1200" dirty="0"/>
              <a:t>Pour retourner les ateliers dont le prix est plus grand ou égal à 10 dollars et plus petit ou égal à 20 dollars, il faut appeler la fonction </a:t>
            </a:r>
            <a:r>
              <a:rPr lang="en" sz="1200" b="1" i="1" dirty="0"/>
              <a:t>find()</a:t>
            </a:r>
            <a:r>
              <a:rPr lang="en" sz="1200" dirty="0"/>
              <a:t> de la classe </a:t>
            </a:r>
            <a:r>
              <a:rPr lang="en" sz="1200" b="1" i="1" dirty="0"/>
              <a:t>Atelier </a:t>
            </a:r>
            <a:r>
              <a:rPr lang="en" sz="1200" dirty="0"/>
              <a:t>en passant en paramètre :</a:t>
            </a:r>
            <a:endParaRPr sz="1200" dirty="0"/>
          </a:p>
          <a:p>
            <a:pPr marL="1371600" lvl="2" indent="-304800" algn="l" rtl="0">
              <a:spcBef>
                <a:spcPts val="1000"/>
              </a:spcBef>
              <a:spcAft>
                <a:spcPts val="0"/>
              </a:spcAft>
              <a:buSzPts val="1200"/>
              <a:buChar char="■"/>
            </a:pPr>
            <a:r>
              <a:rPr lang="en" dirty="0"/>
              <a:t>Un objet contenant la propriété </a:t>
            </a:r>
            <a:r>
              <a:rPr lang="en" b="1" i="1" dirty="0"/>
              <a:t>prix </a:t>
            </a:r>
            <a:r>
              <a:rPr lang="en" dirty="0"/>
              <a:t>suivi d’un objet contenant deux opérateurs : </a:t>
            </a:r>
            <a:endParaRPr dirty="0"/>
          </a:p>
          <a:p>
            <a:pPr marL="1737360" lvl="3" indent="-213360" algn="l" rtl="0">
              <a:spcBef>
                <a:spcPts val="1000"/>
              </a:spcBef>
              <a:spcAft>
                <a:spcPts val="0"/>
              </a:spcAft>
              <a:buSzPts val="1200"/>
              <a:buChar char="●"/>
            </a:pPr>
            <a:r>
              <a:rPr lang="en" b="1" i="1" dirty="0"/>
              <a:t>gte </a:t>
            </a:r>
            <a:r>
              <a:rPr lang="en" dirty="0"/>
              <a:t>et la valeur à comparer 10</a:t>
            </a:r>
            <a:endParaRPr dirty="0"/>
          </a:p>
          <a:p>
            <a:pPr marL="1737360" lvl="3" indent="-213360" algn="l" rtl="0">
              <a:spcBef>
                <a:spcPts val="0"/>
              </a:spcBef>
              <a:spcAft>
                <a:spcPts val="0"/>
              </a:spcAft>
              <a:buSzPts val="1200"/>
              <a:buChar char="●"/>
            </a:pPr>
            <a:r>
              <a:rPr lang="en" b="1" i="1" dirty="0"/>
              <a:t>lte </a:t>
            </a:r>
            <a:r>
              <a:rPr lang="en" dirty="0"/>
              <a:t>et la valeur à comparer 20</a:t>
            </a:r>
            <a:endParaRPr dirty="0"/>
          </a:p>
          <a:p>
            <a:pPr marL="1371600" lvl="0" indent="0" algn="l" rtl="0">
              <a:lnSpc>
                <a:spcPct val="135714"/>
              </a:lnSpc>
              <a:spcBef>
                <a:spcPts val="1000"/>
              </a:spcBef>
              <a:spcAft>
                <a:spcPts val="0"/>
              </a:spcAft>
              <a:buNone/>
            </a:pPr>
            <a:r>
              <a:rPr lang="en" sz="1200" b="1" dirty="0">
                <a:latin typeface="Courier New"/>
                <a:ea typeface="Courier New"/>
                <a:cs typeface="Courier New"/>
                <a:sym typeface="Courier New"/>
              </a:rPr>
              <a:t>   </a:t>
            </a:r>
            <a:r>
              <a:rPr lang="en" sz="1200" dirty="0">
                <a:latin typeface="Courier New"/>
                <a:ea typeface="Courier New"/>
                <a:cs typeface="Courier New"/>
                <a:sym typeface="Courier New"/>
              </a:rPr>
              <a:t>const ateliers = await Atelier.</a:t>
            </a:r>
            <a:r>
              <a:rPr lang="en" sz="1200" b="1" dirty="0">
                <a:latin typeface="Courier New"/>
                <a:ea typeface="Courier New"/>
                <a:cs typeface="Courier New"/>
                <a:sym typeface="Courier New"/>
              </a:rPr>
              <a:t>find({ prix: { $gte: 10, $lte: 20 } })</a:t>
            </a:r>
            <a:r>
              <a:rPr lang="en" sz="1200" dirty="0">
                <a:latin typeface="Courier New"/>
                <a:ea typeface="Courier New"/>
                <a:cs typeface="Courier New"/>
                <a:sym typeface="Courier New"/>
              </a:rPr>
              <a:t>;</a:t>
            </a:r>
            <a:endParaRPr sz="1200" dirty="0"/>
          </a:p>
          <a:p>
            <a:pPr marL="457200" lvl="0" indent="0" algn="l" rtl="0">
              <a:spcBef>
                <a:spcPts val="0"/>
              </a:spcBef>
              <a:spcAft>
                <a:spcPts val="1000"/>
              </a:spcAft>
              <a:buNone/>
            </a:pPr>
            <a:endParaRPr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Fonction enveloppe de module</a:t>
            </a:r>
            <a:endParaRPr>
              <a:solidFill>
                <a:srgbClr val="FFFF00"/>
              </a:solidFill>
            </a:endParaRPr>
          </a:p>
        </p:txBody>
      </p:sp>
      <p:sp>
        <p:nvSpPr>
          <p:cNvPr id="251" name="Google Shape;251;p36"/>
          <p:cNvSpPr txBox="1">
            <a:spLocks noGrp="1"/>
          </p:cNvSpPr>
          <p:nvPr>
            <p:ph type="body" idx="1"/>
          </p:nvPr>
        </p:nvSpPr>
        <p:spPr>
          <a:xfrm>
            <a:off x="87425" y="1723600"/>
            <a:ext cx="3549300" cy="3420000"/>
          </a:xfrm>
          <a:prstGeom prst="rect">
            <a:avLst/>
          </a:prstGeom>
        </p:spPr>
        <p:txBody>
          <a:bodyPr spcFirstLastPara="1" wrap="square" lIns="91425" tIns="91425" rIns="91425" bIns="91425" anchor="t" anchorCtr="0">
            <a:noAutofit/>
          </a:bodyPr>
          <a:lstStyle/>
          <a:p>
            <a:pPr marL="365760" lvl="0" indent="-213359" algn="l" rtl="0">
              <a:lnSpc>
                <a:spcPct val="100000"/>
              </a:lnSpc>
              <a:spcBef>
                <a:spcPts val="0"/>
              </a:spcBef>
              <a:spcAft>
                <a:spcPts val="0"/>
              </a:spcAft>
              <a:buSzPts val="1200"/>
              <a:buChar char="●"/>
            </a:pPr>
            <a:r>
              <a:rPr lang="en" sz="1200"/>
              <a:t>Comment les variables et les fonctions qui sont définies dans un module deviennent privés au module et donc inaccessibles de l’extérieur ?</a:t>
            </a:r>
            <a:endParaRPr sz="1200"/>
          </a:p>
          <a:p>
            <a:pPr marL="0" lvl="0" indent="0" algn="l" rtl="0">
              <a:lnSpc>
                <a:spcPct val="100000"/>
              </a:lnSpc>
              <a:spcBef>
                <a:spcPts val="0"/>
              </a:spcBef>
              <a:spcAft>
                <a:spcPts val="0"/>
              </a:spcAft>
              <a:buNone/>
            </a:pPr>
            <a:endParaRPr sz="1200"/>
          </a:p>
          <a:p>
            <a:pPr marL="0" lvl="0" indent="0" algn="l" rtl="0">
              <a:spcBef>
                <a:spcPts val="0"/>
              </a:spcBef>
              <a:spcAft>
                <a:spcPts val="0"/>
              </a:spcAft>
              <a:buClr>
                <a:srgbClr val="000000"/>
              </a:buClr>
              <a:buSzPts val="1100"/>
              <a:buFont typeface="Arial"/>
              <a:buNone/>
            </a:pPr>
            <a:r>
              <a:rPr lang="en" sz="1200" u="sng"/>
              <a:t>Exercice :</a:t>
            </a:r>
            <a:endParaRPr sz="1200" u="sng"/>
          </a:p>
          <a:p>
            <a:pPr marL="365760" lvl="0" indent="-213359" algn="l" rtl="0">
              <a:spcBef>
                <a:spcPts val="1000"/>
              </a:spcBef>
              <a:spcAft>
                <a:spcPts val="0"/>
              </a:spcAft>
              <a:buSzPts val="1200"/>
              <a:buAutoNum type="arabicPeriod"/>
            </a:pPr>
            <a:r>
              <a:rPr lang="en" sz="1200"/>
              <a:t>Ouvrez le fichier </a:t>
            </a:r>
            <a:r>
              <a:rPr lang="en" sz="1200" b="1" i="1"/>
              <a:t>logger.js</a:t>
            </a:r>
            <a:endParaRPr sz="1200" b="1" i="1"/>
          </a:p>
          <a:p>
            <a:pPr marL="365760" lvl="0" indent="-213359" algn="l" rtl="0">
              <a:spcBef>
                <a:spcPts val="1000"/>
              </a:spcBef>
              <a:spcAft>
                <a:spcPts val="0"/>
              </a:spcAft>
              <a:buSzPts val="1200"/>
              <a:buAutoNum type="arabicPeriod"/>
            </a:pPr>
            <a:r>
              <a:rPr lang="en" sz="1200"/>
              <a:t>A la </a:t>
            </a:r>
            <a:r>
              <a:rPr lang="en" sz="1200" b="1"/>
              <a:t>première </a:t>
            </a:r>
            <a:r>
              <a:rPr lang="en" sz="1200"/>
              <a:t>ligne du fichier, entrez le code suivant pour créer une erreur de syntaxe :</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var x=;</a:t>
            </a: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a:pPr>
            <a:r>
              <a:rPr lang="en" sz="1200"/>
              <a:t>Enregistrez et exécutez </a:t>
            </a:r>
            <a:r>
              <a:rPr lang="en" sz="1200" b="1" i="1"/>
              <a:t>node app.js</a:t>
            </a:r>
            <a:endParaRPr sz="1200" b="1" i="1"/>
          </a:p>
          <a:p>
            <a:pPr marL="365760" lvl="0" indent="-213359" algn="l" rtl="0">
              <a:spcBef>
                <a:spcPts val="1000"/>
              </a:spcBef>
              <a:spcAft>
                <a:spcPts val="0"/>
              </a:spcAft>
              <a:buSzPts val="1200"/>
              <a:buAutoNum type="arabicPeriod"/>
            </a:pPr>
            <a:r>
              <a:rPr lang="en" sz="1200"/>
              <a:t>Observez la déclaration de la fonction qui apparaît à la deuxième ligne du résultat :</a:t>
            </a:r>
            <a:endParaRPr sz="1200"/>
          </a:p>
          <a:p>
            <a:pPr marL="457200" lvl="0" indent="0" algn="l" rtl="0">
              <a:spcBef>
                <a:spcPts val="1000"/>
              </a:spcBef>
              <a:spcAft>
                <a:spcPts val="0"/>
              </a:spcAft>
              <a:buNone/>
            </a:pPr>
            <a:endParaRPr sz="1200"/>
          </a:p>
          <a:p>
            <a:pPr marL="0" lvl="0" indent="0" algn="l" rtl="0">
              <a:lnSpc>
                <a:spcPct val="100000"/>
              </a:lnSpc>
              <a:spcBef>
                <a:spcPts val="100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52" name="Google Shape;252;p36"/>
          <p:cNvSpPr txBox="1">
            <a:spLocks noGrp="1"/>
          </p:cNvSpPr>
          <p:nvPr>
            <p:ph type="body" idx="1"/>
          </p:nvPr>
        </p:nvSpPr>
        <p:spPr>
          <a:xfrm>
            <a:off x="3636825" y="1723600"/>
            <a:ext cx="53928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    (function (exports, require, module, __filename, __dirname)</a:t>
            </a:r>
            <a:endParaRPr sz="1200" b="1"/>
          </a:p>
          <a:p>
            <a:pPr marL="365760" lvl="0" indent="-213359" algn="l" rtl="0">
              <a:lnSpc>
                <a:spcPct val="100000"/>
              </a:lnSpc>
              <a:spcBef>
                <a:spcPts val="1000"/>
              </a:spcBef>
              <a:spcAft>
                <a:spcPts val="0"/>
              </a:spcAft>
              <a:buSzPts val="1200"/>
              <a:buChar char="●"/>
            </a:pPr>
            <a:r>
              <a:rPr lang="en" sz="1200"/>
              <a:t>Node n’exécute pas le code javascript directement. Il va plutôt l’envelopper à travers une fonction.</a:t>
            </a:r>
            <a:endParaRPr sz="1200"/>
          </a:p>
          <a:p>
            <a:pPr marL="457200" lvl="0" indent="0" algn="l" rtl="0">
              <a:lnSpc>
                <a:spcPct val="100000"/>
              </a:lnSpc>
              <a:spcBef>
                <a:spcPts val="0"/>
              </a:spcBef>
              <a:spcAft>
                <a:spcPts val="0"/>
              </a:spcAft>
              <a:buNone/>
            </a:pPr>
            <a:endParaRPr sz="1200"/>
          </a:p>
          <a:p>
            <a:pPr marL="365760" lvl="0" indent="-213359" algn="l" rtl="0">
              <a:lnSpc>
                <a:spcPct val="100000"/>
              </a:lnSpc>
              <a:spcBef>
                <a:spcPts val="0"/>
              </a:spcBef>
              <a:spcAft>
                <a:spcPts val="0"/>
              </a:spcAft>
              <a:buSzPts val="1200"/>
              <a:buChar char="●"/>
            </a:pPr>
            <a:r>
              <a:rPr lang="en" sz="1200"/>
              <a:t>Au moment de l’exécution le code javascript sera converti en un code ressemblant à ceci :</a:t>
            </a:r>
            <a:endParaRPr sz="1200"/>
          </a:p>
          <a:p>
            <a:pPr marL="457200" lvl="0" indent="0" algn="l" rtl="0">
              <a:lnSpc>
                <a:spcPct val="100000"/>
              </a:lnSpc>
              <a:spcBef>
                <a:spcPts val="0"/>
              </a:spcBef>
              <a:spcAft>
                <a:spcPts val="0"/>
              </a:spcAft>
              <a:buNone/>
            </a:pPr>
            <a:endParaRPr sz="1200"/>
          </a:p>
          <a:p>
            <a:pPr marL="0" lvl="0" indent="0" algn="l" rtl="0">
              <a:lnSpc>
                <a:spcPct val="135714"/>
              </a:lnSpc>
              <a:spcBef>
                <a:spcPts val="0"/>
              </a:spcBef>
              <a:spcAft>
                <a:spcPts val="0"/>
              </a:spcAft>
              <a:buNone/>
            </a:pPr>
            <a:r>
              <a:rPr lang="en" sz="1050" b="1">
                <a:latin typeface="Courier New"/>
                <a:ea typeface="Courier New"/>
                <a:cs typeface="Courier New"/>
                <a:sym typeface="Courier New"/>
              </a:rPr>
              <a:t>  (function (exports, require, module, __filename, __dirname)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var url = '</a:t>
            </a:r>
            <a:r>
              <a:rPr lang="en" sz="1050" b="1" u="sng">
                <a:solidFill>
                  <a:schemeClr val="hlink"/>
                </a:solidFill>
                <a:latin typeface="Courier New"/>
                <a:ea typeface="Courier New"/>
                <a:cs typeface="Courier New"/>
                <a:sym typeface="Courier New"/>
                <a:hlinkClick r:id="rId3"/>
              </a:rPr>
              <a:t>http://monlogger.io/log</a:t>
            </a: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function log(message)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console.log(message);</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module.exports.log = log;</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a:t>
            </a:r>
            <a:endParaRPr sz="1050" b="1">
              <a:latin typeface="Courier New"/>
              <a:ea typeface="Courier New"/>
              <a:cs typeface="Courier New"/>
              <a:sym typeface="Courier New"/>
            </a:endParaRPr>
          </a:p>
          <a:p>
            <a:pPr marL="365760" lvl="0" indent="-213359" algn="l" rtl="0">
              <a:spcBef>
                <a:spcPts val="0"/>
              </a:spcBef>
              <a:spcAft>
                <a:spcPts val="0"/>
              </a:spcAft>
              <a:buSzPts val="1200"/>
              <a:buChar char="●"/>
            </a:pPr>
            <a:r>
              <a:rPr lang="en" sz="1200" b="1"/>
              <a:t> exports, require, module, __filename </a:t>
            </a:r>
            <a:r>
              <a:rPr lang="en" sz="1200"/>
              <a:t>et </a:t>
            </a:r>
            <a:r>
              <a:rPr lang="en" sz="1200" b="1"/>
              <a:t> __dirname </a:t>
            </a:r>
            <a:r>
              <a:rPr lang="en" sz="1200"/>
              <a:t>sont des arguments qui sont passés à la fonction enveloppe</a:t>
            </a:r>
            <a:endParaRPr sz="1200"/>
          </a:p>
          <a:p>
            <a:pPr marL="0" lvl="0" indent="0" algn="l" rtl="0">
              <a:lnSpc>
                <a:spcPct val="135714"/>
              </a:lnSpc>
              <a:spcBef>
                <a:spcPts val="1000"/>
              </a:spcBef>
              <a:spcAft>
                <a:spcPts val="0"/>
              </a:spcAft>
              <a:buNone/>
            </a:pPr>
            <a:endParaRPr sz="1050" b="1">
              <a:latin typeface="Courier New"/>
              <a:ea typeface="Courier New"/>
              <a:cs typeface="Courier New"/>
              <a:sym typeface="Courier New"/>
            </a:endParaRPr>
          </a:p>
          <a:p>
            <a:pPr marL="0" lvl="0" indent="0" algn="l" rtl="0">
              <a:lnSpc>
                <a:spcPct val="100000"/>
              </a:lnSpc>
              <a:spcBef>
                <a:spcPts val="0"/>
              </a:spcBef>
              <a:spcAft>
                <a:spcPts val="0"/>
              </a:spcAft>
              <a:buNone/>
            </a:pPr>
            <a:endParaRPr sz="1200"/>
          </a:p>
          <a:p>
            <a:pPr marL="0" lvl="0" indent="0" algn="l" rtl="0">
              <a:spcBef>
                <a:spcPts val="1000"/>
              </a:spcBef>
              <a:spcAft>
                <a:spcPts val="0"/>
              </a:spcAft>
              <a:buNone/>
            </a:pPr>
            <a:endParaRPr/>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248"/>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Opérateurs de comparaison</a:t>
            </a:r>
            <a:endParaRPr>
              <a:solidFill>
                <a:srgbClr val="FFFF00"/>
              </a:solidFill>
            </a:endParaRPr>
          </a:p>
        </p:txBody>
      </p:sp>
      <p:sp>
        <p:nvSpPr>
          <p:cNvPr id="1670" name="Google Shape;1670;p248"/>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Pour retourner les ateliers dont le prix est égal à 10, 20 ou 30 dollars, il faut appeler la fonction </a:t>
            </a:r>
            <a:r>
              <a:rPr lang="en" sz="1200" b="1" i="1"/>
              <a:t>find()</a:t>
            </a:r>
            <a:r>
              <a:rPr lang="en" sz="1200"/>
              <a:t> de la classe </a:t>
            </a:r>
            <a:r>
              <a:rPr lang="en" sz="1200" b="1" i="1"/>
              <a:t>Atelier </a:t>
            </a:r>
            <a:r>
              <a:rPr lang="en" sz="1200"/>
              <a:t>en passant en paramètre :</a:t>
            </a:r>
            <a:endParaRPr sz="1200"/>
          </a:p>
          <a:p>
            <a:pPr marL="1371600" lvl="2" indent="-304800" algn="l" rtl="0">
              <a:spcBef>
                <a:spcPts val="1000"/>
              </a:spcBef>
              <a:spcAft>
                <a:spcPts val="0"/>
              </a:spcAft>
              <a:buSzPts val="1200"/>
              <a:buChar char="■"/>
            </a:pPr>
            <a:r>
              <a:rPr lang="en"/>
              <a:t>Un objet contenant la propriété </a:t>
            </a:r>
            <a:r>
              <a:rPr lang="en" b="1" i="1"/>
              <a:t>prix </a:t>
            </a:r>
            <a:r>
              <a:rPr lang="en"/>
              <a:t>suivi d’un objet contenant l’opérateur in suivi d’un tableau contenant les valeur 10, 20 et 30 : </a:t>
            </a:r>
            <a:endParaRPr/>
          </a:p>
          <a:p>
            <a:pPr marL="1371600" lvl="0" indent="0" algn="l" rtl="0">
              <a:lnSpc>
                <a:spcPct val="135714"/>
              </a:lnSpc>
              <a:spcBef>
                <a:spcPts val="1000"/>
              </a:spcBef>
              <a:spcAft>
                <a:spcPts val="0"/>
              </a:spcAft>
              <a:buNone/>
            </a:pPr>
            <a:r>
              <a:rPr lang="en" sz="1200" b="1">
                <a:latin typeface="Courier New"/>
                <a:ea typeface="Courier New"/>
                <a:cs typeface="Courier New"/>
                <a:sym typeface="Courier New"/>
              </a:rPr>
              <a:t>   </a:t>
            </a:r>
            <a:r>
              <a:rPr lang="en" sz="1200">
                <a:latin typeface="Courier New"/>
                <a:ea typeface="Courier New"/>
                <a:cs typeface="Courier New"/>
                <a:sym typeface="Courier New"/>
              </a:rPr>
              <a:t>const ateliers = await Atelier.</a:t>
            </a:r>
            <a:r>
              <a:rPr lang="en" sz="1200" b="1">
                <a:latin typeface="Courier New"/>
                <a:ea typeface="Courier New"/>
                <a:cs typeface="Courier New"/>
                <a:sym typeface="Courier New"/>
              </a:rPr>
              <a:t>find({ prix: { $in: [10, 20, 30] } })</a:t>
            </a:r>
            <a:r>
              <a:rPr lang="en" sz="1200">
                <a:latin typeface="Courier New"/>
                <a:ea typeface="Courier New"/>
                <a:cs typeface="Courier New"/>
                <a:sym typeface="Courier New"/>
              </a:rPr>
              <a:t>;</a:t>
            </a:r>
            <a:endParaRPr sz="1200" u="sng"/>
          </a:p>
          <a:p>
            <a:pPr marL="457200" lvl="0" indent="0" algn="l" rtl="0">
              <a:spcBef>
                <a:spcPts val="0"/>
              </a:spcBef>
              <a:spcAft>
                <a:spcPts val="1000"/>
              </a:spcAft>
              <a:buNone/>
            </a:pPr>
            <a:endParaRPr sz="120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249"/>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Opérateurs logiques</a:t>
            </a:r>
            <a:endParaRPr>
              <a:solidFill>
                <a:srgbClr val="FFFF00"/>
              </a:solidFill>
            </a:endParaRPr>
          </a:p>
        </p:txBody>
      </p:sp>
      <p:sp>
        <p:nvSpPr>
          <p:cNvPr id="1676" name="Google Shape;1676;p249"/>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a:t>Les opérateurs logiques sont utilisées pour </a:t>
            </a:r>
            <a:r>
              <a:rPr lang="en" sz="1200" b="1"/>
              <a:t>comparer des expressions </a:t>
            </a:r>
            <a:r>
              <a:rPr lang="en" sz="1200"/>
              <a:t>à l’intérieur des requêtes vers la BD Mongo</a:t>
            </a:r>
            <a:endParaRPr sz="1200"/>
          </a:p>
          <a:p>
            <a:pPr marL="365760" lvl="0" indent="-213359" algn="l" rtl="0">
              <a:lnSpc>
                <a:spcPct val="135714"/>
              </a:lnSpc>
              <a:spcBef>
                <a:spcPts val="1000"/>
              </a:spcBef>
              <a:spcAft>
                <a:spcPts val="0"/>
              </a:spcAft>
              <a:buSzPts val="1200"/>
              <a:buChar char="●"/>
            </a:pPr>
            <a:r>
              <a:rPr lang="en" sz="1200"/>
              <a:t>Les opérateurs logiques sont à la fois disponibles dans </a:t>
            </a:r>
            <a:r>
              <a:rPr lang="en" sz="1200" b="1"/>
              <a:t>MongoDB </a:t>
            </a:r>
            <a:r>
              <a:rPr lang="en" sz="1200"/>
              <a:t>et aussi dans la librairie </a:t>
            </a:r>
            <a:r>
              <a:rPr lang="en" sz="1200" b="1"/>
              <a:t>mongoose</a:t>
            </a:r>
            <a:endParaRPr sz="1200" b="1"/>
          </a:p>
          <a:p>
            <a:pPr marL="365760" lvl="0" indent="-213359" algn="l" rtl="0">
              <a:lnSpc>
                <a:spcPct val="135714"/>
              </a:lnSpc>
              <a:spcBef>
                <a:spcPts val="1000"/>
              </a:spcBef>
              <a:spcAft>
                <a:spcPts val="0"/>
              </a:spcAft>
              <a:buSzPts val="1200"/>
              <a:buChar char="●"/>
            </a:pPr>
            <a:r>
              <a:rPr lang="en" sz="1200"/>
              <a:t>Les opérateurs logiques sont </a:t>
            </a:r>
            <a:r>
              <a:rPr lang="en" sz="1200" b="1" i="1"/>
              <a:t>or </a:t>
            </a:r>
            <a:r>
              <a:rPr lang="en" sz="1200"/>
              <a:t>et </a:t>
            </a:r>
            <a:r>
              <a:rPr lang="en" sz="1200" b="1" i="1"/>
              <a:t>and</a:t>
            </a:r>
            <a:endParaRPr sz="1200"/>
          </a:p>
          <a:p>
            <a:pPr marL="365760" lvl="0" indent="-213359" algn="l" rtl="0">
              <a:lnSpc>
                <a:spcPct val="135714"/>
              </a:lnSpc>
              <a:spcBef>
                <a:spcPts val="1000"/>
              </a:spcBef>
              <a:spcAft>
                <a:spcPts val="0"/>
              </a:spcAft>
              <a:buSzPts val="1200"/>
              <a:buChar char="●"/>
            </a:pPr>
            <a:r>
              <a:rPr lang="en" sz="1200"/>
              <a:t>Pour utiliser l’opérateur logique </a:t>
            </a:r>
            <a:r>
              <a:rPr lang="en" sz="1200" b="1" i="1"/>
              <a:t>or </a:t>
            </a:r>
            <a:r>
              <a:rPr lang="en" sz="1200"/>
              <a:t>ou </a:t>
            </a:r>
            <a:r>
              <a:rPr lang="en" sz="1200" b="1" i="1"/>
              <a:t>and</a:t>
            </a:r>
            <a:r>
              <a:rPr lang="en" sz="1200"/>
              <a:t>, il faut invoquer :</a:t>
            </a:r>
            <a:endParaRPr sz="1200"/>
          </a:p>
          <a:p>
            <a:pPr marL="822960" lvl="1" indent="-213360" algn="l" rtl="0">
              <a:lnSpc>
                <a:spcPct val="135714"/>
              </a:lnSpc>
              <a:spcBef>
                <a:spcPts val="1000"/>
              </a:spcBef>
              <a:spcAft>
                <a:spcPts val="0"/>
              </a:spcAft>
              <a:buSzPts val="1200"/>
              <a:buChar char="○"/>
            </a:pPr>
            <a:r>
              <a:rPr lang="en"/>
              <a:t>L</a:t>
            </a:r>
            <a:r>
              <a:rPr lang="en" sz="1200"/>
              <a:t>a méthode </a:t>
            </a:r>
            <a:r>
              <a:rPr lang="en" sz="1200" b="1" i="1"/>
              <a:t>find() sans </a:t>
            </a:r>
            <a:r>
              <a:rPr lang="en" b="1" i="1"/>
              <a:t>arguments</a:t>
            </a:r>
            <a:r>
              <a:rPr lang="en"/>
              <a:t> suivi des méthodes :</a:t>
            </a:r>
            <a:endParaRPr/>
          </a:p>
          <a:p>
            <a:pPr marL="1280160" lvl="2" indent="-213360" algn="l" rtl="0">
              <a:lnSpc>
                <a:spcPct val="135714"/>
              </a:lnSpc>
              <a:spcBef>
                <a:spcPts val="1000"/>
              </a:spcBef>
              <a:spcAft>
                <a:spcPts val="0"/>
              </a:spcAft>
              <a:buSzPts val="1200"/>
              <a:buChar char="■"/>
            </a:pPr>
            <a:r>
              <a:rPr lang="en" sz="1200" b="1" i="1"/>
              <a:t>or()</a:t>
            </a:r>
            <a:r>
              <a:rPr lang="en" sz="1200"/>
              <a:t> ou </a:t>
            </a:r>
            <a:r>
              <a:rPr lang="en" sz="1200" b="1" i="1"/>
              <a:t>and() </a:t>
            </a:r>
            <a:r>
              <a:rPr lang="en" sz="1200"/>
              <a:t>respectivement, en passant comme argument un </a:t>
            </a:r>
            <a:r>
              <a:rPr lang="en" sz="1200" b="1"/>
              <a:t>tableau d’objets agissants comme filtre</a:t>
            </a:r>
            <a:endParaRPr sz="1200" b="1"/>
          </a:p>
          <a:p>
            <a:pPr marL="0" lvl="0" indent="0" algn="l" rtl="0">
              <a:spcBef>
                <a:spcPts val="1000"/>
              </a:spcBef>
              <a:spcAft>
                <a:spcPts val="1000"/>
              </a:spcAft>
              <a:buNone/>
            </a:pPr>
            <a:endParaRPr sz="1200" u="sng"/>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250"/>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Opérateurs logiques</a:t>
            </a:r>
            <a:endParaRPr>
              <a:solidFill>
                <a:srgbClr val="FFFF00"/>
              </a:solidFill>
            </a:endParaRPr>
          </a:p>
        </p:txBody>
      </p:sp>
      <p:sp>
        <p:nvSpPr>
          <p:cNvPr id="1682" name="Google Shape;1682;p250"/>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u="sng"/>
              <a:t>Example : </a:t>
            </a:r>
            <a:endParaRPr sz="1200" u="sng"/>
          </a:p>
          <a:p>
            <a:pPr marL="365760" lvl="0" indent="-213359" algn="l" rtl="0">
              <a:spcBef>
                <a:spcPts val="1000"/>
              </a:spcBef>
              <a:spcAft>
                <a:spcPts val="0"/>
              </a:spcAft>
              <a:buSzPts val="1200"/>
              <a:buChar char="●"/>
            </a:pPr>
            <a:r>
              <a:rPr lang="en" sz="1200"/>
              <a:t>Pour retourner les ateliers créés par l’auteur </a:t>
            </a:r>
            <a:r>
              <a:rPr lang="en" sz="1200" b="1" i="1"/>
              <a:t>Rostom </a:t>
            </a:r>
            <a:r>
              <a:rPr lang="en" sz="1200"/>
              <a:t>ou ceux qui sont </a:t>
            </a:r>
            <a:r>
              <a:rPr lang="en" sz="1200" b="1"/>
              <a:t>disponibles</a:t>
            </a:r>
            <a:r>
              <a:rPr lang="en" sz="1200"/>
              <a:t>, il faut passer à la méthode </a:t>
            </a:r>
            <a:r>
              <a:rPr lang="en" sz="1200" b="1" i="1"/>
              <a:t>or() </a:t>
            </a:r>
            <a:r>
              <a:rPr lang="en" sz="1200"/>
              <a:t>:</a:t>
            </a:r>
            <a:endParaRPr sz="1200"/>
          </a:p>
          <a:p>
            <a:pPr marL="1280160" lvl="2" indent="-213360" algn="l" rtl="0">
              <a:spcBef>
                <a:spcPts val="1000"/>
              </a:spcBef>
              <a:spcAft>
                <a:spcPts val="0"/>
              </a:spcAft>
              <a:buSzPts val="1200"/>
              <a:buChar char="■"/>
            </a:pPr>
            <a:r>
              <a:rPr lang="en"/>
              <a:t>Un tableau contenant les objets agissants comme filtre :</a:t>
            </a:r>
            <a:endParaRPr/>
          </a:p>
          <a:p>
            <a:pPr marL="1737360" lvl="3" indent="-213360" algn="l" rtl="0">
              <a:spcBef>
                <a:spcPts val="1000"/>
              </a:spcBef>
              <a:spcAft>
                <a:spcPts val="0"/>
              </a:spcAft>
              <a:buSzPts val="1200"/>
              <a:buChar char="●"/>
            </a:pPr>
            <a:r>
              <a:rPr lang="en" b="1" i="1"/>
              <a:t>auteur </a:t>
            </a:r>
            <a:r>
              <a:rPr lang="en"/>
              <a:t>suivi de la valeur </a:t>
            </a:r>
            <a:r>
              <a:rPr lang="en" b="1" i="1"/>
              <a:t>Rostom</a:t>
            </a:r>
            <a:endParaRPr b="1" i="1"/>
          </a:p>
          <a:p>
            <a:pPr marL="1737360" lvl="3" indent="-213360" algn="l" rtl="0">
              <a:spcBef>
                <a:spcPts val="1000"/>
              </a:spcBef>
              <a:spcAft>
                <a:spcPts val="0"/>
              </a:spcAft>
              <a:buSzPts val="1200"/>
              <a:buChar char="●"/>
            </a:pPr>
            <a:r>
              <a:rPr lang="en" b="1" i="1"/>
              <a:t>disponible </a:t>
            </a:r>
            <a:r>
              <a:rPr lang="en"/>
              <a:t>suivi de la valeur </a:t>
            </a:r>
            <a:r>
              <a:rPr lang="en" b="1" i="1"/>
              <a:t>true</a:t>
            </a:r>
            <a:endParaRPr b="1" i="1"/>
          </a:p>
          <a:p>
            <a:pPr marL="0" lvl="0" indent="0" algn="l" rtl="0">
              <a:spcBef>
                <a:spcPts val="1000"/>
              </a:spcBef>
              <a:spcAft>
                <a:spcPts val="0"/>
              </a:spcAft>
              <a:buNone/>
            </a:pP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   const ateliers = await Atelier</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.find()</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.or([ { auteur: 'Rostom' }, { disponible: true } ]);</a:t>
            </a:r>
            <a:endParaRPr sz="1200" b="1">
              <a:latin typeface="Courier New"/>
              <a:ea typeface="Courier New"/>
              <a:cs typeface="Courier New"/>
              <a:sym typeface="Courier New"/>
            </a:endParaRPr>
          </a:p>
          <a:p>
            <a:pPr marL="0" marR="0" lvl="0" indent="0" algn="l" rtl="0">
              <a:lnSpc>
                <a:spcPct val="135714"/>
              </a:lnSpc>
              <a:spcBef>
                <a:spcPts val="0"/>
              </a:spcBef>
              <a:spcAft>
                <a:spcPts val="0"/>
              </a:spcAft>
              <a:buNone/>
            </a:pPr>
            <a:endParaRPr sz="1200"/>
          </a:p>
          <a:p>
            <a:pPr marL="0" lvl="0" indent="0" algn="l" rtl="0">
              <a:spcBef>
                <a:spcPts val="1000"/>
              </a:spcBef>
              <a:spcAft>
                <a:spcPts val="1000"/>
              </a:spcAft>
              <a:buNone/>
            </a:pPr>
            <a:endParaRPr sz="1200" u="sng"/>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251"/>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Expressions régulières</a:t>
            </a:r>
            <a:endParaRPr>
              <a:solidFill>
                <a:srgbClr val="FFFF00"/>
              </a:solidFill>
            </a:endParaRPr>
          </a:p>
        </p:txBody>
      </p:sp>
      <p:sp>
        <p:nvSpPr>
          <p:cNvPr id="1688" name="Google Shape;1688;p251"/>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lnSpc>
                <a:spcPct val="135714"/>
              </a:lnSpc>
              <a:spcBef>
                <a:spcPts val="0"/>
              </a:spcBef>
              <a:spcAft>
                <a:spcPts val="0"/>
              </a:spcAft>
              <a:buSzPts val="1200"/>
              <a:buChar char="●"/>
            </a:pPr>
            <a:r>
              <a:rPr lang="en" sz="1200"/>
              <a:t>Les expressions régulières permettent d’avoir un meilleur contrôle sur le filtrage des chaînes de caractères</a:t>
            </a:r>
            <a:endParaRPr sz="1200"/>
          </a:p>
          <a:p>
            <a:pPr marL="365760" lvl="0" indent="-213359" algn="l" rtl="0">
              <a:lnSpc>
                <a:spcPct val="135714"/>
              </a:lnSpc>
              <a:spcBef>
                <a:spcPts val="1000"/>
              </a:spcBef>
              <a:spcAft>
                <a:spcPts val="0"/>
              </a:spcAft>
              <a:buSzPts val="1200"/>
              <a:buChar char="●"/>
            </a:pPr>
            <a:r>
              <a:rPr lang="en" sz="1200"/>
              <a:t>Pour créer une expression régulière, il faut définir un </a:t>
            </a:r>
            <a:r>
              <a:rPr lang="en" sz="1200" b="1"/>
              <a:t>pattern </a:t>
            </a:r>
            <a:r>
              <a:rPr lang="en" sz="1200"/>
              <a:t>qui contient les règles de filtrage sur les chaînes de caractères</a:t>
            </a:r>
            <a:endParaRPr sz="1200"/>
          </a:p>
          <a:p>
            <a:pPr marL="0" lvl="0" indent="0" algn="l" rtl="0">
              <a:spcBef>
                <a:spcPts val="1000"/>
              </a:spcBef>
              <a:spcAft>
                <a:spcPts val="0"/>
              </a:spcAft>
              <a:buNone/>
            </a:pPr>
            <a:r>
              <a:rPr lang="en" sz="1200" u="sng"/>
              <a:t>Example : </a:t>
            </a:r>
            <a:endParaRPr sz="1200" u="sng"/>
          </a:p>
          <a:p>
            <a:pPr marL="365760" lvl="0" indent="-213359" algn="l" rtl="0">
              <a:spcBef>
                <a:spcPts val="1000"/>
              </a:spcBef>
              <a:spcAft>
                <a:spcPts val="0"/>
              </a:spcAft>
              <a:buSzPts val="1200"/>
              <a:buChar char="●"/>
            </a:pPr>
            <a:r>
              <a:rPr lang="en" sz="1200"/>
              <a:t>Pour retourner les ateliers dont les auteurs </a:t>
            </a:r>
            <a:r>
              <a:rPr lang="en" sz="1200" b="1"/>
              <a:t>commencent </a:t>
            </a:r>
            <a:r>
              <a:rPr lang="en" sz="1200"/>
              <a:t>par </a:t>
            </a:r>
            <a:r>
              <a:rPr lang="en" sz="1200" b="1" i="1"/>
              <a:t>Rostom</a:t>
            </a:r>
            <a:r>
              <a:rPr lang="en" sz="1200"/>
              <a:t>,</a:t>
            </a:r>
            <a:r>
              <a:rPr lang="en" sz="1200" b="1" i="1"/>
              <a:t> </a:t>
            </a:r>
            <a:r>
              <a:rPr lang="en" sz="1200"/>
              <a:t>il faut appeler la méthode </a:t>
            </a:r>
            <a:r>
              <a:rPr lang="en" sz="1200" b="1" i="1"/>
              <a:t>find()</a:t>
            </a:r>
            <a:r>
              <a:rPr lang="en" sz="1200"/>
              <a:t> en passant comme argument l’expression régulière </a:t>
            </a:r>
            <a:r>
              <a:rPr lang="en" sz="1200" b="1"/>
              <a:t>/^Rostom/ </a:t>
            </a:r>
            <a:r>
              <a:rPr lang="en" sz="1200"/>
              <a:t>( Le caractère </a:t>
            </a:r>
            <a:r>
              <a:rPr lang="en" sz="1200" b="1"/>
              <a:t>^</a:t>
            </a:r>
            <a:r>
              <a:rPr lang="en" sz="1200"/>
              <a:t> indique que la chaîne </a:t>
            </a:r>
            <a:r>
              <a:rPr lang="en" sz="1200" b="1"/>
              <a:t>doit débuter</a:t>
            </a:r>
            <a:r>
              <a:rPr lang="en" sz="1200"/>
              <a:t> par </a:t>
            </a:r>
            <a:r>
              <a:rPr lang="en" sz="1200" b="1" i="1"/>
              <a:t>Rostom </a:t>
            </a:r>
            <a:r>
              <a:rPr lang="en" sz="1200"/>
              <a:t>)</a:t>
            </a: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   const ateliers = await Atelier.find({ auteur: /^Rostom/ });</a:t>
            </a:r>
            <a:endParaRPr sz="1200" b="1">
              <a:latin typeface="Courier New"/>
              <a:ea typeface="Courier New"/>
              <a:cs typeface="Courier New"/>
              <a:sym typeface="Courier New"/>
            </a:endParaRPr>
          </a:p>
          <a:p>
            <a:pPr marL="365760" lvl="0" indent="-213359" algn="l" rtl="0">
              <a:spcBef>
                <a:spcPts val="1000"/>
              </a:spcBef>
              <a:spcAft>
                <a:spcPts val="0"/>
              </a:spcAft>
              <a:buSzPts val="1200"/>
              <a:buChar char="●"/>
            </a:pPr>
            <a:r>
              <a:rPr lang="en" sz="1200"/>
              <a:t>Pour retourner les ateliers dont les auteurs finissent par </a:t>
            </a:r>
            <a:r>
              <a:rPr lang="en" sz="1200" b="1" i="1"/>
              <a:t>Mesli</a:t>
            </a:r>
            <a:r>
              <a:rPr lang="en" sz="1200"/>
              <a:t>,</a:t>
            </a:r>
            <a:r>
              <a:rPr lang="en" sz="1200" b="1" i="1"/>
              <a:t> </a:t>
            </a:r>
            <a:r>
              <a:rPr lang="en" sz="1200"/>
              <a:t>il faut appeler la méthode </a:t>
            </a:r>
            <a:r>
              <a:rPr lang="en" sz="1200" b="1" i="1"/>
              <a:t>find()</a:t>
            </a:r>
            <a:r>
              <a:rPr lang="en" sz="1200"/>
              <a:t> en passant comme argument l’expression régulière :</a:t>
            </a:r>
            <a:endParaRPr sz="1200"/>
          </a:p>
          <a:p>
            <a:pPr marL="914400" lvl="1" indent="-304800" algn="l" rtl="0">
              <a:spcBef>
                <a:spcPts val="1000"/>
              </a:spcBef>
              <a:spcAft>
                <a:spcPts val="0"/>
              </a:spcAft>
              <a:buSzPts val="1200"/>
              <a:buChar char="○"/>
            </a:pPr>
            <a:r>
              <a:rPr lang="en" b="1" i="1"/>
              <a:t>/Mesli$/</a:t>
            </a:r>
            <a:r>
              <a:rPr lang="en" b="1"/>
              <a:t> ( </a:t>
            </a:r>
            <a:r>
              <a:rPr lang="en"/>
              <a:t>Le caractère </a:t>
            </a:r>
            <a:r>
              <a:rPr lang="en" b="1"/>
              <a:t>$</a:t>
            </a:r>
            <a:r>
              <a:rPr lang="en"/>
              <a:t> indique que la chaîne doit finir par </a:t>
            </a:r>
            <a:r>
              <a:rPr lang="en" b="1" i="1"/>
              <a:t>Mesli </a:t>
            </a:r>
            <a:r>
              <a:rPr lang="en" b="1"/>
              <a:t>)</a:t>
            </a:r>
            <a:endParaRPr b="1"/>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   const ateliers = await Atelier.find({ auteur: /Mesli$/ });</a:t>
            </a:r>
            <a:endParaRPr sz="1200"/>
          </a:p>
          <a:p>
            <a:pPr marL="0" lvl="0" indent="0" algn="l" rtl="0">
              <a:spcBef>
                <a:spcPts val="0"/>
              </a:spcBef>
              <a:spcAft>
                <a:spcPts val="1000"/>
              </a:spcAft>
              <a:buNone/>
            </a:pPr>
            <a:endParaRPr sz="1200" u="sng"/>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252"/>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Expressions régulières</a:t>
            </a:r>
            <a:endParaRPr>
              <a:solidFill>
                <a:srgbClr val="FFFF00"/>
              </a:solidFill>
            </a:endParaRPr>
          </a:p>
        </p:txBody>
      </p:sp>
      <p:sp>
        <p:nvSpPr>
          <p:cNvPr id="1694" name="Google Shape;1694;p252"/>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Pour retourner les ateliers dont les auteurs contiennent le nom </a:t>
            </a:r>
            <a:r>
              <a:rPr lang="en" sz="1200" b="1" i="1"/>
              <a:t>Rostom</a:t>
            </a:r>
            <a:r>
              <a:rPr lang="en" sz="1200"/>
              <a:t>,</a:t>
            </a:r>
            <a:r>
              <a:rPr lang="en" sz="1200" b="1" i="1"/>
              <a:t> </a:t>
            </a:r>
            <a:r>
              <a:rPr lang="en" sz="1200"/>
              <a:t>il faut appeler la méthode </a:t>
            </a:r>
            <a:r>
              <a:rPr lang="en" sz="1200" b="1" i="1"/>
              <a:t>find()</a:t>
            </a:r>
            <a:r>
              <a:rPr lang="en" sz="1200"/>
              <a:t> en passant comme argument l’expression régulière :</a:t>
            </a:r>
            <a:endParaRPr sz="1200"/>
          </a:p>
          <a:p>
            <a:pPr marL="914400" lvl="1" indent="-304800" algn="l" rtl="0">
              <a:spcBef>
                <a:spcPts val="1000"/>
              </a:spcBef>
              <a:spcAft>
                <a:spcPts val="0"/>
              </a:spcAft>
              <a:buSzPts val="1200"/>
              <a:buChar char="○"/>
            </a:pPr>
            <a:r>
              <a:rPr lang="en" b="1" i="1"/>
              <a:t>/.*Rostom.*/</a:t>
            </a:r>
            <a:r>
              <a:rPr lang="en" b="1"/>
              <a:t> ( </a:t>
            </a:r>
            <a:r>
              <a:rPr lang="en"/>
              <a:t>Le caractère </a:t>
            </a:r>
            <a:r>
              <a:rPr lang="en" b="1"/>
              <a:t>.*</a:t>
            </a:r>
            <a:r>
              <a:rPr lang="en"/>
              <a:t> indique que la chaîne peut contenir zéro ou plusieurs caractères</a:t>
            </a:r>
            <a:r>
              <a:rPr lang="en" b="1" i="1"/>
              <a:t> </a:t>
            </a:r>
            <a:r>
              <a:rPr lang="en" b="1"/>
              <a:t>)</a:t>
            </a:r>
            <a:endParaRPr b="1"/>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   const ateliers = await Atelier.find({ auteur: /.*Rostom.*/ });</a:t>
            </a:r>
            <a:endParaRPr sz="1200"/>
          </a:p>
          <a:p>
            <a:pPr marL="365760" lvl="0" indent="-213359" algn="l" rtl="0">
              <a:spcBef>
                <a:spcPts val="1000"/>
              </a:spcBef>
              <a:spcAft>
                <a:spcPts val="0"/>
              </a:spcAft>
              <a:buSzPts val="1200"/>
              <a:buChar char="●"/>
            </a:pPr>
            <a:r>
              <a:rPr lang="en" sz="1200"/>
              <a:t>Dans les exemples précédents, les expression régulières définies sont </a:t>
            </a:r>
            <a:r>
              <a:rPr lang="en" sz="1200" b="1"/>
              <a:t>sensibles à la casse</a:t>
            </a:r>
            <a:endParaRPr sz="1200" b="1"/>
          </a:p>
          <a:p>
            <a:pPr marL="365760" lvl="0" indent="-213359" algn="l" rtl="0">
              <a:spcBef>
                <a:spcPts val="1000"/>
              </a:spcBef>
              <a:spcAft>
                <a:spcPts val="0"/>
              </a:spcAft>
              <a:buSzPts val="1200"/>
              <a:buChar char="●"/>
            </a:pPr>
            <a:r>
              <a:rPr lang="en" sz="1200"/>
              <a:t>Pour que les expressions régulières soient </a:t>
            </a:r>
            <a:r>
              <a:rPr lang="en" sz="1200" b="1"/>
              <a:t>insensibles à la casse</a:t>
            </a:r>
            <a:r>
              <a:rPr lang="en" sz="1200"/>
              <a:t>, il faut ajouter </a:t>
            </a:r>
            <a:r>
              <a:rPr lang="en" sz="1200" b="1" i="1"/>
              <a:t>i</a:t>
            </a:r>
            <a:r>
              <a:rPr lang="en" sz="1200"/>
              <a:t> à la fin de l’expression :</a:t>
            </a:r>
            <a:endParaRPr sz="1200"/>
          </a:p>
          <a:p>
            <a:pPr marL="914400" lvl="1" indent="-304800" algn="l" rtl="0">
              <a:lnSpc>
                <a:spcPct val="135714"/>
              </a:lnSpc>
              <a:spcBef>
                <a:spcPts val="1000"/>
              </a:spcBef>
              <a:spcAft>
                <a:spcPts val="1000"/>
              </a:spcAft>
              <a:buSzPts val="1200"/>
              <a:buChar char="○"/>
            </a:pPr>
            <a:r>
              <a:rPr lang="en" b="1">
                <a:latin typeface="Courier New"/>
                <a:ea typeface="Courier New"/>
                <a:cs typeface="Courier New"/>
                <a:sym typeface="Courier New"/>
              </a:rPr>
              <a:t>/.*Rostom.*/i</a:t>
            </a:r>
            <a:endParaRPr sz="120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53"/>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Comptage</a:t>
            </a:r>
            <a:endParaRPr>
              <a:solidFill>
                <a:srgbClr val="FFFF00"/>
              </a:solidFill>
            </a:endParaRPr>
          </a:p>
        </p:txBody>
      </p:sp>
      <p:sp>
        <p:nvSpPr>
          <p:cNvPr id="1700" name="Google Shape;1700;p253"/>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Pour retourner le nombres de documents présents dans une collection, il faut invoquer la méthode </a:t>
            </a:r>
            <a:r>
              <a:rPr lang="en" sz="1200" b="1" i="1"/>
              <a:t>count()</a:t>
            </a:r>
            <a:endParaRPr sz="1200" b="1" i="1"/>
          </a:p>
          <a:p>
            <a:pPr marL="0" lvl="0" indent="0" algn="l" rtl="0">
              <a:spcBef>
                <a:spcPts val="1000"/>
              </a:spcBef>
              <a:spcAft>
                <a:spcPts val="0"/>
              </a:spcAft>
              <a:buNone/>
            </a:pPr>
            <a:r>
              <a:rPr lang="en" sz="1200" u="sng"/>
              <a:t>Example :</a:t>
            </a:r>
            <a:endParaRPr sz="1200" u="sng"/>
          </a:p>
          <a:p>
            <a:pPr marL="365760" lvl="0" indent="-213359" algn="l" rtl="0">
              <a:spcBef>
                <a:spcPts val="1000"/>
              </a:spcBef>
              <a:spcAft>
                <a:spcPts val="0"/>
              </a:spcAft>
              <a:buSzPts val="1200"/>
              <a:buChar char="●"/>
            </a:pPr>
            <a:r>
              <a:rPr lang="en" sz="1200"/>
              <a:t>Pour retourner le nombre d’ateliers créés</a:t>
            </a:r>
            <a:r>
              <a:rPr lang="en" sz="1200" b="1"/>
              <a:t> </a:t>
            </a:r>
            <a:r>
              <a:rPr lang="en" sz="1200"/>
              <a:t>par </a:t>
            </a:r>
            <a:r>
              <a:rPr lang="en" sz="1200" b="1" i="1"/>
              <a:t>Rostom </a:t>
            </a:r>
            <a:r>
              <a:rPr lang="en" sz="1200"/>
              <a:t>et qui sont </a:t>
            </a:r>
            <a:r>
              <a:rPr lang="en" sz="1200" b="1"/>
              <a:t>disponibles</a:t>
            </a:r>
            <a:r>
              <a:rPr lang="en" sz="1200"/>
              <a:t>,</a:t>
            </a:r>
            <a:r>
              <a:rPr lang="en" sz="1200" b="1" i="1"/>
              <a:t> </a:t>
            </a:r>
            <a:r>
              <a:rPr lang="en" sz="1200"/>
              <a:t>il faut appeler la méthode </a:t>
            </a:r>
            <a:r>
              <a:rPr lang="en" sz="1200" b="1" i="1"/>
              <a:t>find()</a:t>
            </a:r>
            <a:r>
              <a:rPr lang="en" sz="1200"/>
              <a:t> suivi de la méthode </a:t>
            </a:r>
            <a:r>
              <a:rPr lang="en" sz="1200" b="1" i="1"/>
              <a:t>count()</a:t>
            </a:r>
            <a:endParaRPr sz="1200" b="1" i="1"/>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   const ateliers = await Atelier</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.find({ auteur: 'Rostom', disponible: true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.count();</a:t>
            </a:r>
            <a:endParaRPr sz="1200" b="1">
              <a:latin typeface="Courier New"/>
              <a:ea typeface="Courier New"/>
              <a:cs typeface="Courier New"/>
              <a:sym typeface="Courier New"/>
            </a:endParaRPr>
          </a:p>
          <a:p>
            <a:pPr marL="0" lvl="0" indent="0" algn="l" rtl="0">
              <a:spcBef>
                <a:spcPts val="0"/>
              </a:spcBef>
              <a:spcAft>
                <a:spcPts val="1000"/>
              </a:spcAft>
              <a:buNone/>
            </a:pPr>
            <a:endParaRPr sz="120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sp>
        <p:nvSpPr>
          <p:cNvPr id="1705" name="Google Shape;1705;p254"/>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Pagination</a:t>
            </a:r>
            <a:endParaRPr>
              <a:solidFill>
                <a:srgbClr val="FFFF00"/>
              </a:solidFill>
            </a:endParaRPr>
          </a:p>
        </p:txBody>
      </p:sp>
      <p:sp>
        <p:nvSpPr>
          <p:cNvPr id="1706" name="Google Shape;1706;p254"/>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Pour gérer la pagination parmis les résultats qui sont retournés, il faut utiliser conjointement les méthodes </a:t>
            </a:r>
            <a:r>
              <a:rPr lang="en" sz="1200" b="1" i="1"/>
              <a:t>skip()</a:t>
            </a:r>
            <a:r>
              <a:rPr lang="en" sz="1200"/>
              <a:t> et </a:t>
            </a:r>
            <a:r>
              <a:rPr lang="en" sz="1200" b="1" i="1"/>
              <a:t>limit()</a:t>
            </a:r>
            <a:endParaRPr sz="1200" b="1" i="1"/>
          </a:p>
          <a:p>
            <a:pPr marL="365760" lvl="0" indent="-213359" algn="l" rtl="0">
              <a:spcBef>
                <a:spcPts val="1000"/>
              </a:spcBef>
              <a:spcAft>
                <a:spcPts val="0"/>
              </a:spcAft>
              <a:buSzPts val="1200"/>
              <a:buChar char="●"/>
            </a:pPr>
            <a:r>
              <a:rPr lang="en" sz="1200"/>
              <a:t>La méthode </a:t>
            </a:r>
            <a:r>
              <a:rPr lang="en" sz="1200" b="1" i="1"/>
              <a:t>skip()</a:t>
            </a:r>
            <a:r>
              <a:rPr lang="en" sz="1200"/>
              <a:t> permet d’ignorer les documents qui se trouvent dans la page précédente</a:t>
            </a:r>
            <a:endParaRPr sz="1200"/>
          </a:p>
          <a:p>
            <a:pPr marL="365760" lvl="0" indent="-213359" algn="l" rtl="0">
              <a:spcBef>
                <a:spcPts val="1000"/>
              </a:spcBef>
              <a:spcAft>
                <a:spcPts val="0"/>
              </a:spcAft>
              <a:buSzPts val="1200"/>
              <a:buChar char="●"/>
            </a:pPr>
            <a:r>
              <a:rPr lang="en" sz="1200"/>
              <a:t>La méthode </a:t>
            </a:r>
            <a:r>
              <a:rPr lang="en" sz="1200" b="1" i="1"/>
              <a:t>limit() </a:t>
            </a:r>
            <a:r>
              <a:rPr lang="en" sz="1200"/>
              <a:t>permet d’indiquer le nombre maximum de documents qu’on veut obtenir dans la page courante</a:t>
            </a:r>
            <a:endParaRPr sz="1200"/>
          </a:p>
          <a:p>
            <a:pPr marL="0" lvl="0" indent="0" algn="l" rtl="0">
              <a:spcBef>
                <a:spcPts val="1000"/>
              </a:spcBef>
              <a:spcAft>
                <a:spcPts val="0"/>
              </a:spcAft>
              <a:buNone/>
            </a:pPr>
            <a:r>
              <a:rPr lang="en" sz="1200" u="sng"/>
              <a:t>Example : </a:t>
            </a:r>
            <a:endParaRPr sz="1200" u="sng"/>
          </a:p>
          <a:p>
            <a:pPr marL="365760" lvl="0" indent="-213359" algn="l" rtl="0">
              <a:spcBef>
                <a:spcPts val="1000"/>
              </a:spcBef>
              <a:spcAft>
                <a:spcPts val="0"/>
              </a:spcAft>
              <a:buSzPts val="1200"/>
              <a:buChar char="●"/>
            </a:pPr>
            <a:r>
              <a:rPr lang="en" sz="1200"/>
              <a:t>Supposons qu’on se trouve à la deuxième page et qu’on veut retourner un maximum de 10 documents par page</a:t>
            </a:r>
            <a:endParaRPr sz="1200"/>
          </a:p>
          <a:p>
            <a:pPr marL="365760" lvl="0" indent="-213359" algn="l" rtl="0">
              <a:spcBef>
                <a:spcPts val="1000"/>
              </a:spcBef>
              <a:spcAft>
                <a:spcPts val="0"/>
              </a:spcAft>
              <a:buSzPts val="1200"/>
              <a:buChar char="●"/>
            </a:pPr>
            <a:r>
              <a:rPr lang="en" sz="1200"/>
              <a:t>Pour retourner les documents sur une page donnée, il faut appeler la méthode </a:t>
            </a:r>
            <a:r>
              <a:rPr lang="en" sz="1200" b="1" i="1"/>
              <a:t>skip()</a:t>
            </a:r>
            <a:r>
              <a:rPr lang="en" sz="1200"/>
              <a:t> suivi de </a:t>
            </a:r>
            <a:r>
              <a:rPr lang="en" sz="1200" b="1" i="1"/>
              <a:t>limit()</a:t>
            </a:r>
            <a:endParaRPr sz="1200"/>
          </a:p>
          <a:p>
            <a:pPr marL="365760" lvl="0" indent="-213359" algn="l" rtl="0">
              <a:spcBef>
                <a:spcPts val="1000"/>
              </a:spcBef>
              <a:spcAft>
                <a:spcPts val="0"/>
              </a:spcAft>
              <a:buSzPts val="1200"/>
              <a:buChar char="●"/>
            </a:pPr>
            <a:r>
              <a:rPr lang="en" sz="1200"/>
              <a:t>La méthode </a:t>
            </a:r>
            <a:r>
              <a:rPr lang="en" sz="1200" b="1" i="1"/>
              <a:t>skip()</a:t>
            </a:r>
            <a:r>
              <a:rPr lang="en" sz="1200"/>
              <a:t> doit appliquer la formule suivante : </a:t>
            </a:r>
            <a:endParaRPr sz="1200"/>
          </a:p>
          <a:p>
            <a:pPr marL="0" lvl="0" indent="457200" algn="l" rtl="0">
              <a:lnSpc>
                <a:spcPct val="135714"/>
              </a:lnSpc>
              <a:spcBef>
                <a:spcPts val="1000"/>
              </a:spcBef>
              <a:spcAft>
                <a:spcPts val="0"/>
              </a:spcAft>
              <a:buNone/>
            </a:pPr>
            <a:r>
              <a:rPr lang="en" sz="1200" b="1">
                <a:latin typeface="Courier New"/>
                <a:ea typeface="Courier New"/>
                <a:cs typeface="Courier New"/>
                <a:sym typeface="Courier New"/>
              </a:rPr>
              <a:t>( pageCourante - 1 ) * pageMax</a:t>
            </a:r>
            <a:endParaRPr sz="1200" b="1">
              <a:latin typeface="Courier New"/>
              <a:ea typeface="Courier New"/>
              <a:cs typeface="Courier New"/>
              <a:sym typeface="Courier New"/>
            </a:endParaRPr>
          </a:p>
          <a:p>
            <a:pPr marL="0" lvl="0" indent="457200" algn="l" rtl="0">
              <a:lnSpc>
                <a:spcPct val="135714"/>
              </a:lnSpc>
              <a:spcBef>
                <a:spcPts val="0"/>
              </a:spcBef>
              <a:spcAft>
                <a:spcPts val="0"/>
              </a:spcAft>
              <a:buNone/>
            </a:pPr>
            <a:endParaRPr sz="1200" b="1">
              <a:latin typeface="Courier New"/>
              <a:ea typeface="Courier New"/>
              <a:cs typeface="Courier New"/>
              <a:sym typeface="Courier New"/>
            </a:endParaRPr>
          </a:p>
          <a:p>
            <a:pPr marL="365760" lvl="0" indent="-213359" algn="l" rtl="0">
              <a:spcBef>
                <a:spcPts val="0"/>
              </a:spcBef>
              <a:spcAft>
                <a:spcPts val="0"/>
              </a:spcAft>
              <a:buSzPts val="1200"/>
              <a:buChar char="●"/>
            </a:pPr>
            <a:r>
              <a:rPr lang="en" sz="1200" b="1" i="1"/>
              <a:t>pageCourante </a:t>
            </a:r>
            <a:r>
              <a:rPr lang="en" sz="1200"/>
              <a:t>représente la page courante et </a:t>
            </a:r>
            <a:r>
              <a:rPr lang="en" sz="1200" b="1" i="1"/>
              <a:t>pageMax </a:t>
            </a:r>
            <a:r>
              <a:rPr lang="en" sz="1200"/>
              <a:t>représente le nombre maximum de documents par page </a:t>
            </a:r>
            <a:endParaRPr sz="1200" b="1">
              <a:latin typeface="Courier New"/>
              <a:ea typeface="Courier New"/>
              <a:cs typeface="Courier New"/>
              <a:sym typeface="Courier New"/>
            </a:endParaRPr>
          </a:p>
          <a:p>
            <a:pPr marL="0" lvl="0" indent="0" algn="l" rtl="0">
              <a:lnSpc>
                <a:spcPct val="135714"/>
              </a:lnSpc>
              <a:spcBef>
                <a:spcPts val="10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1" name="Google Shape;1711;p25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Pagination</a:t>
            </a:r>
            <a:endParaRPr>
              <a:solidFill>
                <a:srgbClr val="FFFF00"/>
              </a:solidFill>
            </a:endParaRPr>
          </a:p>
        </p:txBody>
      </p:sp>
      <p:sp>
        <p:nvSpPr>
          <p:cNvPr id="1712" name="Google Shape;1712;p255"/>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pageCourante = 2;</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pageMax = 10;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ateliers = await Atelier</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.find({ auteur: 'Rostom', disponible: true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.skip((pageCourante - 1) * pageMax)</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.limit(pageMax);</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endParaRPr sz="1200"/>
          </a:p>
          <a:p>
            <a:pPr marL="0" lvl="0" indent="0" algn="l" rtl="0">
              <a:lnSpc>
                <a:spcPct val="135714"/>
              </a:lnSpc>
              <a:spcBef>
                <a:spcPts val="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256"/>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Mise à jour d’un document</a:t>
            </a:r>
            <a:endParaRPr>
              <a:solidFill>
                <a:srgbClr val="FFFF00"/>
              </a:solidFill>
            </a:endParaRPr>
          </a:p>
        </p:txBody>
      </p:sp>
      <p:sp>
        <p:nvSpPr>
          <p:cNvPr id="1718" name="Google Shape;1718;p256"/>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t>Il existe deux manières de mettre à un document dans la BD Mongo :</a:t>
            </a:r>
            <a:endParaRPr sz="1200" dirty="0"/>
          </a:p>
          <a:p>
            <a:pPr marL="822960" lvl="1" indent="-213360" algn="l" rtl="0">
              <a:spcBef>
                <a:spcPts val="1000"/>
              </a:spcBef>
              <a:spcAft>
                <a:spcPts val="0"/>
              </a:spcAft>
              <a:buSzPts val="1200"/>
              <a:buChar char="○"/>
            </a:pPr>
            <a:r>
              <a:rPr lang="en" dirty="0"/>
              <a:t>Requête en premier</a:t>
            </a:r>
            <a:endParaRPr dirty="0"/>
          </a:p>
          <a:p>
            <a:pPr marL="1371600" lvl="2" indent="-304800" algn="l" rtl="0">
              <a:spcBef>
                <a:spcPts val="1000"/>
              </a:spcBef>
              <a:spcAft>
                <a:spcPts val="0"/>
              </a:spcAft>
              <a:buSzPts val="1200"/>
              <a:buChar char="■"/>
            </a:pPr>
            <a:r>
              <a:rPr lang="en" dirty="0"/>
              <a:t>Récupérer le document en appelant la méthode </a:t>
            </a:r>
            <a:r>
              <a:rPr lang="en" b="1" i="1" dirty="0"/>
              <a:t>findById()</a:t>
            </a:r>
            <a:endParaRPr b="1" i="1" dirty="0"/>
          </a:p>
          <a:p>
            <a:pPr marL="1371600" lvl="2" indent="-304800" algn="l" rtl="0">
              <a:spcBef>
                <a:spcPts val="1000"/>
              </a:spcBef>
              <a:spcAft>
                <a:spcPts val="0"/>
              </a:spcAft>
              <a:buSzPts val="1200"/>
              <a:buChar char="■"/>
            </a:pPr>
            <a:r>
              <a:rPr lang="en" dirty="0"/>
              <a:t>Modifier les propriétés du document</a:t>
            </a:r>
            <a:endParaRPr dirty="0"/>
          </a:p>
          <a:p>
            <a:pPr marL="1371600" lvl="2" indent="-304800" algn="l" rtl="0">
              <a:lnSpc>
                <a:spcPct val="200000"/>
              </a:lnSpc>
              <a:spcBef>
                <a:spcPts val="1000"/>
              </a:spcBef>
              <a:spcAft>
                <a:spcPts val="0"/>
              </a:spcAft>
              <a:buSzPts val="1200"/>
              <a:buChar char="■"/>
            </a:pPr>
            <a:r>
              <a:rPr lang="en" dirty="0"/>
              <a:t>Sauvegarder le document en appelant la méthode </a:t>
            </a:r>
            <a:r>
              <a:rPr lang="en" b="1" i="1" dirty="0"/>
              <a:t>save()</a:t>
            </a:r>
            <a:endParaRPr dirty="0"/>
          </a:p>
          <a:p>
            <a:pPr marL="822960" lvl="1" indent="-213360" algn="l" rtl="0">
              <a:spcBef>
                <a:spcPts val="1000"/>
              </a:spcBef>
              <a:spcAft>
                <a:spcPts val="0"/>
              </a:spcAft>
              <a:buSzPts val="1200"/>
              <a:buChar char="○"/>
            </a:pPr>
            <a:r>
              <a:rPr lang="en" dirty="0"/>
              <a:t>Mise à jour en premier</a:t>
            </a:r>
            <a:endParaRPr dirty="0"/>
          </a:p>
          <a:p>
            <a:pPr marL="1371600" lvl="2" indent="-304800" algn="l" rtl="0">
              <a:spcBef>
                <a:spcPts val="1000"/>
              </a:spcBef>
              <a:spcAft>
                <a:spcPts val="0"/>
              </a:spcAft>
              <a:buSzPts val="1200"/>
              <a:buChar char="■"/>
            </a:pPr>
            <a:r>
              <a:rPr lang="en" dirty="0"/>
              <a:t>Mettre à jour le document directement dans la BD Mongo</a:t>
            </a:r>
            <a:endParaRPr dirty="0"/>
          </a:p>
          <a:p>
            <a:pPr marL="1371600" lvl="2" indent="-304800" algn="l" rtl="0">
              <a:spcBef>
                <a:spcPts val="1000"/>
              </a:spcBef>
              <a:spcAft>
                <a:spcPts val="0"/>
              </a:spcAft>
              <a:buSzPts val="1200"/>
              <a:buChar char="■"/>
            </a:pPr>
            <a:r>
              <a:rPr lang="en" dirty="0"/>
              <a:t>Optionnellement, on peut obtenir le document qui a été mis à jour</a:t>
            </a:r>
            <a:endParaRPr dirty="0"/>
          </a:p>
          <a:p>
            <a:pPr marL="1371600" lvl="0" indent="0" algn="l" rtl="0">
              <a:spcBef>
                <a:spcPts val="1000"/>
              </a:spcBef>
              <a:spcAft>
                <a:spcPts val="0"/>
              </a:spcAft>
              <a:buNone/>
            </a:pPr>
            <a:endParaRPr b="1" i="1" dirty="0"/>
          </a:p>
          <a:p>
            <a:pPr marL="0" lvl="0" indent="0" algn="l" rtl="0">
              <a:lnSpc>
                <a:spcPct val="135714"/>
              </a:lnSpc>
              <a:spcBef>
                <a:spcPts val="1000"/>
              </a:spcBef>
              <a:spcAft>
                <a:spcPts val="0"/>
              </a:spcAft>
              <a:buNone/>
            </a:pPr>
            <a:endParaRPr sz="1200" dirty="0"/>
          </a:p>
          <a:p>
            <a:pPr marL="0" lvl="0" indent="0" algn="l" rtl="0">
              <a:lnSpc>
                <a:spcPct val="135714"/>
              </a:lnSpc>
              <a:spcBef>
                <a:spcPts val="0"/>
              </a:spcBef>
              <a:spcAft>
                <a:spcPts val="0"/>
              </a:spcAft>
              <a:buNone/>
            </a:pPr>
            <a:endParaRPr sz="1050" dirty="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257"/>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Mise à jour d’un document</a:t>
            </a:r>
            <a:endParaRPr>
              <a:solidFill>
                <a:srgbClr val="FFFF00"/>
              </a:solidFill>
            </a:endParaRPr>
          </a:p>
        </p:txBody>
      </p:sp>
      <p:sp>
        <p:nvSpPr>
          <p:cNvPr id="1724" name="Google Shape;1724;p257"/>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Example ( Requête en premier ) :</a:t>
            </a: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async function modifierAtelier(id)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atelier = await Atelier.findById(id);</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if (!atelier) return;</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atelier.disponible = true;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atelier.auteur = 'Autre auteur';</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result = await atelier.save();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console.log(result);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modifierAtelier('5bc16d554b75a718184f879b');</a:t>
            </a:r>
            <a:endParaRPr sz="1200" b="1">
              <a:latin typeface="Courier New"/>
              <a:ea typeface="Courier New"/>
              <a:cs typeface="Courier New"/>
              <a:sym typeface="Courier New"/>
            </a:endParaRPr>
          </a:p>
          <a:p>
            <a:pPr marL="914400" lvl="0" indent="0" algn="l" rtl="0">
              <a:spcBef>
                <a:spcPts val="0"/>
              </a:spcBef>
              <a:spcAft>
                <a:spcPts val="0"/>
              </a:spcAft>
              <a:buNone/>
            </a:pPr>
            <a:endParaRPr sz="1200"/>
          </a:p>
          <a:p>
            <a:pPr marL="1371600" lvl="0" indent="0" algn="l" rtl="0">
              <a:spcBef>
                <a:spcPts val="1000"/>
              </a:spcBef>
              <a:spcAft>
                <a:spcPts val="0"/>
              </a:spcAft>
              <a:buNone/>
            </a:pPr>
            <a:endParaRPr b="1" i="1"/>
          </a:p>
          <a:p>
            <a:pPr marL="0" lvl="0" indent="0" algn="l" rtl="0">
              <a:lnSpc>
                <a:spcPct val="135714"/>
              </a:lnSpc>
              <a:spcBef>
                <a:spcPts val="1000"/>
              </a:spcBef>
              <a:spcAft>
                <a:spcPts val="0"/>
              </a:spcAft>
              <a:buNone/>
            </a:pPr>
            <a:endParaRPr sz="1200"/>
          </a:p>
          <a:p>
            <a:pPr marL="0" lvl="0" indent="0" algn="l" rtl="0">
              <a:lnSpc>
                <a:spcPct val="135714"/>
              </a:lnSpc>
              <a:spcBef>
                <a:spcPts val="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Fonction enveloppe de module</a:t>
            </a:r>
            <a:endParaRPr>
              <a:solidFill>
                <a:srgbClr val="FFFF00"/>
              </a:solidFill>
            </a:endParaRPr>
          </a:p>
        </p:txBody>
      </p:sp>
      <p:sp>
        <p:nvSpPr>
          <p:cNvPr id="258" name="Google Shape;258;p37"/>
          <p:cNvSpPr txBox="1">
            <a:spLocks noGrp="1"/>
          </p:cNvSpPr>
          <p:nvPr>
            <p:ph type="body" idx="1"/>
          </p:nvPr>
        </p:nvSpPr>
        <p:spPr>
          <a:xfrm>
            <a:off x="87425" y="1723600"/>
            <a:ext cx="42177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Ouvrez le fichier </a:t>
            </a:r>
            <a:r>
              <a:rPr lang="en" sz="1200" b="1" i="1"/>
              <a:t>logger.js</a:t>
            </a:r>
            <a:endParaRPr sz="1200" b="1" i="1"/>
          </a:p>
          <a:p>
            <a:pPr marL="365760" lvl="0" indent="-213359" algn="l" rtl="0">
              <a:spcBef>
                <a:spcPts val="1000"/>
              </a:spcBef>
              <a:spcAft>
                <a:spcPts val="0"/>
              </a:spcAft>
              <a:buSzPts val="1200"/>
              <a:buAutoNum type="arabicPeriod"/>
            </a:pPr>
            <a:r>
              <a:rPr lang="en" sz="1200"/>
              <a:t>Afficher le contenu des arguments </a:t>
            </a:r>
            <a:r>
              <a:rPr lang="en" sz="1200" b="1" i="1"/>
              <a:t>__filename </a:t>
            </a:r>
            <a:r>
              <a:rPr lang="en" sz="1200"/>
              <a:t>et </a:t>
            </a:r>
            <a:r>
              <a:rPr lang="en" sz="1200" b="1" i="1"/>
              <a:t>__dirname </a:t>
            </a:r>
            <a:r>
              <a:rPr lang="en" sz="1200"/>
              <a:t>en utilisant la fonction </a:t>
            </a:r>
            <a:r>
              <a:rPr lang="en" sz="1200" b="1" i="1"/>
              <a:t>console</a:t>
            </a:r>
            <a:r>
              <a:rPr lang="en" sz="1200" b="1"/>
              <a:t>()</a:t>
            </a:r>
            <a:endParaRPr sz="1200" b="1"/>
          </a:p>
          <a:p>
            <a:pPr marL="365760" lvl="0" indent="-213359" algn="l" rtl="0">
              <a:spcBef>
                <a:spcPts val="1000"/>
              </a:spcBef>
              <a:spcAft>
                <a:spcPts val="0"/>
              </a:spcAft>
              <a:buSzPts val="1200"/>
              <a:buAutoNum type="arabicPeriod"/>
            </a:pPr>
            <a:r>
              <a:rPr lang="en" sz="1200"/>
              <a:t>Examinez le résultat à l’écran</a:t>
            </a:r>
            <a:endParaRPr sz="1200"/>
          </a:p>
          <a:p>
            <a:pPr marL="0" lvl="0" indent="0" algn="l" rtl="0">
              <a:lnSpc>
                <a:spcPct val="100000"/>
              </a:lnSpc>
              <a:spcBef>
                <a:spcPts val="100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59" name="Google Shape;259;p37"/>
          <p:cNvSpPr txBox="1">
            <a:spLocks noGrp="1"/>
          </p:cNvSpPr>
          <p:nvPr>
            <p:ph type="body" idx="1"/>
          </p:nvPr>
        </p:nvSpPr>
        <p:spPr>
          <a:xfrm>
            <a:off x="3636825" y="1723600"/>
            <a:ext cx="53928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    </a:t>
            </a:r>
            <a:endParaRPr sz="1200"/>
          </a:p>
          <a:p>
            <a:pPr marL="0" lvl="0" indent="0" algn="l" rtl="0">
              <a:lnSpc>
                <a:spcPct val="135714"/>
              </a:lnSpc>
              <a:spcBef>
                <a:spcPts val="1000"/>
              </a:spcBef>
              <a:spcAft>
                <a:spcPts val="0"/>
              </a:spcAft>
              <a:buNone/>
            </a:pPr>
            <a:endParaRPr sz="1050" b="1">
              <a:latin typeface="Courier New"/>
              <a:ea typeface="Courier New"/>
              <a:cs typeface="Courier New"/>
              <a:sym typeface="Courier New"/>
            </a:endParaRPr>
          </a:p>
          <a:p>
            <a:pPr marL="0" lvl="0" indent="0" algn="l" rtl="0">
              <a:lnSpc>
                <a:spcPct val="100000"/>
              </a:lnSpc>
              <a:spcBef>
                <a:spcPts val="0"/>
              </a:spcBef>
              <a:spcAft>
                <a:spcPts val="0"/>
              </a:spcAft>
              <a:buNone/>
            </a:pPr>
            <a:endParaRPr sz="1200"/>
          </a:p>
          <a:p>
            <a:pPr marL="0" lvl="0" indent="0" algn="l" rtl="0">
              <a:spcBef>
                <a:spcPts val="1000"/>
              </a:spcBef>
              <a:spcAft>
                <a:spcPts val="0"/>
              </a:spcAft>
              <a:buNone/>
            </a:pPr>
            <a:endParaRPr/>
          </a:p>
          <a:p>
            <a:pPr marL="457200" lvl="0" indent="0" algn="l" rtl="0">
              <a:spcBef>
                <a:spcPts val="16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258"/>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Mise à jour d’un document</a:t>
            </a:r>
            <a:endParaRPr>
              <a:solidFill>
                <a:srgbClr val="FFFF00"/>
              </a:solidFill>
            </a:endParaRPr>
          </a:p>
        </p:txBody>
      </p:sp>
      <p:sp>
        <p:nvSpPr>
          <p:cNvPr id="1730" name="Google Shape;1730;p258"/>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Example 1 ( Mise à jour en premier avec </a:t>
            </a:r>
            <a:r>
              <a:rPr lang="en" sz="1200" b="1" i="1"/>
              <a:t>update()</a:t>
            </a:r>
            <a:r>
              <a:rPr lang="en" sz="1200"/>
              <a:t> ) :</a:t>
            </a: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async function modifierAtelier(id)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result = await Atelier.update({ _id: id },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$set: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auteur: 'Rostom',</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disponible: false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console.log(result);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updateAtelier('5bc16d554b75a718184f879b');</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914400" lvl="0" indent="0" algn="l" rtl="0">
              <a:spcBef>
                <a:spcPts val="0"/>
              </a:spcBef>
              <a:spcAft>
                <a:spcPts val="0"/>
              </a:spcAft>
              <a:buNone/>
            </a:pPr>
            <a:endParaRPr sz="1200"/>
          </a:p>
          <a:p>
            <a:pPr marL="1371600" lvl="0" indent="0" algn="l" rtl="0">
              <a:spcBef>
                <a:spcPts val="1000"/>
              </a:spcBef>
              <a:spcAft>
                <a:spcPts val="0"/>
              </a:spcAft>
              <a:buNone/>
            </a:pPr>
            <a:endParaRPr b="1" i="1"/>
          </a:p>
          <a:p>
            <a:pPr marL="0" lvl="0" indent="0" algn="l" rtl="0">
              <a:lnSpc>
                <a:spcPct val="135714"/>
              </a:lnSpc>
              <a:spcBef>
                <a:spcPts val="1000"/>
              </a:spcBef>
              <a:spcAft>
                <a:spcPts val="0"/>
              </a:spcAft>
              <a:buNone/>
            </a:pPr>
            <a:endParaRPr sz="1200"/>
          </a:p>
          <a:p>
            <a:pPr marL="0" lvl="0" indent="0" algn="l" rtl="0">
              <a:lnSpc>
                <a:spcPct val="135714"/>
              </a:lnSpc>
              <a:spcBef>
                <a:spcPts val="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1734"/>
        <p:cNvGrpSpPr/>
        <p:nvPr/>
      </p:nvGrpSpPr>
      <p:grpSpPr>
        <a:xfrm>
          <a:off x="0" y="0"/>
          <a:ext cx="0" cy="0"/>
          <a:chOff x="0" y="0"/>
          <a:chExt cx="0" cy="0"/>
        </a:xfrm>
      </p:grpSpPr>
      <p:sp>
        <p:nvSpPr>
          <p:cNvPr id="1735" name="Google Shape;1735;p259"/>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Mise à jour d’un document</a:t>
            </a:r>
            <a:endParaRPr>
              <a:solidFill>
                <a:srgbClr val="FFFF00"/>
              </a:solidFill>
            </a:endParaRPr>
          </a:p>
        </p:txBody>
      </p:sp>
      <p:sp>
        <p:nvSpPr>
          <p:cNvPr id="1736" name="Google Shape;1736;p259"/>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Example 2 ( Mise à jour en premier avec </a:t>
            </a:r>
            <a:r>
              <a:rPr lang="en" sz="1200" b="1" i="1"/>
              <a:t>findByIdAndUpdate()</a:t>
            </a:r>
            <a:r>
              <a:rPr lang="en" sz="1200"/>
              <a:t> ) :</a:t>
            </a:r>
            <a:endParaRPr sz="1200"/>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async function modifierAtelier(id)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atelier = await Atelier.findByIdAndUpdate(id,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$set: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auteur: 'Autre',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disponible: true</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 { new: true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console.log(atelier);</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modifierAtelier('5bc16d554b75a718184f879b');</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914400" lvl="0" indent="0" algn="l" rtl="0">
              <a:spcBef>
                <a:spcPts val="0"/>
              </a:spcBef>
              <a:spcAft>
                <a:spcPts val="0"/>
              </a:spcAft>
              <a:buNone/>
            </a:pPr>
            <a:endParaRPr sz="1200"/>
          </a:p>
          <a:p>
            <a:pPr marL="1371600" lvl="0" indent="0" algn="l" rtl="0">
              <a:spcBef>
                <a:spcPts val="1000"/>
              </a:spcBef>
              <a:spcAft>
                <a:spcPts val="0"/>
              </a:spcAft>
              <a:buNone/>
            </a:pPr>
            <a:endParaRPr b="1" i="1"/>
          </a:p>
          <a:p>
            <a:pPr marL="0" lvl="0" indent="0" algn="l" rtl="0">
              <a:lnSpc>
                <a:spcPct val="135714"/>
              </a:lnSpc>
              <a:spcBef>
                <a:spcPts val="1000"/>
              </a:spcBef>
              <a:spcAft>
                <a:spcPts val="0"/>
              </a:spcAft>
              <a:buNone/>
            </a:pPr>
            <a:endParaRPr sz="1200"/>
          </a:p>
          <a:p>
            <a:pPr marL="0" lvl="0" indent="0" algn="l" rtl="0">
              <a:lnSpc>
                <a:spcPct val="135714"/>
              </a:lnSpc>
              <a:spcBef>
                <a:spcPts val="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1740"/>
        <p:cNvGrpSpPr/>
        <p:nvPr/>
      </p:nvGrpSpPr>
      <p:grpSpPr>
        <a:xfrm>
          <a:off x="0" y="0"/>
          <a:ext cx="0" cy="0"/>
          <a:chOff x="0" y="0"/>
          <a:chExt cx="0" cy="0"/>
        </a:xfrm>
      </p:grpSpPr>
      <p:sp>
        <p:nvSpPr>
          <p:cNvPr id="1741" name="Google Shape;1741;p260"/>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Supprimer des documents</a:t>
            </a:r>
            <a:endParaRPr>
              <a:solidFill>
                <a:srgbClr val="FFFF00"/>
              </a:solidFill>
            </a:endParaRPr>
          </a:p>
        </p:txBody>
      </p:sp>
      <p:sp>
        <p:nvSpPr>
          <p:cNvPr id="1742" name="Google Shape;1742;p260"/>
          <p:cNvSpPr txBox="1">
            <a:spLocks noGrp="1"/>
          </p:cNvSpPr>
          <p:nvPr>
            <p:ph type="body" idx="1"/>
          </p:nvPr>
        </p:nvSpPr>
        <p:spPr>
          <a:xfrm>
            <a:off x="143700" y="1749400"/>
            <a:ext cx="8856600" cy="33942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Il existe plusieurs méthodes pour supprimer des documents :</a:t>
            </a:r>
            <a:endParaRPr sz="1200"/>
          </a:p>
          <a:p>
            <a:pPr marL="914400" lvl="1" indent="-304800" algn="l" rtl="0">
              <a:spcBef>
                <a:spcPts val="1000"/>
              </a:spcBef>
              <a:spcAft>
                <a:spcPts val="0"/>
              </a:spcAft>
              <a:buSzPts val="1200"/>
              <a:buChar char="○"/>
            </a:pPr>
            <a:r>
              <a:rPr lang="en" b="1" i="1"/>
              <a:t>deleteOne() </a:t>
            </a:r>
            <a:r>
              <a:rPr lang="en"/>
              <a:t>( Le premier document trouvé est supprimé et le résultat de la suppression est retourné )</a:t>
            </a:r>
            <a:endParaRPr/>
          </a:p>
          <a:p>
            <a:pPr marL="914400" lvl="1" indent="-304800" algn="l" rtl="0">
              <a:spcBef>
                <a:spcPts val="1000"/>
              </a:spcBef>
              <a:spcAft>
                <a:spcPts val="0"/>
              </a:spcAft>
              <a:buSzPts val="1200"/>
              <a:buChar char="○"/>
            </a:pPr>
            <a:r>
              <a:rPr lang="en" b="1" i="1"/>
              <a:t>deleteMany() </a:t>
            </a:r>
            <a:r>
              <a:rPr lang="en"/>
              <a:t>( Tous les documents trouvés sont supprimés et le résultat de la suppression est retourné )</a:t>
            </a:r>
            <a:endParaRPr/>
          </a:p>
          <a:p>
            <a:pPr marL="914400" lvl="1" indent="-304800" algn="l" rtl="0">
              <a:spcBef>
                <a:spcPts val="1000"/>
              </a:spcBef>
              <a:spcAft>
                <a:spcPts val="0"/>
              </a:spcAft>
              <a:buSzPts val="1200"/>
              <a:buChar char="○"/>
            </a:pPr>
            <a:r>
              <a:rPr lang="en" b="1" i="1"/>
              <a:t>findByIdAndRemove() </a:t>
            </a:r>
            <a:r>
              <a:rPr lang="en"/>
              <a:t>( Le document trouvé par id est supprimé et il est retourné )</a:t>
            </a:r>
            <a:endParaRPr b="1" i="1"/>
          </a:p>
          <a:p>
            <a:pPr marL="457200" lvl="0" indent="0" algn="l" rtl="0">
              <a:lnSpc>
                <a:spcPct val="135714"/>
              </a:lnSpc>
              <a:spcBef>
                <a:spcPts val="1000"/>
              </a:spcBef>
              <a:spcAft>
                <a:spcPts val="0"/>
              </a:spcAft>
              <a:buNone/>
            </a:pPr>
            <a:endParaRPr sz="1200" b="1">
              <a:latin typeface="Courier New"/>
              <a:ea typeface="Courier New"/>
              <a:cs typeface="Courier New"/>
              <a:sym typeface="Courier New"/>
            </a:endParaRPr>
          </a:p>
          <a:p>
            <a:pPr marL="365760" lvl="0" indent="-213359" algn="l" rtl="0">
              <a:spcBef>
                <a:spcPts val="0"/>
              </a:spcBef>
              <a:spcAft>
                <a:spcPts val="0"/>
              </a:spcAft>
              <a:buSzPts val="1200"/>
              <a:buChar char="●"/>
            </a:pPr>
            <a:r>
              <a:rPr lang="en" sz="1200"/>
              <a:t>Example 1 ( Suppression avec </a:t>
            </a:r>
            <a:r>
              <a:rPr lang="en" sz="1200" b="1" i="1"/>
              <a:t>deleteOne()</a:t>
            </a:r>
            <a:r>
              <a:rPr lang="en" sz="1200"/>
              <a:t> ) :</a:t>
            </a:r>
            <a:endParaRPr sz="1200" b="1">
              <a:latin typeface="Courier New"/>
              <a:ea typeface="Courier New"/>
              <a:cs typeface="Courier New"/>
              <a:sym typeface="Courier New"/>
            </a:endParaRPr>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async function supprimerAtelier(id)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result = await Atelier.deleteOne({ _id: id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console.log(result);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supprimerAtelier('5bc16d554b75a718184f879b');</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914400" lvl="0" indent="0" algn="l" rtl="0">
              <a:spcBef>
                <a:spcPts val="0"/>
              </a:spcBef>
              <a:spcAft>
                <a:spcPts val="0"/>
              </a:spcAft>
              <a:buNone/>
            </a:pPr>
            <a:endParaRPr sz="1200"/>
          </a:p>
          <a:p>
            <a:pPr marL="1371600" lvl="0" indent="0" algn="l" rtl="0">
              <a:spcBef>
                <a:spcPts val="1000"/>
              </a:spcBef>
              <a:spcAft>
                <a:spcPts val="0"/>
              </a:spcAft>
              <a:buNone/>
            </a:pPr>
            <a:endParaRPr b="1" i="1"/>
          </a:p>
          <a:p>
            <a:pPr marL="0" lvl="0" indent="0" algn="l" rtl="0">
              <a:lnSpc>
                <a:spcPct val="135714"/>
              </a:lnSpc>
              <a:spcBef>
                <a:spcPts val="1000"/>
              </a:spcBef>
              <a:spcAft>
                <a:spcPts val="0"/>
              </a:spcAft>
              <a:buNone/>
            </a:pPr>
            <a:endParaRPr sz="1200"/>
          </a:p>
          <a:p>
            <a:pPr marL="0" lvl="0" indent="0" algn="l" rtl="0">
              <a:lnSpc>
                <a:spcPct val="135714"/>
              </a:lnSpc>
              <a:spcBef>
                <a:spcPts val="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7" name="Google Shape;1747;p261"/>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Supprimer des documents</a:t>
            </a:r>
            <a:endParaRPr>
              <a:solidFill>
                <a:srgbClr val="FFFF00"/>
              </a:solidFill>
            </a:endParaRPr>
          </a:p>
        </p:txBody>
      </p:sp>
      <p:sp>
        <p:nvSpPr>
          <p:cNvPr id="1748" name="Google Shape;1748;p261"/>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Example 2 ( Suppression avec </a:t>
            </a:r>
            <a:r>
              <a:rPr lang="en" sz="1200" b="1" i="1"/>
              <a:t>deleteMany()</a:t>
            </a:r>
            <a:r>
              <a:rPr lang="en" sz="1200"/>
              <a:t> ) :</a:t>
            </a:r>
            <a:endParaRPr sz="1200" b="1">
              <a:latin typeface="Courier New"/>
              <a:ea typeface="Courier New"/>
              <a:cs typeface="Courier New"/>
              <a:sym typeface="Courier New"/>
            </a:endParaRPr>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async function supprimerAtelier()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result = await Atelier.deleteMany({ disponible: false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console.log(result);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supprimerAtelier();</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365760" lvl="0" indent="-213359" algn="l" rtl="0">
              <a:spcBef>
                <a:spcPts val="0"/>
              </a:spcBef>
              <a:spcAft>
                <a:spcPts val="0"/>
              </a:spcAft>
              <a:buSzPts val="1200"/>
              <a:buChar char="●"/>
            </a:pPr>
            <a:r>
              <a:rPr lang="en" sz="1200"/>
              <a:t>Example 3 ( Suppression avec </a:t>
            </a:r>
            <a:r>
              <a:rPr lang="en" sz="1200" b="1" i="1"/>
              <a:t>findByIdAndRemove()</a:t>
            </a:r>
            <a:r>
              <a:rPr lang="en" sz="1200"/>
              <a:t> ) :</a:t>
            </a:r>
            <a:endParaRPr sz="1200" b="1">
              <a:latin typeface="Courier New"/>
              <a:ea typeface="Courier New"/>
              <a:cs typeface="Courier New"/>
              <a:sym typeface="Courier New"/>
            </a:endParaRPr>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async function supprimerAtelier(id)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atelier = await Atelier.findByIdAndRemove(id);</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console.log(atelier);</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supprimerAtelier('5bc16d554b75a718184f879b');</a:t>
            </a:r>
            <a:endParaRPr sz="1200" b="1">
              <a:latin typeface="Courier New"/>
              <a:ea typeface="Courier New"/>
              <a:cs typeface="Courier New"/>
              <a:sym typeface="Courier New"/>
            </a:endParaRPr>
          </a:p>
          <a:p>
            <a:pPr marL="914400" lvl="0" indent="0" algn="l" rtl="0">
              <a:spcBef>
                <a:spcPts val="0"/>
              </a:spcBef>
              <a:spcAft>
                <a:spcPts val="0"/>
              </a:spcAft>
              <a:buNone/>
            </a:pPr>
            <a:endParaRPr sz="1200"/>
          </a:p>
          <a:p>
            <a:pPr marL="1371600" lvl="0" indent="0" algn="l" rtl="0">
              <a:spcBef>
                <a:spcPts val="1000"/>
              </a:spcBef>
              <a:spcAft>
                <a:spcPts val="0"/>
              </a:spcAft>
              <a:buNone/>
            </a:pPr>
            <a:endParaRPr b="1" i="1"/>
          </a:p>
          <a:p>
            <a:pPr marL="0" lvl="0" indent="0" algn="l" rtl="0">
              <a:lnSpc>
                <a:spcPct val="135714"/>
              </a:lnSpc>
              <a:spcBef>
                <a:spcPts val="1000"/>
              </a:spcBef>
              <a:spcAft>
                <a:spcPts val="0"/>
              </a:spcAft>
              <a:buNone/>
            </a:pPr>
            <a:endParaRPr sz="1200"/>
          </a:p>
          <a:p>
            <a:pPr marL="0" lvl="0" indent="0" algn="l" rtl="0">
              <a:lnSpc>
                <a:spcPct val="135714"/>
              </a:lnSpc>
              <a:spcBef>
                <a:spcPts val="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Google Shape;1753;p262"/>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Exercices</a:t>
            </a:r>
            <a:endParaRPr>
              <a:solidFill>
                <a:srgbClr val="FFFF00"/>
              </a:solidFill>
            </a:endParaRPr>
          </a:p>
        </p:txBody>
      </p:sp>
      <p:sp>
        <p:nvSpPr>
          <p:cNvPr id="1754" name="Google Shape;1754;p262"/>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Exercice 1 :</a:t>
            </a:r>
            <a:endParaRPr sz="1200" dirty="0"/>
          </a:p>
          <a:p>
            <a:pPr marL="365760" lvl="0" indent="-213359" algn="l" rtl="0">
              <a:spcBef>
                <a:spcPts val="1000"/>
              </a:spcBef>
              <a:spcAft>
                <a:spcPts val="0"/>
              </a:spcAft>
              <a:buSzPts val="1200"/>
              <a:buAutoNum type="arabicPeriod"/>
            </a:pPr>
            <a:r>
              <a:rPr lang="en" sz="1200" dirty="0"/>
              <a:t>Dézipper le fichier </a:t>
            </a:r>
            <a:r>
              <a:rPr lang="en" sz="1200" b="1" i="1" dirty="0"/>
              <a:t>exercice-1.zip </a:t>
            </a:r>
            <a:r>
              <a:rPr lang="en" sz="1200" dirty="0"/>
              <a:t>( Le fichier vous sera installé dans votre poste de travail )</a:t>
            </a:r>
            <a:endParaRPr sz="1200" dirty="0"/>
          </a:p>
          <a:p>
            <a:pPr marL="365760" lvl="0" indent="-213359" algn="l" rtl="0">
              <a:spcBef>
                <a:spcPts val="1000"/>
              </a:spcBef>
              <a:spcAft>
                <a:spcPts val="0"/>
              </a:spcAft>
              <a:buSzPts val="1200"/>
              <a:buAutoNum type="arabicPeriod"/>
            </a:pPr>
            <a:r>
              <a:rPr lang="en" sz="1200" dirty="0"/>
              <a:t>Placez les fichiers </a:t>
            </a:r>
            <a:r>
              <a:rPr lang="en" sz="1200" b="1" i="1" dirty="0"/>
              <a:t>ateliers.json</a:t>
            </a:r>
            <a:r>
              <a:rPr lang="en" sz="1200" dirty="0"/>
              <a:t> et </a:t>
            </a:r>
            <a:r>
              <a:rPr lang="en" sz="1200" b="1" i="1" dirty="0"/>
              <a:t>mongo-import.txt</a:t>
            </a:r>
            <a:r>
              <a:rPr lang="en" sz="1200" dirty="0"/>
              <a:t> dans le répertoire </a:t>
            </a:r>
            <a:r>
              <a:rPr lang="en" sz="1200" b="1" i="1" dirty="0"/>
              <a:t>mongo-demo</a:t>
            </a:r>
            <a:endParaRPr sz="1200" b="1" i="1" dirty="0"/>
          </a:p>
          <a:p>
            <a:pPr marL="365760" lvl="0" indent="-213359" algn="l" rtl="0">
              <a:spcBef>
                <a:spcPts val="1000"/>
              </a:spcBef>
              <a:spcAft>
                <a:spcPts val="0"/>
              </a:spcAft>
              <a:buSzPts val="1200"/>
              <a:buAutoNum type="arabicPeriod"/>
            </a:pPr>
            <a:r>
              <a:rPr lang="en" sz="1200" dirty="0"/>
              <a:t>Ouvrez les fichiers </a:t>
            </a:r>
            <a:r>
              <a:rPr lang="en" sz="1200" b="1" i="1" dirty="0"/>
              <a:t>ateliers.json</a:t>
            </a:r>
            <a:r>
              <a:rPr lang="en" sz="1200" dirty="0"/>
              <a:t> et </a:t>
            </a:r>
            <a:r>
              <a:rPr lang="en" sz="1200" b="1" i="1" dirty="0"/>
              <a:t>mongo-import.txt</a:t>
            </a:r>
            <a:r>
              <a:rPr lang="en" sz="1200" dirty="0"/>
              <a:t> et examinez leur contenu :</a:t>
            </a:r>
            <a:endParaRPr sz="1200" dirty="0"/>
          </a:p>
          <a:p>
            <a:pPr marL="914400" lvl="1" indent="-304800" algn="l" rtl="0">
              <a:spcBef>
                <a:spcPts val="1000"/>
              </a:spcBef>
              <a:spcAft>
                <a:spcPts val="0"/>
              </a:spcAft>
              <a:buSzPts val="1200"/>
              <a:buAutoNum type="alphaLcPeriod"/>
            </a:pPr>
            <a:r>
              <a:rPr lang="en" dirty="0"/>
              <a:t>Le fichier </a:t>
            </a:r>
            <a:r>
              <a:rPr lang="en" b="1" i="1" dirty="0"/>
              <a:t>ateliers.json</a:t>
            </a:r>
            <a:r>
              <a:rPr lang="en" dirty="0"/>
              <a:t> contient des documents qui représentent les ateliers sous format JSON</a:t>
            </a:r>
            <a:endParaRPr dirty="0"/>
          </a:p>
          <a:p>
            <a:pPr marL="914400" lvl="1" indent="-304800" algn="l" rtl="0">
              <a:spcBef>
                <a:spcPts val="1000"/>
              </a:spcBef>
              <a:spcAft>
                <a:spcPts val="0"/>
              </a:spcAft>
              <a:buSzPts val="1200"/>
              <a:buAutoNum type="alphaLcPeriod"/>
            </a:pPr>
            <a:r>
              <a:rPr lang="en" dirty="0"/>
              <a:t>Le fichier </a:t>
            </a:r>
            <a:r>
              <a:rPr lang="en" b="1" i="1" dirty="0"/>
              <a:t>mongo-import.txt</a:t>
            </a:r>
            <a:r>
              <a:rPr lang="en" dirty="0"/>
              <a:t> contient la commande à exécuter pour importer les documents dans la BD Mongo à partir du fichier </a:t>
            </a:r>
            <a:r>
              <a:rPr lang="en" b="1" i="1" dirty="0"/>
              <a:t>ateliers.json</a:t>
            </a:r>
            <a:endParaRPr sz="1200" b="1" i="1" dirty="0"/>
          </a:p>
          <a:p>
            <a:pPr marL="365760" lvl="0" indent="-213359" algn="l" rtl="0">
              <a:spcBef>
                <a:spcPts val="1000"/>
              </a:spcBef>
              <a:spcAft>
                <a:spcPts val="0"/>
              </a:spcAft>
              <a:buSzPts val="1200"/>
              <a:buAutoNum type="arabicPeriod"/>
            </a:pPr>
            <a:r>
              <a:rPr lang="en" sz="1200" dirty="0"/>
              <a:t>Ouvrez la ligne de commande Windows</a:t>
            </a:r>
            <a:endParaRPr sz="1200" b="1" i="1" dirty="0"/>
          </a:p>
          <a:p>
            <a:pPr marL="365760" lvl="0" indent="-213359" algn="l" rtl="0">
              <a:spcBef>
                <a:spcPts val="1000"/>
              </a:spcBef>
              <a:spcAft>
                <a:spcPts val="0"/>
              </a:spcAft>
              <a:buSzPts val="1200"/>
              <a:buAutoNum type="arabicPeriod"/>
            </a:pPr>
            <a:r>
              <a:rPr lang="en" sz="1200" dirty="0"/>
              <a:t>Exécutez la commande qui se trouve dans le fichier </a:t>
            </a:r>
            <a:r>
              <a:rPr lang="en" sz="1200" b="1" i="1" dirty="0"/>
              <a:t>mongo-import.txt</a:t>
            </a:r>
            <a:endParaRPr sz="1200" b="1" i="1" dirty="0"/>
          </a:p>
          <a:p>
            <a:pPr marL="365760" lvl="0" indent="-213359" algn="l" rtl="0">
              <a:spcBef>
                <a:spcPts val="1000"/>
              </a:spcBef>
              <a:spcAft>
                <a:spcPts val="0"/>
              </a:spcAft>
              <a:buSzPts val="1200"/>
              <a:buAutoNum type="arabicPeriod"/>
            </a:pPr>
            <a:r>
              <a:rPr lang="en" sz="1200" dirty="0"/>
              <a:t>Ouvrez </a:t>
            </a:r>
            <a:r>
              <a:rPr lang="en" sz="1200" b="1" dirty="0"/>
              <a:t>MongoDB Compass</a:t>
            </a:r>
            <a:r>
              <a:rPr lang="en" sz="1200" dirty="0"/>
              <a:t> pour vérifier que la BD </a:t>
            </a:r>
            <a:r>
              <a:rPr lang="en" sz="1200" b="1" i="1" dirty="0"/>
              <a:t>mongo-exercices</a:t>
            </a:r>
            <a:r>
              <a:rPr lang="en" sz="1200" dirty="0"/>
              <a:t> a été créée suivie de la collection </a:t>
            </a:r>
            <a:r>
              <a:rPr lang="en" sz="1200" b="1" i="1" dirty="0"/>
              <a:t>ateliers </a:t>
            </a:r>
            <a:r>
              <a:rPr lang="en" sz="1200" dirty="0"/>
              <a:t>et de ses documents</a:t>
            </a:r>
            <a:endParaRPr sz="1200" dirty="0"/>
          </a:p>
          <a:p>
            <a:pPr marL="914400" lvl="0" indent="0" algn="l" rtl="0">
              <a:spcBef>
                <a:spcPts val="1000"/>
              </a:spcBef>
              <a:spcAft>
                <a:spcPts val="0"/>
              </a:spcAft>
              <a:buNone/>
            </a:pPr>
            <a:endParaRPr sz="1200" dirty="0"/>
          </a:p>
          <a:p>
            <a:pPr marL="1371600" lvl="0" indent="0" algn="l" rtl="0">
              <a:spcBef>
                <a:spcPts val="1000"/>
              </a:spcBef>
              <a:spcAft>
                <a:spcPts val="0"/>
              </a:spcAft>
              <a:buNone/>
            </a:pPr>
            <a:endParaRPr b="1" i="1" dirty="0"/>
          </a:p>
          <a:p>
            <a:pPr marL="0" lvl="0" indent="0" algn="l" rtl="0">
              <a:lnSpc>
                <a:spcPct val="135714"/>
              </a:lnSpc>
              <a:spcBef>
                <a:spcPts val="1000"/>
              </a:spcBef>
              <a:spcAft>
                <a:spcPts val="0"/>
              </a:spcAft>
              <a:buNone/>
            </a:pPr>
            <a:endParaRPr sz="1200" dirty="0"/>
          </a:p>
          <a:p>
            <a:pPr marL="0" lvl="0" indent="0" algn="l" rtl="0">
              <a:lnSpc>
                <a:spcPct val="135714"/>
              </a:lnSpc>
              <a:spcBef>
                <a:spcPts val="0"/>
              </a:spcBef>
              <a:spcAft>
                <a:spcPts val="0"/>
              </a:spcAft>
              <a:buNone/>
            </a:pPr>
            <a:endParaRPr sz="1050" dirty="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1758"/>
        <p:cNvGrpSpPr/>
        <p:nvPr/>
      </p:nvGrpSpPr>
      <p:grpSpPr>
        <a:xfrm>
          <a:off x="0" y="0"/>
          <a:ext cx="0" cy="0"/>
          <a:chOff x="0" y="0"/>
          <a:chExt cx="0" cy="0"/>
        </a:xfrm>
      </p:grpSpPr>
      <p:sp>
        <p:nvSpPr>
          <p:cNvPr id="1759" name="Google Shape;1759;p263"/>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Exercices</a:t>
            </a:r>
            <a:endParaRPr>
              <a:solidFill>
                <a:srgbClr val="FFFF00"/>
              </a:solidFill>
            </a:endParaRPr>
          </a:p>
        </p:txBody>
      </p:sp>
      <p:sp>
        <p:nvSpPr>
          <p:cNvPr id="1760" name="Google Shape;1760;p263"/>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7"/>
            </a:pPr>
            <a:r>
              <a:rPr lang="en" sz="1200" dirty="0"/>
              <a:t>Créez un programme qui permet de :</a:t>
            </a:r>
            <a:endParaRPr sz="1200" dirty="0"/>
          </a:p>
          <a:p>
            <a:pPr marL="822960" lvl="1" indent="-213360" algn="l" rtl="0">
              <a:spcBef>
                <a:spcPts val="1000"/>
              </a:spcBef>
              <a:spcAft>
                <a:spcPts val="0"/>
              </a:spcAft>
              <a:buSzPts val="1200"/>
              <a:buAutoNum type="alphaLcPeriod"/>
            </a:pPr>
            <a:r>
              <a:rPr lang="en" dirty="0"/>
              <a:t>Retourner tous les ateliers node qui sont </a:t>
            </a:r>
            <a:r>
              <a:rPr lang="en" dirty="0" smtClean="0"/>
              <a:t>disponibles</a:t>
            </a:r>
            <a:endParaRPr dirty="0"/>
          </a:p>
          <a:p>
            <a:pPr marL="822960" lvl="1" indent="-213360" algn="l" rtl="0">
              <a:spcBef>
                <a:spcPts val="1000"/>
              </a:spcBef>
              <a:spcAft>
                <a:spcPts val="0"/>
              </a:spcAft>
              <a:buSzPts val="1200"/>
              <a:buAutoNum type="alphaLcPeriod"/>
            </a:pPr>
            <a:r>
              <a:rPr lang="en" dirty="0"/>
              <a:t>Ordonnancer les ateliers par nom</a:t>
            </a:r>
            <a:endParaRPr dirty="0"/>
          </a:p>
          <a:p>
            <a:pPr marL="822960" lvl="1" indent="-213360" algn="l" rtl="0">
              <a:spcBef>
                <a:spcPts val="1000"/>
              </a:spcBef>
              <a:spcAft>
                <a:spcPts val="0"/>
              </a:spcAft>
              <a:buSzPts val="1200"/>
              <a:buAutoNum type="alphaLcPeriod"/>
            </a:pPr>
            <a:r>
              <a:rPr lang="en" dirty="0"/>
              <a:t>Sélectionner seulement le nom et l’auteur de l’atelier et les afficher</a:t>
            </a:r>
            <a:endParaRPr dirty="0"/>
          </a:p>
          <a:p>
            <a:pPr marL="457200" lvl="0" indent="-317500" algn="l" rtl="0">
              <a:spcBef>
                <a:spcPts val="1000"/>
              </a:spcBef>
              <a:spcAft>
                <a:spcPts val="0"/>
              </a:spcAft>
              <a:buSzPts val="1400"/>
              <a:buChar char="●"/>
            </a:pPr>
            <a:r>
              <a:rPr lang="en" sz="1200" dirty="0"/>
              <a:t>Note : Créer un nouveau fichier js pour :</a:t>
            </a:r>
            <a:endParaRPr sz="1200" dirty="0"/>
          </a:p>
          <a:p>
            <a:pPr marL="914400" lvl="1" indent="-304800" algn="l" rtl="0">
              <a:spcBef>
                <a:spcPts val="1000"/>
              </a:spcBef>
              <a:spcAft>
                <a:spcPts val="0"/>
              </a:spcAft>
              <a:buSzPts val="1200"/>
              <a:buChar char="○"/>
            </a:pPr>
            <a:r>
              <a:rPr lang="en" dirty="0"/>
              <a:t>Charger le module mongoose</a:t>
            </a:r>
            <a:endParaRPr dirty="0"/>
          </a:p>
          <a:p>
            <a:pPr marL="914400" lvl="1" indent="-304800" algn="l" rtl="0">
              <a:spcBef>
                <a:spcPts val="1000"/>
              </a:spcBef>
              <a:spcAft>
                <a:spcPts val="0"/>
              </a:spcAft>
              <a:buSzPts val="1200"/>
              <a:buChar char="○"/>
            </a:pPr>
            <a:r>
              <a:rPr lang="en" dirty="0"/>
              <a:t>Se connecter à la BD Mongo grâce à mongoose</a:t>
            </a:r>
            <a:endParaRPr dirty="0"/>
          </a:p>
          <a:p>
            <a:pPr marL="914400" lvl="1" indent="-304800" algn="l" rtl="0">
              <a:spcBef>
                <a:spcPts val="1000"/>
              </a:spcBef>
              <a:spcAft>
                <a:spcPts val="0"/>
              </a:spcAft>
              <a:buSzPts val="1200"/>
              <a:buChar char="○"/>
            </a:pPr>
            <a:r>
              <a:rPr lang="en" dirty="0"/>
              <a:t>Créer le schéma pour définir la structure des ateliers</a:t>
            </a:r>
            <a:endParaRPr dirty="0"/>
          </a:p>
          <a:p>
            <a:pPr marL="914400" lvl="1" indent="-304800" algn="l" rtl="0">
              <a:spcBef>
                <a:spcPts val="1000"/>
              </a:spcBef>
              <a:spcAft>
                <a:spcPts val="0"/>
              </a:spcAft>
              <a:buSzPts val="1200"/>
              <a:buChar char="○"/>
            </a:pPr>
            <a:r>
              <a:rPr lang="en" dirty="0"/>
              <a:t>Créer la requête pour retourner les ateliers</a:t>
            </a:r>
            <a:endParaRPr dirty="0"/>
          </a:p>
          <a:p>
            <a:pPr marL="0" lvl="0" indent="0" algn="l" rtl="0">
              <a:lnSpc>
                <a:spcPct val="135714"/>
              </a:lnSpc>
              <a:spcBef>
                <a:spcPts val="1000"/>
              </a:spcBef>
              <a:spcAft>
                <a:spcPts val="0"/>
              </a:spcAft>
              <a:buNone/>
            </a:pPr>
            <a:endParaRPr sz="1200" dirty="0"/>
          </a:p>
          <a:p>
            <a:pPr marL="0" lvl="0" indent="0" algn="l" rtl="0">
              <a:lnSpc>
                <a:spcPct val="135714"/>
              </a:lnSpc>
              <a:spcBef>
                <a:spcPts val="0"/>
              </a:spcBef>
              <a:spcAft>
                <a:spcPts val="0"/>
              </a:spcAft>
              <a:buNone/>
            </a:pPr>
            <a:endParaRPr sz="1050" dirty="0">
              <a:solidFill>
                <a:srgbClr val="D4D4D4"/>
              </a:solidFill>
              <a:latin typeface="Courier New"/>
              <a:ea typeface="Courier New"/>
              <a:cs typeface="Courier New"/>
              <a:sym typeface="Courier New"/>
            </a:endParaRPr>
          </a:p>
          <a:p>
            <a:pPr marL="0" lvl="0" indent="0" algn="l" rtl="0">
              <a:spcBef>
                <a:spcPts val="0"/>
              </a:spcBef>
              <a:spcAft>
                <a:spcPts val="1000"/>
              </a:spcAft>
              <a:buNone/>
            </a:pPr>
            <a:endParaRPr sz="1200" b="1" i="1"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5" name="Google Shape;1765;p264"/>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Exercices</a:t>
            </a:r>
            <a:endParaRPr>
              <a:solidFill>
                <a:srgbClr val="FFFF00"/>
              </a:solidFill>
            </a:endParaRPr>
          </a:p>
        </p:txBody>
      </p:sp>
      <p:sp>
        <p:nvSpPr>
          <p:cNvPr id="1766" name="Google Shape;1766;p264"/>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Exercice 2 :</a:t>
            </a:r>
            <a:endParaRPr sz="1200" dirty="0"/>
          </a:p>
          <a:p>
            <a:pPr marL="365760" lvl="0" indent="-213359" algn="l" rtl="0">
              <a:spcBef>
                <a:spcPts val="1000"/>
              </a:spcBef>
              <a:spcAft>
                <a:spcPts val="0"/>
              </a:spcAft>
              <a:buSzPts val="1200"/>
              <a:buAutoNum type="arabicPeriod"/>
            </a:pPr>
            <a:r>
              <a:rPr lang="en" sz="1200" dirty="0"/>
              <a:t>Modifiez le programme précédent pour :</a:t>
            </a:r>
            <a:endParaRPr sz="1200" dirty="0"/>
          </a:p>
          <a:p>
            <a:pPr marL="822960" lvl="1" indent="-213360" algn="l" rtl="0">
              <a:spcBef>
                <a:spcPts val="1000"/>
              </a:spcBef>
              <a:spcAft>
                <a:spcPts val="0"/>
              </a:spcAft>
              <a:buSzPts val="1200"/>
              <a:buAutoNum type="alphaLcPeriod"/>
            </a:pPr>
            <a:r>
              <a:rPr lang="en" sz="1200" dirty="0"/>
              <a:t>Retourner tous les </a:t>
            </a:r>
            <a:r>
              <a:rPr lang="en" sz="1200" dirty="0" smtClean="0"/>
              <a:t>ateliers node, java </a:t>
            </a:r>
            <a:r>
              <a:rPr lang="en" sz="1200" smtClean="0"/>
              <a:t>et angular </a:t>
            </a:r>
            <a:r>
              <a:rPr lang="en" dirty="0"/>
              <a:t>qui sont </a:t>
            </a:r>
            <a:r>
              <a:rPr lang="en" dirty="0" smtClean="0"/>
              <a:t>disponibles</a:t>
            </a:r>
            <a:endParaRPr sz="1200" dirty="0"/>
          </a:p>
          <a:p>
            <a:pPr marL="822960" lvl="1" indent="-213360" algn="l" rtl="0">
              <a:spcBef>
                <a:spcPts val="1000"/>
              </a:spcBef>
              <a:spcAft>
                <a:spcPts val="0"/>
              </a:spcAft>
              <a:buSzPts val="1200"/>
              <a:buAutoNum type="alphaLcPeriod"/>
            </a:pPr>
            <a:r>
              <a:rPr lang="en" sz="1200" dirty="0"/>
              <a:t>Ordonnancer les ateliers par </a:t>
            </a:r>
            <a:r>
              <a:rPr lang="en" dirty="0"/>
              <a:t>prix en ordre descendant</a:t>
            </a:r>
            <a:endParaRPr sz="1200" dirty="0"/>
          </a:p>
          <a:p>
            <a:pPr marL="822960" lvl="1" indent="-213360" algn="l" rtl="0">
              <a:spcBef>
                <a:spcPts val="1000"/>
              </a:spcBef>
              <a:spcAft>
                <a:spcPts val="0"/>
              </a:spcAft>
              <a:buSzPts val="1200"/>
              <a:buAutoNum type="alphaLcPeriod"/>
            </a:pPr>
            <a:r>
              <a:rPr lang="en" sz="1200" dirty="0"/>
              <a:t>Sélectionner seulement le nom et l’auteur de l’atelier et les afficher</a:t>
            </a:r>
            <a:endParaRPr sz="1200" dirty="0"/>
          </a:p>
          <a:p>
            <a:pPr marL="0" lvl="0" indent="0" algn="l" rtl="0">
              <a:spcBef>
                <a:spcPts val="1000"/>
              </a:spcBef>
              <a:spcAft>
                <a:spcPts val="0"/>
              </a:spcAft>
              <a:buNone/>
            </a:pPr>
            <a:r>
              <a:rPr lang="en" sz="1200" dirty="0"/>
              <a:t>Exercice 3 :</a:t>
            </a:r>
            <a:endParaRPr sz="1200" dirty="0"/>
          </a:p>
          <a:p>
            <a:pPr marL="365760" lvl="0" indent="-213359" algn="l" rtl="0">
              <a:spcBef>
                <a:spcPts val="1000"/>
              </a:spcBef>
              <a:spcAft>
                <a:spcPts val="0"/>
              </a:spcAft>
              <a:buSzPts val="1200"/>
              <a:buAutoNum type="arabicPeriod"/>
            </a:pPr>
            <a:r>
              <a:rPr lang="en" sz="1200" dirty="0"/>
              <a:t>Modifiez le programme précédent pour :</a:t>
            </a:r>
            <a:endParaRPr sz="1200" dirty="0"/>
          </a:p>
          <a:p>
            <a:pPr marL="822960" lvl="1" indent="-213360">
              <a:spcBef>
                <a:spcPts val="1000"/>
              </a:spcBef>
              <a:buAutoNum type="alphaLcPeriod"/>
            </a:pPr>
            <a:r>
              <a:rPr lang="en" dirty="0"/>
              <a:t>Retourner tous les ateliers qui sont disponibles dont :</a:t>
            </a:r>
            <a:endParaRPr dirty="0"/>
          </a:p>
          <a:p>
            <a:pPr marL="1280160" lvl="2" indent="-213360" algn="l" rtl="0">
              <a:spcBef>
                <a:spcPts val="1000"/>
              </a:spcBef>
              <a:spcAft>
                <a:spcPts val="0"/>
              </a:spcAft>
              <a:buSzPts val="1200"/>
              <a:buAutoNum type="romanLcPeriod"/>
            </a:pPr>
            <a:r>
              <a:rPr lang="en" dirty="0"/>
              <a:t>Le prix est de 15$ ou plus </a:t>
            </a:r>
            <a:r>
              <a:rPr lang="en" sz="1200" dirty="0"/>
              <a:t>OU le nom de l</a:t>
            </a:r>
            <a:r>
              <a:rPr lang="en" dirty="0"/>
              <a:t>’atelier contient le mot </a:t>
            </a:r>
            <a:r>
              <a:rPr lang="en" b="1" i="1" dirty="0"/>
              <a:t>par</a:t>
            </a:r>
            <a:endParaRPr sz="1050" b="1" i="1" dirty="0">
              <a:solidFill>
                <a:srgbClr val="D4D4D4"/>
              </a:solidFill>
              <a:latin typeface="Courier New"/>
              <a:ea typeface="Courier New"/>
              <a:cs typeface="Courier New"/>
              <a:sym typeface="Courier New"/>
            </a:endParaRPr>
          </a:p>
          <a:p>
            <a:pPr marL="0" lvl="0" indent="0" algn="l" rtl="0">
              <a:spcBef>
                <a:spcPts val="1000"/>
              </a:spcBef>
              <a:spcAft>
                <a:spcPts val="1000"/>
              </a:spcAft>
              <a:buNone/>
            </a:pPr>
            <a:endParaRPr sz="1200" b="1" i="1"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26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Validation</a:t>
            </a:r>
            <a:endParaRPr>
              <a:solidFill>
                <a:srgbClr val="FFFF00"/>
              </a:solidFill>
            </a:endParaRPr>
          </a:p>
        </p:txBody>
      </p:sp>
      <p:sp>
        <p:nvSpPr>
          <p:cNvPr id="1772" name="Google Shape;1772;p265"/>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Toutes les propriétés qui ont été définies dans le schéma précédemment pour un atelier sont optionnels</a:t>
            </a:r>
            <a:endParaRPr sz="1200"/>
          </a:p>
          <a:p>
            <a:pPr marL="365760" lvl="0" indent="-213359" algn="l" rtl="0">
              <a:spcBef>
                <a:spcPts val="1000"/>
              </a:spcBef>
              <a:spcAft>
                <a:spcPts val="0"/>
              </a:spcAft>
              <a:buSzPts val="1200"/>
              <a:buChar char="●"/>
            </a:pPr>
            <a:r>
              <a:rPr lang="en" sz="1200"/>
              <a:t>On peut donc créer un atelier sans spécifier de propriétés ( atelier vide ) et </a:t>
            </a:r>
            <a:r>
              <a:rPr lang="en" sz="1200" b="1" i="1"/>
              <a:t>mongoose </a:t>
            </a:r>
            <a:r>
              <a:rPr lang="en" sz="1200"/>
              <a:t>ne va pas lancer d’exceptions</a:t>
            </a:r>
            <a:endParaRPr sz="1200"/>
          </a:p>
          <a:p>
            <a:pPr marL="365760" lvl="0" indent="-213359" algn="l" rtl="0">
              <a:spcBef>
                <a:spcPts val="1000"/>
              </a:spcBef>
              <a:spcAft>
                <a:spcPts val="0"/>
              </a:spcAft>
              <a:buSzPts val="1200"/>
              <a:buChar char="●"/>
            </a:pPr>
            <a:r>
              <a:rPr lang="en" sz="1200"/>
              <a:t>Il est possible d’ajouter le validateur </a:t>
            </a:r>
            <a:r>
              <a:rPr lang="en" sz="1200" b="1" i="1"/>
              <a:t>required </a:t>
            </a:r>
            <a:r>
              <a:rPr lang="en" sz="1200"/>
              <a:t>sur une propriété dans un schéma pour indiquer qu’elle est </a:t>
            </a:r>
            <a:r>
              <a:rPr lang="en" sz="1200" b="1"/>
              <a:t>requise </a:t>
            </a:r>
            <a:r>
              <a:rPr lang="en" sz="1200"/>
              <a:t>ou </a:t>
            </a:r>
            <a:r>
              <a:rPr lang="en" sz="1200" b="1"/>
              <a:t>obligatoire</a:t>
            </a:r>
            <a:endParaRPr sz="1200" b="1"/>
          </a:p>
          <a:p>
            <a:pPr marL="457200" lvl="0" indent="0" algn="l" rtl="0">
              <a:lnSpc>
                <a:spcPct val="135714"/>
              </a:lnSpc>
              <a:spcBef>
                <a:spcPts val="1000"/>
              </a:spcBef>
              <a:spcAft>
                <a:spcPts val="0"/>
              </a:spcAft>
              <a:buNone/>
            </a:pPr>
            <a:r>
              <a:rPr lang="en" sz="1200">
                <a:latin typeface="Courier New"/>
                <a:ea typeface="Courier New"/>
                <a:cs typeface="Courier New"/>
                <a:sym typeface="Courier New"/>
              </a:rPr>
              <a:t>const atelierSchema = new mongoose.Schema({</a:t>
            </a:r>
            <a:endParaRPr sz="120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nom: { type: String, required: true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a:latin typeface="Courier New"/>
                <a:ea typeface="Courier New"/>
                <a:cs typeface="Courier New"/>
                <a:sym typeface="Courier New"/>
              </a:rPr>
              <a:t>   auteur: String,</a:t>
            </a:r>
            <a:endParaRPr sz="120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a:latin typeface="Courier New"/>
                <a:ea typeface="Courier New"/>
                <a:cs typeface="Courier New"/>
                <a:sym typeface="Courier New"/>
              </a:rPr>
              <a:t>   sujets: [ String ],</a:t>
            </a:r>
            <a:endParaRPr sz="120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a:latin typeface="Courier New"/>
                <a:ea typeface="Courier New"/>
                <a:cs typeface="Courier New"/>
                <a:sym typeface="Courier New"/>
              </a:rPr>
              <a:t>   date: { type: Date, default: Date.now },</a:t>
            </a:r>
            <a:endParaRPr sz="120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a:latin typeface="Courier New"/>
                <a:ea typeface="Courier New"/>
                <a:cs typeface="Courier New"/>
                <a:sym typeface="Courier New"/>
              </a:rPr>
              <a:t>   disponible: Boolean</a:t>
            </a:r>
            <a:endParaRPr sz="120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None/>
            </a:pPr>
            <a:endParaRPr sz="1200" b="1" i="1"/>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None/>
            </a:pPr>
            <a:endParaRPr sz="1200" b="1" i="1"/>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p266"/>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Validation</a:t>
            </a:r>
            <a:endParaRPr>
              <a:solidFill>
                <a:srgbClr val="FFFF00"/>
              </a:solidFill>
            </a:endParaRPr>
          </a:p>
        </p:txBody>
      </p:sp>
      <p:sp>
        <p:nvSpPr>
          <p:cNvPr id="1778" name="Google Shape;1778;p266"/>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t>Ainsi, une </a:t>
            </a:r>
            <a:r>
              <a:rPr lang="en" sz="1200" b="1" dirty="0"/>
              <a:t>validation automatique</a:t>
            </a:r>
            <a:r>
              <a:rPr lang="en" sz="1200" dirty="0"/>
              <a:t> est effectuée lorsque la méthode </a:t>
            </a:r>
            <a:r>
              <a:rPr lang="en" sz="1200" b="1" i="1" dirty="0"/>
              <a:t>save() </a:t>
            </a:r>
            <a:r>
              <a:rPr lang="en" sz="1200" dirty="0"/>
              <a:t>est invoquée </a:t>
            </a:r>
            <a:endParaRPr sz="1200" dirty="0"/>
          </a:p>
          <a:p>
            <a:pPr marL="365760" lvl="0" indent="-213359" algn="l" rtl="0">
              <a:spcBef>
                <a:spcPts val="1000"/>
              </a:spcBef>
              <a:spcAft>
                <a:spcPts val="0"/>
              </a:spcAft>
              <a:buSzPts val="1200"/>
              <a:buChar char="●"/>
            </a:pPr>
            <a:r>
              <a:rPr lang="en" sz="1200" dirty="0"/>
              <a:t>Par exemple, si un objet atelier est créé </a:t>
            </a:r>
            <a:r>
              <a:rPr lang="en" sz="1200" b="1" dirty="0"/>
              <a:t>sans spécifier de nom </a:t>
            </a:r>
            <a:r>
              <a:rPr lang="en" sz="1200" dirty="0"/>
              <a:t>et que la méthode </a:t>
            </a:r>
            <a:r>
              <a:rPr lang="en" sz="1200" b="1" i="1" dirty="0"/>
              <a:t>save()</a:t>
            </a:r>
            <a:r>
              <a:rPr lang="en" sz="1200" dirty="0"/>
              <a:t> est invoquée pour le sauvegarder, alors une exception sera lancée par </a:t>
            </a:r>
            <a:r>
              <a:rPr lang="en" sz="1200" b="1" i="1" dirty="0"/>
              <a:t>mongoose</a:t>
            </a:r>
            <a:endParaRPr sz="1200" b="1" i="1" dirty="0"/>
          </a:p>
          <a:p>
            <a:pPr marL="365760" lvl="0" indent="-213359" algn="l" rtl="0">
              <a:spcBef>
                <a:spcPts val="1000"/>
              </a:spcBef>
              <a:spcAft>
                <a:spcPts val="0"/>
              </a:spcAft>
              <a:buSzPts val="1200"/>
              <a:buChar char="●"/>
            </a:pPr>
            <a:r>
              <a:rPr lang="en" sz="1200" dirty="0"/>
              <a:t>Plus précisément, la promesse retournée par la méthode </a:t>
            </a:r>
            <a:r>
              <a:rPr lang="en" sz="1200" b="1" i="1" dirty="0"/>
              <a:t>save()</a:t>
            </a:r>
            <a:r>
              <a:rPr lang="en" sz="1200" dirty="0"/>
              <a:t> sera rejetée</a:t>
            </a:r>
            <a:endParaRPr sz="1200" dirty="0"/>
          </a:p>
          <a:p>
            <a:pPr marL="365760" lvl="0" indent="-213359" algn="l" rtl="0">
              <a:spcBef>
                <a:spcPts val="1000"/>
              </a:spcBef>
              <a:spcAft>
                <a:spcPts val="0"/>
              </a:spcAft>
              <a:buSzPts val="1200"/>
              <a:buChar char="●"/>
            </a:pPr>
            <a:r>
              <a:rPr lang="en" sz="1200" dirty="0"/>
              <a:t>Pour intercepter le rejet de la promesse par la méthode </a:t>
            </a:r>
            <a:r>
              <a:rPr lang="en" sz="1200" b="1" i="1" dirty="0"/>
              <a:t>save()</a:t>
            </a:r>
            <a:r>
              <a:rPr lang="en" sz="1200" dirty="0"/>
              <a:t>, il faut ajouter un bloc </a:t>
            </a:r>
            <a:r>
              <a:rPr lang="en" sz="1200" b="1" i="1" dirty="0"/>
              <a:t>try {...} catch {...}</a:t>
            </a:r>
            <a:endParaRPr sz="1200" b="1" i="1" dirty="0"/>
          </a:p>
          <a:p>
            <a:pPr marL="365760" lvl="0" indent="-213359" algn="l" rtl="0">
              <a:spcBef>
                <a:spcPts val="1000"/>
              </a:spcBef>
              <a:spcAft>
                <a:spcPts val="0"/>
              </a:spcAft>
              <a:buSzPts val="1200"/>
              <a:buChar char="●"/>
            </a:pPr>
            <a:r>
              <a:rPr lang="en" sz="1200" dirty="0"/>
              <a:t>Il est aussi possible de </a:t>
            </a:r>
            <a:r>
              <a:rPr lang="en" sz="1200" b="1" dirty="0"/>
              <a:t>déclencher manuellement la validation</a:t>
            </a:r>
            <a:r>
              <a:rPr lang="en" sz="1200" dirty="0"/>
              <a:t> en appelant la méthode </a:t>
            </a:r>
            <a:r>
              <a:rPr lang="en" sz="1200" b="1" i="1" dirty="0"/>
              <a:t>validate()</a:t>
            </a:r>
            <a:r>
              <a:rPr lang="en" sz="1200" dirty="0"/>
              <a:t> de l’objet </a:t>
            </a:r>
            <a:r>
              <a:rPr lang="en" sz="1200" b="1" i="1" dirty="0"/>
              <a:t>atelier </a:t>
            </a:r>
            <a:endParaRPr sz="1200" b="1" i="1"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3" name="Google Shape;1783;p267"/>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Validation</a:t>
            </a:r>
            <a:endParaRPr>
              <a:solidFill>
                <a:srgbClr val="FFFF00"/>
              </a:solidFill>
            </a:endParaRPr>
          </a:p>
        </p:txBody>
      </p:sp>
      <p:sp>
        <p:nvSpPr>
          <p:cNvPr id="1784" name="Google Shape;1784;p267"/>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latin typeface="Courier New"/>
                <a:ea typeface="Courier New"/>
                <a:cs typeface="Courier New"/>
                <a:sym typeface="Courier New"/>
              </a:rPr>
              <a:t>async function creerAtelier()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const atelier = new Atelier({</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 nom: 'Atelier Angular',</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auteur: 'Rostom',</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sujets: ['Angular', 'TypeScript', 'Component'],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disponible: true</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try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result = await atelier.save();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console.log(result);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catch (ex)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console.log(ex.message);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a:p>
          <a:p>
            <a:pPr marL="0" lvl="0" indent="0" algn="l" rtl="0">
              <a:spcBef>
                <a:spcPts val="1000"/>
              </a:spcBef>
              <a:spcAft>
                <a:spcPts val="1000"/>
              </a:spcAft>
              <a:buNone/>
            </a:pPr>
            <a:endParaRPr sz="1200" b="1"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Module Path</a:t>
            </a:r>
            <a:endParaRPr>
              <a:solidFill>
                <a:srgbClr val="FFFF00"/>
              </a:solidFill>
            </a:endParaRPr>
          </a:p>
        </p:txBody>
      </p:sp>
      <p:sp>
        <p:nvSpPr>
          <p:cNvPr id="265" name="Google Shape;265;p38"/>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365760" lvl="0" indent="-213359" algn="l" rtl="0">
              <a:lnSpc>
                <a:spcPct val="100000"/>
              </a:lnSpc>
              <a:spcBef>
                <a:spcPts val="0"/>
              </a:spcBef>
              <a:spcAft>
                <a:spcPts val="0"/>
              </a:spcAft>
              <a:buSzPts val="1200"/>
              <a:buChar char="●"/>
            </a:pPr>
            <a:r>
              <a:rPr lang="en" sz="1200"/>
              <a:t>L’environnement Node fournit des modules utilitaires qu’on peut utiliser pour programmer nos applications</a:t>
            </a:r>
            <a:endParaRPr sz="1200"/>
          </a:p>
          <a:p>
            <a:pPr marL="457200" lvl="0" indent="0" algn="l" rtl="0">
              <a:lnSpc>
                <a:spcPct val="100000"/>
              </a:lnSpc>
              <a:spcBef>
                <a:spcPts val="0"/>
              </a:spcBef>
              <a:spcAft>
                <a:spcPts val="0"/>
              </a:spcAft>
              <a:buNone/>
            </a:pPr>
            <a:endParaRPr sz="1200"/>
          </a:p>
          <a:p>
            <a:pPr marL="365760" lvl="0" indent="-213359" algn="l" rtl="0">
              <a:lnSpc>
                <a:spcPct val="100000"/>
              </a:lnSpc>
              <a:spcBef>
                <a:spcPts val="0"/>
              </a:spcBef>
              <a:spcAft>
                <a:spcPts val="0"/>
              </a:spcAft>
              <a:buSzPts val="1200"/>
              <a:buChar char="●"/>
            </a:pPr>
            <a:r>
              <a:rPr lang="en" sz="1200"/>
              <a:t>On peut donc s’en servir pour interagir par exemple avec le système de fichiers, le système d’exploitation, le réseau, etc.</a:t>
            </a:r>
            <a:endParaRPr sz="1200"/>
          </a:p>
          <a:p>
            <a:pPr marL="457200" lvl="0" indent="0" algn="l" rtl="0">
              <a:lnSpc>
                <a:spcPct val="100000"/>
              </a:lnSpc>
              <a:spcBef>
                <a:spcPts val="0"/>
              </a:spcBef>
              <a:spcAft>
                <a:spcPts val="0"/>
              </a:spcAft>
              <a:buNone/>
            </a:pPr>
            <a:endParaRPr sz="1200"/>
          </a:p>
          <a:p>
            <a:pPr marL="365760" lvl="0" indent="-213359" algn="l" rtl="0">
              <a:lnSpc>
                <a:spcPct val="100000"/>
              </a:lnSpc>
              <a:spcBef>
                <a:spcPts val="0"/>
              </a:spcBef>
              <a:spcAft>
                <a:spcPts val="0"/>
              </a:spcAft>
              <a:buSzPts val="1200"/>
              <a:buChar char="●"/>
            </a:pPr>
            <a:r>
              <a:rPr lang="en" sz="1200"/>
              <a:t>Aller dans </a:t>
            </a:r>
            <a:r>
              <a:rPr lang="en" sz="1200" u="sng">
                <a:solidFill>
                  <a:schemeClr val="hlink"/>
                </a:solidFill>
                <a:hlinkClick r:id="rId3"/>
              </a:rPr>
              <a:t>http://nodejs.org</a:t>
            </a:r>
            <a:r>
              <a:rPr lang="en" sz="1200"/>
              <a:t> &gt; DOCS &gt; v8.12.0 API LTS (Le numéro de version de Node peut différer)</a:t>
            </a:r>
            <a:endParaRPr sz="1200"/>
          </a:p>
          <a:p>
            <a:pPr marL="457200" lvl="0" indent="0" algn="l" rtl="0">
              <a:lnSpc>
                <a:spcPct val="100000"/>
              </a:lnSpc>
              <a:spcBef>
                <a:spcPts val="0"/>
              </a:spcBef>
              <a:spcAft>
                <a:spcPts val="0"/>
              </a:spcAft>
              <a:buNone/>
            </a:pPr>
            <a:endParaRPr sz="1200"/>
          </a:p>
          <a:p>
            <a:pPr marL="365760" lvl="0" indent="-213359" algn="l" rtl="0">
              <a:lnSpc>
                <a:spcPct val="100000"/>
              </a:lnSpc>
              <a:spcBef>
                <a:spcPts val="0"/>
              </a:spcBef>
              <a:spcAft>
                <a:spcPts val="0"/>
              </a:spcAft>
              <a:buSzPts val="1200"/>
              <a:buChar char="●"/>
            </a:pPr>
            <a:r>
              <a:rPr lang="en" sz="1200"/>
              <a:t>La section </a:t>
            </a:r>
            <a:r>
              <a:rPr lang="en" sz="1200" b="1"/>
              <a:t>Table of Contents</a:t>
            </a:r>
            <a:r>
              <a:rPr lang="en" sz="1200"/>
              <a:t> présente la liste des différents modules de Node</a:t>
            </a:r>
            <a:endParaRPr sz="1200"/>
          </a:p>
          <a:p>
            <a:pPr marL="457200" lvl="0" indent="0" algn="l" rtl="0">
              <a:lnSpc>
                <a:spcPct val="100000"/>
              </a:lnSpc>
              <a:spcBef>
                <a:spcPts val="0"/>
              </a:spcBef>
              <a:spcAft>
                <a:spcPts val="0"/>
              </a:spcAft>
              <a:buNone/>
            </a:pPr>
            <a:endParaRPr sz="1200"/>
          </a:p>
          <a:p>
            <a:pPr marL="365760" lvl="0" indent="-213359" algn="l" rtl="0">
              <a:lnSpc>
                <a:spcPct val="100000"/>
              </a:lnSpc>
              <a:spcBef>
                <a:spcPts val="0"/>
              </a:spcBef>
              <a:spcAft>
                <a:spcPts val="0"/>
              </a:spcAft>
              <a:buSzPts val="1200"/>
              <a:buChar char="●"/>
            </a:pPr>
            <a:r>
              <a:rPr lang="en" sz="1200"/>
              <a:t>La liste ne contient pas uniquement les modules mais aussi les objets : Example: </a:t>
            </a:r>
            <a:r>
              <a:rPr lang="en" sz="1200" b="1"/>
              <a:t>Console, Buffer</a:t>
            </a:r>
            <a:endParaRPr sz="1200" b="1"/>
          </a:p>
          <a:p>
            <a:pPr marL="457200" lvl="0" indent="0" algn="l" rtl="0">
              <a:spcBef>
                <a:spcPts val="0"/>
              </a:spcBef>
              <a:spcAft>
                <a:spcPts val="0"/>
              </a:spcAft>
              <a:buNone/>
            </a:pPr>
            <a:endParaRPr sz="1200"/>
          </a:p>
          <a:p>
            <a:pPr marL="0" lvl="0" indent="0" algn="l" rtl="0">
              <a:lnSpc>
                <a:spcPct val="100000"/>
              </a:lnSpc>
              <a:spcBef>
                <a:spcPts val="100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66" name="Google Shape;266;p38"/>
          <p:cNvSpPr txBox="1">
            <a:spLocks noGrp="1"/>
          </p:cNvSpPr>
          <p:nvPr>
            <p:ph type="body" idx="1"/>
          </p:nvPr>
        </p:nvSpPr>
        <p:spPr>
          <a:xfrm>
            <a:off x="4344875" y="1723600"/>
            <a:ext cx="46845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Cliquez sur le module </a:t>
            </a:r>
            <a:r>
              <a:rPr lang="en" sz="1200" b="1"/>
              <a:t>Path</a:t>
            </a:r>
            <a:endParaRPr sz="1200" b="1"/>
          </a:p>
          <a:p>
            <a:pPr marL="365760" lvl="0" indent="-213359" algn="l" rtl="0">
              <a:spcBef>
                <a:spcPts val="1000"/>
              </a:spcBef>
              <a:spcAft>
                <a:spcPts val="0"/>
              </a:spcAft>
              <a:buSzPts val="1200"/>
              <a:buChar char="●"/>
            </a:pPr>
            <a:r>
              <a:rPr lang="en" sz="1200"/>
              <a:t>Observez les différentes fonctions du module </a:t>
            </a:r>
            <a:r>
              <a:rPr lang="en" sz="1200" b="1"/>
              <a:t>Path</a:t>
            </a:r>
            <a:endParaRPr sz="1200" b="1"/>
          </a:p>
          <a:p>
            <a:pPr marL="365760" lvl="0" indent="-213359" algn="l" rtl="0">
              <a:spcBef>
                <a:spcPts val="1000"/>
              </a:spcBef>
              <a:spcAft>
                <a:spcPts val="0"/>
              </a:spcAft>
              <a:buSzPts val="1200"/>
              <a:buChar char="●"/>
            </a:pPr>
            <a:r>
              <a:rPr lang="en" sz="1200"/>
              <a:t>Nous allons utiliser la fonction </a:t>
            </a:r>
            <a:r>
              <a:rPr lang="en" sz="1200" b="1"/>
              <a:t>parse()</a:t>
            </a:r>
            <a:endParaRPr sz="1200" b="1"/>
          </a:p>
          <a:p>
            <a:pPr marL="0" lvl="0" indent="0" algn="l" rtl="0">
              <a:spcBef>
                <a:spcPts val="100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Ouvrez le fichier </a:t>
            </a:r>
            <a:r>
              <a:rPr lang="en" sz="1200" b="1" i="1"/>
              <a:t>app.js</a:t>
            </a:r>
            <a:endParaRPr sz="1200" b="1" i="1"/>
          </a:p>
          <a:p>
            <a:pPr marL="365760" lvl="0" indent="-213359" algn="l" rtl="0">
              <a:spcBef>
                <a:spcPts val="1000"/>
              </a:spcBef>
              <a:spcAft>
                <a:spcPts val="0"/>
              </a:spcAft>
              <a:buSzPts val="1200"/>
              <a:buAutoNum type="arabicPeriod"/>
            </a:pPr>
            <a:r>
              <a:rPr lang="en" sz="1200"/>
              <a:t>Entrez le code suivant :</a:t>
            </a:r>
            <a:endParaRPr sz="1200"/>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const path = require('path');</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var pathObj = path.parse(__filename);</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console.log(pathObj);</a:t>
            </a:r>
            <a:endParaRPr sz="1050" b="1">
              <a:latin typeface="Courier New"/>
              <a:ea typeface="Courier New"/>
              <a:cs typeface="Courier New"/>
              <a:sym typeface="Courier New"/>
            </a:endParaRPr>
          </a:p>
          <a:p>
            <a:pPr marL="457200" lvl="0" indent="0" algn="l" rtl="0">
              <a:spcBef>
                <a:spcPts val="0"/>
              </a:spcBef>
              <a:spcAft>
                <a:spcPts val="0"/>
              </a:spcAft>
              <a:buNone/>
            </a:pPr>
            <a:endParaRPr sz="1200"/>
          </a:p>
          <a:p>
            <a:pPr marL="457200" lvl="0" indent="0" algn="l" rtl="0">
              <a:spcBef>
                <a:spcPts val="10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sp>
        <p:nvSpPr>
          <p:cNvPr id="1789" name="Google Shape;1789;p268"/>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Validateurs intégrés</a:t>
            </a:r>
            <a:endParaRPr>
              <a:solidFill>
                <a:srgbClr val="FFFF00"/>
              </a:solidFill>
            </a:endParaRPr>
          </a:p>
        </p:txBody>
      </p:sp>
      <p:sp>
        <p:nvSpPr>
          <p:cNvPr id="1790" name="Google Shape;1790;p268"/>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t>Le validateur </a:t>
            </a:r>
            <a:r>
              <a:rPr lang="en" sz="1200" b="1" i="1" dirty="0"/>
              <a:t>required </a:t>
            </a:r>
            <a:r>
              <a:rPr lang="en" sz="1200" dirty="0"/>
              <a:t>est </a:t>
            </a:r>
            <a:r>
              <a:rPr lang="en" sz="1200" dirty="0" smtClean="0"/>
              <a:t>un validateur </a:t>
            </a:r>
            <a:r>
              <a:rPr lang="en" sz="1200" dirty="0"/>
              <a:t>parmis </a:t>
            </a:r>
            <a:r>
              <a:rPr lang="en" sz="1200" dirty="0" smtClean="0"/>
              <a:t>tous les </a:t>
            </a:r>
            <a:r>
              <a:rPr lang="en" sz="1200" dirty="0"/>
              <a:t>validateurs qui </a:t>
            </a:r>
            <a:r>
              <a:rPr lang="en" sz="1200" dirty="0" smtClean="0"/>
              <a:t>sont intégrés </a:t>
            </a:r>
            <a:r>
              <a:rPr lang="en" sz="1200" dirty="0"/>
              <a:t>dans la librairie </a:t>
            </a:r>
            <a:r>
              <a:rPr lang="en" sz="1200" b="1" dirty="0"/>
              <a:t>mongoose</a:t>
            </a:r>
            <a:endParaRPr sz="1200" b="1" dirty="0"/>
          </a:p>
          <a:p>
            <a:pPr marL="365760" lvl="0" indent="-213359" algn="l" rtl="0">
              <a:spcBef>
                <a:spcPts val="1000"/>
              </a:spcBef>
              <a:spcAft>
                <a:spcPts val="0"/>
              </a:spcAft>
              <a:buSzPts val="1200"/>
              <a:buChar char="●"/>
            </a:pPr>
            <a:r>
              <a:rPr lang="en" sz="1200" dirty="0"/>
              <a:t>Le validateur </a:t>
            </a:r>
            <a:r>
              <a:rPr lang="en" sz="1200" b="1" i="1" dirty="0"/>
              <a:t>required </a:t>
            </a:r>
            <a:r>
              <a:rPr lang="en" sz="1200" dirty="0"/>
              <a:t>peut-être initialisée à un </a:t>
            </a:r>
            <a:r>
              <a:rPr lang="en" sz="1200" b="1" dirty="0"/>
              <a:t>boolean </a:t>
            </a:r>
            <a:r>
              <a:rPr lang="en" sz="1200" dirty="0"/>
              <a:t>ou à </a:t>
            </a:r>
            <a:r>
              <a:rPr lang="en" sz="1200" b="1" dirty="0"/>
              <a:t>une fonction qui retourne un boolean</a:t>
            </a:r>
            <a:endParaRPr sz="1200" b="1" dirty="0"/>
          </a:p>
          <a:p>
            <a:pPr marL="365760" lvl="0" indent="-213359" algn="l" rtl="0">
              <a:spcBef>
                <a:spcPts val="1000"/>
              </a:spcBef>
              <a:spcAft>
                <a:spcPts val="0"/>
              </a:spcAft>
              <a:buSzPts val="1200"/>
              <a:buChar char="●"/>
            </a:pPr>
            <a:r>
              <a:rPr lang="en" sz="1200" dirty="0"/>
              <a:t>Il est possible donc d’implémenter dans la fonction une logique qui permet de rendre une propriété requise ou non</a:t>
            </a:r>
            <a:endParaRPr sz="1200" dirty="0"/>
          </a:p>
          <a:p>
            <a:pPr marL="822960" lvl="1" indent="-213360" algn="l" rtl="0">
              <a:spcBef>
                <a:spcPts val="1000"/>
              </a:spcBef>
              <a:spcAft>
                <a:spcPts val="0"/>
              </a:spcAft>
              <a:buSzPts val="1200"/>
              <a:buChar char="○"/>
            </a:pPr>
            <a:r>
              <a:rPr lang="en" dirty="0"/>
              <a:t>Par exemple, on pourrait indiquer que la propriété </a:t>
            </a:r>
            <a:r>
              <a:rPr lang="en" b="1" i="1" dirty="0"/>
              <a:t>prix </a:t>
            </a:r>
            <a:r>
              <a:rPr lang="en" dirty="0"/>
              <a:t>est requise seulement si l’atelier est </a:t>
            </a:r>
            <a:r>
              <a:rPr lang="en" b="1" i="1" dirty="0"/>
              <a:t>disponible</a:t>
            </a:r>
            <a:endParaRPr sz="1200" b="1" i="1" dirty="0"/>
          </a:p>
          <a:p>
            <a:pPr marL="914400" lvl="0" indent="0" algn="l" rtl="0">
              <a:lnSpc>
                <a:spcPct val="135714"/>
              </a:lnSpc>
              <a:spcBef>
                <a:spcPts val="1000"/>
              </a:spcBef>
              <a:spcAft>
                <a:spcPts val="0"/>
              </a:spcAft>
              <a:buNone/>
            </a:pPr>
            <a:r>
              <a:rPr lang="en" sz="1200" dirty="0">
                <a:latin typeface="Courier New"/>
                <a:ea typeface="Courier New"/>
                <a:cs typeface="Courier New"/>
                <a:sym typeface="Courier New"/>
              </a:rPr>
              <a:t>const atelierSchema = new mongoose.Schema({</a:t>
            </a:r>
            <a:endParaRPr sz="1200"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dirty="0">
                <a:latin typeface="Courier New"/>
                <a:ea typeface="Courier New"/>
                <a:cs typeface="Courier New"/>
                <a:sym typeface="Courier New"/>
              </a:rPr>
              <a:t>   prix: {</a:t>
            </a:r>
            <a:endParaRPr sz="1200" b="1"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dirty="0">
                <a:latin typeface="Courier New"/>
                <a:ea typeface="Courier New"/>
                <a:cs typeface="Courier New"/>
                <a:sym typeface="Courier New"/>
              </a:rPr>
              <a:t>       type: Number,</a:t>
            </a:r>
            <a:endParaRPr sz="1200" b="1"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dirty="0">
                <a:latin typeface="Courier New"/>
                <a:ea typeface="Courier New"/>
                <a:cs typeface="Courier New"/>
                <a:sym typeface="Courier New"/>
              </a:rPr>
              <a:t>       required: function() { return this.disponible; }</a:t>
            </a:r>
            <a:endParaRPr sz="1200" b="1"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dirty="0">
                <a:latin typeface="Courier New"/>
                <a:ea typeface="Courier New"/>
                <a:cs typeface="Courier New"/>
                <a:sym typeface="Courier New"/>
              </a:rPr>
              <a:t>   }</a:t>
            </a:r>
            <a:endParaRPr sz="1200" b="1" dirty="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spcBef>
                <a:spcPts val="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269"/>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Validateurs intégrés</a:t>
            </a:r>
            <a:endParaRPr>
              <a:solidFill>
                <a:srgbClr val="FFFF00"/>
              </a:solidFill>
            </a:endParaRPr>
          </a:p>
        </p:txBody>
      </p:sp>
      <p:sp>
        <p:nvSpPr>
          <p:cNvPr id="1796" name="Google Shape;1796;p269"/>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Autres validateurs intégrés :</a:t>
            </a:r>
            <a:endParaRPr sz="1200"/>
          </a:p>
          <a:p>
            <a:pPr marL="822960" lvl="1" indent="-213360" algn="l" rtl="0">
              <a:spcBef>
                <a:spcPts val="1000"/>
              </a:spcBef>
              <a:spcAft>
                <a:spcPts val="0"/>
              </a:spcAft>
              <a:buSzPts val="1200"/>
              <a:buChar char="○"/>
            </a:pPr>
            <a:r>
              <a:rPr lang="en" b="1" i="1"/>
              <a:t>minlength</a:t>
            </a:r>
            <a:r>
              <a:rPr lang="en" i="1"/>
              <a:t> </a:t>
            </a:r>
            <a:r>
              <a:rPr lang="en"/>
              <a:t>( longueur minimum de la propriété de type </a:t>
            </a:r>
            <a:r>
              <a:rPr lang="en" b="1" i="1"/>
              <a:t>String </a:t>
            </a:r>
            <a:r>
              <a:rPr lang="en"/>
              <a:t>) </a:t>
            </a:r>
            <a:endParaRPr/>
          </a:p>
          <a:p>
            <a:pPr marL="822960" lvl="1" indent="-213360" algn="l" rtl="0">
              <a:spcBef>
                <a:spcPts val="1000"/>
              </a:spcBef>
              <a:spcAft>
                <a:spcPts val="0"/>
              </a:spcAft>
              <a:buSzPts val="1200"/>
              <a:buChar char="○"/>
            </a:pPr>
            <a:r>
              <a:rPr lang="en" b="1" i="1"/>
              <a:t>maxlength </a:t>
            </a:r>
            <a:r>
              <a:rPr lang="en"/>
              <a:t>( longueur maximum de la propriété de type </a:t>
            </a:r>
            <a:r>
              <a:rPr lang="en" b="1" i="1"/>
              <a:t>String </a:t>
            </a:r>
            <a:r>
              <a:rPr lang="en"/>
              <a:t>) </a:t>
            </a:r>
            <a:endParaRPr b="1" i="1"/>
          </a:p>
          <a:p>
            <a:pPr marL="822960" lvl="1" indent="-213360" algn="l" rtl="0">
              <a:spcBef>
                <a:spcPts val="1000"/>
              </a:spcBef>
              <a:spcAft>
                <a:spcPts val="0"/>
              </a:spcAft>
              <a:buSzPts val="1200"/>
              <a:buChar char="○"/>
            </a:pPr>
            <a:r>
              <a:rPr lang="en" b="1" i="1"/>
              <a:t>match </a:t>
            </a:r>
            <a:r>
              <a:rPr lang="en"/>
              <a:t>( L’expression régulière que doit obéir la propriété de type </a:t>
            </a:r>
            <a:r>
              <a:rPr lang="en" b="1" i="1"/>
              <a:t>String </a:t>
            </a:r>
            <a:r>
              <a:rPr lang="en"/>
              <a:t>) </a:t>
            </a:r>
            <a:endParaRPr/>
          </a:p>
          <a:p>
            <a:pPr marL="914400" lvl="0" indent="0" algn="l" rtl="0">
              <a:lnSpc>
                <a:spcPct val="135714"/>
              </a:lnSpc>
              <a:spcBef>
                <a:spcPts val="1000"/>
              </a:spcBef>
              <a:spcAft>
                <a:spcPts val="0"/>
              </a:spcAft>
              <a:buNone/>
            </a:pPr>
            <a:r>
              <a:rPr lang="en" sz="1200">
                <a:latin typeface="Courier New"/>
                <a:ea typeface="Courier New"/>
                <a:cs typeface="Courier New"/>
                <a:sym typeface="Courier New"/>
              </a:rPr>
              <a:t>   nom: {</a:t>
            </a:r>
            <a:endParaRPr sz="120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a:latin typeface="Courier New"/>
                <a:ea typeface="Courier New"/>
                <a:cs typeface="Courier New"/>
                <a:sym typeface="Courier New"/>
              </a:rPr>
              <a:t>       type: String,</a:t>
            </a:r>
            <a:endParaRPr sz="120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a:latin typeface="Courier New"/>
                <a:ea typeface="Courier New"/>
                <a:cs typeface="Courier New"/>
                <a:sym typeface="Courier New"/>
              </a:rPr>
              <a:t>       required: true,</a:t>
            </a:r>
            <a:endParaRPr sz="1200">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minlength: 5,</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maxlength: 10,</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match: /pattern/</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0"/>
              </a:spcBef>
              <a:spcAft>
                <a:spcPts val="0"/>
              </a:spcAft>
              <a:buNone/>
            </a:pPr>
            <a:endParaRPr b="1" i="1"/>
          </a:p>
          <a:p>
            <a:pPr marL="914400" lvl="0" indent="0" algn="l" rtl="0">
              <a:spcBef>
                <a:spcPts val="1000"/>
              </a:spcBef>
              <a:spcAft>
                <a:spcPts val="0"/>
              </a:spcAft>
              <a:buNone/>
            </a:pPr>
            <a:endParaRPr/>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a:p>
          <a:p>
            <a:pPr marL="0" lvl="0" indent="0" algn="l" rtl="0">
              <a:spcBef>
                <a:spcPts val="1000"/>
              </a:spcBef>
              <a:spcAft>
                <a:spcPts val="1000"/>
              </a:spcAft>
              <a:buNone/>
            </a:pPr>
            <a:endParaRPr sz="1200" b="1" i="1"/>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1" name="Google Shape;1801;p270"/>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Validateurs intégrés</a:t>
            </a:r>
            <a:endParaRPr>
              <a:solidFill>
                <a:srgbClr val="FFFF00"/>
              </a:solidFill>
            </a:endParaRPr>
          </a:p>
        </p:txBody>
      </p:sp>
      <p:sp>
        <p:nvSpPr>
          <p:cNvPr id="1802" name="Google Shape;1802;p270"/>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822960" lvl="1" indent="-213360" algn="l" rtl="0">
              <a:spcBef>
                <a:spcPts val="0"/>
              </a:spcBef>
              <a:spcAft>
                <a:spcPts val="0"/>
              </a:spcAft>
              <a:buSzPts val="1200"/>
              <a:buChar char="○"/>
            </a:pPr>
            <a:r>
              <a:rPr lang="en" b="1" i="1"/>
              <a:t>enum </a:t>
            </a:r>
            <a:r>
              <a:rPr lang="en"/>
              <a:t>( Une des valeur définie dans </a:t>
            </a:r>
            <a:r>
              <a:rPr lang="en" b="1" i="1"/>
              <a:t>enum </a:t>
            </a:r>
            <a:r>
              <a:rPr lang="en"/>
              <a:t>que doit contenir la propriété de type </a:t>
            </a:r>
            <a:r>
              <a:rPr lang="en" b="1" i="1"/>
              <a:t>String </a:t>
            </a:r>
            <a:r>
              <a:rPr lang="en"/>
              <a:t>) </a:t>
            </a:r>
            <a:endParaRPr/>
          </a:p>
          <a:p>
            <a:pPr marL="914400" lvl="0" indent="0" algn="l" rtl="0">
              <a:lnSpc>
                <a:spcPct val="135714"/>
              </a:lnSpc>
              <a:spcBef>
                <a:spcPts val="1000"/>
              </a:spcBef>
              <a:spcAft>
                <a:spcPts val="0"/>
              </a:spcAft>
              <a:buNone/>
            </a:pPr>
            <a:r>
              <a:rPr lang="en" sz="1200" b="1">
                <a:latin typeface="Courier New"/>
                <a:ea typeface="Courier New"/>
                <a:cs typeface="Courier New"/>
                <a:sym typeface="Courier New"/>
              </a:rPr>
              <a:t>   category: {</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type: String,</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enum: ['web', 'mobile', 'réseau']</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endParaRPr sz="1200" b="1">
              <a:latin typeface="Courier New"/>
              <a:ea typeface="Courier New"/>
              <a:cs typeface="Courier New"/>
              <a:sym typeface="Courier New"/>
            </a:endParaRPr>
          </a:p>
          <a:p>
            <a:pPr marL="822960" lvl="1" indent="-213360" algn="l" rtl="0">
              <a:spcBef>
                <a:spcPts val="0"/>
              </a:spcBef>
              <a:spcAft>
                <a:spcPts val="0"/>
              </a:spcAft>
              <a:buSzPts val="1200"/>
              <a:buChar char="○"/>
            </a:pPr>
            <a:r>
              <a:rPr lang="en" b="1" i="1"/>
              <a:t>min</a:t>
            </a:r>
            <a:r>
              <a:rPr lang="en" i="1"/>
              <a:t> </a:t>
            </a:r>
            <a:r>
              <a:rPr lang="en"/>
              <a:t>( valeur minimum de la propriété de type </a:t>
            </a:r>
            <a:r>
              <a:rPr lang="en" b="1" i="1"/>
              <a:t>Number </a:t>
            </a:r>
            <a:r>
              <a:rPr lang="en"/>
              <a:t>) </a:t>
            </a:r>
            <a:endParaRPr/>
          </a:p>
          <a:p>
            <a:pPr marL="822960" lvl="1" indent="-213360" algn="l" rtl="0">
              <a:spcBef>
                <a:spcPts val="1000"/>
              </a:spcBef>
              <a:spcAft>
                <a:spcPts val="0"/>
              </a:spcAft>
              <a:buSzPts val="1200"/>
              <a:buChar char="○"/>
            </a:pPr>
            <a:r>
              <a:rPr lang="en" b="1" i="1"/>
              <a:t>max </a:t>
            </a:r>
            <a:r>
              <a:rPr lang="en"/>
              <a:t>( valeur maximum de la propriété de type </a:t>
            </a:r>
            <a:r>
              <a:rPr lang="en" b="1" i="1"/>
              <a:t>Number </a:t>
            </a:r>
            <a:r>
              <a:rPr lang="en"/>
              <a:t>) </a:t>
            </a:r>
            <a:endParaRPr sz="1200">
              <a:latin typeface="Courier New"/>
              <a:ea typeface="Courier New"/>
              <a:cs typeface="Courier New"/>
              <a:sym typeface="Courier New"/>
            </a:endParaRPr>
          </a:p>
          <a:p>
            <a:pPr marL="914400" lvl="0" indent="0" algn="l" rtl="0">
              <a:lnSpc>
                <a:spcPct val="135714"/>
              </a:lnSpc>
              <a:spcBef>
                <a:spcPts val="1000"/>
              </a:spcBef>
              <a:spcAft>
                <a:spcPts val="0"/>
              </a:spcAft>
              <a:buNone/>
            </a:pPr>
            <a:r>
              <a:rPr lang="en" sz="1200" b="1">
                <a:latin typeface="Courier New"/>
                <a:ea typeface="Courier New"/>
                <a:cs typeface="Courier New"/>
                <a:sym typeface="Courier New"/>
              </a:rPr>
              <a:t>   prix: {</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type: Number,</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min: 10,</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max: 300</a:t>
            </a:r>
            <a:endParaRPr sz="1200" b="1">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spcBef>
                <a:spcPts val="0"/>
              </a:spcBef>
              <a:spcAft>
                <a:spcPts val="0"/>
              </a:spcAft>
              <a:buNone/>
            </a:pPr>
            <a:endParaRPr b="1" i="1"/>
          </a:p>
          <a:p>
            <a:pPr marL="914400" lvl="0" indent="0" algn="l" rtl="0">
              <a:spcBef>
                <a:spcPts val="1000"/>
              </a:spcBef>
              <a:spcAft>
                <a:spcPts val="0"/>
              </a:spcAft>
              <a:buNone/>
            </a:pPr>
            <a:endParaRPr/>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a:p>
          <a:p>
            <a:pPr marL="0" lvl="0" indent="0" algn="l" rtl="0">
              <a:spcBef>
                <a:spcPts val="1000"/>
              </a:spcBef>
              <a:spcAft>
                <a:spcPts val="1000"/>
              </a:spcAft>
              <a:buNone/>
            </a:pPr>
            <a:endParaRPr sz="1200" b="1" i="1"/>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1806"/>
        <p:cNvGrpSpPr/>
        <p:nvPr/>
      </p:nvGrpSpPr>
      <p:grpSpPr>
        <a:xfrm>
          <a:off x="0" y="0"/>
          <a:ext cx="0" cy="0"/>
          <a:chOff x="0" y="0"/>
          <a:chExt cx="0" cy="0"/>
        </a:xfrm>
      </p:grpSpPr>
      <p:sp>
        <p:nvSpPr>
          <p:cNvPr id="1807" name="Google Shape;1807;p271"/>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Validateurs personnalisés</a:t>
            </a:r>
            <a:endParaRPr>
              <a:solidFill>
                <a:srgbClr val="FFFF00"/>
              </a:solidFill>
            </a:endParaRPr>
          </a:p>
        </p:txBody>
      </p:sp>
      <p:sp>
        <p:nvSpPr>
          <p:cNvPr id="1808" name="Google Shape;1808;p271"/>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Parfois, les validateurs intégrés dans mongoose ne sont pas suffisants pour répondre au besoin de l’application</a:t>
            </a:r>
            <a:endParaRPr sz="1200"/>
          </a:p>
          <a:p>
            <a:pPr marL="365760" lvl="0" indent="-213359" algn="l" rtl="0">
              <a:spcBef>
                <a:spcPts val="1000"/>
              </a:spcBef>
              <a:spcAft>
                <a:spcPts val="0"/>
              </a:spcAft>
              <a:buSzPts val="1200"/>
              <a:buChar char="●"/>
            </a:pPr>
            <a:r>
              <a:rPr lang="en" sz="1200"/>
              <a:t>Il est donc nécessaire d’implémenter des validateurs personnalisés :</a:t>
            </a:r>
            <a:endParaRPr sz="1200"/>
          </a:p>
          <a:p>
            <a:pPr marL="914400" lvl="1" indent="-304800" algn="l" rtl="0">
              <a:spcBef>
                <a:spcPts val="1000"/>
              </a:spcBef>
              <a:spcAft>
                <a:spcPts val="0"/>
              </a:spcAft>
              <a:buSzPts val="1200"/>
              <a:buChar char="○"/>
            </a:pPr>
            <a:r>
              <a:rPr lang="en" sz="1200"/>
              <a:t>Par exemple, on pourrait valider que la propriété </a:t>
            </a:r>
            <a:r>
              <a:rPr lang="en" sz="1200" b="1" i="1"/>
              <a:t>sujets </a:t>
            </a:r>
            <a:r>
              <a:rPr lang="en" sz="1200"/>
              <a:t>doit contenir au moins une valeur</a:t>
            </a:r>
            <a:endParaRPr sz="1200"/>
          </a:p>
          <a:p>
            <a:pPr marL="914400" lvl="1" indent="-304800" algn="l" rtl="0">
              <a:spcBef>
                <a:spcPts val="1000"/>
              </a:spcBef>
              <a:spcAft>
                <a:spcPts val="0"/>
              </a:spcAft>
              <a:buSzPts val="1200"/>
              <a:buChar char="○"/>
            </a:pPr>
            <a:r>
              <a:rPr lang="en"/>
              <a:t>Il suffit dans ce cas de définir un objet </a:t>
            </a:r>
            <a:r>
              <a:rPr lang="en" b="1" i="1"/>
              <a:t>validate </a:t>
            </a:r>
            <a:r>
              <a:rPr lang="en"/>
              <a:t>qui contient deux propriétés : </a:t>
            </a:r>
            <a:endParaRPr/>
          </a:p>
          <a:p>
            <a:pPr marL="1371600" lvl="2" indent="-304800" algn="l" rtl="0">
              <a:spcBef>
                <a:spcPts val="1000"/>
              </a:spcBef>
              <a:spcAft>
                <a:spcPts val="0"/>
              </a:spcAft>
              <a:buSzPts val="1200"/>
              <a:buChar char="■"/>
            </a:pPr>
            <a:r>
              <a:rPr lang="en" b="1" i="1"/>
              <a:t>validator </a:t>
            </a:r>
            <a:r>
              <a:rPr lang="en"/>
              <a:t>: une </a:t>
            </a:r>
            <a:r>
              <a:rPr lang="en" b="1"/>
              <a:t>fonction pour valider la longueur de la propriété</a:t>
            </a:r>
            <a:endParaRPr/>
          </a:p>
          <a:p>
            <a:pPr marL="1371600" lvl="2" indent="-304800" algn="l" rtl="0">
              <a:spcBef>
                <a:spcPts val="1000"/>
              </a:spcBef>
              <a:spcAft>
                <a:spcPts val="0"/>
              </a:spcAft>
              <a:buSzPts val="1200"/>
              <a:buChar char="■"/>
            </a:pPr>
            <a:r>
              <a:rPr lang="en" b="1" i="1"/>
              <a:t>message </a:t>
            </a:r>
            <a:r>
              <a:rPr lang="en"/>
              <a:t>: Un message optionnel à afficher dans le cas où la propriété est invalide</a:t>
            </a:r>
            <a:endParaRPr/>
          </a:p>
          <a:p>
            <a:pPr marL="457200" lvl="0" indent="0" algn="l" rtl="0">
              <a:spcBef>
                <a:spcPts val="1000"/>
              </a:spcBef>
              <a:spcAft>
                <a:spcPts val="0"/>
              </a:spcAft>
              <a:buNone/>
            </a:pPr>
            <a:endParaRPr sz="1200"/>
          </a:p>
          <a:p>
            <a:pPr marL="0" lvl="0" indent="0" algn="l" rtl="0">
              <a:lnSpc>
                <a:spcPct val="135714"/>
              </a:lnSpc>
              <a:spcBef>
                <a:spcPts val="1000"/>
              </a:spcBef>
              <a:spcAft>
                <a:spcPts val="0"/>
              </a:spcAft>
              <a:buNone/>
            </a:pPr>
            <a:endParaRPr sz="1200"/>
          </a:p>
          <a:p>
            <a:pPr marL="0" lvl="0" indent="0" algn="l" rtl="0">
              <a:spcBef>
                <a:spcPts val="0"/>
              </a:spcBef>
              <a:spcAft>
                <a:spcPts val="0"/>
              </a:spcAft>
              <a:buNone/>
            </a:pPr>
            <a:endParaRPr b="1" i="1"/>
          </a:p>
          <a:p>
            <a:pPr marL="914400" lvl="0" indent="0" algn="l" rtl="0">
              <a:spcBef>
                <a:spcPts val="1000"/>
              </a:spcBef>
              <a:spcAft>
                <a:spcPts val="0"/>
              </a:spcAft>
              <a:buNone/>
            </a:pPr>
            <a:endParaRPr/>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a:p>
          <a:p>
            <a:pPr marL="0" lvl="0" indent="0" algn="l" rtl="0">
              <a:spcBef>
                <a:spcPts val="1000"/>
              </a:spcBef>
              <a:spcAft>
                <a:spcPts val="1000"/>
              </a:spcAft>
              <a:buNone/>
            </a:pPr>
            <a:endParaRPr sz="1200" b="1" i="1"/>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Google Shape;1813;p272"/>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Validateurs asynchrones</a:t>
            </a:r>
            <a:endParaRPr>
              <a:solidFill>
                <a:srgbClr val="FFFF00"/>
              </a:solidFill>
            </a:endParaRPr>
          </a:p>
        </p:txBody>
      </p:sp>
      <p:sp>
        <p:nvSpPr>
          <p:cNvPr id="1814" name="Google Shape;1814;p272"/>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latin typeface="Courier New"/>
                <a:ea typeface="Courier New"/>
                <a:cs typeface="Courier New"/>
                <a:sym typeface="Courier New"/>
              </a:rPr>
              <a:t>   sujets: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type: String,</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validate: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validator: function (value)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return value &amp;&amp; value.length &gt; 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message: 'Un atelier doit avoir au moins un sujet.'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a:p>
          <a:p>
            <a:pPr marL="0" lvl="0" indent="0" algn="l" rtl="0">
              <a:lnSpc>
                <a:spcPct val="135714"/>
              </a:lnSpc>
              <a:spcBef>
                <a:spcPts val="1000"/>
              </a:spcBef>
              <a:spcAft>
                <a:spcPts val="0"/>
              </a:spcAft>
              <a:buNone/>
            </a:pPr>
            <a:endParaRPr sz="120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a:p>
          <a:p>
            <a:pPr marL="457200" lvl="0" indent="0" algn="l" rtl="0">
              <a:spcBef>
                <a:spcPts val="1000"/>
              </a:spcBef>
              <a:spcAft>
                <a:spcPts val="0"/>
              </a:spcAft>
              <a:buNone/>
            </a:pPr>
            <a:endParaRPr sz="1200"/>
          </a:p>
          <a:p>
            <a:pPr marL="0" lvl="0" indent="0" algn="l" rtl="0">
              <a:lnSpc>
                <a:spcPct val="135714"/>
              </a:lnSpc>
              <a:spcBef>
                <a:spcPts val="1000"/>
              </a:spcBef>
              <a:spcAft>
                <a:spcPts val="0"/>
              </a:spcAft>
              <a:buNone/>
            </a:pPr>
            <a:endParaRPr sz="1200"/>
          </a:p>
          <a:p>
            <a:pPr marL="0" lvl="0" indent="0" algn="l" rtl="0">
              <a:spcBef>
                <a:spcPts val="0"/>
              </a:spcBef>
              <a:spcAft>
                <a:spcPts val="0"/>
              </a:spcAft>
              <a:buNone/>
            </a:pPr>
            <a:endParaRPr b="1" i="1"/>
          </a:p>
          <a:p>
            <a:pPr marL="914400" lvl="0" indent="0" algn="l" rtl="0">
              <a:spcBef>
                <a:spcPts val="1000"/>
              </a:spcBef>
              <a:spcAft>
                <a:spcPts val="0"/>
              </a:spcAft>
              <a:buNone/>
            </a:pPr>
            <a:endParaRPr/>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a:p>
          <a:p>
            <a:pPr marL="0" lvl="0" indent="0" algn="l" rtl="0">
              <a:spcBef>
                <a:spcPts val="1000"/>
              </a:spcBef>
              <a:spcAft>
                <a:spcPts val="1000"/>
              </a:spcAft>
              <a:buNone/>
            </a:pPr>
            <a:endParaRPr sz="1200" b="1" i="1"/>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273"/>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Validateurs asynchrones</a:t>
            </a:r>
            <a:endParaRPr>
              <a:solidFill>
                <a:srgbClr val="FFFF00"/>
              </a:solidFill>
            </a:endParaRPr>
          </a:p>
        </p:txBody>
      </p:sp>
      <p:sp>
        <p:nvSpPr>
          <p:cNvPr id="1820" name="Google Shape;1820;p273"/>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On peut avoir des validateurs dont la logique pourrait impliquer par exemple la lecture dans une BD, ou un service HTTP distant</a:t>
            </a:r>
            <a:endParaRPr sz="1200"/>
          </a:p>
          <a:p>
            <a:pPr marL="365760" lvl="0" indent="-213359" algn="l" rtl="0">
              <a:spcBef>
                <a:spcPts val="1000"/>
              </a:spcBef>
              <a:spcAft>
                <a:spcPts val="0"/>
              </a:spcAft>
              <a:buSzPts val="1200"/>
              <a:buChar char="●"/>
            </a:pPr>
            <a:r>
              <a:rPr lang="en" sz="1200"/>
              <a:t>La validation peut donc prendre un certain temps d’exécution avoir d’avoir une réponse</a:t>
            </a:r>
            <a:endParaRPr sz="1200"/>
          </a:p>
          <a:p>
            <a:pPr marL="365760" lvl="0" indent="-213359" algn="l" rtl="0">
              <a:spcBef>
                <a:spcPts val="1000"/>
              </a:spcBef>
              <a:spcAft>
                <a:spcPts val="0"/>
              </a:spcAft>
              <a:buSzPts val="1200"/>
              <a:buChar char="●"/>
            </a:pPr>
            <a:r>
              <a:rPr lang="en" sz="1200"/>
              <a:t>Dans ce cas, on aura besoin d’implémenter un validateur asynchrone :</a:t>
            </a:r>
            <a:endParaRPr sz="1200"/>
          </a:p>
          <a:p>
            <a:pPr marL="822960" lvl="1" indent="-213360" algn="l" rtl="0">
              <a:spcBef>
                <a:spcPts val="1000"/>
              </a:spcBef>
              <a:spcAft>
                <a:spcPts val="0"/>
              </a:spcAft>
              <a:buSzPts val="1200"/>
              <a:buChar char="○"/>
            </a:pPr>
            <a:r>
              <a:rPr lang="en"/>
              <a:t>Initialiser la propriété </a:t>
            </a:r>
            <a:r>
              <a:rPr lang="en" b="1" i="1"/>
              <a:t>isAsync </a:t>
            </a:r>
            <a:r>
              <a:rPr lang="en"/>
              <a:t>à </a:t>
            </a:r>
            <a:r>
              <a:rPr lang="en" b="1" i="1"/>
              <a:t>true</a:t>
            </a:r>
            <a:endParaRPr b="1" i="1"/>
          </a:p>
          <a:p>
            <a:pPr marL="822960" lvl="1" indent="-213360" algn="l" rtl="0">
              <a:spcBef>
                <a:spcPts val="1000"/>
              </a:spcBef>
              <a:spcAft>
                <a:spcPts val="0"/>
              </a:spcAft>
              <a:buSzPts val="1200"/>
              <a:buChar char="○"/>
            </a:pPr>
            <a:r>
              <a:rPr lang="en"/>
              <a:t>Ajouter </a:t>
            </a:r>
            <a:r>
              <a:rPr lang="en" b="1"/>
              <a:t>une fonction de rappel</a:t>
            </a:r>
            <a:r>
              <a:rPr lang="en"/>
              <a:t> à la fonction qui valide la propriété</a:t>
            </a:r>
            <a:endParaRPr/>
          </a:p>
          <a:p>
            <a:pPr marL="0" lvl="0" indent="0" algn="l" rtl="0">
              <a:lnSpc>
                <a:spcPct val="135714"/>
              </a:lnSpc>
              <a:spcBef>
                <a:spcPts val="1000"/>
              </a:spcBef>
              <a:spcAft>
                <a:spcPts val="0"/>
              </a:spcAft>
              <a:buNone/>
            </a:pPr>
            <a:endParaRPr sz="120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a:p>
          <a:p>
            <a:pPr marL="457200" lvl="0" indent="0" algn="l" rtl="0">
              <a:spcBef>
                <a:spcPts val="1000"/>
              </a:spcBef>
              <a:spcAft>
                <a:spcPts val="0"/>
              </a:spcAft>
              <a:buNone/>
            </a:pPr>
            <a:endParaRPr sz="1200"/>
          </a:p>
          <a:p>
            <a:pPr marL="0" lvl="0" indent="0" algn="l" rtl="0">
              <a:lnSpc>
                <a:spcPct val="135714"/>
              </a:lnSpc>
              <a:spcBef>
                <a:spcPts val="1000"/>
              </a:spcBef>
              <a:spcAft>
                <a:spcPts val="0"/>
              </a:spcAft>
              <a:buNone/>
            </a:pPr>
            <a:endParaRPr sz="1200"/>
          </a:p>
          <a:p>
            <a:pPr marL="0" lvl="0" indent="0" algn="l" rtl="0">
              <a:spcBef>
                <a:spcPts val="0"/>
              </a:spcBef>
              <a:spcAft>
                <a:spcPts val="0"/>
              </a:spcAft>
              <a:buNone/>
            </a:pPr>
            <a:endParaRPr b="1" i="1"/>
          </a:p>
          <a:p>
            <a:pPr marL="914400" lvl="0" indent="0" algn="l" rtl="0">
              <a:spcBef>
                <a:spcPts val="1000"/>
              </a:spcBef>
              <a:spcAft>
                <a:spcPts val="0"/>
              </a:spcAft>
              <a:buNone/>
            </a:pPr>
            <a:endParaRPr/>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a:p>
          <a:p>
            <a:pPr marL="0" lvl="0" indent="0" algn="l" rtl="0">
              <a:spcBef>
                <a:spcPts val="1000"/>
              </a:spcBef>
              <a:spcAft>
                <a:spcPts val="1000"/>
              </a:spcAft>
              <a:buNone/>
            </a:pPr>
            <a:endParaRPr sz="1200" b="1" i="1"/>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1824"/>
        <p:cNvGrpSpPr/>
        <p:nvPr/>
      </p:nvGrpSpPr>
      <p:grpSpPr>
        <a:xfrm>
          <a:off x="0" y="0"/>
          <a:ext cx="0" cy="0"/>
          <a:chOff x="0" y="0"/>
          <a:chExt cx="0" cy="0"/>
        </a:xfrm>
      </p:grpSpPr>
      <p:sp>
        <p:nvSpPr>
          <p:cNvPr id="1825" name="Google Shape;1825;p274"/>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Validateurs asynchrones</a:t>
            </a:r>
            <a:endParaRPr>
              <a:solidFill>
                <a:srgbClr val="FFFF00"/>
              </a:solidFill>
            </a:endParaRPr>
          </a:p>
        </p:txBody>
      </p:sp>
      <p:sp>
        <p:nvSpPr>
          <p:cNvPr id="1826" name="Google Shape;1826;p274"/>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200">
                <a:latin typeface="Courier New"/>
                <a:ea typeface="Courier New"/>
                <a:cs typeface="Courier New"/>
                <a:sym typeface="Courier New"/>
              </a:rPr>
              <a:t>       validate: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isAsync: true,</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validator: function (value, </a:t>
            </a:r>
            <a:r>
              <a:rPr lang="en" sz="1200" b="1">
                <a:latin typeface="Courier New"/>
                <a:ea typeface="Courier New"/>
                <a:cs typeface="Courier New"/>
                <a:sym typeface="Courier New"/>
              </a:rPr>
              <a:t>callback</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setTimeout(() =&gt; {</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const result = value &amp;&amp; value.length &gt; 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callback(result);</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a:latin typeface="Courier New"/>
                <a:ea typeface="Courier New"/>
                <a:cs typeface="Courier New"/>
                <a:sym typeface="Courier New"/>
              </a:rPr>
              <a:t>               }, 2000);</a:t>
            </a:r>
            <a:endParaRPr sz="12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message: 'Un atelier doit avoir au moins un sujet.'</a:t>
            </a:r>
            <a:endParaRPr sz="120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a:p>
          <a:p>
            <a:pPr marL="0" lvl="0" indent="0" algn="l" rtl="0">
              <a:lnSpc>
                <a:spcPct val="135714"/>
              </a:lnSpc>
              <a:spcBef>
                <a:spcPts val="1000"/>
              </a:spcBef>
              <a:spcAft>
                <a:spcPts val="0"/>
              </a:spcAft>
              <a:buNone/>
            </a:pPr>
            <a:endParaRPr sz="120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a:p>
          <a:p>
            <a:pPr marL="457200" lvl="0" indent="0" algn="l" rtl="0">
              <a:spcBef>
                <a:spcPts val="1000"/>
              </a:spcBef>
              <a:spcAft>
                <a:spcPts val="0"/>
              </a:spcAft>
              <a:buNone/>
            </a:pPr>
            <a:endParaRPr sz="1200"/>
          </a:p>
          <a:p>
            <a:pPr marL="0" lvl="0" indent="0" algn="l" rtl="0">
              <a:lnSpc>
                <a:spcPct val="135714"/>
              </a:lnSpc>
              <a:spcBef>
                <a:spcPts val="1000"/>
              </a:spcBef>
              <a:spcAft>
                <a:spcPts val="0"/>
              </a:spcAft>
              <a:buNone/>
            </a:pPr>
            <a:endParaRPr sz="1200"/>
          </a:p>
          <a:p>
            <a:pPr marL="0" lvl="0" indent="0" algn="l" rtl="0">
              <a:spcBef>
                <a:spcPts val="0"/>
              </a:spcBef>
              <a:spcAft>
                <a:spcPts val="0"/>
              </a:spcAft>
              <a:buNone/>
            </a:pPr>
            <a:endParaRPr b="1" i="1"/>
          </a:p>
          <a:p>
            <a:pPr marL="914400" lvl="0" indent="0" algn="l" rtl="0">
              <a:spcBef>
                <a:spcPts val="1000"/>
              </a:spcBef>
              <a:spcAft>
                <a:spcPts val="0"/>
              </a:spcAft>
              <a:buNone/>
            </a:pPr>
            <a:endParaRPr/>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a:p>
          <a:p>
            <a:pPr marL="0" lvl="0" indent="0" algn="l" rtl="0">
              <a:spcBef>
                <a:spcPts val="1000"/>
              </a:spcBef>
              <a:spcAft>
                <a:spcPts val="1000"/>
              </a:spcAft>
              <a:buNone/>
            </a:pPr>
            <a:endParaRPr sz="1200" b="1" i="1"/>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MongoDB &gt; </a:t>
            </a:r>
            <a:r>
              <a:rPr lang="en">
                <a:solidFill>
                  <a:srgbClr val="FFFF00"/>
                </a:solidFill>
              </a:rPr>
              <a:t>Erreurs de validation</a:t>
            </a:r>
            <a:endParaRPr>
              <a:solidFill>
                <a:srgbClr val="FFFF00"/>
              </a:solidFill>
            </a:endParaRPr>
          </a:p>
        </p:txBody>
      </p:sp>
      <p:sp>
        <p:nvSpPr>
          <p:cNvPr id="1832" name="Google Shape;1832;p275"/>
          <p:cNvSpPr txBox="1">
            <a:spLocks noGrp="1"/>
          </p:cNvSpPr>
          <p:nvPr>
            <p:ph type="body" idx="1"/>
          </p:nvPr>
        </p:nvSpPr>
        <p:spPr>
          <a:xfrm>
            <a:off x="160850" y="1677525"/>
            <a:ext cx="8856600" cy="34659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dirty="0"/>
              <a:t>A chaque fois qu’une erreur de validation est lancée, l’objet </a:t>
            </a:r>
            <a:r>
              <a:rPr lang="en" sz="1200" b="1" i="1" dirty="0"/>
              <a:t>errors </a:t>
            </a:r>
            <a:r>
              <a:rPr lang="en" sz="1200" dirty="0"/>
              <a:t>intercepté dans le bloc </a:t>
            </a:r>
            <a:r>
              <a:rPr lang="en" sz="1200" b="1" i="1" dirty="0"/>
              <a:t>catch </a:t>
            </a:r>
            <a:r>
              <a:rPr lang="en" sz="1200" dirty="0"/>
              <a:t>contient des propriétés distinctes pour chaque erreur de validation</a:t>
            </a:r>
            <a:endParaRPr sz="1200" dirty="0"/>
          </a:p>
          <a:p>
            <a:pPr marL="365760" lvl="0" indent="-213359" algn="l" rtl="0">
              <a:spcBef>
                <a:spcPts val="1000"/>
              </a:spcBef>
              <a:spcAft>
                <a:spcPts val="0"/>
              </a:spcAft>
              <a:buSzPts val="1200"/>
              <a:buChar char="●"/>
            </a:pPr>
            <a:r>
              <a:rPr lang="en" sz="1200" dirty="0"/>
              <a:t>On peut donc itérer dans chacune de ces propriétés contenu dans l’objet </a:t>
            </a:r>
            <a:r>
              <a:rPr lang="en" sz="1200" b="1" i="1" dirty="0"/>
              <a:t>errors </a:t>
            </a:r>
            <a:r>
              <a:rPr lang="en" sz="1200" dirty="0"/>
              <a:t>et obtenir ainsi plus de détails pour chaque erreur de validation</a:t>
            </a:r>
            <a:endParaRPr sz="1200" dirty="0"/>
          </a:p>
          <a:p>
            <a:pPr marL="0" lvl="0" indent="0" algn="l" rtl="0">
              <a:lnSpc>
                <a:spcPct val="135714"/>
              </a:lnSpc>
              <a:spcBef>
                <a:spcPts val="1000"/>
              </a:spcBef>
              <a:spcAft>
                <a:spcPts val="0"/>
              </a:spcAft>
              <a:buNone/>
            </a:pPr>
            <a:r>
              <a:rPr lang="en" sz="1200" dirty="0">
                <a:latin typeface="Courier New"/>
                <a:ea typeface="Courier New"/>
                <a:cs typeface="Courier New"/>
                <a:sym typeface="Courier New"/>
              </a:rPr>
              <a:t>   try {</a:t>
            </a:r>
            <a:endParaRPr sz="120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dirty="0">
                <a:latin typeface="Courier New"/>
                <a:ea typeface="Courier New"/>
                <a:cs typeface="Courier New"/>
                <a:sym typeface="Courier New"/>
              </a:rPr>
              <a:t>       const result = await atelier.save();</a:t>
            </a:r>
            <a:endParaRPr sz="120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dirty="0">
                <a:latin typeface="Courier New"/>
                <a:ea typeface="Courier New"/>
                <a:cs typeface="Courier New"/>
                <a:sym typeface="Courier New"/>
              </a:rPr>
              <a:t>       console.log(result);</a:t>
            </a:r>
            <a:endParaRPr sz="120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dirty="0">
                <a:latin typeface="Courier New"/>
                <a:ea typeface="Courier New"/>
                <a:cs typeface="Courier New"/>
                <a:sym typeface="Courier New"/>
              </a:rPr>
              <a:t>   } catch (ex) {</a:t>
            </a:r>
            <a:endParaRPr sz="1200"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       for (prop in ex.errors)</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b="1" dirty="0">
                <a:latin typeface="Courier New"/>
                <a:ea typeface="Courier New"/>
                <a:cs typeface="Courier New"/>
                <a:sym typeface="Courier New"/>
              </a:rPr>
              <a:t>           console.log(ex.errors[prop]);</a:t>
            </a:r>
            <a:endParaRPr sz="1200" b="1" dirty="0">
              <a:latin typeface="Courier New"/>
              <a:ea typeface="Courier New"/>
              <a:cs typeface="Courier New"/>
              <a:sym typeface="Courier New"/>
            </a:endParaRPr>
          </a:p>
          <a:p>
            <a:pPr marL="0" lvl="0" indent="0" algn="l" rtl="0">
              <a:lnSpc>
                <a:spcPct val="135714"/>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135714"/>
              </a:lnSpc>
              <a:spcBef>
                <a:spcPts val="0"/>
              </a:spcBef>
              <a:spcAft>
                <a:spcPts val="0"/>
              </a:spcAft>
              <a:buNone/>
            </a:pPr>
            <a:endParaRPr sz="1200" dirty="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solidFill>
                  <a:srgbClr val="FFFF00"/>
                </a:solidFill>
              </a:rPr>
              <a:t>Autres </a:t>
            </a:r>
            <a:r>
              <a:rPr lang="fr-CA" dirty="0" smtClean="0">
                <a:solidFill>
                  <a:srgbClr val="FFFF00"/>
                </a:solidFill>
              </a:rPr>
              <a:t>options de Schéma</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65760" indent="-213359">
              <a:buSzPts val="1200"/>
            </a:pPr>
            <a:r>
              <a:rPr lang="fr-FR" sz="1200" dirty="0" smtClean="0"/>
              <a:t>Pour le type </a:t>
            </a:r>
            <a:r>
              <a:rPr lang="fr-FR" sz="1200" b="1" i="1" dirty="0" smtClean="0"/>
              <a:t>String</a:t>
            </a:r>
            <a:r>
              <a:rPr lang="fr-FR" sz="1200" dirty="0" smtClean="0"/>
              <a:t> il existe trois autres options que vous pouvez définir sur une propriété d’un document :</a:t>
            </a:r>
          </a:p>
          <a:p>
            <a:pPr marL="822960" lvl="1" indent="-213359"/>
            <a:r>
              <a:rPr lang="fr-FR" b="1" dirty="0" err="1" smtClean="0"/>
              <a:t>lowercase</a:t>
            </a:r>
            <a:r>
              <a:rPr lang="fr-FR" b="1" dirty="0" smtClean="0"/>
              <a:t> : </a:t>
            </a:r>
            <a:r>
              <a:rPr lang="fr-FR" b="1" dirty="0" err="1" smtClean="0"/>
              <a:t>true</a:t>
            </a:r>
            <a:r>
              <a:rPr lang="fr-FR" b="1" dirty="0"/>
              <a:t> </a:t>
            </a:r>
            <a:r>
              <a:rPr lang="fr-FR" dirty="0" smtClean="0"/>
              <a:t>( </a:t>
            </a:r>
            <a:r>
              <a:rPr lang="fr-FR" dirty="0" err="1" smtClean="0"/>
              <a:t>MongoDB</a:t>
            </a:r>
            <a:r>
              <a:rPr lang="fr-FR" dirty="0" smtClean="0"/>
              <a:t> convertit automatiquement la chaîne de caractère en minuscule )</a:t>
            </a:r>
            <a:endParaRPr lang="fr-FR" b="1" dirty="0" smtClean="0"/>
          </a:p>
          <a:p>
            <a:pPr marL="822960" lvl="1" indent="-213359"/>
            <a:r>
              <a:rPr lang="fr-FR" b="1" dirty="0" err="1"/>
              <a:t>u</a:t>
            </a:r>
            <a:r>
              <a:rPr lang="fr-FR" b="1" dirty="0" err="1" smtClean="0"/>
              <a:t>ppercase</a:t>
            </a:r>
            <a:r>
              <a:rPr lang="fr-FR" b="1" dirty="0" smtClean="0"/>
              <a:t> : </a:t>
            </a:r>
            <a:r>
              <a:rPr lang="fr-FR" b="1" dirty="0" err="1" smtClean="0"/>
              <a:t>true</a:t>
            </a:r>
            <a:r>
              <a:rPr lang="fr-FR" b="1" dirty="0" smtClean="0"/>
              <a:t> </a:t>
            </a:r>
            <a:r>
              <a:rPr lang="fr-FR" dirty="0"/>
              <a:t>(</a:t>
            </a:r>
            <a:r>
              <a:rPr lang="fr-FR" dirty="0" err="1"/>
              <a:t>MongoDB</a:t>
            </a:r>
            <a:r>
              <a:rPr lang="fr-FR" dirty="0"/>
              <a:t> convertit </a:t>
            </a:r>
            <a:r>
              <a:rPr lang="fr-FR" dirty="0" smtClean="0"/>
              <a:t>automatiquement la </a:t>
            </a:r>
            <a:r>
              <a:rPr lang="fr-FR" dirty="0"/>
              <a:t>chaîne de caractère</a:t>
            </a:r>
            <a:r>
              <a:rPr lang="fr-FR" dirty="0" smtClean="0"/>
              <a:t> </a:t>
            </a:r>
            <a:r>
              <a:rPr lang="fr-FR" dirty="0"/>
              <a:t>en </a:t>
            </a:r>
            <a:r>
              <a:rPr lang="fr-FR" dirty="0" smtClean="0"/>
              <a:t>majuscule )</a:t>
            </a:r>
          </a:p>
          <a:p>
            <a:pPr marL="822960" lvl="1" indent="-213359"/>
            <a:r>
              <a:rPr lang="fr-FR" b="1" dirty="0" err="1" smtClean="0"/>
              <a:t>trim</a:t>
            </a:r>
            <a:r>
              <a:rPr lang="fr-FR" dirty="0" smtClean="0"/>
              <a:t> : </a:t>
            </a:r>
            <a:r>
              <a:rPr lang="fr-FR" b="1" dirty="0" err="1" smtClean="0"/>
              <a:t>true</a:t>
            </a:r>
            <a:r>
              <a:rPr lang="fr-FR" dirty="0" smtClean="0"/>
              <a:t> ( </a:t>
            </a:r>
            <a:r>
              <a:rPr lang="fr-FR" dirty="0" err="1" smtClean="0"/>
              <a:t>MongoDB</a:t>
            </a:r>
            <a:r>
              <a:rPr lang="fr-FR" dirty="0" smtClean="0"/>
              <a:t> </a:t>
            </a:r>
            <a:r>
              <a:rPr lang="fr-FR" dirty="0" err="1" smtClean="0"/>
              <a:t>enl</a:t>
            </a:r>
            <a:r>
              <a:rPr lang="fr-CA" dirty="0" err="1" smtClean="0"/>
              <a:t>ève</a:t>
            </a:r>
            <a:r>
              <a:rPr lang="fr-FR" dirty="0" smtClean="0"/>
              <a:t> les espaces au début et à la fin de la chaîne de caractère </a:t>
            </a:r>
            <a:r>
              <a:rPr lang="fr-FR" dirty="0"/>
              <a:t>)</a:t>
            </a:r>
            <a:endParaRPr lang="fr-FR" dirty="0" smtClean="0"/>
          </a:p>
          <a:p>
            <a:pPr marL="0" lvl="0" indent="0" algn="l" rtl="0">
              <a:lnSpc>
                <a:spcPct val="135714"/>
              </a:lnSpc>
              <a:spcBef>
                <a:spcPts val="0"/>
              </a:spcBef>
              <a:spcAft>
                <a:spcPts val="0"/>
              </a:spcAft>
              <a:buNone/>
            </a:pPr>
            <a:endParaRPr lang="fr-FR" b="1" dirty="0">
              <a:cs typeface="Courier New"/>
            </a:endParaRPr>
          </a:p>
          <a:p>
            <a:pPr marL="139700" indent="0">
              <a:buNone/>
            </a:pPr>
            <a:r>
              <a:rPr lang="en-CA" sz="1200" dirty="0">
                <a:latin typeface="Courier New" panose="02070309020205020404" pitchFamily="49" charset="0"/>
                <a:cs typeface="Courier New" panose="02070309020205020404" pitchFamily="49" charset="0"/>
              </a:rPr>
              <a:t>category: {</a:t>
            </a:r>
          </a:p>
          <a:p>
            <a:pPr marL="139700" indent="0">
              <a:buNone/>
            </a:pPr>
            <a:r>
              <a:rPr lang="en-CA" sz="1200" dirty="0">
                <a:latin typeface="Courier New" panose="02070309020205020404" pitchFamily="49" charset="0"/>
                <a:cs typeface="Courier New" panose="02070309020205020404" pitchFamily="49" charset="0"/>
              </a:rPr>
              <a:t> </a:t>
            </a:r>
            <a:r>
              <a:rPr lang="en-CA" sz="1200" dirty="0" smtClean="0">
                <a:latin typeface="Courier New" panose="02070309020205020404" pitchFamily="49" charset="0"/>
                <a:cs typeface="Courier New" panose="02070309020205020404" pitchFamily="49" charset="0"/>
              </a:rPr>
              <a:t>   type</a:t>
            </a:r>
            <a:r>
              <a:rPr lang="en-CA" sz="1200" dirty="0">
                <a:latin typeface="Courier New" panose="02070309020205020404" pitchFamily="49" charset="0"/>
                <a:cs typeface="Courier New" panose="02070309020205020404" pitchFamily="49" charset="0"/>
              </a:rPr>
              <a:t>: String,</a:t>
            </a:r>
          </a:p>
          <a:p>
            <a:pPr marL="139700" indent="0">
              <a:buNone/>
            </a:pPr>
            <a:r>
              <a:rPr lang="en-CA" sz="1200" dirty="0">
                <a:latin typeface="Courier New" panose="02070309020205020404" pitchFamily="49" charset="0"/>
                <a:cs typeface="Courier New" panose="02070309020205020404" pitchFamily="49" charset="0"/>
              </a:rPr>
              <a:t> </a:t>
            </a: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enum</a:t>
            </a:r>
            <a:r>
              <a:rPr lang="en-CA" sz="1200" dirty="0">
                <a:latin typeface="Courier New" panose="02070309020205020404" pitchFamily="49" charset="0"/>
                <a:cs typeface="Courier New" panose="02070309020205020404" pitchFamily="49" charset="0"/>
              </a:rPr>
              <a:t>: ['web', 'mobile', '</a:t>
            </a:r>
            <a:r>
              <a:rPr lang="en-CA" sz="1200" dirty="0" err="1">
                <a:latin typeface="Courier New" panose="02070309020205020404" pitchFamily="49" charset="0"/>
                <a:cs typeface="Courier New" panose="02070309020205020404" pitchFamily="49" charset="0"/>
              </a:rPr>
              <a:t>réseau</a:t>
            </a:r>
            <a:r>
              <a:rPr lang="en-CA" sz="1200" dirty="0">
                <a:latin typeface="Courier New" panose="02070309020205020404" pitchFamily="49" charset="0"/>
                <a:cs typeface="Courier New" panose="02070309020205020404" pitchFamily="49" charset="0"/>
              </a:rPr>
              <a:t>'],</a:t>
            </a:r>
          </a:p>
          <a:p>
            <a:pPr marL="139700" indent="0">
              <a:buNone/>
            </a:pPr>
            <a:r>
              <a:rPr lang="en-CA" sz="1200" b="1" dirty="0">
                <a:latin typeface="Courier New" panose="02070309020205020404" pitchFamily="49" charset="0"/>
                <a:cs typeface="Courier New" panose="02070309020205020404" pitchFamily="49" charset="0"/>
              </a:rPr>
              <a:t> </a:t>
            </a:r>
            <a:r>
              <a:rPr lang="en-CA" sz="1200" b="1" dirty="0" smtClean="0">
                <a:latin typeface="Courier New" panose="02070309020205020404" pitchFamily="49" charset="0"/>
                <a:cs typeface="Courier New" panose="02070309020205020404" pitchFamily="49" charset="0"/>
              </a:rPr>
              <a:t>   lowercase</a:t>
            </a:r>
            <a:r>
              <a:rPr lang="en-CA" sz="1200" b="1" dirty="0">
                <a:latin typeface="Courier New" panose="02070309020205020404" pitchFamily="49" charset="0"/>
                <a:cs typeface="Courier New" panose="02070309020205020404" pitchFamily="49" charset="0"/>
              </a:rPr>
              <a:t>: true,</a:t>
            </a:r>
          </a:p>
          <a:p>
            <a:pPr marL="139700" indent="0">
              <a:buNone/>
            </a:pPr>
            <a:r>
              <a:rPr lang="en-CA" sz="1200" b="1" dirty="0">
                <a:latin typeface="Courier New" panose="02070309020205020404" pitchFamily="49" charset="0"/>
                <a:cs typeface="Courier New" panose="02070309020205020404" pitchFamily="49" charset="0"/>
              </a:rPr>
              <a:t> </a:t>
            </a:r>
            <a:r>
              <a:rPr lang="en-CA" sz="1200" b="1" dirty="0" smtClean="0">
                <a:latin typeface="Courier New" panose="02070309020205020404" pitchFamily="49" charset="0"/>
                <a:cs typeface="Courier New" panose="02070309020205020404" pitchFamily="49" charset="0"/>
              </a:rPr>
              <a:t>   // </a:t>
            </a:r>
            <a:r>
              <a:rPr lang="en-CA" sz="1200" b="1" dirty="0">
                <a:latin typeface="Courier New" panose="02070309020205020404" pitchFamily="49" charset="0"/>
                <a:cs typeface="Courier New" panose="02070309020205020404" pitchFamily="49" charset="0"/>
              </a:rPr>
              <a:t>uppercase: true,</a:t>
            </a:r>
          </a:p>
          <a:p>
            <a:pPr marL="139700" indent="0">
              <a:buNone/>
            </a:pPr>
            <a:r>
              <a:rPr lang="en-CA" sz="1200" b="1" dirty="0">
                <a:latin typeface="Courier New" panose="02070309020205020404" pitchFamily="49" charset="0"/>
                <a:cs typeface="Courier New" panose="02070309020205020404" pitchFamily="49" charset="0"/>
              </a:rPr>
              <a:t> </a:t>
            </a:r>
            <a:r>
              <a:rPr lang="en-CA" sz="1200" b="1" dirty="0" smtClean="0">
                <a:latin typeface="Courier New" panose="02070309020205020404" pitchFamily="49" charset="0"/>
                <a:cs typeface="Courier New" panose="02070309020205020404" pitchFamily="49" charset="0"/>
              </a:rPr>
              <a:t>   trim</a:t>
            </a:r>
            <a:r>
              <a:rPr lang="en-CA" sz="1200" b="1" dirty="0">
                <a:latin typeface="Courier New" panose="02070309020205020404" pitchFamily="49" charset="0"/>
                <a:cs typeface="Courier New" panose="02070309020205020404" pitchFamily="49" charset="0"/>
              </a:rPr>
              <a:t>: true</a:t>
            </a:r>
          </a:p>
          <a:p>
            <a:pPr marL="139700" indent="0">
              <a:buNone/>
            </a:pPr>
            <a:r>
              <a:rPr lang="en-CA" sz="1200" dirty="0">
                <a:latin typeface="Courier New" panose="02070309020205020404" pitchFamily="49" charset="0"/>
                <a:cs typeface="Courier New" panose="02070309020205020404" pitchFamily="49" charset="0"/>
              </a:rPr>
              <a:t>},</a:t>
            </a:r>
          </a:p>
          <a:p>
            <a:pPr marL="0" lvl="0" indent="0" algn="l" rtl="0">
              <a:lnSpc>
                <a:spcPct val="135714"/>
              </a:lnSpc>
              <a:spcBef>
                <a:spcPts val="0"/>
              </a:spcBef>
              <a:spcAft>
                <a:spcPts val="0"/>
              </a:spcAft>
              <a:buNone/>
            </a:pPr>
            <a:endParaRPr sz="1200" dirty="0" smtClean="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1680541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solidFill>
                  <a:srgbClr val="FFFF00"/>
                </a:solidFill>
              </a:rPr>
              <a:t>Autres </a:t>
            </a:r>
            <a:r>
              <a:rPr lang="fr-CA" dirty="0" smtClean="0">
                <a:solidFill>
                  <a:srgbClr val="FFFF00"/>
                </a:solidFill>
              </a:rPr>
              <a:t>options de Schéma</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65760" indent="-213359">
              <a:buSzPts val="1200"/>
            </a:pPr>
            <a:r>
              <a:rPr lang="fr-FR" sz="1200" dirty="0" smtClean="0">
                <a:cs typeface="Courier New"/>
              </a:rPr>
              <a:t>Il est possible de d</a:t>
            </a:r>
            <a:r>
              <a:rPr lang="fr-CA" sz="1200" dirty="0" err="1" smtClean="0">
                <a:cs typeface="Courier New"/>
              </a:rPr>
              <a:t>éfinir</a:t>
            </a:r>
            <a:r>
              <a:rPr lang="fr-CA" sz="1200" dirty="0" smtClean="0">
                <a:cs typeface="Courier New"/>
              </a:rPr>
              <a:t> un </a:t>
            </a:r>
            <a:r>
              <a:rPr lang="fr-CA" sz="1200" b="1" i="1" dirty="0" smtClean="0">
                <a:cs typeface="Courier New"/>
              </a:rPr>
              <a:t>set</a:t>
            </a:r>
            <a:r>
              <a:rPr lang="fr-CA" sz="1200" dirty="0" smtClean="0">
                <a:cs typeface="Courier New"/>
              </a:rPr>
              <a:t> et un </a:t>
            </a:r>
            <a:r>
              <a:rPr lang="fr-CA" sz="1200" b="1" i="1" dirty="0" err="1" smtClean="0">
                <a:cs typeface="Courier New"/>
              </a:rPr>
              <a:t>get</a:t>
            </a:r>
            <a:r>
              <a:rPr lang="fr-CA" sz="1200" dirty="0" smtClean="0">
                <a:cs typeface="Courier New"/>
              </a:rPr>
              <a:t> personnalisés sur une propriété</a:t>
            </a:r>
          </a:p>
          <a:p>
            <a:pPr marL="152401" indent="0">
              <a:buSzPts val="1200"/>
              <a:buNone/>
            </a:pPr>
            <a:endParaRPr lang="fr-CA" sz="1200" dirty="0" smtClean="0">
              <a:cs typeface="Courier New"/>
            </a:endParaRPr>
          </a:p>
          <a:p>
            <a:pPr marL="365760" indent="-213359">
              <a:buSzPts val="1200"/>
            </a:pPr>
            <a:r>
              <a:rPr lang="fr-CA" sz="1200" dirty="0" smtClean="0">
                <a:cs typeface="Courier New"/>
              </a:rPr>
              <a:t>Le </a:t>
            </a:r>
            <a:r>
              <a:rPr lang="fr-CA" sz="1200" b="1" i="1" dirty="0" smtClean="0">
                <a:cs typeface="Courier New"/>
              </a:rPr>
              <a:t>set</a:t>
            </a:r>
            <a:r>
              <a:rPr lang="fr-CA" sz="1200" dirty="0" smtClean="0">
                <a:cs typeface="Courier New"/>
              </a:rPr>
              <a:t> et </a:t>
            </a:r>
            <a:r>
              <a:rPr lang="fr-CA" sz="1200" b="1" i="1" dirty="0" err="1" smtClean="0">
                <a:cs typeface="Courier New"/>
              </a:rPr>
              <a:t>get</a:t>
            </a:r>
            <a:r>
              <a:rPr lang="fr-CA" sz="1200" dirty="0" smtClean="0">
                <a:cs typeface="Courier New"/>
              </a:rPr>
              <a:t> contiendront la logique à appliquer sur la propriété</a:t>
            </a:r>
          </a:p>
          <a:p>
            <a:pPr marL="152401" indent="0">
              <a:buSzPts val="1200"/>
              <a:buNone/>
            </a:pPr>
            <a:endParaRPr lang="fr-CA" sz="1200" dirty="0" smtClean="0">
              <a:cs typeface="Courier New"/>
            </a:endParaRPr>
          </a:p>
          <a:p>
            <a:pPr marL="365760" indent="-213359">
              <a:buSzPts val="1200"/>
            </a:pPr>
            <a:r>
              <a:rPr lang="fr-CA" sz="1200" dirty="0" smtClean="0">
                <a:cs typeface="Courier New"/>
              </a:rPr>
              <a:t>Le </a:t>
            </a:r>
            <a:r>
              <a:rPr lang="fr-CA" sz="1200" b="1" i="1" dirty="0" smtClean="0">
                <a:cs typeface="Courier New"/>
              </a:rPr>
              <a:t>set </a:t>
            </a:r>
            <a:r>
              <a:rPr lang="fr-CA" sz="1200" dirty="0" smtClean="0">
                <a:cs typeface="Courier New"/>
              </a:rPr>
              <a:t>est appelé lorsque la valeur de la propriété est insérée dans </a:t>
            </a:r>
            <a:r>
              <a:rPr lang="fr-CA" sz="1200" dirty="0" err="1" smtClean="0">
                <a:cs typeface="Courier New"/>
              </a:rPr>
              <a:t>MongoDB</a:t>
            </a:r>
            <a:endParaRPr lang="fr-CA" sz="1200" dirty="0" smtClean="0">
              <a:cs typeface="Courier New"/>
            </a:endParaRPr>
          </a:p>
          <a:p>
            <a:pPr marL="152401" indent="0">
              <a:buSzPts val="1200"/>
              <a:buNone/>
            </a:pPr>
            <a:endParaRPr lang="fr-CA" sz="1200" dirty="0" smtClean="0">
              <a:cs typeface="Courier New"/>
            </a:endParaRPr>
          </a:p>
          <a:p>
            <a:pPr marL="365760" indent="-213359">
              <a:buSzPts val="1200"/>
            </a:pPr>
            <a:r>
              <a:rPr lang="fr-FR" sz="1200" dirty="0" smtClean="0">
                <a:cs typeface="Courier New"/>
              </a:rPr>
              <a:t>Le </a:t>
            </a:r>
            <a:r>
              <a:rPr lang="fr-CA" sz="1200" b="1" i="1" dirty="0" err="1" smtClean="0">
                <a:cs typeface="Courier New"/>
              </a:rPr>
              <a:t>get</a:t>
            </a:r>
            <a:r>
              <a:rPr lang="fr-CA" sz="1200" b="1" i="1" dirty="0" smtClean="0">
                <a:cs typeface="Courier New"/>
              </a:rPr>
              <a:t> </a:t>
            </a:r>
            <a:r>
              <a:rPr lang="fr-CA" sz="1200" dirty="0" smtClean="0">
                <a:cs typeface="Courier New"/>
              </a:rPr>
              <a:t>est appelé lorsque la valeur de la propriété est lue de </a:t>
            </a:r>
            <a:r>
              <a:rPr lang="fr-CA" sz="1200" dirty="0" err="1" smtClean="0">
                <a:cs typeface="Courier New"/>
              </a:rPr>
              <a:t>MongoDB</a:t>
            </a:r>
            <a:endParaRPr lang="fr-CA" sz="1200" dirty="0" smtClean="0">
              <a:cs typeface="Courier New"/>
            </a:endParaRPr>
          </a:p>
          <a:p>
            <a:pPr marL="0" lvl="0" indent="0" algn="l" rtl="0">
              <a:lnSpc>
                <a:spcPct val="135714"/>
              </a:lnSpc>
              <a:spcBef>
                <a:spcPts val="0"/>
              </a:spcBef>
              <a:spcAft>
                <a:spcPts val="0"/>
              </a:spcAft>
              <a:buNone/>
            </a:pPr>
            <a:endParaRPr sz="1200" dirty="0" smtClean="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
        <p:nvSpPr>
          <p:cNvPr id="2" name="TextBox 1"/>
          <p:cNvSpPr txBox="1"/>
          <p:nvPr/>
        </p:nvSpPr>
        <p:spPr>
          <a:xfrm>
            <a:off x="368391" y="3410512"/>
            <a:ext cx="4479903" cy="1569660"/>
          </a:xfrm>
          <a:prstGeom prst="rect">
            <a:avLst/>
          </a:prstGeom>
          <a:noFill/>
        </p:spPr>
        <p:txBody>
          <a:bodyPr wrap="square" rtlCol="0">
            <a:spAutoFit/>
          </a:bodyPr>
          <a:lstStyle/>
          <a:p>
            <a:r>
              <a:rPr lang="en-CA" sz="1200" dirty="0">
                <a:solidFill>
                  <a:schemeClr val="bg1">
                    <a:lumMod val="50000"/>
                  </a:schemeClr>
                </a:solidFill>
                <a:latin typeface="Courier New" panose="02070309020205020404" pitchFamily="49" charset="0"/>
                <a:cs typeface="Courier New" panose="02070309020205020404" pitchFamily="49" charset="0"/>
              </a:rPr>
              <a:t>prix: {</a:t>
            </a:r>
          </a:p>
          <a:p>
            <a:pPr lvl="2"/>
            <a:r>
              <a:rPr lang="en-CA" sz="1200" dirty="0" smtClean="0">
                <a:solidFill>
                  <a:schemeClr val="bg1">
                    <a:lumMod val="50000"/>
                  </a:schemeClr>
                </a:solidFill>
                <a:latin typeface="Courier New" panose="02070309020205020404" pitchFamily="49" charset="0"/>
                <a:cs typeface="Courier New" panose="02070309020205020404" pitchFamily="49" charset="0"/>
              </a:rPr>
              <a:t>    type</a:t>
            </a:r>
            <a:r>
              <a:rPr lang="en-CA" sz="1200" dirty="0">
                <a:solidFill>
                  <a:schemeClr val="bg1">
                    <a:lumMod val="50000"/>
                  </a:schemeClr>
                </a:solidFill>
                <a:latin typeface="Courier New" panose="02070309020205020404" pitchFamily="49" charset="0"/>
                <a:cs typeface="Courier New" panose="02070309020205020404" pitchFamily="49" charset="0"/>
              </a:rPr>
              <a:t>: Number,</a:t>
            </a:r>
          </a:p>
          <a:p>
            <a:pPr lvl="2"/>
            <a:r>
              <a:rPr lang="en-CA" sz="1200" dirty="0" smtClean="0">
                <a:solidFill>
                  <a:schemeClr val="bg1">
                    <a:lumMod val="50000"/>
                  </a:schemeClr>
                </a:solidFill>
                <a:latin typeface="Courier New" panose="02070309020205020404" pitchFamily="49" charset="0"/>
                <a:cs typeface="Courier New" panose="02070309020205020404" pitchFamily="49" charset="0"/>
              </a:rPr>
              <a:t>    required</a:t>
            </a:r>
            <a:r>
              <a:rPr lang="en-CA" sz="1200" dirty="0">
                <a:solidFill>
                  <a:schemeClr val="bg1">
                    <a:lumMod val="50000"/>
                  </a:schemeClr>
                </a:solidFill>
                <a:latin typeface="Courier New" panose="02070309020205020404" pitchFamily="49" charset="0"/>
                <a:cs typeface="Courier New" panose="02070309020205020404" pitchFamily="49" charset="0"/>
              </a:rPr>
              <a:t>: </a:t>
            </a:r>
            <a:r>
              <a:rPr lang="en-CA" sz="1200" dirty="0" smtClean="0">
                <a:solidFill>
                  <a:schemeClr val="bg1">
                    <a:lumMod val="50000"/>
                  </a:schemeClr>
                </a:solidFill>
                <a:latin typeface="Courier New" panose="02070309020205020404" pitchFamily="49" charset="0"/>
                <a:cs typeface="Courier New" panose="02070309020205020404" pitchFamily="49" charset="0"/>
              </a:rPr>
              <a:t>true</a:t>
            </a:r>
          </a:p>
          <a:p>
            <a:pPr lvl="2"/>
            <a:r>
              <a:rPr lang="en-CA" sz="1200" dirty="0">
                <a:solidFill>
                  <a:schemeClr val="bg1">
                    <a:lumMod val="50000"/>
                  </a:schemeClr>
                </a:solidFill>
                <a:latin typeface="Courier New" panose="02070309020205020404" pitchFamily="49" charset="0"/>
                <a:cs typeface="Courier New" panose="02070309020205020404" pitchFamily="49" charset="0"/>
              </a:rPr>
              <a:t> </a:t>
            </a:r>
            <a:r>
              <a:rPr lang="en-CA" sz="1200" dirty="0" smtClean="0">
                <a:solidFill>
                  <a:schemeClr val="bg1">
                    <a:lumMod val="50000"/>
                  </a:schemeClr>
                </a:solidFill>
                <a:latin typeface="Courier New" panose="02070309020205020404" pitchFamily="49" charset="0"/>
                <a:cs typeface="Courier New" panose="02070309020205020404" pitchFamily="49" charset="0"/>
              </a:rPr>
              <a:t>   min</a:t>
            </a:r>
            <a:r>
              <a:rPr lang="en-CA" sz="1200" dirty="0">
                <a:solidFill>
                  <a:schemeClr val="bg1">
                    <a:lumMod val="50000"/>
                  </a:schemeClr>
                </a:solidFill>
                <a:latin typeface="Courier New" panose="02070309020205020404" pitchFamily="49" charset="0"/>
                <a:cs typeface="Courier New" panose="02070309020205020404" pitchFamily="49" charset="0"/>
              </a:rPr>
              <a:t>: 10,</a:t>
            </a:r>
          </a:p>
          <a:p>
            <a:pPr lvl="2"/>
            <a:r>
              <a:rPr lang="en-CA" sz="1200" dirty="0" smtClean="0">
                <a:solidFill>
                  <a:schemeClr val="bg1">
                    <a:lumMod val="50000"/>
                  </a:schemeClr>
                </a:solidFill>
                <a:latin typeface="Courier New" panose="02070309020205020404" pitchFamily="49" charset="0"/>
                <a:cs typeface="Courier New" panose="02070309020205020404" pitchFamily="49" charset="0"/>
              </a:rPr>
              <a:t>    max</a:t>
            </a:r>
            <a:r>
              <a:rPr lang="en-CA" sz="1200" dirty="0">
                <a:solidFill>
                  <a:schemeClr val="bg1">
                    <a:lumMod val="50000"/>
                  </a:schemeClr>
                </a:solidFill>
                <a:latin typeface="Courier New" panose="02070309020205020404" pitchFamily="49" charset="0"/>
                <a:cs typeface="Courier New" panose="02070309020205020404" pitchFamily="49" charset="0"/>
              </a:rPr>
              <a:t>: 300,</a:t>
            </a:r>
          </a:p>
          <a:p>
            <a:pPr lvl="2"/>
            <a:r>
              <a:rPr lang="en-CA" sz="1200" b="1" dirty="0" smtClean="0">
                <a:solidFill>
                  <a:schemeClr val="bg1">
                    <a:lumMod val="50000"/>
                  </a:schemeClr>
                </a:solidFill>
                <a:latin typeface="Courier New" panose="02070309020205020404" pitchFamily="49" charset="0"/>
                <a:cs typeface="Courier New" panose="02070309020205020404" pitchFamily="49" charset="0"/>
              </a:rPr>
              <a:t>    set</a:t>
            </a:r>
            <a:r>
              <a:rPr lang="en-CA" sz="1200" b="1" dirty="0">
                <a:solidFill>
                  <a:schemeClr val="bg1">
                    <a:lumMod val="50000"/>
                  </a:schemeClr>
                </a:solidFill>
                <a:latin typeface="Courier New" panose="02070309020205020404" pitchFamily="49" charset="0"/>
                <a:cs typeface="Courier New" panose="02070309020205020404" pitchFamily="49" charset="0"/>
              </a:rPr>
              <a:t>: v =&gt; </a:t>
            </a:r>
            <a:r>
              <a:rPr lang="en-CA" sz="1200" b="1" dirty="0" err="1">
                <a:solidFill>
                  <a:schemeClr val="bg1">
                    <a:lumMod val="50000"/>
                  </a:schemeClr>
                </a:solidFill>
                <a:latin typeface="Courier New" panose="02070309020205020404" pitchFamily="49" charset="0"/>
                <a:cs typeface="Courier New" panose="02070309020205020404" pitchFamily="49" charset="0"/>
              </a:rPr>
              <a:t>Math.round</a:t>
            </a:r>
            <a:r>
              <a:rPr lang="en-CA" sz="1200" b="1" dirty="0">
                <a:solidFill>
                  <a:schemeClr val="bg1">
                    <a:lumMod val="50000"/>
                  </a:schemeClr>
                </a:solidFill>
                <a:latin typeface="Courier New" panose="02070309020205020404" pitchFamily="49" charset="0"/>
                <a:cs typeface="Courier New" panose="02070309020205020404" pitchFamily="49" charset="0"/>
              </a:rPr>
              <a:t>(v),</a:t>
            </a:r>
          </a:p>
          <a:p>
            <a:pPr lvl="2"/>
            <a:r>
              <a:rPr lang="en-CA" sz="1200" b="1" dirty="0" smtClean="0">
                <a:solidFill>
                  <a:schemeClr val="bg1">
                    <a:lumMod val="50000"/>
                  </a:schemeClr>
                </a:solidFill>
                <a:latin typeface="Courier New" panose="02070309020205020404" pitchFamily="49" charset="0"/>
                <a:cs typeface="Courier New" panose="02070309020205020404" pitchFamily="49" charset="0"/>
              </a:rPr>
              <a:t>    get</a:t>
            </a:r>
            <a:r>
              <a:rPr lang="en-CA" sz="1200" b="1" dirty="0">
                <a:solidFill>
                  <a:schemeClr val="bg1">
                    <a:lumMod val="50000"/>
                  </a:schemeClr>
                </a:solidFill>
                <a:latin typeface="Courier New" panose="02070309020205020404" pitchFamily="49" charset="0"/>
                <a:cs typeface="Courier New" panose="02070309020205020404" pitchFamily="49" charset="0"/>
              </a:rPr>
              <a:t>: v =&gt; </a:t>
            </a:r>
            <a:r>
              <a:rPr lang="en-CA" sz="1200" b="1" dirty="0" err="1">
                <a:solidFill>
                  <a:schemeClr val="bg1">
                    <a:lumMod val="50000"/>
                  </a:schemeClr>
                </a:solidFill>
                <a:latin typeface="Courier New" panose="02070309020205020404" pitchFamily="49" charset="0"/>
                <a:cs typeface="Courier New" panose="02070309020205020404" pitchFamily="49" charset="0"/>
              </a:rPr>
              <a:t>Math.round</a:t>
            </a:r>
            <a:r>
              <a:rPr lang="en-CA" sz="1200" b="1" dirty="0">
                <a:solidFill>
                  <a:schemeClr val="bg1">
                    <a:lumMod val="50000"/>
                  </a:schemeClr>
                </a:solidFill>
                <a:latin typeface="Courier New" panose="02070309020205020404" pitchFamily="49" charset="0"/>
                <a:cs typeface="Courier New" panose="02070309020205020404" pitchFamily="49" charset="0"/>
              </a:rPr>
              <a:t>(v) </a:t>
            </a:r>
          </a:p>
          <a:p>
            <a:r>
              <a:rPr lang="en-CA" sz="1200" dirty="0">
                <a:solidFill>
                  <a:schemeClr val="bg1">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08261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Module Path</a:t>
            </a:r>
            <a:endParaRPr>
              <a:solidFill>
                <a:srgbClr val="FFFF00"/>
              </a:solidFill>
            </a:endParaRPr>
          </a:p>
        </p:txBody>
      </p:sp>
      <p:sp>
        <p:nvSpPr>
          <p:cNvPr id="272" name="Google Shape;272;p39"/>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a:t>Enregistrez et exécutez le code</a:t>
            </a:r>
            <a:endParaRPr sz="1200"/>
          </a:p>
          <a:p>
            <a:pPr marL="365760" lvl="0" indent="-213359" algn="l" rtl="0">
              <a:spcBef>
                <a:spcPts val="1000"/>
              </a:spcBef>
              <a:spcAft>
                <a:spcPts val="0"/>
              </a:spcAft>
              <a:buSzPts val="1200"/>
              <a:buAutoNum type="arabicPeriod" startAt="3"/>
            </a:pPr>
            <a:r>
              <a:rPr lang="en" sz="1200"/>
              <a:t>Examinez le résultat affiché à l’écran</a:t>
            </a:r>
            <a:endParaRPr sz="1200"/>
          </a:p>
          <a:p>
            <a:pPr marL="457200" lvl="0" indent="0" algn="l" rtl="0">
              <a:spcBef>
                <a:spcPts val="1000"/>
              </a:spcBef>
              <a:spcAft>
                <a:spcPts val="0"/>
              </a:spcAft>
              <a:buNone/>
            </a:pPr>
            <a:r>
              <a:rPr lang="en" sz="1000"/>
              <a:t>{ root: 'C:\\',</a:t>
            </a:r>
            <a:endParaRPr sz="1000"/>
          </a:p>
          <a:p>
            <a:pPr marL="457200" lvl="0" indent="0" algn="l" rtl="0">
              <a:spcBef>
                <a:spcPts val="1000"/>
              </a:spcBef>
              <a:spcAft>
                <a:spcPts val="0"/>
              </a:spcAft>
              <a:buNone/>
            </a:pPr>
            <a:r>
              <a:rPr lang="en" sz="1000"/>
              <a:t>  dir: 'C:\\training\\nodejs\\1-getting-started\\first-app',</a:t>
            </a:r>
            <a:endParaRPr sz="1000"/>
          </a:p>
          <a:p>
            <a:pPr marL="457200" lvl="0" indent="0" algn="l" rtl="0">
              <a:spcBef>
                <a:spcPts val="1000"/>
              </a:spcBef>
              <a:spcAft>
                <a:spcPts val="0"/>
              </a:spcAft>
              <a:buNone/>
            </a:pPr>
            <a:r>
              <a:rPr lang="en" sz="1000"/>
              <a:t>  base: 'app.js',</a:t>
            </a:r>
            <a:endParaRPr sz="1000"/>
          </a:p>
          <a:p>
            <a:pPr marL="457200" lvl="0" indent="0" algn="l" rtl="0">
              <a:spcBef>
                <a:spcPts val="1000"/>
              </a:spcBef>
              <a:spcAft>
                <a:spcPts val="0"/>
              </a:spcAft>
              <a:buNone/>
            </a:pPr>
            <a:r>
              <a:rPr lang="en" sz="1000"/>
              <a:t>  ext: '.js',</a:t>
            </a:r>
            <a:endParaRPr sz="1000"/>
          </a:p>
          <a:p>
            <a:pPr marL="457200" lvl="0" indent="0" algn="l" rtl="0">
              <a:spcBef>
                <a:spcPts val="1000"/>
              </a:spcBef>
              <a:spcAft>
                <a:spcPts val="0"/>
              </a:spcAft>
              <a:buNone/>
            </a:pPr>
            <a:r>
              <a:rPr lang="en" sz="1000"/>
              <a:t>  name: 'app' }</a:t>
            </a:r>
            <a:endParaRPr sz="1000"/>
          </a:p>
          <a:p>
            <a:pPr marL="0" lvl="0" indent="0" algn="l" rtl="0">
              <a:lnSpc>
                <a:spcPct val="100000"/>
              </a:lnSpc>
              <a:spcBef>
                <a:spcPts val="100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73" name="Google Shape;273;p39"/>
          <p:cNvSpPr txBox="1">
            <a:spLocks noGrp="1"/>
          </p:cNvSpPr>
          <p:nvPr>
            <p:ph type="body" idx="1"/>
          </p:nvPr>
        </p:nvSpPr>
        <p:spPr>
          <a:xfrm>
            <a:off x="4344875" y="1723600"/>
            <a:ext cx="46845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0" algn="l" rtl="0">
              <a:spcBef>
                <a:spcPts val="100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CA" dirty="0" err="1" smtClean="0">
                <a:solidFill>
                  <a:srgbClr val="FFFF00"/>
                </a:solidFill>
              </a:rPr>
              <a:t>Projets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0" indent="0">
              <a:lnSpc>
                <a:spcPct val="135714"/>
              </a:lnSpc>
              <a:buNone/>
            </a:pPr>
            <a:r>
              <a:rPr lang="en-CA" sz="1200" b="1" dirty="0" err="1" smtClean="0"/>
              <a:t>Projet</a:t>
            </a:r>
            <a:r>
              <a:rPr lang="en-CA" sz="1200" b="1" dirty="0" smtClean="0"/>
              <a:t> 1 </a:t>
            </a:r>
            <a:r>
              <a:rPr lang="en-CA" sz="1200" dirty="0" smtClean="0"/>
              <a:t>:</a:t>
            </a:r>
          </a:p>
          <a:p>
            <a:pPr marL="171450" indent="-171450">
              <a:lnSpc>
                <a:spcPct val="135714"/>
              </a:lnSpc>
            </a:pPr>
            <a:r>
              <a:rPr lang="en-CA" sz="1200" dirty="0" err="1" smtClean="0">
                <a:latin typeface="Roboto" panose="020B0604020202020204" charset="0"/>
                <a:ea typeface="Roboto" panose="020B0604020202020204" charset="0"/>
                <a:cs typeface="Courier New"/>
                <a:sym typeface="Courier New"/>
              </a:rPr>
              <a:t>Reprenez</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l’application</a:t>
            </a:r>
            <a:r>
              <a:rPr lang="en-CA" sz="1200" dirty="0" smtClean="0">
                <a:latin typeface="Roboto" panose="020B0604020202020204" charset="0"/>
                <a:ea typeface="Roboto" panose="020B0604020202020204" charset="0"/>
                <a:cs typeface="Courier New"/>
                <a:sym typeface="Courier New"/>
              </a:rPr>
              <a:t> </a:t>
            </a:r>
            <a:r>
              <a:rPr lang="en-CA" sz="1200" b="1" i="1" dirty="0" err="1" smtClean="0">
                <a:latin typeface="Roboto" panose="020B0604020202020204" charset="0"/>
                <a:ea typeface="Roboto" panose="020B0604020202020204" charset="0"/>
                <a:cs typeface="Courier New"/>
                <a:sym typeface="Courier New"/>
              </a:rPr>
              <a:t>musica</a:t>
            </a:r>
            <a:r>
              <a:rPr lang="en-CA" sz="1200" b="1" i="1" dirty="0" smtClean="0">
                <a:latin typeface="Roboto" panose="020B0604020202020204" charset="0"/>
                <a:ea typeface="Roboto" panose="020B0604020202020204" charset="0"/>
                <a:cs typeface="Courier New"/>
                <a:sym typeface="Courier New"/>
              </a:rPr>
              <a:t> </a:t>
            </a:r>
            <a:r>
              <a:rPr lang="en-CA" sz="1200" dirty="0" smtClean="0">
                <a:latin typeface="Roboto" panose="020B0604020202020204" charset="0"/>
                <a:ea typeface="Roboto" panose="020B0604020202020204" charset="0"/>
                <a:cs typeface="Courier New"/>
                <a:sym typeface="Courier New"/>
              </a:rPr>
              <a:t>pour </a:t>
            </a:r>
            <a:r>
              <a:rPr lang="en-CA" sz="1200" dirty="0" err="1" smtClean="0">
                <a:latin typeface="Roboto" panose="020B0604020202020204" charset="0"/>
                <a:ea typeface="Roboto" panose="020B0604020202020204" charset="0"/>
                <a:cs typeface="Courier New"/>
                <a:sym typeface="Courier New"/>
              </a:rPr>
              <a:t>ajouter</a:t>
            </a:r>
            <a:r>
              <a:rPr lang="en-CA" sz="1200" dirty="0" smtClean="0">
                <a:latin typeface="Roboto" panose="020B0604020202020204" charset="0"/>
                <a:ea typeface="Roboto" panose="020B0604020202020204" charset="0"/>
                <a:cs typeface="Courier New"/>
                <a:sym typeface="Courier New"/>
              </a:rPr>
              <a:t> la persistence à </a:t>
            </a:r>
            <a:r>
              <a:rPr lang="en-CA" sz="1200" dirty="0" err="1" smtClean="0">
                <a:latin typeface="Roboto" panose="020B0604020202020204" charset="0"/>
                <a:ea typeface="Roboto" panose="020B0604020202020204" charset="0"/>
                <a:cs typeface="Courier New"/>
                <a:sym typeface="Courier New"/>
              </a:rPr>
              <a:t>l’API</a:t>
            </a:r>
            <a:r>
              <a:rPr lang="en-CA" sz="1200" dirty="0" smtClean="0">
                <a:latin typeface="Roboto" panose="020B0604020202020204" charset="0"/>
                <a:ea typeface="Roboto" panose="020B0604020202020204" charset="0"/>
                <a:cs typeface="Courier New"/>
                <a:sym typeface="Courier New"/>
              </a:rPr>
              <a:t> </a:t>
            </a:r>
            <a:r>
              <a:rPr lang="en-CA" sz="1200" b="1" i="1" dirty="0" smtClean="0">
                <a:latin typeface="Roboto" panose="020B0604020202020204" charset="0"/>
                <a:ea typeface="Roboto" panose="020B0604020202020204" charset="0"/>
                <a:cs typeface="Courier New"/>
                <a:sym typeface="Courier New"/>
              </a:rPr>
              <a:t>categories</a:t>
            </a:r>
            <a:r>
              <a:rPr lang="en-CA" sz="1200" dirty="0" smtClean="0">
                <a:latin typeface="Roboto" panose="020B0604020202020204" charset="0"/>
                <a:ea typeface="Roboto" panose="020B0604020202020204" charset="0"/>
                <a:cs typeface="Courier New"/>
                <a:sym typeface="Courier New"/>
              </a:rPr>
              <a:t> </a:t>
            </a:r>
            <a:r>
              <a:rPr lang="fr-CA" sz="1200" dirty="0" smtClean="0">
                <a:latin typeface="Roboto" panose="020B0604020202020204" charset="0"/>
                <a:ea typeface="Roboto" panose="020B0604020202020204" charset="0"/>
                <a:cs typeface="Courier New"/>
                <a:sym typeface="Courier New"/>
              </a:rPr>
              <a:t>à l’aide de la BD Mongo et de la librairie   </a:t>
            </a:r>
            <a:r>
              <a:rPr lang="fr-CA" sz="1200" dirty="0" err="1" smtClean="0">
                <a:latin typeface="Roboto" panose="020B0604020202020204" charset="0"/>
                <a:ea typeface="Roboto" panose="020B0604020202020204" charset="0"/>
                <a:cs typeface="Courier New"/>
                <a:sym typeface="Courier New"/>
              </a:rPr>
              <a:t>mongoose</a:t>
            </a:r>
            <a:r>
              <a:rPr lang="fr-CA" sz="1200" dirty="0" smtClean="0">
                <a:latin typeface="Roboto" panose="020B0604020202020204" charset="0"/>
                <a:ea typeface="Roboto" panose="020B0604020202020204" charset="0"/>
                <a:cs typeface="Courier New"/>
                <a:sym typeface="Courier New"/>
              </a:rPr>
              <a:t> :</a:t>
            </a:r>
          </a:p>
          <a:p>
            <a:pPr marL="628650" lvl="1" indent="-171450">
              <a:lnSpc>
                <a:spcPct val="135714"/>
              </a:lnSpc>
            </a:pPr>
            <a:r>
              <a:rPr lang="fr-CA" dirty="0" smtClean="0">
                <a:latin typeface="Roboto" panose="020B0604020202020204" charset="0"/>
                <a:ea typeface="Roboto" panose="020B0604020202020204" charset="0"/>
                <a:cs typeface="Courier New"/>
                <a:sym typeface="Courier New"/>
              </a:rPr>
              <a:t>Modifiez chacune des routes de l’API </a:t>
            </a:r>
            <a:r>
              <a:rPr lang="fr-CA" b="1" i="1" dirty="0" err="1" smtClean="0">
                <a:latin typeface="Roboto" panose="020B0604020202020204" charset="0"/>
                <a:ea typeface="Roboto" panose="020B0604020202020204" charset="0"/>
                <a:cs typeface="Courier New"/>
                <a:sym typeface="Courier New"/>
              </a:rPr>
              <a:t>categories</a:t>
            </a:r>
            <a:r>
              <a:rPr lang="fr-CA" dirty="0" smtClean="0">
                <a:latin typeface="Roboto" panose="020B0604020202020204" charset="0"/>
                <a:ea typeface="Roboto" panose="020B0604020202020204" charset="0"/>
                <a:cs typeface="Courier New"/>
                <a:sym typeface="Courier New"/>
              </a:rPr>
              <a:t> pour interagir avec la BD Mongo</a:t>
            </a:r>
          </a:p>
          <a:p>
            <a:pPr marL="0" marR="0" lvl="0" indent="0" algn="l" rtl="0">
              <a:lnSpc>
                <a:spcPct val="115000"/>
              </a:lnSpc>
              <a:spcBef>
                <a:spcPts val="0"/>
              </a:spcBef>
              <a:spcAft>
                <a:spcPts val="0"/>
              </a:spcAft>
              <a:buNone/>
            </a:pPr>
            <a:endParaRPr sz="1200" dirty="0"/>
          </a:p>
          <a:p>
            <a:pPr marL="0" indent="0">
              <a:lnSpc>
                <a:spcPct val="135714"/>
              </a:lnSpc>
              <a:buNone/>
            </a:pPr>
            <a:r>
              <a:rPr lang="en-CA" sz="1200" b="1" dirty="0" err="1"/>
              <a:t>Projet</a:t>
            </a:r>
            <a:r>
              <a:rPr lang="en-CA" sz="1200" b="1" dirty="0"/>
              <a:t> </a:t>
            </a:r>
            <a:r>
              <a:rPr lang="en-CA" sz="1200" b="1" dirty="0" smtClean="0"/>
              <a:t>2 </a:t>
            </a:r>
            <a:r>
              <a:rPr lang="en-CA" sz="1200" dirty="0" smtClean="0"/>
              <a:t>:</a:t>
            </a:r>
          </a:p>
          <a:p>
            <a:pPr marL="171450" indent="-171450">
              <a:lnSpc>
                <a:spcPct val="135714"/>
              </a:lnSpc>
            </a:pPr>
            <a:r>
              <a:rPr lang="fr-CA" sz="1200" dirty="0" smtClean="0">
                <a:latin typeface="Roboto" panose="020B0604020202020204" charset="0"/>
                <a:ea typeface="Roboto" panose="020B0604020202020204" charset="0"/>
                <a:cs typeface="Courier New"/>
                <a:sym typeface="Courier New"/>
              </a:rPr>
              <a:t>Toujours à l’intérieur de l’application </a:t>
            </a:r>
            <a:r>
              <a:rPr lang="fr-CA" sz="1200" b="1" i="1" dirty="0" err="1" smtClean="0">
                <a:latin typeface="Roboto" panose="020B0604020202020204" charset="0"/>
                <a:ea typeface="Roboto" panose="020B0604020202020204" charset="0"/>
                <a:cs typeface="Courier New"/>
                <a:sym typeface="Courier New"/>
              </a:rPr>
              <a:t>musica</a:t>
            </a:r>
            <a:r>
              <a:rPr lang="fr-CA" sz="1200" dirty="0" smtClean="0">
                <a:latin typeface="Roboto" panose="020B0604020202020204" charset="0"/>
                <a:ea typeface="Roboto" panose="020B0604020202020204" charset="0"/>
                <a:cs typeface="Courier New"/>
                <a:sym typeface="Courier New"/>
              </a:rPr>
              <a:t>, développer une API pour </a:t>
            </a:r>
            <a:r>
              <a:rPr lang="fr-CA" sz="1200" b="1" dirty="0" smtClean="0">
                <a:latin typeface="Roboto" panose="020B0604020202020204" charset="0"/>
                <a:ea typeface="Roboto" panose="020B0604020202020204" charset="0"/>
                <a:cs typeface="Courier New"/>
                <a:sym typeface="Courier New"/>
              </a:rPr>
              <a:t>gérer les clients</a:t>
            </a:r>
          </a:p>
          <a:p>
            <a:pPr marL="628650" lvl="1" indent="-171450">
              <a:lnSpc>
                <a:spcPct val="135714"/>
              </a:lnSpc>
            </a:pPr>
            <a:r>
              <a:rPr lang="fr-CA" dirty="0" smtClean="0">
                <a:latin typeface="Roboto" panose="020B0604020202020204" charset="0"/>
                <a:ea typeface="Roboto" panose="020B0604020202020204" charset="0"/>
                <a:cs typeface="Courier New"/>
                <a:sym typeface="Courier New"/>
              </a:rPr>
              <a:t>Voici la structure du document représentant un client :</a:t>
            </a:r>
          </a:p>
          <a:p>
            <a:pPr marL="609601" lvl="1" indent="0">
              <a:lnSpc>
                <a:spcPct val="100000"/>
              </a:lnSpc>
              <a:spcBef>
                <a:spcPts val="600"/>
              </a:spcBef>
              <a:buNone/>
            </a:pPr>
            <a:r>
              <a:rPr lang="fr-CA" sz="1000" b="1" dirty="0">
                <a:latin typeface="Courier New" panose="02070309020205020404" pitchFamily="49" charset="0"/>
                <a:cs typeface="Courier New" panose="02070309020205020404" pitchFamily="49" charset="0"/>
              </a:rPr>
              <a:t>_id: </a:t>
            </a:r>
            <a:r>
              <a:rPr lang="fr-CA" sz="1000" b="1" dirty="0" err="1">
                <a:latin typeface="Courier New" panose="02070309020205020404" pitchFamily="49" charset="0"/>
                <a:cs typeface="Courier New" panose="02070309020205020404" pitchFamily="49" charset="0"/>
              </a:rPr>
              <a:t>ObjectId</a:t>
            </a:r>
            <a:r>
              <a:rPr lang="fr-CA" sz="1000" b="1" dirty="0">
                <a:latin typeface="Courier New" panose="02070309020205020404" pitchFamily="49" charset="0"/>
                <a:cs typeface="Courier New" panose="02070309020205020404" pitchFamily="49" charset="0"/>
              </a:rPr>
              <a:t>(</a:t>
            </a:r>
            <a:r>
              <a:rPr lang="en-US" sz="1000" b="1" dirty="0">
                <a:latin typeface="Courier New" panose="02070309020205020404" pitchFamily="49" charset="0"/>
                <a:cs typeface="Courier New" panose="02070309020205020404" pitchFamily="49" charset="0"/>
              </a:rPr>
              <a:t>“</a:t>
            </a:r>
            <a:r>
              <a:rPr lang="en-CA" sz="1000" b="1" dirty="0">
                <a:latin typeface="Courier New" panose="02070309020205020404" pitchFamily="49" charset="0"/>
                <a:cs typeface="Courier New" panose="02070309020205020404" pitchFamily="49" charset="0"/>
              </a:rPr>
              <a:t>5bedbd456bc1f708488ff0ad</a:t>
            </a:r>
            <a:r>
              <a:rPr lang="en-US" sz="1000" b="1" dirty="0">
                <a:latin typeface="Courier New" panose="02070309020205020404" pitchFamily="49" charset="0"/>
                <a:cs typeface="Courier New" panose="02070309020205020404" pitchFamily="49" charset="0"/>
              </a:rPr>
              <a:t>”</a:t>
            </a:r>
            <a:r>
              <a:rPr lang="fr-CA" sz="1000" b="1" dirty="0">
                <a:latin typeface="Courier New" panose="02070309020205020404" pitchFamily="49" charset="0"/>
                <a:cs typeface="Courier New" panose="02070309020205020404" pitchFamily="49" charset="0"/>
              </a:rPr>
              <a:t>)</a:t>
            </a:r>
          </a:p>
          <a:p>
            <a:pPr marL="609601" lvl="1" indent="0">
              <a:lnSpc>
                <a:spcPct val="100000"/>
              </a:lnSpc>
              <a:spcBef>
                <a:spcPts val="600"/>
              </a:spcBef>
              <a:buNone/>
            </a:pPr>
            <a:r>
              <a:rPr lang="fr-CA" sz="1000" b="1" dirty="0" smtClean="0">
                <a:latin typeface="Courier New" panose="02070309020205020404" pitchFamily="49" charset="0"/>
                <a:cs typeface="Courier New" panose="02070309020205020404" pitchFamily="49" charset="0"/>
              </a:rPr>
              <a:t>nom: </a:t>
            </a:r>
            <a:r>
              <a:rPr lang="en-US" sz="1000" b="1" dirty="0" smtClean="0">
                <a:latin typeface="Courier New" panose="02070309020205020404" pitchFamily="49" charset="0"/>
                <a:cs typeface="Courier New" panose="02070309020205020404" pitchFamily="49" charset="0"/>
              </a:rPr>
              <a:t>“Client 1”</a:t>
            </a:r>
          </a:p>
          <a:p>
            <a:pPr marL="609601" lvl="1" indent="0">
              <a:lnSpc>
                <a:spcPct val="100000"/>
              </a:lnSpc>
              <a:spcBef>
                <a:spcPts val="600"/>
              </a:spcBef>
              <a:buNone/>
            </a:pPr>
            <a:r>
              <a:rPr lang="fr-CA" sz="1000" b="1" dirty="0" err="1" smtClean="0">
                <a:latin typeface="Courier New" panose="02070309020205020404" pitchFamily="49" charset="0"/>
                <a:cs typeface="Courier New" panose="02070309020205020404" pitchFamily="49" charset="0"/>
              </a:rPr>
              <a:t>telephone</a:t>
            </a:r>
            <a:r>
              <a:rPr lang="fr-CA" sz="1000" b="1"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“111-111-1111”</a:t>
            </a:r>
          </a:p>
          <a:p>
            <a:pPr marL="609601" lvl="1" indent="0">
              <a:lnSpc>
                <a:spcPct val="100000"/>
              </a:lnSpc>
              <a:spcBef>
                <a:spcPts val="600"/>
              </a:spcBef>
              <a:buNone/>
            </a:pPr>
            <a:r>
              <a:rPr lang="fr-CA" sz="1000" b="1" dirty="0" err="1" smtClean="0">
                <a:latin typeface="Courier New" panose="02070309020205020404" pitchFamily="49" charset="0"/>
                <a:cs typeface="Courier New" panose="02070309020205020404" pitchFamily="49" charset="0"/>
              </a:rPr>
              <a:t>privilege</a:t>
            </a:r>
            <a:r>
              <a:rPr lang="fr-CA" sz="1000" b="1"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false</a:t>
            </a:r>
            <a:endParaRPr lang="en-US" sz="1000" b="1" dirty="0">
              <a:latin typeface="Courier New" panose="02070309020205020404" pitchFamily="49" charset="0"/>
              <a:cs typeface="Courier New" panose="02070309020205020404" pitchFamily="49" charset="0"/>
            </a:endParaRPr>
          </a:p>
          <a:p>
            <a:pPr marL="609601" lvl="1" indent="0">
              <a:lnSpc>
                <a:spcPct val="100000"/>
              </a:lnSpc>
              <a:spcBef>
                <a:spcPts val="600"/>
              </a:spcBef>
              <a:buNone/>
            </a:pPr>
            <a:endParaRPr lang="en-US" sz="1000" b="1" dirty="0">
              <a:latin typeface="Courier New" panose="02070309020205020404" pitchFamily="49" charset="0"/>
              <a:cs typeface="Courier New" panose="02070309020205020404" pitchFamily="49" charset="0"/>
            </a:endParaRPr>
          </a:p>
          <a:p>
            <a:pPr marL="609601" lvl="1" indent="0">
              <a:lnSpc>
                <a:spcPct val="100000"/>
              </a:lnSpc>
              <a:spcBef>
                <a:spcPts val="600"/>
              </a:spcBef>
              <a:buNone/>
            </a:pPr>
            <a:endParaRPr lang="en-US" sz="1000" b="1" dirty="0">
              <a:latin typeface="Courier New" panose="02070309020205020404" pitchFamily="49" charset="0"/>
              <a:cs typeface="Courier New" panose="02070309020205020404" pitchFamily="49" charset="0"/>
            </a:endParaRPr>
          </a:p>
          <a:p>
            <a:pPr marL="628650" lvl="1" indent="-171450">
              <a:lnSpc>
                <a:spcPct val="135714"/>
              </a:lnSpc>
            </a:pPr>
            <a:endParaRPr lang="fr-CA" sz="1000" dirty="0">
              <a:latin typeface="Roboto" panose="020B0604020202020204" charset="0"/>
              <a:ea typeface="Roboto" panose="020B0604020202020204" charset="0"/>
              <a:cs typeface="Courier New"/>
              <a:sym typeface="Courier New"/>
            </a:endParaRPr>
          </a:p>
          <a:p>
            <a:pPr marL="0" indent="0">
              <a:lnSpc>
                <a:spcPct val="135714"/>
              </a:lnSpc>
              <a:buNone/>
            </a:pPr>
            <a:endParaRPr lang="en-CA"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101420761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fr-CA" dirty="0" smtClean="0">
                <a:solidFill>
                  <a:srgbClr val="FFFF00"/>
                </a:solidFill>
              </a:rPr>
              <a:t>Structurer le model</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65760" indent="-213359">
              <a:buSzPts val="1200"/>
            </a:pPr>
            <a:r>
              <a:rPr lang="fr-CA" sz="1200" dirty="0" smtClean="0">
                <a:cs typeface="Courier New"/>
              </a:rPr>
              <a:t>En plus de structurer les routes et middlewares de votre application, il est aussi recommandé d’extraire la définition des </a:t>
            </a:r>
            <a:r>
              <a:rPr lang="fr-CA" sz="1200" dirty="0" err="1" smtClean="0">
                <a:cs typeface="Courier New"/>
              </a:rPr>
              <a:t>models</a:t>
            </a:r>
            <a:r>
              <a:rPr lang="fr-CA" sz="1200" dirty="0" smtClean="0">
                <a:cs typeface="Courier New"/>
              </a:rPr>
              <a:t> et les placer dans le répertoire </a:t>
            </a:r>
            <a:r>
              <a:rPr lang="fr-CA" sz="1200" b="1" i="1" dirty="0" err="1" smtClean="0">
                <a:cs typeface="Courier New"/>
              </a:rPr>
              <a:t>models</a:t>
            </a:r>
            <a:r>
              <a:rPr lang="fr-CA" sz="1200" b="1" i="1" dirty="0" smtClean="0">
                <a:cs typeface="Courier New"/>
              </a:rPr>
              <a:t> </a:t>
            </a:r>
            <a:r>
              <a:rPr lang="fr-CA" sz="1200" dirty="0" smtClean="0">
                <a:cs typeface="Courier New"/>
              </a:rPr>
              <a:t>situé au niveau de la racine de l’application</a:t>
            </a:r>
            <a:endParaRPr lang="fr-CA" sz="1200" b="1" i="1" dirty="0" smtClean="0">
              <a:cs typeface="Courier New"/>
            </a:endParaRPr>
          </a:p>
          <a:p>
            <a:pPr marL="365760" indent="-213359">
              <a:buSzPts val="1200"/>
            </a:pPr>
            <a:endParaRPr lang="fr-CA" sz="1200" b="1" i="1" dirty="0">
              <a:cs typeface="Courier New"/>
            </a:endParaRPr>
          </a:p>
          <a:p>
            <a:pPr marL="0" lvl="0" indent="0">
              <a:buNone/>
            </a:pPr>
            <a:r>
              <a:rPr lang="fr-FR" sz="1200" dirty="0" smtClean="0"/>
              <a:t>Exercice </a:t>
            </a:r>
            <a:r>
              <a:rPr lang="fr-FR" sz="1200" dirty="0"/>
              <a:t>:</a:t>
            </a:r>
          </a:p>
          <a:p>
            <a:pPr marL="365760" lvl="0" indent="-213359">
              <a:spcBef>
                <a:spcPts val="1000"/>
              </a:spcBef>
              <a:buSzPts val="1200"/>
              <a:buAutoNum type="arabicPeriod"/>
            </a:pPr>
            <a:r>
              <a:rPr lang="fr-FR" sz="1200" dirty="0" smtClean="0"/>
              <a:t>Créez un répertoire </a:t>
            </a:r>
            <a:r>
              <a:rPr lang="fr-FR" sz="1200" b="1" i="1" dirty="0" err="1" smtClean="0"/>
              <a:t>models</a:t>
            </a:r>
            <a:r>
              <a:rPr lang="fr-FR" sz="1200" dirty="0" smtClean="0"/>
              <a:t> dans le r</a:t>
            </a:r>
            <a:r>
              <a:rPr lang="fr-CA" sz="1200" dirty="0" err="1" smtClean="0"/>
              <a:t>épertoire</a:t>
            </a:r>
            <a:r>
              <a:rPr lang="fr-FR" sz="1200" dirty="0" smtClean="0"/>
              <a:t> </a:t>
            </a:r>
            <a:r>
              <a:rPr lang="fr-FR" sz="1200" b="1" i="1" dirty="0" err="1" smtClean="0"/>
              <a:t>musica</a:t>
            </a:r>
            <a:endParaRPr lang="fr-FR" sz="1200" b="1" i="1" dirty="0"/>
          </a:p>
          <a:p>
            <a:pPr marL="365760" lvl="0" indent="-213359">
              <a:spcBef>
                <a:spcPts val="1000"/>
              </a:spcBef>
              <a:buSzPts val="1200"/>
              <a:buAutoNum type="arabicPeriod"/>
            </a:pPr>
            <a:r>
              <a:rPr lang="fr-FR" sz="1200" dirty="0" smtClean="0"/>
              <a:t>Créez un fichier </a:t>
            </a:r>
            <a:r>
              <a:rPr lang="fr-FR" sz="1200" b="1" i="1" dirty="0" smtClean="0"/>
              <a:t>categorie.js</a:t>
            </a:r>
            <a:r>
              <a:rPr lang="fr-FR" sz="1200" dirty="0" smtClean="0"/>
              <a:t> dans le répertoire </a:t>
            </a:r>
            <a:r>
              <a:rPr lang="fr-FR" sz="1200" b="1" i="1" dirty="0" err="1" smtClean="0"/>
              <a:t>models</a:t>
            </a:r>
            <a:endParaRPr lang="fr-FR" sz="1200" b="1" i="1" dirty="0" smtClean="0"/>
          </a:p>
          <a:p>
            <a:pPr marL="365760" lvl="0" indent="-213359">
              <a:spcBef>
                <a:spcPts val="1000"/>
              </a:spcBef>
              <a:buSzPts val="1200"/>
              <a:buAutoNum type="arabicPeriod"/>
            </a:pPr>
            <a:r>
              <a:rPr lang="en-US" sz="1200" dirty="0" err="1" smtClean="0"/>
              <a:t>Ouvrez</a:t>
            </a:r>
            <a:r>
              <a:rPr lang="en-US" sz="1200" dirty="0" smtClean="0"/>
              <a:t> le </a:t>
            </a:r>
            <a:r>
              <a:rPr lang="en-US" sz="1200" dirty="0" err="1" smtClean="0"/>
              <a:t>fichier</a:t>
            </a:r>
            <a:r>
              <a:rPr lang="en-US" sz="1200" dirty="0" smtClean="0"/>
              <a:t> </a:t>
            </a:r>
            <a:r>
              <a:rPr lang="en-US" sz="1200" b="1" i="1" dirty="0" smtClean="0"/>
              <a:t>categories.js</a:t>
            </a:r>
            <a:r>
              <a:rPr lang="en-US" sz="1200" dirty="0" smtClean="0"/>
              <a:t> qui se </a:t>
            </a:r>
            <a:r>
              <a:rPr lang="en-US" sz="1200" dirty="0" err="1" smtClean="0"/>
              <a:t>trouvent</a:t>
            </a:r>
            <a:r>
              <a:rPr lang="en-US" sz="1200" dirty="0" smtClean="0"/>
              <a:t> </a:t>
            </a:r>
            <a:r>
              <a:rPr lang="en-US" sz="1200" dirty="0" err="1" smtClean="0"/>
              <a:t>dans</a:t>
            </a:r>
            <a:r>
              <a:rPr lang="en-US" sz="1200" dirty="0" smtClean="0"/>
              <a:t> le r</a:t>
            </a:r>
            <a:r>
              <a:rPr lang="fr-CA" sz="1200" dirty="0" err="1" smtClean="0"/>
              <a:t>épertoire</a:t>
            </a:r>
            <a:r>
              <a:rPr lang="fr-CA" sz="1200" dirty="0" smtClean="0"/>
              <a:t> </a:t>
            </a:r>
            <a:r>
              <a:rPr lang="fr-CA" sz="1200" b="1" i="1" dirty="0" smtClean="0"/>
              <a:t>routes</a:t>
            </a:r>
          </a:p>
          <a:p>
            <a:pPr marL="365760" lvl="0" indent="-213359">
              <a:spcBef>
                <a:spcPts val="1000"/>
              </a:spcBef>
              <a:buSzPts val="1200"/>
              <a:buAutoNum type="arabicPeriod"/>
            </a:pPr>
            <a:r>
              <a:rPr lang="fr-FR" sz="1200" dirty="0" smtClean="0"/>
              <a:t>Extraire la définition du model </a:t>
            </a:r>
            <a:r>
              <a:rPr lang="fr-FR" sz="1200" b="1" i="1" dirty="0" err="1" smtClean="0"/>
              <a:t>Categorie</a:t>
            </a:r>
            <a:r>
              <a:rPr lang="fr-FR" sz="1200" dirty="0" smtClean="0"/>
              <a:t> et la fonction </a:t>
            </a:r>
            <a:r>
              <a:rPr lang="fr-FR" sz="1200" b="1" i="1" dirty="0" err="1"/>
              <a:t>validerCategorie</a:t>
            </a:r>
            <a:r>
              <a:rPr lang="fr-FR" sz="1200" b="1" i="1" dirty="0"/>
              <a:t>() </a:t>
            </a:r>
            <a:r>
              <a:rPr lang="fr-FR" sz="1200" dirty="0" smtClean="0"/>
              <a:t>et les placer dans le fichier </a:t>
            </a:r>
            <a:r>
              <a:rPr lang="fr-FR" sz="1200" b="1" i="1" dirty="0" smtClean="0"/>
              <a:t>categorie.js</a:t>
            </a:r>
            <a:r>
              <a:rPr lang="fr-FR" sz="1200" dirty="0" smtClean="0"/>
              <a:t> dans le répertoire </a:t>
            </a:r>
            <a:r>
              <a:rPr lang="fr-FR" sz="1200" b="1" i="1" dirty="0" err="1" smtClean="0"/>
              <a:t>models</a:t>
            </a:r>
            <a:endParaRPr lang="fr-FR" sz="1200" b="1" i="1" dirty="0" smtClean="0"/>
          </a:p>
          <a:p>
            <a:pPr marL="365760" lvl="0" indent="-213359">
              <a:spcBef>
                <a:spcPts val="1000"/>
              </a:spcBef>
              <a:buSzPts val="1200"/>
              <a:buAutoNum type="arabicPeriod"/>
            </a:pPr>
            <a:r>
              <a:rPr lang="fr-FR" sz="1200" dirty="0" smtClean="0"/>
              <a:t>Exporter le model </a:t>
            </a:r>
            <a:r>
              <a:rPr lang="fr-FR" sz="1200" b="1" i="1" dirty="0" err="1"/>
              <a:t>Categorie</a:t>
            </a:r>
            <a:r>
              <a:rPr lang="fr-FR" sz="1200" b="1" i="1" dirty="0"/>
              <a:t> </a:t>
            </a:r>
            <a:r>
              <a:rPr lang="fr-FR" sz="1200" dirty="0" smtClean="0"/>
              <a:t>et la fonction </a:t>
            </a:r>
            <a:r>
              <a:rPr lang="fr-FR" sz="1200" b="1" i="1" dirty="0" err="1" smtClean="0"/>
              <a:t>validerCategorie</a:t>
            </a:r>
            <a:r>
              <a:rPr lang="fr-FR" sz="1200" b="1" i="1" dirty="0" smtClean="0"/>
              <a:t>()</a:t>
            </a:r>
          </a:p>
          <a:p>
            <a:pPr marL="365760" lvl="0" indent="-213359">
              <a:spcBef>
                <a:spcPts val="1000"/>
              </a:spcBef>
              <a:buSzPts val="1200"/>
              <a:buAutoNum type="arabicPeriod"/>
            </a:pPr>
            <a:r>
              <a:rPr lang="fr-FR" sz="1200" dirty="0" smtClean="0"/>
              <a:t>Importez le model </a:t>
            </a:r>
            <a:r>
              <a:rPr lang="fr-FR" sz="1200" b="1" i="1" dirty="0" err="1" smtClean="0"/>
              <a:t>Categorie</a:t>
            </a:r>
            <a:r>
              <a:rPr lang="fr-FR" sz="1200" dirty="0" smtClean="0"/>
              <a:t> et </a:t>
            </a:r>
            <a:r>
              <a:rPr lang="fr-FR" sz="1200" b="1" i="1" dirty="0" err="1" smtClean="0"/>
              <a:t>validerCategorie</a:t>
            </a:r>
            <a:r>
              <a:rPr lang="fr-FR" sz="1200" b="1" i="1" dirty="0" smtClean="0"/>
              <a:t>()</a:t>
            </a:r>
            <a:r>
              <a:rPr lang="fr-FR" sz="1200" dirty="0" smtClean="0"/>
              <a:t> dans le fichier </a:t>
            </a:r>
            <a:r>
              <a:rPr lang="fr-FR" sz="1200" b="1" i="1" dirty="0" smtClean="0"/>
              <a:t>categories.js</a:t>
            </a:r>
            <a:r>
              <a:rPr lang="fr-FR" sz="1200" dirty="0" smtClean="0"/>
              <a:t> et les utiliser</a:t>
            </a:r>
            <a:endParaRPr lang="fr-FR" sz="1200" dirty="0"/>
          </a:p>
          <a:p>
            <a:pPr marL="365760" indent="-213359">
              <a:buSzPts val="1200"/>
            </a:pPr>
            <a:endParaRPr lang="fr-CA" sz="1200" b="1" i="1" dirty="0" smtClean="0">
              <a:cs typeface="Courier New"/>
            </a:endParaRPr>
          </a:p>
          <a:p>
            <a:pPr marL="365760" indent="-213359">
              <a:buSzPts val="1200"/>
            </a:pPr>
            <a:endParaRPr lang="fr-CA" sz="1200" b="1" i="1" dirty="0" smtClean="0">
              <a:cs typeface="Courier New"/>
            </a:endParaRPr>
          </a:p>
          <a:p>
            <a:pPr marL="0" lvl="0" indent="0" algn="l" rtl="0">
              <a:lnSpc>
                <a:spcPct val="135714"/>
              </a:lnSpc>
              <a:spcBef>
                <a:spcPts val="0"/>
              </a:spcBef>
              <a:spcAft>
                <a:spcPts val="0"/>
              </a:spcAft>
              <a:buNone/>
            </a:pPr>
            <a:endParaRPr sz="1200" dirty="0" smtClean="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08661815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fr-CA" dirty="0" smtClean="0">
                <a:solidFill>
                  <a:srgbClr val="FFFF00"/>
                </a:solidFill>
              </a:rPr>
              <a:t>Structurer le model</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139700" indent="0">
              <a:buNone/>
            </a:pPr>
            <a:r>
              <a:rPr lang="en-CA" sz="900" b="1" dirty="0" err="1">
                <a:solidFill>
                  <a:schemeClr val="tx2"/>
                </a:solidFill>
                <a:latin typeface="Courier New" panose="02070309020205020404" pitchFamily="49" charset="0"/>
                <a:cs typeface="Courier New" panose="02070309020205020404" pitchFamily="49" charset="0"/>
              </a:rPr>
              <a:t>const</a:t>
            </a:r>
            <a:r>
              <a:rPr lang="en-CA" sz="900" b="1" dirty="0">
                <a:solidFill>
                  <a:schemeClr val="tx2"/>
                </a:solidFill>
                <a:latin typeface="Courier New" panose="02070309020205020404" pitchFamily="49" charset="0"/>
                <a:cs typeface="Courier New" panose="02070309020205020404" pitchFamily="49" charset="0"/>
              </a:rPr>
              <a:t> mongoose = require('mongoose');</a:t>
            </a:r>
          </a:p>
          <a:p>
            <a:pPr marL="139700" indent="0">
              <a:buNone/>
            </a:pPr>
            <a:r>
              <a:rPr lang="en-CA" sz="900" b="1" dirty="0" err="1">
                <a:solidFill>
                  <a:schemeClr val="tx2"/>
                </a:solidFill>
                <a:latin typeface="Courier New" panose="02070309020205020404" pitchFamily="49" charset="0"/>
                <a:cs typeface="Courier New" panose="02070309020205020404" pitchFamily="49" charset="0"/>
              </a:rPr>
              <a:t>const</a:t>
            </a:r>
            <a:r>
              <a:rPr lang="en-CA" sz="900" b="1" dirty="0">
                <a:solidFill>
                  <a:schemeClr val="tx2"/>
                </a:solidFill>
                <a:latin typeface="Courier New" panose="02070309020205020404" pitchFamily="49" charset="0"/>
                <a:cs typeface="Courier New" panose="02070309020205020404" pitchFamily="49" charset="0"/>
              </a:rPr>
              <a:t> </a:t>
            </a:r>
            <a:r>
              <a:rPr lang="en-CA" sz="900" b="1" dirty="0" err="1">
                <a:solidFill>
                  <a:schemeClr val="tx2"/>
                </a:solidFill>
                <a:latin typeface="Courier New" panose="02070309020205020404" pitchFamily="49" charset="0"/>
                <a:cs typeface="Courier New" panose="02070309020205020404" pitchFamily="49" charset="0"/>
              </a:rPr>
              <a:t>Joi</a:t>
            </a:r>
            <a:r>
              <a:rPr lang="en-CA" sz="900" b="1" dirty="0">
                <a:solidFill>
                  <a:schemeClr val="tx2"/>
                </a:solidFill>
                <a:latin typeface="Courier New" panose="02070309020205020404" pitchFamily="49" charset="0"/>
                <a:cs typeface="Courier New" panose="02070309020205020404" pitchFamily="49" charset="0"/>
              </a:rPr>
              <a:t> = require('</a:t>
            </a:r>
            <a:r>
              <a:rPr lang="en-CA" sz="900" b="1" dirty="0" err="1">
                <a:solidFill>
                  <a:schemeClr val="tx2"/>
                </a:solidFill>
                <a:latin typeface="Courier New" panose="02070309020205020404" pitchFamily="49" charset="0"/>
                <a:cs typeface="Courier New" panose="02070309020205020404" pitchFamily="49" charset="0"/>
              </a:rPr>
              <a:t>joi</a:t>
            </a:r>
            <a:r>
              <a:rPr lang="en-CA" sz="900" b="1" dirty="0">
                <a:solidFill>
                  <a:schemeClr val="tx2"/>
                </a:solidFill>
                <a:latin typeface="Courier New" panose="02070309020205020404" pitchFamily="49" charset="0"/>
                <a:cs typeface="Courier New" panose="02070309020205020404" pitchFamily="49" charset="0"/>
              </a:rPr>
              <a:t>');</a:t>
            </a:r>
          </a:p>
          <a:p>
            <a:pPr marL="139700" indent="0">
              <a:buNone/>
            </a:pPr>
            <a:r>
              <a:rPr lang="en-CA" sz="900" b="1" dirty="0">
                <a:solidFill>
                  <a:schemeClr val="tx2"/>
                </a:solidFill>
                <a:latin typeface="Courier New" panose="02070309020205020404" pitchFamily="49" charset="0"/>
                <a:cs typeface="Courier New" panose="02070309020205020404" pitchFamily="49" charset="0"/>
              </a:rPr>
              <a:t/>
            </a:r>
            <a:br>
              <a:rPr lang="en-CA" sz="900" b="1" dirty="0">
                <a:solidFill>
                  <a:schemeClr val="tx2"/>
                </a:solidFill>
                <a:latin typeface="Courier New" panose="02070309020205020404" pitchFamily="49" charset="0"/>
                <a:cs typeface="Courier New" panose="02070309020205020404" pitchFamily="49" charset="0"/>
              </a:rPr>
            </a:br>
            <a:r>
              <a:rPr lang="en-CA" sz="900" b="1" dirty="0" err="1">
                <a:solidFill>
                  <a:schemeClr val="tx2"/>
                </a:solidFill>
                <a:latin typeface="Courier New" panose="02070309020205020404" pitchFamily="49" charset="0"/>
                <a:cs typeface="Courier New" panose="02070309020205020404" pitchFamily="49" charset="0"/>
              </a:rPr>
              <a:t>const</a:t>
            </a:r>
            <a:r>
              <a:rPr lang="en-CA" sz="900" b="1" dirty="0">
                <a:solidFill>
                  <a:schemeClr val="tx2"/>
                </a:solidFill>
                <a:latin typeface="Courier New" panose="02070309020205020404" pitchFamily="49" charset="0"/>
                <a:cs typeface="Courier New" panose="02070309020205020404" pitchFamily="49" charset="0"/>
              </a:rPr>
              <a:t> </a:t>
            </a:r>
            <a:r>
              <a:rPr lang="en-CA" sz="900" b="1" dirty="0" err="1">
                <a:solidFill>
                  <a:schemeClr val="tx2"/>
                </a:solidFill>
                <a:latin typeface="Courier New" panose="02070309020205020404" pitchFamily="49" charset="0"/>
                <a:cs typeface="Courier New" panose="02070309020205020404" pitchFamily="49" charset="0"/>
              </a:rPr>
              <a:t>Categorie</a:t>
            </a:r>
            <a:r>
              <a:rPr lang="en-CA" sz="900" b="1" dirty="0">
                <a:solidFill>
                  <a:schemeClr val="tx2"/>
                </a:solidFill>
                <a:latin typeface="Courier New" panose="02070309020205020404" pitchFamily="49" charset="0"/>
                <a:cs typeface="Courier New" panose="02070309020205020404" pitchFamily="49" charset="0"/>
              </a:rPr>
              <a:t> = </a:t>
            </a:r>
            <a:r>
              <a:rPr lang="en-CA" sz="900" b="1" dirty="0" err="1">
                <a:solidFill>
                  <a:schemeClr val="tx2"/>
                </a:solidFill>
                <a:latin typeface="Courier New" panose="02070309020205020404" pitchFamily="49" charset="0"/>
                <a:cs typeface="Courier New" panose="02070309020205020404" pitchFamily="49" charset="0"/>
              </a:rPr>
              <a:t>mongoose.model</a:t>
            </a:r>
            <a:r>
              <a:rPr lang="en-CA" sz="900" b="1" dirty="0">
                <a:solidFill>
                  <a:schemeClr val="tx2"/>
                </a:solidFill>
                <a:latin typeface="Courier New" panose="02070309020205020404" pitchFamily="49" charset="0"/>
                <a:cs typeface="Courier New" panose="02070309020205020404" pitchFamily="49" charset="0"/>
              </a:rPr>
              <a:t>('</a:t>
            </a:r>
            <a:r>
              <a:rPr lang="en-CA" sz="900" b="1" dirty="0" err="1">
                <a:solidFill>
                  <a:schemeClr val="tx2"/>
                </a:solidFill>
                <a:latin typeface="Courier New" panose="02070309020205020404" pitchFamily="49" charset="0"/>
                <a:cs typeface="Courier New" panose="02070309020205020404" pitchFamily="49" charset="0"/>
              </a:rPr>
              <a:t>Categorie</a:t>
            </a:r>
            <a:r>
              <a:rPr lang="en-CA" sz="900" b="1" dirty="0">
                <a:solidFill>
                  <a:schemeClr val="tx2"/>
                </a:solidFill>
                <a:latin typeface="Courier New" panose="02070309020205020404" pitchFamily="49" charset="0"/>
                <a:cs typeface="Courier New" panose="02070309020205020404" pitchFamily="49" charset="0"/>
              </a:rPr>
              <a:t>', new </a:t>
            </a:r>
            <a:r>
              <a:rPr lang="en-CA" sz="900" b="1" dirty="0" err="1">
                <a:solidFill>
                  <a:schemeClr val="tx2"/>
                </a:solidFill>
                <a:latin typeface="Courier New" panose="02070309020205020404" pitchFamily="49" charset="0"/>
                <a:cs typeface="Courier New" panose="02070309020205020404" pitchFamily="49" charset="0"/>
              </a:rPr>
              <a:t>mongoose.Schema</a:t>
            </a:r>
            <a:r>
              <a:rPr lang="en-CA" sz="900" b="1" dirty="0">
                <a:solidFill>
                  <a:schemeClr val="tx2"/>
                </a:solidFill>
                <a:latin typeface="Courier New" panose="02070309020205020404" pitchFamily="49" charset="0"/>
                <a:cs typeface="Courier New" panose="02070309020205020404" pitchFamily="49" charset="0"/>
              </a:rPr>
              <a:t>({</a:t>
            </a: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nom</a:t>
            </a:r>
            <a:r>
              <a:rPr lang="en-CA" sz="900" b="1" dirty="0">
                <a:solidFill>
                  <a:schemeClr val="tx2"/>
                </a:solidFill>
                <a:latin typeface="Courier New" panose="02070309020205020404" pitchFamily="49" charset="0"/>
                <a:cs typeface="Courier New" panose="02070309020205020404" pitchFamily="49" charset="0"/>
              </a:rPr>
              <a:t>: {</a:t>
            </a: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type</a:t>
            </a:r>
            <a:r>
              <a:rPr lang="en-CA" sz="900" b="1" dirty="0">
                <a:solidFill>
                  <a:schemeClr val="tx2"/>
                </a:solidFill>
                <a:latin typeface="Courier New" panose="02070309020205020404" pitchFamily="49" charset="0"/>
                <a:cs typeface="Courier New" panose="02070309020205020404" pitchFamily="49" charset="0"/>
              </a:rPr>
              <a:t>: String,</a:t>
            </a: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required</a:t>
            </a:r>
            <a:r>
              <a:rPr lang="en-CA" sz="900" b="1" dirty="0">
                <a:solidFill>
                  <a:schemeClr val="tx2"/>
                </a:solidFill>
                <a:latin typeface="Courier New" panose="02070309020205020404" pitchFamily="49" charset="0"/>
                <a:cs typeface="Courier New" panose="02070309020205020404" pitchFamily="49" charset="0"/>
              </a:rPr>
              <a:t>: true,</a:t>
            </a: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a:t>
            </a:r>
            <a:r>
              <a:rPr lang="en-CA" sz="900" b="1" dirty="0" err="1" smtClean="0">
                <a:solidFill>
                  <a:schemeClr val="tx2"/>
                </a:solidFill>
                <a:latin typeface="Courier New" panose="02070309020205020404" pitchFamily="49" charset="0"/>
                <a:cs typeface="Courier New" panose="02070309020205020404" pitchFamily="49" charset="0"/>
              </a:rPr>
              <a:t>minlength</a:t>
            </a:r>
            <a:r>
              <a:rPr lang="en-CA" sz="900" b="1" dirty="0">
                <a:solidFill>
                  <a:schemeClr val="tx2"/>
                </a:solidFill>
                <a:latin typeface="Courier New" panose="02070309020205020404" pitchFamily="49" charset="0"/>
                <a:cs typeface="Courier New" panose="02070309020205020404" pitchFamily="49" charset="0"/>
              </a:rPr>
              <a:t>: 3,</a:t>
            </a: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a:t>
            </a:r>
            <a:r>
              <a:rPr lang="en-CA" sz="900" b="1" dirty="0" err="1" smtClean="0">
                <a:solidFill>
                  <a:schemeClr val="tx2"/>
                </a:solidFill>
                <a:latin typeface="Courier New" panose="02070309020205020404" pitchFamily="49" charset="0"/>
                <a:cs typeface="Courier New" panose="02070309020205020404" pitchFamily="49" charset="0"/>
              </a:rPr>
              <a:t>maxlength</a:t>
            </a:r>
            <a:r>
              <a:rPr lang="en-CA" sz="900" b="1" dirty="0">
                <a:solidFill>
                  <a:schemeClr val="tx2"/>
                </a:solidFill>
                <a:latin typeface="Courier New" panose="02070309020205020404" pitchFamily="49" charset="0"/>
                <a:cs typeface="Courier New" panose="02070309020205020404" pitchFamily="49" charset="0"/>
              </a:rPr>
              <a:t>: 50</a:t>
            </a: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a:t>
            </a:r>
            <a:endParaRPr lang="en-CA" sz="900" b="1" dirty="0">
              <a:solidFill>
                <a:schemeClr val="tx2"/>
              </a:solidFill>
              <a:latin typeface="Courier New" panose="02070309020205020404" pitchFamily="49" charset="0"/>
              <a:cs typeface="Courier New" panose="02070309020205020404" pitchFamily="49" charset="0"/>
            </a:endParaRPr>
          </a:p>
          <a:p>
            <a:pPr marL="139700" indent="0">
              <a:buNone/>
            </a:pPr>
            <a:r>
              <a:rPr lang="en-CA" sz="900" b="1" dirty="0">
                <a:solidFill>
                  <a:schemeClr val="tx2"/>
                </a:solidFill>
                <a:latin typeface="Courier New" panose="02070309020205020404" pitchFamily="49" charset="0"/>
                <a:cs typeface="Courier New" panose="02070309020205020404" pitchFamily="49" charset="0"/>
              </a:rPr>
              <a:t>}));</a:t>
            </a:r>
          </a:p>
          <a:p>
            <a:pPr marL="139700" indent="0">
              <a:buNone/>
            </a:pPr>
            <a:r>
              <a:rPr lang="en-CA" sz="900" b="1" dirty="0">
                <a:solidFill>
                  <a:schemeClr val="tx2"/>
                </a:solidFill>
                <a:latin typeface="Courier New" panose="02070309020205020404" pitchFamily="49" charset="0"/>
                <a:cs typeface="Courier New" panose="02070309020205020404" pitchFamily="49" charset="0"/>
              </a:rPr>
              <a:t/>
            </a:r>
            <a:br>
              <a:rPr lang="en-CA" sz="900" b="1" dirty="0">
                <a:solidFill>
                  <a:schemeClr val="tx2"/>
                </a:solidFill>
                <a:latin typeface="Courier New" panose="02070309020205020404" pitchFamily="49" charset="0"/>
                <a:cs typeface="Courier New" panose="02070309020205020404" pitchFamily="49" charset="0"/>
              </a:rPr>
            </a:br>
            <a:r>
              <a:rPr lang="en-CA" sz="900" b="1" dirty="0">
                <a:solidFill>
                  <a:schemeClr val="tx2"/>
                </a:solidFill>
                <a:latin typeface="Courier New" panose="02070309020205020404" pitchFamily="49" charset="0"/>
                <a:cs typeface="Courier New" panose="02070309020205020404" pitchFamily="49" charset="0"/>
              </a:rPr>
              <a:t>function </a:t>
            </a:r>
            <a:r>
              <a:rPr lang="en-CA" sz="900" b="1" dirty="0" err="1">
                <a:solidFill>
                  <a:schemeClr val="tx2"/>
                </a:solidFill>
                <a:latin typeface="Courier New" panose="02070309020205020404" pitchFamily="49" charset="0"/>
                <a:cs typeface="Courier New" panose="02070309020205020404" pitchFamily="49" charset="0"/>
              </a:rPr>
              <a:t>validerCategorie</a:t>
            </a:r>
            <a:r>
              <a:rPr lang="en-CA" sz="900" b="1" dirty="0">
                <a:solidFill>
                  <a:schemeClr val="tx2"/>
                </a:solidFill>
                <a:latin typeface="Courier New" panose="02070309020205020404" pitchFamily="49" charset="0"/>
                <a:cs typeface="Courier New" panose="02070309020205020404" pitchFamily="49" charset="0"/>
              </a:rPr>
              <a:t>(body) {</a:t>
            </a: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a:t>
            </a:r>
            <a:r>
              <a:rPr lang="en-CA" sz="900" b="1" dirty="0" err="1" smtClean="0">
                <a:solidFill>
                  <a:schemeClr val="tx2"/>
                </a:solidFill>
                <a:latin typeface="Courier New" panose="02070309020205020404" pitchFamily="49" charset="0"/>
                <a:cs typeface="Courier New" panose="02070309020205020404" pitchFamily="49" charset="0"/>
              </a:rPr>
              <a:t>const</a:t>
            </a:r>
            <a:r>
              <a:rPr lang="en-CA" sz="900" b="1" dirty="0" smtClean="0">
                <a:solidFill>
                  <a:schemeClr val="tx2"/>
                </a:solidFill>
                <a:latin typeface="Courier New" panose="02070309020205020404" pitchFamily="49" charset="0"/>
                <a:cs typeface="Courier New" panose="02070309020205020404" pitchFamily="49" charset="0"/>
              </a:rPr>
              <a:t> </a:t>
            </a:r>
            <a:r>
              <a:rPr lang="en-CA" sz="900" b="1" dirty="0">
                <a:solidFill>
                  <a:schemeClr val="tx2"/>
                </a:solidFill>
                <a:latin typeface="Courier New" panose="02070309020205020404" pitchFamily="49" charset="0"/>
                <a:cs typeface="Courier New" panose="02070309020205020404" pitchFamily="49" charset="0"/>
              </a:rPr>
              <a:t>schema = {</a:t>
            </a: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nom</a:t>
            </a:r>
            <a:r>
              <a:rPr lang="en-CA" sz="900" b="1" dirty="0">
                <a:solidFill>
                  <a:schemeClr val="tx2"/>
                </a:solidFill>
                <a:latin typeface="Courier New" panose="02070309020205020404" pitchFamily="49" charset="0"/>
                <a:cs typeface="Courier New" panose="02070309020205020404" pitchFamily="49" charset="0"/>
              </a:rPr>
              <a:t>: </a:t>
            </a:r>
            <a:r>
              <a:rPr lang="en-CA" sz="900" b="1" dirty="0" err="1">
                <a:solidFill>
                  <a:schemeClr val="tx2"/>
                </a:solidFill>
                <a:latin typeface="Courier New" panose="02070309020205020404" pitchFamily="49" charset="0"/>
                <a:cs typeface="Courier New" panose="02070309020205020404" pitchFamily="49" charset="0"/>
              </a:rPr>
              <a:t>Joi.string</a:t>
            </a:r>
            <a:r>
              <a:rPr lang="en-CA" sz="900" b="1" dirty="0">
                <a:solidFill>
                  <a:schemeClr val="tx2"/>
                </a:solidFill>
                <a:latin typeface="Courier New" panose="02070309020205020404" pitchFamily="49" charset="0"/>
                <a:cs typeface="Courier New" panose="02070309020205020404" pitchFamily="49" charset="0"/>
              </a:rPr>
              <a:t>().required().min(3)</a:t>
            </a: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a:t>
            </a:r>
            <a:endParaRPr lang="en-CA" sz="900" b="1" dirty="0">
              <a:solidFill>
                <a:schemeClr val="tx2"/>
              </a:solidFill>
              <a:latin typeface="Courier New" panose="02070309020205020404" pitchFamily="49" charset="0"/>
              <a:cs typeface="Courier New" panose="02070309020205020404" pitchFamily="49" charset="0"/>
            </a:endParaRPr>
          </a:p>
          <a:p>
            <a:pPr marL="139700" indent="0">
              <a:buNone/>
            </a:pPr>
            <a:r>
              <a:rPr lang="en-CA" sz="900" b="1" dirty="0" smtClean="0">
                <a:solidFill>
                  <a:schemeClr val="tx2"/>
                </a:solidFill>
                <a:latin typeface="Courier New" panose="02070309020205020404" pitchFamily="49" charset="0"/>
                <a:cs typeface="Courier New" panose="02070309020205020404" pitchFamily="49" charset="0"/>
              </a:rPr>
              <a:t>    return </a:t>
            </a:r>
            <a:r>
              <a:rPr lang="en-CA" sz="900" b="1" dirty="0" err="1">
                <a:solidFill>
                  <a:schemeClr val="tx2"/>
                </a:solidFill>
                <a:latin typeface="Courier New" panose="02070309020205020404" pitchFamily="49" charset="0"/>
                <a:cs typeface="Courier New" panose="02070309020205020404" pitchFamily="49" charset="0"/>
              </a:rPr>
              <a:t>Joi.validate</a:t>
            </a:r>
            <a:r>
              <a:rPr lang="en-CA" sz="900" b="1" dirty="0">
                <a:solidFill>
                  <a:schemeClr val="tx2"/>
                </a:solidFill>
                <a:latin typeface="Courier New" panose="02070309020205020404" pitchFamily="49" charset="0"/>
                <a:cs typeface="Courier New" panose="02070309020205020404" pitchFamily="49" charset="0"/>
              </a:rPr>
              <a:t>(body, schema);</a:t>
            </a:r>
          </a:p>
          <a:p>
            <a:pPr marL="139700" indent="0">
              <a:buNone/>
            </a:pPr>
            <a:r>
              <a:rPr lang="en-CA" sz="900" b="1" dirty="0">
                <a:solidFill>
                  <a:schemeClr val="tx2"/>
                </a:solidFill>
                <a:latin typeface="Courier New" panose="02070309020205020404" pitchFamily="49" charset="0"/>
                <a:cs typeface="Courier New" panose="02070309020205020404" pitchFamily="49" charset="0"/>
              </a:rPr>
              <a:t>}</a:t>
            </a:r>
          </a:p>
          <a:p>
            <a:pPr marL="139700" indent="0">
              <a:buNone/>
            </a:pPr>
            <a:r>
              <a:rPr lang="en-CA" sz="900" b="1" dirty="0">
                <a:solidFill>
                  <a:schemeClr val="tx2"/>
                </a:solidFill>
                <a:latin typeface="Courier New" panose="02070309020205020404" pitchFamily="49" charset="0"/>
                <a:cs typeface="Courier New" panose="02070309020205020404" pitchFamily="49" charset="0"/>
              </a:rPr>
              <a:t/>
            </a:r>
            <a:br>
              <a:rPr lang="en-CA" sz="900" b="1" dirty="0">
                <a:solidFill>
                  <a:schemeClr val="tx2"/>
                </a:solidFill>
                <a:latin typeface="Courier New" panose="02070309020205020404" pitchFamily="49" charset="0"/>
                <a:cs typeface="Courier New" panose="02070309020205020404" pitchFamily="49" charset="0"/>
              </a:rPr>
            </a:br>
            <a:r>
              <a:rPr lang="en-CA" sz="900" b="1" dirty="0" err="1">
                <a:solidFill>
                  <a:schemeClr val="tx2"/>
                </a:solidFill>
                <a:latin typeface="Courier New" panose="02070309020205020404" pitchFamily="49" charset="0"/>
                <a:cs typeface="Courier New" panose="02070309020205020404" pitchFamily="49" charset="0"/>
              </a:rPr>
              <a:t>exports.Categorie</a:t>
            </a:r>
            <a:r>
              <a:rPr lang="en-CA" sz="900" b="1" dirty="0">
                <a:solidFill>
                  <a:schemeClr val="tx2"/>
                </a:solidFill>
                <a:latin typeface="Courier New" panose="02070309020205020404" pitchFamily="49" charset="0"/>
                <a:cs typeface="Courier New" panose="02070309020205020404" pitchFamily="49" charset="0"/>
              </a:rPr>
              <a:t> = </a:t>
            </a:r>
            <a:r>
              <a:rPr lang="en-CA" sz="900" b="1" dirty="0" err="1">
                <a:solidFill>
                  <a:schemeClr val="tx2"/>
                </a:solidFill>
                <a:latin typeface="Courier New" panose="02070309020205020404" pitchFamily="49" charset="0"/>
                <a:cs typeface="Courier New" panose="02070309020205020404" pitchFamily="49" charset="0"/>
              </a:rPr>
              <a:t>Categorie</a:t>
            </a:r>
            <a:r>
              <a:rPr lang="en-CA" sz="900" b="1" dirty="0">
                <a:solidFill>
                  <a:schemeClr val="tx2"/>
                </a:solidFill>
                <a:latin typeface="Courier New" panose="02070309020205020404" pitchFamily="49" charset="0"/>
                <a:cs typeface="Courier New" panose="02070309020205020404" pitchFamily="49" charset="0"/>
              </a:rPr>
              <a:t>;</a:t>
            </a:r>
          </a:p>
          <a:p>
            <a:pPr marL="139700" indent="0">
              <a:buNone/>
            </a:pPr>
            <a:r>
              <a:rPr lang="en-CA" sz="900" b="1" dirty="0" err="1">
                <a:solidFill>
                  <a:schemeClr val="tx2"/>
                </a:solidFill>
                <a:latin typeface="Courier New" panose="02070309020205020404" pitchFamily="49" charset="0"/>
                <a:cs typeface="Courier New" panose="02070309020205020404" pitchFamily="49" charset="0"/>
              </a:rPr>
              <a:t>exports.validate</a:t>
            </a:r>
            <a:r>
              <a:rPr lang="en-CA" sz="900" b="1" dirty="0">
                <a:solidFill>
                  <a:schemeClr val="tx2"/>
                </a:solidFill>
                <a:latin typeface="Courier New" panose="02070309020205020404" pitchFamily="49" charset="0"/>
                <a:cs typeface="Courier New" panose="02070309020205020404" pitchFamily="49" charset="0"/>
              </a:rPr>
              <a:t> = </a:t>
            </a:r>
            <a:r>
              <a:rPr lang="en-CA" sz="900" b="1" dirty="0" err="1">
                <a:solidFill>
                  <a:schemeClr val="tx2"/>
                </a:solidFill>
                <a:latin typeface="Courier New" panose="02070309020205020404" pitchFamily="49" charset="0"/>
                <a:cs typeface="Courier New" panose="02070309020205020404" pitchFamily="49" charset="0"/>
              </a:rPr>
              <a:t>validerCategorie</a:t>
            </a:r>
            <a:r>
              <a:rPr lang="en-CA" sz="900" b="1" dirty="0">
                <a:solidFill>
                  <a:schemeClr val="tx2"/>
                </a:solidFill>
                <a:latin typeface="Courier New" panose="02070309020205020404" pitchFamily="49" charset="0"/>
                <a:cs typeface="Courier New" panose="02070309020205020404" pitchFamily="49" charset="0"/>
              </a:rPr>
              <a:t>;</a:t>
            </a:r>
          </a:p>
          <a:p>
            <a:pPr marL="152401" indent="0">
              <a:buSzPts val="1200"/>
              <a:buNone/>
            </a:pPr>
            <a:endParaRPr lang="fr-CA" sz="1200" b="1" i="1" dirty="0" smtClean="0">
              <a:cs typeface="Courier New"/>
            </a:endParaRPr>
          </a:p>
          <a:p>
            <a:pPr marL="365760" indent="-213359">
              <a:buSzPts val="1200"/>
            </a:pPr>
            <a:endParaRPr lang="fr-CA" sz="1200" b="1" i="1" dirty="0" smtClean="0">
              <a:cs typeface="Courier New"/>
            </a:endParaRPr>
          </a:p>
          <a:p>
            <a:pPr marL="0" lvl="0" indent="0" algn="l" rtl="0">
              <a:lnSpc>
                <a:spcPct val="135714"/>
              </a:lnSpc>
              <a:spcBef>
                <a:spcPts val="0"/>
              </a:spcBef>
              <a:spcAft>
                <a:spcPts val="0"/>
              </a:spcAft>
              <a:buNone/>
            </a:pPr>
            <a:endParaRPr sz="1200" dirty="0" smtClean="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318932734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a:t>
            </a:r>
            <a:r>
              <a:rPr lang="en-US" dirty="0" smtClean="0"/>
              <a:t>&gt; </a:t>
            </a:r>
            <a:r>
              <a:rPr lang="fr-CA" dirty="0" smtClean="0">
                <a:solidFill>
                  <a:srgbClr val="FFFF00"/>
                </a:solidFill>
              </a:rPr>
              <a:t>Modéliser les relations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buSzPts val="1200"/>
            </a:pPr>
            <a:r>
              <a:rPr lang="fr-CA" sz="1200" dirty="0" smtClean="0">
                <a:cs typeface="Courier New"/>
              </a:rPr>
              <a:t>Jusqu’à maintenant, nous avons travaillé avec une seule entité ou document dans la BD Mongo</a:t>
            </a:r>
          </a:p>
          <a:p>
            <a:pPr marL="152401" indent="0">
              <a:buSzPts val="1200"/>
              <a:buNone/>
            </a:pPr>
            <a:endParaRPr lang="fr-CA" sz="1200" dirty="0" smtClean="0">
              <a:cs typeface="Courier New"/>
            </a:endParaRPr>
          </a:p>
          <a:p>
            <a:pPr marL="323851" indent="-171450">
              <a:buSzPts val="1200"/>
            </a:pPr>
            <a:r>
              <a:rPr lang="fr-CA" sz="1200" dirty="0" smtClean="0">
                <a:cs typeface="Courier New"/>
              </a:rPr>
              <a:t>Dans une vraie application, on pourrait avoir plus qu’une entité ayant des association entre elles</a:t>
            </a:r>
          </a:p>
          <a:p>
            <a:pPr marL="323851" indent="-171450">
              <a:buSzPts val="1200"/>
            </a:pPr>
            <a:endParaRPr lang="fr-CA" sz="1200" dirty="0">
              <a:cs typeface="Courier New"/>
            </a:endParaRPr>
          </a:p>
          <a:p>
            <a:pPr marL="323851" indent="-171450">
              <a:buSzPts val="1200"/>
            </a:pPr>
            <a:r>
              <a:rPr lang="fr-CA" sz="1200" dirty="0" err="1" smtClean="0">
                <a:cs typeface="Courier New"/>
              </a:rPr>
              <a:t>Example</a:t>
            </a:r>
            <a:r>
              <a:rPr lang="fr-CA" sz="1200" dirty="0" smtClean="0">
                <a:cs typeface="Courier New"/>
              </a:rPr>
              <a:t> : Un atelier pourrait contenir un auteur </a:t>
            </a:r>
            <a:r>
              <a:rPr lang="fr-CA" sz="1200" b="1" dirty="0" smtClean="0">
                <a:cs typeface="Courier New"/>
              </a:rPr>
              <a:t>représenté par un document </a:t>
            </a:r>
            <a:r>
              <a:rPr lang="fr-CA" sz="1200" dirty="0" smtClean="0">
                <a:cs typeface="Courier New"/>
              </a:rPr>
              <a:t>ayant un nom, un lien vers un site web, une image, </a:t>
            </a:r>
            <a:r>
              <a:rPr lang="fr-CA" sz="1200" dirty="0" err="1" smtClean="0">
                <a:cs typeface="Courier New"/>
              </a:rPr>
              <a:t>etc</a:t>
            </a:r>
            <a:endParaRPr lang="fr-CA" sz="1200" dirty="0" smtClean="0">
              <a:cs typeface="Courier New"/>
            </a:endParaRPr>
          </a:p>
          <a:p>
            <a:pPr marL="323851" indent="-171450">
              <a:buSzPts val="1200"/>
            </a:pPr>
            <a:endParaRPr lang="fr-CA" sz="1200" dirty="0">
              <a:cs typeface="Courier New"/>
            </a:endParaRPr>
          </a:p>
          <a:p>
            <a:pPr marL="323851" indent="-171450">
              <a:buSzPts val="1200"/>
            </a:pPr>
            <a:r>
              <a:rPr lang="fr-CA" sz="1200" dirty="0" smtClean="0">
                <a:cs typeface="Courier New"/>
              </a:rPr>
              <a:t>Il existe trois approches pour construire les relations entre les documents:</a:t>
            </a:r>
          </a:p>
          <a:p>
            <a:pPr marL="781051" lvl="1" indent="-171450"/>
            <a:r>
              <a:rPr lang="fr-CA" b="1" dirty="0" smtClean="0">
                <a:cs typeface="Courier New"/>
              </a:rPr>
              <a:t>Par référence </a:t>
            </a:r>
            <a:r>
              <a:rPr lang="fr-CA" dirty="0" smtClean="0">
                <a:cs typeface="Courier New"/>
              </a:rPr>
              <a:t>( Normalisation )</a:t>
            </a:r>
          </a:p>
          <a:p>
            <a:pPr marL="781051" lvl="1" indent="-171450"/>
            <a:r>
              <a:rPr lang="fr-CA" b="1" dirty="0" smtClean="0">
                <a:cs typeface="Courier New"/>
              </a:rPr>
              <a:t>Par intégration </a:t>
            </a:r>
            <a:r>
              <a:rPr lang="fr-CA" dirty="0" smtClean="0">
                <a:cs typeface="Courier New"/>
              </a:rPr>
              <a:t>( Dé-normalisation )</a:t>
            </a:r>
          </a:p>
          <a:p>
            <a:pPr marL="781051" lvl="1" indent="-171450"/>
            <a:r>
              <a:rPr lang="fr-CA" b="1" dirty="0" smtClean="0">
                <a:cs typeface="Courier New"/>
              </a:rPr>
              <a:t>Hybride</a:t>
            </a:r>
            <a:r>
              <a:rPr lang="fr-CA" dirty="0" smtClean="0">
                <a:cs typeface="Courier New"/>
              </a:rPr>
              <a:t> ( Combinaison de méthode par référence et par intégration )</a:t>
            </a:r>
            <a:endParaRPr lang="fr-CA" dirty="0">
              <a:cs typeface="Courier New"/>
            </a:endParaRPr>
          </a:p>
          <a:p>
            <a:pPr marL="323851" indent="-171450">
              <a:buSzPts val="1200"/>
            </a:pPr>
            <a:endParaRPr lang="fr-CA" sz="1200" dirty="0" smtClean="0">
              <a:cs typeface="Courier New"/>
            </a:endParaRPr>
          </a:p>
          <a:p>
            <a:pPr marL="323851" indent="-171450">
              <a:buSzPts val="1200"/>
            </a:pPr>
            <a:endParaRPr lang="fr-CA" sz="1200" dirty="0" smtClean="0">
              <a:cs typeface="Courier New"/>
            </a:endParaRPr>
          </a:p>
          <a:p>
            <a:pPr marL="365760" indent="-213359">
              <a:buSzPts val="1200"/>
            </a:pPr>
            <a:endParaRPr lang="fr-CA" sz="1200" b="1" i="1" dirty="0" smtClean="0">
              <a:cs typeface="Courier New"/>
            </a:endParaRPr>
          </a:p>
          <a:p>
            <a:pPr marL="0" lvl="0" indent="0" algn="l" rtl="0">
              <a:lnSpc>
                <a:spcPct val="135714"/>
              </a:lnSpc>
              <a:spcBef>
                <a:spcPts val="0"/>
              </a:spcBef>
              <a:spcAft>
                <a:spcPts val="0"/>
              </a:spcAft>
              <a:buNone/>
            </a:pPr>
            <a:endParaRPr sz="1200" dirty="0" smtClean="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6276290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lvl="0"/>
            <a:r>
              <a:rPr lang="en" dirty="0"/>
              <a:t>MongoDB </a:t>
            </a:r>
            <a:r>
              <a:rPr lang="en" dirty="0" smtClean="0"/>
              <a:t>&gt; </a:t>
            </a:r>
            <a:r>
              <a:rPr lang="en" dirty="0"/>
              <a:t>Relations </a:t>
            </a:r>
            <a:r>
              <a:rPr lang="en-US" dirty="0"/>
              <a:t>&gt; </a:t>
            </a:r>
            <a:r>
              <a:rPr lang="fr-CA" dirty="0" smtClean="0">
                <a:solidFill>
                  <a:srgbClr val="FFFF00"/>
                </a:solidFill>
              </a:rPr>
              <a:t>Modéliser les relations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r>
              <a:rPr lang="fr-CA" sz="1200" b="1" dirty="0" smtClean="0">
                <a:cs typeface="Courier New"/>
              </a:rPr>
              <a:t>Approche par référence </a:t>
            </a:r>
            <a:r>
              <a:rPr lang="fr-CA" sz="1200" dirty="0" smtClean="0">
                <a:cs typeface="Courier New"/>
              </a:rPr>
              <a:t>( Normalisation ) :</a:t>
            </a:r>
          </a:p>
          <a:p>
            <a:pPr marL="781051" lvl="1" indent="-171450"/>
            <a:r>
              <a:rPr lang="fr-CA" dirty="0" smtClean="0">
                <a:cs typeface="Courier New"/>
              </a:rPr>
              <a:t>Définir une nouveau document et ensuite la référencer dans un autre document en spécifiant l’</a:t>
            </a:r>
            <a:r>
              <a:rPr lang="fr-CA" b="1" dirty="0" smtClean="0">
                <a:cs typeface="Courier New"/>
              </a:rPr>
              <a:t>id</a:t>
            </a:r>
            <a:r>
              <a:rPr lang="fr-CA" dirty="0" smtClean="0">
                <a:cs typeface="Courier New"/>
              </a:rPr>
              <a:t> de référence :</a:t>
            </a:r>
          </a:p>
          <a:p>
            <a:pPr marL="1066801" lvl="2" indent="0">
              <a:buNone/>
            </a:pPr>
            <a:r>
              <a:rPr lang="fr-CA" b="1" dirty="0">
                <a:latin typeface="Courier New" panose="02070309020205020404" pitchFamily="49" charset="0"/>
                <a:cs typeface="Courier New" panose="02070309020205020404" pitchFamily="49" charset="0"/>
              </a:rPr>
              <a:t>l</a:t>
            </a:r>
            <a:r>
              <a:rPr lang="fr-CA" b="1" dirty="0" smtClean="0">
                <a:latin typeface="Courier New" panose="02070309020205020404" pitchFamily="49" charset="0"/>
                <a:cs typeface="Courier New" panose="02070309020205020404" pitchFamily="49" charset="0"/>
              </a:rPr>
              <a:t>et auteur = </a:t>
            </a:r>
            <a:r>
              <a:rPr lang="en-US" b="1" dirty="0" smtClean="0">
                <a:latin typeface="Courier New" panose="02070309020205020404" pitchFamily="49" charset="0"/>
                <a:cs typeface="Courier New" panose="02070309020205020404" pitchFamily="49" charset="0"/>
              </a:rPr>
              <a:t>{ name: ‘</a:t>
            </a:r>
            <a:r>
              <a:rPr lang="en-US" b="1" dirty="0" err="1" smtClean="0">
                <a:latin typeface="Courier New" panose="02070309020205020404" pitchFamily="49" charset="0"/>
                <a:cs typeface="Courier New" panose="02070309020205020404" pitchFamily="49" charset="0"/>
              </a:rPr>
              <a:t>Rostom</a:t>
            </a:r>
            <a:r>
              <a:rPr lang="en-US" b="1" dirty="0" smtClean="0">
                <a:latin typeface="Courier New" panose="02070309020205020404" pitchFamily="49" charset="0"/>
                <a:cs typeface="Courier New" panose="02070309020205020404" pitchFamily="49" charset="0"/>
              </a:rPr>
              <a:t>’ };</a:t>
            </a:r>
          </a:p>
          <a:p>
            <a:pPr marL="1066801" lvl="2" indent="0">
              <a:buNone/>
            </a:pPr>
            <a:r>
              <a:rPr lang="en-US" dirty="0" smtClean="0">
                <a:latin typeface="Courier New" panose="02070309020205020404" pitchFamily="49" charset="0"/>
                <a:cs typeface="Courier New" panose="02070309020205020404" pitchFamily="49" charset="0"/>
              </a:rPr>
              <a:t>let atelier = { </a:t>
            </a:r>
            <a:r>
              <a:rPr lang="en-US" b="1" dirty="0" smtClean="0">
                <a:latin typeface="Courier New" panose="02070309020205020404" pitchFamily="49" charset="0"/>
                <a:cs typeface="Courier New" panose="02070309020205020404" pitchFamily="49" charset="0"/>
              </a:rPr>
              <a:t>auteur</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‘id’ </a:t>
            </a:r>
            <a:r>
              <a:rPr lang="en-US" dirty="0" smtClean="0">
                <a:latin typeface="Courier New" panose="02070309020205020404" pitchFamily="49" charset="0"/>
                <a:cs typeface="Courier New" panose="02070309020205020404" pitchFamily="49" charset="0"/>
              </a:rPr>
              <a:t>}</a:t>
            </a:r>
          </a:p>
          <a:p>
            <a:pPr marL="1066801" lvl="2" indent="0">
              <a:buNone/>
            </a:pPr>
            <a:r>
              <a:rPr lang="en-US" dirty="0">
                <a:latin typeface="Courier New" panose="02070309020205020404" pitchFamily="49" charset="0"/>
                <a:cs typeface="Courier New" panose="02070309020205020404" pitchFamily="49" charset="0"/>
              </a:rPr>
              <a:t>let atelier = { </a:t>
            </a:r>
            <a:r>
              <a:rPr lang="en-US" b="1" dirty="0" smtClean="0">
                <a:latin typeface="Courier New" panose="02070309020205020404" pitchFamily="49" charset="0"/>
                <a:cs typeface="Courier New" panose="02070309020205020404" pitchFamily="49" charset="0"/>
              </a:rPr>
              <a:t>auteurs</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‘id1’, </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id2’, </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id3’ ] </a:t>
            </a:r>
            <a:r>
              <a:rPr lang="en-US" dirty="0" smtClean="0">
                <a:latin typeface="Courier New" panose="02070309020205020404" pitchFamily="49" charset="0"/>
                <a:cs typeface="Courier New" panose="02070309020205020404" pitchFamily="49" charset="0"/>
              </a:rPr>
              <a:t>}</a:t>
            </a:r>
            <a:endParaRPr lang="fr-CA" dirty="0" smtClean="0">
              <a:latin typeface="Courier New" panose="02070309020205020404" pitchFamily="49" charset="0"/>
              <a:cs typeface="Courier New" panose="02070309020205020404" pitchFamily="49" charset="0"/>
            </a:endParaRPr>
          </a:p>
          <a:p>
            <a:pPr marL="781051" lvl="1" indent="-171450"/>
            <a:r>
              <a:rPr lang="fr-CA" dirty="0" smtClean="0">
                <a:cs typeface="Courier New"/>
              </a:rPr>
              <a:t>Il est important de noter que dans une BD NOSQL ( </a:t>
            </a:r>
            <a:r>
              <a:rPr lang="fr-CA" dirty="0" err="1" smtClean="0">
                <a:cs typeface="Courier New"/>
              </a:rPr>
              <a:t>MongoDB</a:t>
            </a:r>
            <a:r>
              <a:rPr lang="fr-CA" dirty="0" smtClean="0">
                <a:cs typeface="Courier New"/>
              </a:rPr>
              <a:t> ) il n’y a pas de relation qui renforce l’intégrité des données comme c’est le cas dans une BD relationnelle :</a:t>
            </a:r>
          </a:p>
          <a:p>
            <a:pPr marL="1238251" lvl="2" indent="-171450"/>
            <a:r>
              <a:rPr lang="fr-CA" dirty="0" smtClean="0">
                <a:cs typeface="Courier New"/>
              </a:rPr>
              <a:t>On pourrait donc référencer un auteur inexistant en initialisant un </a:t>
            </a:r>
            <a:r>
              <a:rPr lang="fr-CA" b="1" dirty="0" smtClean="0">
                <a:cs typeface="Courier New"/>
              </a:rPr>
              <a:t>id</a:t>
            </a:r>
            <a:r>
              <a:rPr lang="fr-CA" dirty="0" smtClean="0">
                <a:cs typeface="Courier New"/>
              </a:rPr>
              <a:t> invalide et </a:t>
            </a:r>
            <a:r>
              <a:rPr lang="fr-CA" dirty="0" err="1" smtClean="0">
                <a:cs typeface="Courier New"/>
              </a:rPr>
              <a:t>MongoDB</a:t>
            </a:r>
            <a:r>
              <a:rPr lang="fr-CA" dirty="0" smtClean="0">
                <a:cs typeface="Courier New"/>
              </a:rPr>
              <a:t> ne va pas signaler de problèmes d’intégrité de données.</a:t>
            </a:r>
          </a:p>
          <a:p>
            <a:pPr marL="323851" indent="-171450">
              <a:buSzPts val="1200"/>
            </a:pPr>
            <a:endParaRPr lang="fr-CA" sz="1200" dirty="0" smtClean="0">
              <a:cs typeface="Courier New"/>
            </a:endParaRPr>
          </a:p>
          <a:p>
            <a:pPr marL="365760" indent="-213359">
              <a:buSzPts val="1200"/>
            </a:pPr>
            <a:endParaRPr lang="fr-CA" sz="1200" b="1" i="1" dirty="0" smtClean="0">
              <a:cs typeface="Courier New"/>
            </a:endParaRPr>
          </a:p>
          <a:p>
            <a:pPr marL="0" lvl="0" indent="0" algn="l" rtl="0">
              <a:lnSpc>
                <a:spcPct val="135714"/>
              </a:lnSpc>
              <a:spcBef>
                <a:spcPts val="0"/>
              </a:spcBef>
              <a:spcAft>
                <a:spcPts val="0"/>
              </a:spcAft>
              <a:buNone/>
            </a:pPr>
            <a:endParaRPr sz="1200" dirty="0" smtClean="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180558215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lvl="0"/>
            <a:r>
              <a:rPr lang="en" dirty="0"/>
              <a:t>MongoDB &gt; Relations </a:t>
            </a:r>
            <a:r>
              <a:rPr lang="en-US" dirty="0"/>
              <a:t>&gt; </a:t>
            </a:r>
            <a:r>
              <a:rPr lang="fr-CA" dirty="0">
                <a:solidFill>
                  <a:srgbClr val="FFFF00"/>
                </a:solidFill>
              </a:rPr>
              <a:t>Modéliser les relations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r>
              <a:rPr lang="fr-CA" sz="1200" b="1" dirty="0" smtClean="0">
                <a:cs typeface="Courier New"/>
              </a:rPr>
              <a:t>Approche par intégratio</a:t>
            </a:r>
            <a:r>
              <a:rPr lang="fr-CA" sz="1200" b="1" dirty="0">
                <a:cs typeface="Courier New"/>
              </a:rPr>
              <a:t>n</a:t>
            </a:r>
            <a:r>
              <a:rPr lang="fr-CA" sz="1200" b="1" dirty="0" smtClean="0">
                <a:cs typeface="Courier New"/>
              </a:rPr>
              <a:t> </a:t>
            </a:r>
            <a:r>
              <a:rPr lang="fr-CA" sz="1200" dirty="0" smtClean="0">
                <a:cs typeface="Courier New"/>
              </a:rPr>
              <a:t>( Dé-normalisation ) :</a:t>
            </a:r>
          </a:p>
          <a:p>
            <a:pPr marL="781051" lvl="1" indent="-171450">
              <a:spcAft>
                <a:spcPts val="600"/>
              </a:spcAft>
            </a:pPr>
            <a:r>
              <a:rPr lang="fr-CA" dirty="0" smtClean="0">
                <a:cs typeface="Courier New"/>
              </a:rPr>
              <a:t>Définir un nouveau document à l’intérieur d’un autre document :</a:t>
            </a:r>
          </a:p>
          <a:p>
            <a:pPr marL="1066801" lvl="2" indent="0">
              <a:lnSpc>
                <a:spcPct val="100000"/>
              </a:lnSpc>
              <a:spcBef>
                <a:spcPts val="0"/>
              </a:spcBef>
              <a:buNone/>
            </a:pPr>
            <a:r>
              <a:rPr lang="en-US" dirty="0" smtClean="0">
                <a:latin typeface="Courier New" panose="02070309020205020404" pitchFamily="49" charset="0"/>
                <a:cs typeface="Courier New" panose="02070309020205020404" pitchFamily="49" charset="0"/>
              </a:rPr>
              <a:t>let atelier = { </a:t>
            </a:r>
          </a:p>
          <a:p>
            <a:pPr marL="1066801" lvl="2" indent="0">
              <a:lnSpc>
                <a:spcPct val="100000"/>
              </a:lnSpc>
              <a:spcBef>
                <a:spcPts val="0"/>
              </a:spcBef>
              <a:buNone/>
            </a:pPr>
            <a:r>
              <a:rPr lang="en-US" b="1" dirty="0" smtClean="0">
                <a:latin typeface="Courier New" panose="02070309020205020404" pitchFamily="49" charset="0"/>
                <a:cs typeface="Courier New" panose="02070309020205020404" pitchFamily="49" charset="0"/>
              </a:rPr>
              <a:t>    auteur : {</a:t>
            </a:r>
          </a:p>
          <a:p>
            <a:pPr marL="1066801" lvl="2" indent="0">
              <a:lnSpc>
                <a:spcPct val="100000"/>
              </a:lnSpc>
              <a:spcBef>
                <a:spcPts val="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nom: ‘</a:t>
            </a:r>
            <a:r>
              <a:rPr lang="en-US" b="1" dirty="0" err="1" smtClean="0">
                <a:latin typeface="Courier New" panose="02070309020205020404" pitchFamily="49" charset="0"/>
                <a:cs typeface="Courier New" panose="02070309020205020404" pitchFamily="49" charset="0"/>
              </a:rPr>
              <a:t>Rostom</a:t>
            </a:r>
            <a:r>
              <a:rPr lang="en-US" b="1" dirty="0" smtClean="0">
                <a:latin typeface="Courier New" panose="02070309020205020404" pitchFamily="49" charset="0"/>
                <a:cs typeface="Courier New" panose="02070309020205020404" pitchFamily="49" charset="0"/>
              </a:rPr>
              <a:t>’</a:t>
            </a:r>
          </a:p>
          <a:p>
            <a:pPr marL="1066801" lvl="2" indent="0">
              <a:lnSpc>
                <a:spcPct val="100000"/>
              </a:lnSpc>
              <a:spcBef>
                <a:spcPts val="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1066801" lvl="2" indent="0">
              <a:lnSpc>
                <a:spcPct val="100000"/>
              </a:lnSpc>
              <a:spcBef>
                <a:spcPts val="0"/>
              </a:spcBef>
              <a:buNone/>
            </a:pPr>
            <a:r>
              <a:rPr lang="en-US" dirty="0" smtClean="0">
                <a:latin typeface="Courier New" panose="02070309020205020404" pitchFamily="49" charset="0"/>
                <a:cs typeface="Courier New" panose="02070309020205020404" pitchFamily="49" charset="0"/>
              </a:rPr>
              <a:t>}</a:t>
            </a:r>
          </a:p>
          <a:p>
            <a:pPr marL="1066801" lvl="2" indent="0">
              <a:lnSpc>
                <a:spcPct val="100000"/>
              </a:lnSpc>
              <a:spcBef>
                <a:spcPts val="0"/>
              </a:spcBef>
              <a:buNone/>
            </a:pPr>
            <a:endParaRPr lang="en-US" dirty="0" smtClean="0">
              <a:latin typeface="Courier New" panose="02070309020205020404" pitchFamily="49" charset="0"/>
              <a:cs typeface="Courier New" panose="02070309020205020404" pitchFamily="49" charset="0"/>
            </a:endParaRPr>
          </a:p>
          <a:p>
            <a:pPr marL="323851" indent="-171450">
              <a:buSzPts val="1200"/>
            </a:pPr>
            <a:r>
              <a:rPr lang="fr-CA" sz="1200" dirty="0" smtClean="0">
                <a:cs typeface="Courier New"/>
              </a:rPr>
              <a:t>Chacune des méthodes possède ses avantages et inconvénients</a:t>
            </a:r>
          </a:p>
          <a:p>
            <a:pPr marL="152401" indent="0">
              <a:buSzPts val="1200"/>
              <a:buNone/>
            </a:pPr>
            <a:endParaRPr lang="fr-CA" sz="1200" dirty="0">
              <a:cs typeface="Courier New"/>
            </a:endParaRPr>
          </a:p>
          <a:p>
            <a:pPr marL="323851" indent="-171450">
              <a:buSzPts val="1200"/>
            </a:pPr>
            <a:r>
              <a:rPr lang="fr-CA" sz="1200" dirty="0" smtClean="0">
                <a:cs typeface="Courier New"/>
              </a:rPr>
              <a:t>L’utilisation d’une des méthodes dépendra de votre application et des spécifications au niveau des requêtes à exécuter</a:t>
            </a:r>
          </a:p>
          <a:p>
            <a:pPr marL="323851" indent="-171450">
              <a:buSzPts val="1200"/>
            </a:pPr>
            <a:endParaRPr lang="fr-CA" sz="1200" dirty="0">
              <a:cs typeface="Courier New"/>
            </a:endParaRPr>
          </a:p>
          <a:p>
            <a:pPr marL="323851" indent="-171450">
              <a:buSzPts val="1200"/>
            </a:pPr>
            <a:r>
              <a:rPr lang="fr-CA" sz="1200" dirty="0" smtClean="0">
                <a:cs typeface="Courier New"/>
              </a:rPr>
              <a:t>Vous devez donc faire un compromis entre </a:t>
            </a:r>
            <a:r>
              <a:rPr lang="fr-CA" sz="1200" b="1" dirty="0" smtClean="0">
                <a:cs typeface="Courier New"/>
              </a:rPr>
              <a:t>la performance des requêtes</a:t>
            </a:r>
            <a:r>
              <a:rPr lang="fr-CA" sz="1200" dirty="0" smtClean="0">
                <a:cs typeface="Courier New"/>
              </a:rPr>
              <a:t> à exécuter vs la </a:t>
            </a:r>
            <a:r>
              <a:rPr lang="fr-CA" sz="1200" b="1" dirty="0" smtClean="0">
                <a:cs typeface="Courier New"/>
              </a:rPr>
              <a:t>cohérence ou l’intégrité </a:t>
            </a:r>
            <a:r>
              <a:rPr lang="fr-CA" sz="1200" dirty="0" smtClean="0">
                <a:cs typeface="Courier New"/>
              </a:rPr>
              <a:t>des données</a:t>
            </a:r>
          </a:p>
          <a:p>
            <a:pPr marL="365760" indent="-213359">
              <a:buSzPts val="1200"/>
            </a:pPr>
            <a:endParaRPr lang="fr-CA" sz="1200" b="1" i="1" dirty="0" smtClean="0">
              <a:cs typeface="Courier New"/>
            </a:endParaRPr>
          </a:p>
          <a:p>
            <a:pPr marL="0" lvl="0" indent="0" algn="l" rtl="0">
              <a:lnSpc>
                <a:spcPct val="135714"/>
              </a:lnSpc>
              <a:spcBef>
                <a:spcPts val="0"/>
              </a:spcBef>
              <a:spcAft>
                <a:spcPts val="0"/>
              </a:spcAft>
              <a:buNone/>
            </a:pPr>
            <a:endParaRPr sz="1200" dirty="0" smtClean="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323229642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lvl="0"/>
            <a:r>
              <a:rPr lang="en" dirty="0"/>
              <a:t>MongoDB &gt; Relations </a:t>
            </a:r>
            <a:r>
              <a:rPr lang="en-US" dirty="0"/>
              <a:t>&gt; </a:t>
            </a:r>
            <a:r>
              <a:rPr lang="fr-CA" dirty="0">
                <a:solidFill>
                  <a:srgbClr val="FFFF00"/>
                </a:solidFill>
              </a:rPr>
              <a:t>Modéliser les relations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buSzPts val="1200"/>
            </a:pPr>
            <a:r>
              <a:rPr lang="fr-CA" sz="1200" dirty="0" smtClean="0">
                <a:cs typeface="Courier New"/>
              </a:rPr>
              <a:t>L’approche </a:t>
            </a:r>
            <a:r>
              <a:rPr lang="fr-CA" sz="1200" b="1" dirty="0" smtClean="0">
                <a:cs typeface="Courier New"/>
              </a:rPr>
              <a:t>par référence </a:t>
            </a:r>
            <a:r>
              <a:rPr lang="fr-CA" sz="1200" dirty="0" smtClean="0">
                <a:cs typeface="Courier New"/>
              </a:rPr>
              <a:t>donnera un avantage au niveau de la cohérence des données mais pourrait désavantager la performance des requêtes à exécuter</a:t>
            </a:r>
          </a:p>
          <a:p>
            <a:pPr marL="152401" indent="0">
              <a:buSzPts val="1200"/>
              <a:buNone/>
            </a:pPr>
            <a:endParaRPr lang="fr-CA" sz="1200" dirty="0">
              <a:cs typeface="Courier New"/>
            </a:endParaRPr>
          </a:p>
          <a:p>
            <a:pPr marL="323851" indent="-171450">
              <a:buSzPts val="1200"/>
            </a:pPr>
            <a:r>
              <a:rPr lang="fr-CA" sz="1200" dirty="0" smtClean="0">
                <a:cs typeface="Courier New"/>
              </a:rPr>
              <a:t>L’approche </a:t>
            </a:r>
            <a:r>
              <a:rPr lang="fr-CA" sz="1200" b="1" dirty="0" smtClean="0">
                <a:cs typeface="Courier New"/>
              </a:rPr>
              <a:t>par intégration</a:t>
            </a:r>
            <a:r>
              <a:rPr lang="fr-CA" sz="1200" dirty="0" smtClean="0">
                <a:cs typeface="Courier New"/>
              </a:rPr>
              <a:t> donnera un avantage au niveau de la performance des requêtes à exécuter mais pourrait désavantager la cohérence des données</a:t>
            </a:r>
          </a:p>
          <a:p>
            <a:pPr marL="323851" indent="-171450">
              <a:buSzPts val="1200"/>
            </a:pPr>
            <a:endParaRPr lang="fr-CA" sz="1200" dirty="0">
              <a:cs typeface="Courier New"/>
            </a:endParaRPr>
          </a:p>
          <a:p>
            <a:pPr marL="323851" indent="-171450">
              <a:buSzPts val="1200"/>
            </a:pPr>
            <a:r>
              <a:rPr lang="fr-CA" sz="1200" dirty="0" smtClean="0">
                <a:cs typeface="Courier New"/>
              </a:rPr>
              <a:t>Vous devez donc faire un compromis entre </a:t>
            </a:r>
            <a:r>
              <a:rPr lang="fr-CA" sz="1200" b="1" dirty="0" smtClean="0">
                <a:cs typeface="Courier New"/>
              </a:rPr>
              <a:t>la performance des requêtes</a:t>
            </a:r>
            <a:r>
              <a:rPr lang="fr-CA" sz="1200" dirty="0" smtClean="0">
                <a:cs typeface="Courier New"/>
              </a:rPr>
              <a:t> à exécuter vs la </a:t>
            </a:r>
            <a:r>
              <a:rPr lang="fr-CA" sz="1200" b="1" dirty="0" smtClean="0">
                <a:cs typeface="Courier New"/>
              </a:rPr>
              <a:t>cohérence ou l’intégrité </a:t>
            </a:r>
            <a:r>
              <a:rPr lang="fr-CA" sz="1200" dirty="0" smtClean="0">
                <a:cs typeface="Courier New"/>
              </a:rPr>
              <a:t>des données</a:t>
            </a:r>
          </a:p>
          <a:p>
            <a:pPr marL="365760" indent="-213359">
              <a:buSzPts val="1200"/>
            </a:pPr>
            <a:endParaRPr lang="fr-CA" sz="1200" b="1" i="1" dirty="0" smtClean="0">
              <a:cs typeface="Courier New"/>
            </a:endParaRPr>
          </a:p>
          <a:p>
            <a:pPr marL="323851" indent="-171450"/>
            <a:r>
              <a:rPr lang="fr-CA" sz="1200" b="1" dirty="0" smtClean="0">
                <a:cs typeface="Courier New"/>
              </a:rPr>
              <a:t>Approche hybride</a:t>
            </a:r>
            <a:r>
              <a:rPr lang="fr-CA" sz="1200" dirty="0" smtClean="0">
                <a:cs typeface="Courier New"/>
              </a:rPr>
              <a:t> </a:t>
            </a:r>
            <a:r>
              <a:rPr lang="fr-CA" sz="1200" dirty="0">
                <a:cs typeface="Courier New"/>
              </a:rPr>
              <a:t>:</a:t>
            </a:r>
          </a:p>
          <a:p>
            <a:pPr marL="781051" lvl="1" indent="-171450">
              <a:spcAft>
                <a:spcPts val="600"/>
              </a:spcAft>
            </a:pPr>
            <a:r>
              <a:rPr lang="fr-CA" dirty="0" smtClean="0">
                <a:cs typeface="Courier New"/>
              </a:rPr>
              <a:t>Définir un nouveau document avec toutes </a:t>
            </a:r>
            <a:r>
              <a:rPr lang="fr-CA" dirty="0">
                <a:cs typeface="Courier New"/>
              </a:rPr>
              <a:t>s</a:t>
            </a:r>
            <a:r>
              <a:rPr lang="fr-CA" dirty="0" smtClean="0">
                <a:cs typeface="Courier New"/>
              </a:rPr>
              <a:t>es propriétés</a:t>
            </a:r>
          </a:p>
          <a:p>
            <a:pPr marL="781051" lvl="1" indent="-171450">
              <a:spcAft>
                <a:spcPts val="600"/>
              </a:spcAft>
            </a:pPr>
            <a:r>
              <a:rPr lang="fr-CA" dirty="0" smtClean="0">
                <a:cs typeface="Courier New"/>
              </a:rPr>
              <a:t>Définir le même </a:t>
            </a:r>
            <a:r>
              <a:rPr lang="fr-CA" dirty="0">
                <a:cs typeface="Courier New"/>
              </a:rPr>
              <a:t>document à l’intérieur d’un autre document </a:t>
            </a:r>
            <a:r>
              <a:rPr lang="fr-CA" dirty="0" smtClean="0">
                <a:cs typeface="Courier New"/>
              </a:rPr>
              <a:t>en spécifiant l’id de référence mais au lieu de rajouter toutes les propriétés du document qu’on veut référencer, on rajoute seulement les propriétés dont on a besoin</a:t>
            </a:r>
            <a:endParaRPr lang="fr-CA" dirty="0">
              <a:cs typeface="Courier New"/>
            </a:endParaRPr>
          </a:p>
          <a:p>
            <a:pPr marL="0" lvl="0" indent="0" algn="l" rtl="0">
              <a:lnSpc>
                <a:spcPct val="135714"/>
              </a:lnSpc>
              <a:spcBef>
                <a:spcPts val="0"/>
              </a:spcBef>
              <a:spcAft>
                <a:spcPts val="0"/>
              </a:spcAft>
              <a:buNone/>
            </a:pPr>
            <a:endParaRPr sz="1200" dirty="0" smtClean="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26496969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lvl="0"/>
            <a:r>
              <a:rPr lang="en" dirty="0"/>
              <a:t>MongoDB &gt; Relations </a:t>
            </a:r>
            <a:r>
              <a:rPr lang="en-US" dirty="0"/>
              <a:t>&gt; </a:t>
            </a:r>
            <a:r>
              <a:rPr lang="fr-CA" dirty="0">
                <a:solidFill>
                  <a:srgbClr val="FFFF00"/>
                </a:solidFill>
              </a:rPr>
              <a:t>Modéliser les relations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0" indent="0">
              <a:lnSpc>
                <a:spcPct val="135714"/>
              </a:lnSpc>
              <a:buNone/>
            </a:pPr>
            <a:r>
              <a:rPr lang="fr-CA" sz="1200" b="1" dirty="0">
                <a:latin typeface="Courier New" panose="02070309020205020404" pitchFamily="49" charset="0"/>
                <a:cs typeface="Courier New" panose="02070309020205020404" pitchFamily="49" charset="0"/>
              </a:rPr>
              <a:t>let auteur = </a:t>
            </a:r>
            <a:r>
              <a:rPr lang="en-US" sz="1200" b="1" dirty="0">
                <a:latin typeface="Courier New" panose="02070309020205020404" pitchFamily="49" charset="0"/>
                <a:cs typeface="Courier New" panose="02070309020205020404" pitchFamily="49" charset="0"/>
              </a:rPr>
              <a:t>{ </a:t>
            </a:r>
            <a:endParaRPr lang="en-US" sz="1200" b="1" dirty="0" smtClean="0">
              <a:latin typeface="Courier New" panose="02070309020205020404" pitchFamily="49" charset="0"/>
              <a:cs typeface="Courier New" panose="02070309020205020404" pitchFamily="49" charset="0"/>
            </a:endParaRPr>
          </a:p>
          <a:p>
            <a:pPr marL="0" indent="0">
              <a:lnSpc>
                <a:spcPct val="135714"/>
              </a:lnSpc>
              <a:buNone/>
            </a:pPr>
            <a:r>
              <a:rPr lang="en-US" sz="1200" b="1" dirty="0" smtClean="0">
                <a:latin typeface="Courier New" panose="02070309020205020404" pitchFamily="49" charset="0"/>
                <a:cs typeface="Courier New" panose="02070309020205020404" pitchFamily="49" charset="0"/>
              </a:rPr>
              <a:t>    nom: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Rostom</a:t>
            </a:r>
            <a:r>
              <a:rPr lang="en-US" sz="1200" b="1" dirty="0" smtClean="0">
                <a:latin typeface="Courier New" panose="02070309020205020404" pitchFamily="49" charset="0"/>
                <a:cs typeface="Courier New" panose="02070309020205020404" pitchFamily="49" charset="0"/>
              </a:rPr>
              <a:t>’</a:t>
            </a:r>
          </a:p>
          <a:p>
            <a:pPr marL="0" indent="0">
              <a:lnSpc>
                <a:spcPct val="135714"/>
              </a:lnSpc>
              <a:buNone/>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 60 </a:t>
            </a:r>
            <a:r>
              <a:rPr lang="en-US" sz="1200" b="1" dirty="0" err="1" smtClean="0">
                <a:latin typeface="Courier New" panose="02070309020205020404" pitchFamily="49" charset="0"/>
                <a:cs typeface="Courier New" panose="02070309020205020404" pitchFamily="49" charset="0"/>
              </a:rPr>
              <a:t>autres</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propriétés</a:t>
            </a:r>
            <a:r>
              <a:rPr lang="en-US" sz="1200" b="1" dirty="0" smtClean="0">
                <a:latin typeface="Courier New" panose="02070309020205020404" pitchFamily="49" charset="0"/>
                <a:cs typeface="Courier New" panose="02070309020205020404" pitchFamily="49" charset="0"/>
              </a:rPr>
              <a:t>  </a:t>
            </a:r>
          </a:p>
          <a:p>
            <a:pPr marL="0" indent="0">
              <a:lnSpc>
                <a:spcPct val="135714"/>
              </a:lnSpc>
              <a:buNone/>
            </a:pPr>
            <a:r>
              <a:rPr lang="en-US" sz="1200" b="1" dirty="0" smtClean="0">
                <a:latin typeface="Courier New" panose="02070309020205020404" pitchFamily="49" charset="0"/>
                <a:cs typeface="Courier New" panose="02070309020205020404" pitchFamily="49" charset="0"/>
              </a:rPr>
              <a:t>};</a:t>
            </a:r>
          </a:p>
          <a:p>
            <a:pPr marL="0" indent="0">
              <a:lnSpc>
                <a:spcPct val="135714"/>
              </a:lnSpc>
              <a:buNone/>
            </a:pPr>
            <a:endParaRPr lang="en-US" sz="1200" b="1" dirty="0">
              <a:latin typeface="Courier New" panose="02070309020205020404" pitchFamily="49" charset="0"/>
              <a:cs typeface="Courier New" panose="02070309020205020404" pitchFamily="49" charset="0"/>
            </a:endParaRPr>
          </a:p>
          <a:p>
            <a:pPr marL="0" indent="0">
              <a:lnSpc>
                <a:spcPct val="135714"/>
              </a:lnSpc>
              <a:buNone/>
            </a:pPr>
            <a:r>
              <a:rPr lang="en-US" sz="1200" b="1" dirty="0">
                <a:latin typeface="Courier New" panose="02070309020205020404" pitchFamily="49" charset="0"/>
                <a:cs typeface="Courier New" panose="02070309020205020404" pitchFamily="49" charset="0"/>
              </a:rPr>
              <a:t>l</a:t>
            </a:r>
            <a:r>
              <a:rPr lang="en-US" sz="1200" b="1" dirty="0" smtClean="0">
                <a:latin typeface="Courier New" panose="02070309020205020404" pitchFamily="49" charset="0"/>
                <a:cs typeface="Courier New" panose="02070309020205020404" pitchFamily="49" charset="0"/>
              </a:rPr>
              <a:t>et atelier = {</a:t>
            </a:r>
          </a:p>
          <a:p>
            <a:pPr marL="0" indent="0">
              <a:lnSpc>
                <a:spcPct val="135714"/>
              </a:lnSpc>
              <a:buNone/>
            </a:pPr>
            <a:r>
              <a:rPr lang="en-US" sz="1200" b="1" dirty="0" smtClean="0">
                <a:latin typeface="Courier New" panose="02070309020205020404" pitchFamily="49" charset="0"/>
                <a:cs typeface="Courier New" panose="02070309020205020404" pitchFamily="49" charset="0"/>
              </a:rPr>
              <a:t>    auteur: {</a:t>
            </a:r>
          </a:p>
          <a:p>
            <a:pPr marL="0" indent="0">
              <a:lnSpc>
                <a:spcPct val="135714"/>
              </a:lnSpc>
              <a:buNone/>
            </a:pPr>
            <a:r>
              <a:rPr lang="en-US" sz="1200" b="1" dirty="0" smtClean="0">
                <a:latin typeface="Courier New" panose="02070309020205020404" pitchFamily="49" charset="0"/>
                <a:cs typeface="Courier New" panose="02070309020205020404" pitchFamily="49" charset="0"/>
              </a:rPr>
              <a:t>        id: ‘ref’</a:t>
            </a:r>
          </a:p>
          <a:p>
            <a:pPr marL="0" indent="0">
              <a:lnSpc>
                <a:spcPct val="135714"/>
              </a:lnSpc>
              <a:buNone/>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nom: ‘</a:t>
            </a:r>
            <a:r>
              <a:rPr lang="en-US" sz="1200" b="1" dirty="0" err="1" smtClean="0">
                <a:latin typeface="Courier New" panose="02070309020205020404" pitchFamily="49" charset="0"/>
                <a:cs typeface="Courier New" panose="02070309020205020404" pitchFamily="49" charset="0"/>
              </a:rPr>
              <a:t>Rostom</a:t>
            </a:r>
            <a:r>
              <a:rPr lang="en-US" sz="1200" b="1" dirty="0" smtClean="0">
                <a:latin typeface="Courier New" panose="02070309020205020404" pitchFamily="49" charset="0"/>
                <a:cs typeface="Courier New" panose="02070309020205020404" pitchFamily="49" charset="0"/>
              </a:rPr>
              <a:t>’</a:t>
            </a:r>
          </a:p>
          <a:p>
            <a:pPr marL="0" indent="0">
              <a:lnSpc>
                <a:spcPct val="135714"/>
              </a:lnSpc>
              <a:buNone/>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p>
          <a:p>
            <a:pPr marL="0" indent="0">
              <a:lnSpc>
                <a:spcPct val="135714"/>
              </a:lnSpc>
              <a:buNone/>
            </a:pPr>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a:p>
            <a:pPr marL="0" lvl="0" indent="0" algn="l" rtl="0">
              <a:lnSpc>
                <a:spcPct val="135714"/>
              </a:lnSpc>
              <a:spcBef>
                <a:spcPts val="0"/>
              </a:spcBef>
              <a:spcAft>
                <a:spcPts val="0"/>
              </a:spcAft>
              <a:buNone/>
            </a:pPr>
            <a:endParaRPr sz="1200" dirty="0" smtClean="0">
              <a:latin typeface="Courier New"/>
              <a:ea typeface="Courier New"/>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70931949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a:t>
            </a:r>
            <a:r>
              <a:rPr lang="en" dirty="0" smtClean="0"/>
              <a:t>&gt; Relations &gt; </a:t>
            </a:r>
            <a:r>
              <a:rPr lang="fr-CA" dirty="0" smtClean="0">
                <a:solidFill>
                  <a:srgbClr val="FFFF00"/>
                </a:solidFill>
              </a:rPr>
              <a:t>Référencer les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171450" indent="-171450">
              <a:lnSpc>
                <a:spcPct val="135714"/>
              </a:lnSpc>
            </a:pPr>
            <a:r>
              <a:rPr lang="en-CA" sz="1200" dirty="0" smtClean="0">
                <a:latin typeface="Roboto" panose="020B0604020202020204" charset="0"/>
                <a:ea typeface="Roboto" panose="020B0604020202020204" charset="0"/>
                <a:cs typeface="Courier New"/>
                <a:sym typeface="Courier New"/>
              </a:rPr>
              <a:t>Nous </a:t>
            </a:r>
            <a:r>
              <a:rPr lang="en-CA" sz="1200" dirty="0" err="1" smtClean="0">
                <a:latin typeface="Roboto" panose="020B0604020202020204" charset="0"/>
                <a:ea typeface="Roboto" panose="020B0604020202020204" charset="0"/>
                <a:cs typeface="Courier New"/>
                <a:sym typeface="Courier New"/>
              </a:rPr>
              <a:t>allons</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voir</a:t>
            </a:r>
            <a:r>
              <a:rPr lang="en-CA" sz="1200" dirty="0" smtClean="0">
                <a:latin typeface="Roboto" panose="020B0604020202020204" charset="0"/>
                <a:ea typeface="Roboto" panose="020B0604020202020204" charset="0"/>
                <a:cs typeface="Courier New"/>
                <a:sym typeface="Courier New"/>
              </a:rPr>
              <a:t> comment </a:t>
            </a:r>
            <a:r>
              <a:rPr lang="fr-CA" sz="1200" b="1" dirty="0" smtClean="0">
                <a:latin typeface="Roboto" panose="020B0604020202020204" charset="0"/>
                <a:ea typeface="Roboto" panose="020B0604020202020204" charset="0"/>
                <a:cs typeface="Courier New"/>
                <a:sym typeface="Courier New"/>
              </a:rPr>
              <a:t>référencer</a:t>
            </a:r>
            <a:r>
              <a:rPr lang="fr-CA" sz="1200" dirty="0" smtClean="0">
                <a:latin typeface="Roboto" panose="020B0604020202020204" charset="0"/>
                <a:ea typeface="Roboto" panose="020B0604020202020204" charset="0"/>
                <a:cs typeface="Courier New"/>
                <a:sym typeface="Courier New"/>
              </a:rPr>
              <a:t> un document à l’intérieur d’un autre document</a:t>
            </a:r>
          </a:p>
          <a:p>
            <a:pPr marL="0" lvl="0" indent="0">
              <a:buNone/>
            </a:pPr>
            <a:endParaRPr lang="fr-FR" sz="1200" dirty="0" smtClean="0"/>
          </a:p>
          <a:p>
            <a:pPr marL="0" lvl="0" indent="0">
              <a:buNone/>
            </a:pPr>
            <a:r>
              <a:rPr lang="fr-FR" sz="1200" dirty="0" smtClean="0"/>
              <a:t>Exercice </a:t>
            </a:r>
            <a:r>
              <a:rPr lang="fr-FR" sz="1200" dirty="0"/>
              <a:t>:</a:t>
            </a:r>
          </a:p>
          <a:p>
            <a:pPr marL="365760" lvl="0" indent="-213359">
              <a:spcBef>
                <a:spcPts val="1000"/>
              </a:spcBef>
              <a:buSzPts val="1200"/>
              <a:buAutoNum type="arabicPeriod"/>
            </a:pPr>
            <a:r>
              <a:rPr lang="fr-FR" sz="1200" dirty="0" smtClean="0"/>
              <a:t>Placez le fichier </a:t>
            </a:r>
            <a:r>
              <a:rPr lang="fr-FR" sz="1200" b="1" i="1" dirty="0"/>
              <a:t>reference.js</a:t>
            </a:r>
            <a:r>
              <a:rPr lang="fr-FR" sz="1200" dirty="0" smtClean="0"/>
              <a:t> ( Fourni dans le cours ) dans le répertoire </a:t>
            </a:r>
            <a:r>
              <a:rPr lang="fr-FR" sz="1200" b="1" i="1" dirty="0" smtClean="0"/>
              <a:t>mongo-</a:t>
            </a:r>
            <a:r>
              <a:rPr lang="fr-FR" sz="1200" b="1" i="1" dirty="0" err="1" smtClean="0"/>
              <a:t>demo</a:t>
            </a:r>
            <a:endParaRPr lang="fr-FR" sz="1200" b="1" i="1" dirty="0" smtClean="0"/>
          </a:p>
          <a:p>
            <a:pPr marL="365760" lvl="0" indent="-213359">
              <a:spcBef>
                <a:spcPts val="1000"/>
              </a:spcBef>
              <a:buSzPts val="1200"/>
              <a:buAutoNum type="arabicPeriod"/>
            </a:pPr>
            <a:r>
              <a:rPr lang="fr-FR" sz="1200" dirty="0" smtClean="0"/>
              <a:t>Ouvrez le fichier </a:t>
            </a:r>
            <a:r>
              <a:rPr lang="fr-FR" sz="1200" b="1" i="1" dirty="0"/>
              <a:t>reference.js </a:t>
            </a:r>
            <a:r>
              <a:rPr lang="fr-FR" sz="1200" dirty="0" smtClean="0"/>
              <a:t>et</a:t>
            </a:r>
            <a:r>
              <a:rPr lang="fr-FR" sz="1200" b="1" i="1" dirty="0" smtClean="0"/>
              <a:t> </a:t>
            </a:r>
            <a:r>
              <a:rPr lang="fr-FR" sz="1200" dirty="0" smtClean="0"/>
              <a:t>examinez la définition du modèle de l’auteur et celui de l’atelier</a:t>
            </a:r>
          </a:p>
          <a:p>
            <a:pPr marL="365760" lvl="0" indent="-213359">
              <a:spcBef>
                <a:spcPts val="1000"/>
              </a:spcBef>
              <a:buSzPts val="1200"/>
              <a:buAutoNum type="arabicPeriod"/>
            </a:pPr>
            <a:r>
              <a:rPr lang="fr-FR" sz="1200" dirty="0" smtClean="0"/>
              <a:t>Ouvrez la ligne de commande et exécutez </a:t>
            </a:r>
            <a:r>
              <a:rPr lang="fr-FR" sz="1200" b="1" i="1" dirty="0"/>
              <a:t>reference.js </a:t>
            </a:r>
            <a:r>
              <a:rPr lang="fr-FR" sz="1200" dirty="0" smtClean="0"/>
              <a:t>pour créer un auteur</a:t>
            </a:r>
          </a:p>
          <a:p>
            <a:pPr marL="365760" lvl="0" indent="-213359">
              <a:spcBef>
                <a:spcPts val="1000"/>
              </a:spcBef>
              <a:buSzPts val="1200"/>
              <a:buAutoNum type="arabicPeriod"/>
            </a:pPr>
            <a:r>
              <a:rPr lang="fr-FR" sz="1200" dirty="0" smtClean="0"/>
              <a:t>Copiez l’id de l’auteur </a:t>
            </a:r>
            <a:r>
              <a:rPr lang="fr-FR" sz="1200" dirty="0" err="1" smtClean="0"/>
              <a:t>retourn</a:t>
            </a:r>
            <a:r>
              <a:rPr lang="fr-CA" sz="1200" dirty="0" smtClean="0"/>
              <a:t>é par </a:t>
            </a:r>
            <a:r>
              <a:rPr lang="fr-CA" sz="1200" dirty="0" err="1" smtClean="0"/>
              <a:t>MongoDB</a:t>
            </a:r>
            <a:endParaRPr lang="fr-CA" sz="1200" dirty="0" smtClean="0"/>
          </a:p>
          <a:p>
            <a:pPr marL="365760" lvl="0" indent="-213359">
              <a:spcBef>
                <a:spcPts val="1000"/>
              </a:spcBef>
              <a:buSzPts val="1200"/>
              <a:buAutoNum type="arabicPeriod"/>
            </a:pPr>
            <a:r>
              <a:rPr lang="fr-CA" sz="1200" dirty="0" smtClean="0"/>
              <a:t>Commentez l’appel à la fonction </a:t>
            </a:r>
            <a:r>
              <a:rPr lang="fr-CA" sz="1200" b="1" i="1" dirty="0" err="1" smtClean="0"/>
              <a:t>creerAuteur</a:t>
            </a:r>
            <a:r>
              <a:rPr lang="fr-CA" sz="1200" b="1" i="1" dirty="0" smtClean="0"/>
              <a:t>()</a:t>
            </a:r>
          </a:p>
          <a:p>
            <a:pPr marL="365760" lvl="0" indent="-213359">
              <a:spcBef>
                <a:spcPts val="1000"/>
              </a:spcBef>
              <a:buSzPts val="1200"/>
              <a:buAutoNum type="arabicPeriod"/>
            </a:pPr>
            <a:r>
              <a:rPr lang="fr-FR" sz="1200" dirty="0" smtClean="0"/>
              <a:t>Dé-commentez l’appel à la fonction </a:t>
            </a:r>
            <a:r>
              <a:rPr lang="fr-FR" sz="1200" b="1" i="1" dirty="0" err="1" smtClean="0"/>
              <a:t>creerAtelier</a:t>
            </a:r>
            <a:r>
              <a:rPr lang="fr-FR" sz="1200" b="1" i="1" dirty="0" smtClean="0"/>
              <a:t>() </a:t>
            </a:r>
            <a:r>
              <a:rPr lang="fr-FR" sz="1200" dirty="0" smtClean="0"/>
              <a:t>et passez en paramètre l’id de l’auteur copié à l’étape 4</a:t>
            </a:r>
          </a:p>
          <a:p>
            <a:pPr marL="152401" indent="0">
              <a:spcBef>
                <a:spcPts val="1000"/>
              </a:spcBef>
              <a:buSzPts val="1200"/>
              <a:buNone/>
            </a:pPr>
            <a:r>
              <a:rPr lang="en-CA" sz="1200" b="1" dirty="0" smtClean="0">
                <a:solidFill>
                  <a:schemeClr val="tx2"/>
                </a:solidFill>
                <a:latin typeface="Courier New" panose="02070309020205020404" pitchFamily="49" charset="0"/>
                <a:cs typeface="Courier New" panose="02070309020205020404" pitchFamily="49" charset="0"/>
              </a:rPr>
              <a:t>  </a:t>
            </a:r>
            <a:r>
              <a:rPr lang="en-CA" sz="1200" b="1" dirty="0" err="1" smtClean="0">
                <a:solidFill>
                  <a:schemeClr val="tx2"/>
                </a:solidFill>
                <a:latin typeface="Courier New" panose="02070309020205020404" pitchFamily="49" charset="0"/>
                <a:cs typeface="Courier New" panose="02070309020205020404" pitchFamily="49" charset="0"/>
              </a:rPr>
              <a:t>creerAtelier</a:t>
            </a:r>
            <a:r>
              <a:rPr lang="en-CA" sz="1200" b="1" dirty="0">
                <a:solidFill>
                  <a:schemeClr val="tx2"/>
                </a:solidFill>
                <a:latin typeface="Courier New" panose="02070309020205020404" pitchFamily="49" charset="0"/>
                <a:cs typeface="Courier New" panose="02070309020205020404" pitchFamily="49" charset="0"/>
              </a:rPr>
              <a:t>('Node', '5bed056a24743a3b6c2a13c4');</a:t>
            </a:r>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166147162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Référencer les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81001" lvl="0" indent="-228600">
              <a:spcBef>
                <a:spcPts val="1000"/>
              </a:spcBef>
              <a:buSzPts val="1200"/>
              <a:buFont typeface="+mj-lt"/>
              <a:buAutoNum type="arabicPeriod" startAt="7"/>
            </a:pPr>
            <a:r>
              <a:rPr lang="fr-FR" sz="1200" dirty="0" smtClean="0"/>
              <a:t>Enregistrez les modifications et exécutez </a:t>
            </a:r>
            <a:r>
              <a:rPr lang="fr-FR" sz="1200" b="1" i="1" dirty="0"/>
              <a:t>reference.js</a:t>
            </a:r>
            <a:r>
              <a:rPr lang="fr-FR" sz="1200" dirty="0" smtClean="0"/>
              <a:t> à nouveau</a:t>
            </a:r>
            <a:endParaRPr lang="fr-FR" sz="1200" b="1" i="1" dirty="0"/>
          </a:p>
          <a:p>
            <a:pPr marL="323851" indent="-171450">
              <a:spcBef>
                <a:spcPts val="1000"/>
              </a:spcBef>
              <a:buSzPts val="1200"/>
            </a:pPr>
            <a:r>
              <a:rPr lang="fr-FR" sz="1200" dirty="0" smtClean="0"/>
              <a:t>Remarquez que l’atelier a bien été créé mais sans référencer l’auteur créé précédemment car seulement la propriété </a:t>
            </a:r>
            <a:r>
              <a:rPr lang="fr-FR" sz="1200" b="1" i="1" dirty="0" smtClean="0"/>
              <a:t>nom</a:t>
            </a:r>
            <a:r>
              <a:rPr lang="fr-FR" sz="1200" dirty="0" smtClean="0"/>
              <a:t> a été définie dans le model </a:t>
            </a:r>
            <a:r>
              <a:rPr lang="fr-FR" sz="1200" b="1" dirty="0" smtClean="0"/>
              <a:t>Atelier</a:t>
            </a:r>
          </a:p>
          <a:p>
            <a:pPr marL="381001" lvl="0" indent="-228600">
              <a:spcBef>
                <a:spcPts val="1000"/>
              </a:spcBef>
              <a:buSzPts val="1200"/>
              <a:buFont typeface="+mj-lt"/>
              <a:buAutoNum type="arabicPeriod" startAt="8"/>
            </a:pPr>
            <a:r>
              <a:rPr lang="fr-FR" sz="1200" dirty="0" smtClean="0"/>
              <a:t>Ouvrez le fichier </a:t>
            </a:r>
            <a:r>
              <a:rPr lang="fr-FR" sz="1200" b="1" i="1" dirty="0"/>
              <a:t>reference.js</a:t>
            </a:r>
            <a:r>
              <a:rPr lang="fr-FR" sz="1200" dirty="0" smtClean="0"/>
              <a:t> et modifier le model </a:t>
            </a:r>
            <a:r>
              <a:rPr lang="fr-FR" sz="1200" b="1" i="1" dirty="0" smtClean="0"/>
              <a:t>Atelier</a:t>
            </a:r>
            <a:r>
              <a:rPr lang="fr-FR" sz="1200" dirty="0" smtClean="0"/>
              <a:t> pour d</a:t>
            </a:r>
            <a:r>
              <a:rPr lang="fr-CA" sz="1200" dirty="0" err="1" smtClean="0"/>
              <a:t>éfinir</a:t>
            </a:r>
            <a:r>
              <a:rPr lang="fr-CA" sz="1200" dirty="0" smtClean="0"/>
              <a:t> </a:t>
            </a:r>
            <a:r>
              <a:rPr lang="fr-FR" sz="1200" dirty="0" smtClean="0"/>
              <a:t>la propriété </a:t>
            </a:r>
            <a:r>
              <a:rPr lang="fr-FR" sz="1200" b="1" i="1" dirty="0" smtClean="0"/>
              <a:t>auteur </a:t>
            </a:r>
            <a:r>
              <a:rPr lang="fr-FR" sz="1200" dirty="0" smtClean="0"/>
              <a:t>comme ceci :</a:t>
            </a:r>
            <a:endParaRPr lang="fr-FR" sz="1200" b="1" i="1" dirty="0" smtClean="0"/>
          </a:p>
          <a:p>
            <a:pPr marL="152401" lvl="0" indent="0">
              <a:buSzPts val="1200"/>
              <a:buNone/>
            </a:pPr>
            <a:endParaRPr lang="fr-FR" sz="1200" dirty="0" smtClean="0"/>
          </a:p>
          <a:p>
            <a:pPr marL="139700" indent="0">
              <a:buNone/>
            </a:pPr>
            <a:r>
              <a:rPr lang="en-CA" sz="1200" dirty="0" err="1" smtClean="0">
                <a:solidFill>
                  <a:schemeClr val="tx2"/>
                </a:solidFill>
                <a:latin typeface="Courier New" panose="02070309020205020404" pitchFamily="49" charset="0"/>
                <a:cs typeface="Courier New" panose="02070309020205020404" pitchFamily="49" charset="0"/>
              </a:rPr>
              <a:t>const</a:t>
            </a:r>
            <a:r>
              <a:rPr lang="en-CA" sz="1200" dirty="0" smtClean="0">
                <a:solidFill>
                  <a:schemeClr val="tx2"/>
                </a:solidFill>
                <a:latin typeface="Courier New" panose="02070309020205020404" pitchFamily="49" charset="0"/>
                <a:cs typeface="Courier New" panose="02070309020205020404" pitchFamily="49" charset="0"/>
              </a:rPr>
              <a:t> </a:t>
            </a:r>
            <a:r>
              <a:rPr lang="en-CA" sz="1200" dirty="0">
                <a:solidFill>
                  <a:schemeClr val="tx2"/>
                </a:solidFill>
                <a:latin typeface="Courier New" panose="02070309020205020404" pitchFamily="49" charset="0"/>
                <a:cs typeface="Courier New" panose="02070309020205020404" pitchFamily="49" charset="0"/>
              </a:rPr>
              <a:t>Atelier = </a:t>
            </a:r>
            <a:r>
              <a:rPr lang="en-CA" sz="1200" dirty="0" err="1">
                <a:solidFill>
                  <a:schemeClr val="tx2"/>
                </a:solidFill>
                <a:latin typeface="Courier New" panose="02070309020205020404" pitchFamily="49" charset="0"/>
                <a:cs typeface="Courier New" panose="02070309020205020404" pitchFamily="49" charset="0"/>
              </a:rPr>
              <a:t>mongoose.model</a:t>
            </a:r>
            <a:r>
              <a:rPr lang="en-CA" sz="1200" dirty="0">
                <a:solidFill>
                  <a:schemeClr val="tx2"/>
                </a:solidFill>
                <a:latin typeface="Courier New" panose="02070309020205020404" pitchFamily="49" charset="0"/>
                <a:cs typeface="Courier New" panose="02070309020205020404" pitchFamily="49" charset="0"/>
              </a:rPr>
              <a:t>('Atelier', new </a:t>
            </a:r>
            <a:r>
              <a:rPr lang="en-CA" sz="1200" dirty="0" err="1">
                <a:solidFill>
                  <a:schemeClr val="tx2"/>
                </a:solidFill>
                <a:latin typeface="Courier New" panose="02070309020205020404" pitchFamily="49" charset="0"/>
                <a:cs typeface="Courier New" panose="02070309020205020404" pitchFamily="49" charset="0"/>
              </a:rPr>
              <a:t>mongoose.Schema</a:t>
            </a:r>
            <a:r>
              <a:rPr lang="en-CA" sz="1200" dirty="0">
                <a:solidFill>
                  <a:schemeClr val="tx2"/>
                </a:solidFill>
                <a:latin typeface="Courier New" panose="02070309020205020404" pitchFamily="49" charset="0"/>
                <a:cs typeface="Courier New" panose="02070309020205020404" pitchFamily="49" charset="0"/>
              </a:rPr>
              <a:t>({</a:t>
            </a:r>
          </a:p>
          <a:p>
            <a:pPr marL="139700" indent="0">
              <a:buNone/>
            </a:pPr>
            <a:r>
              <a:rPr lang="en-CA" sz="1200" dirty="0" smtClean="0">
                <a:solidFill>
                  <a:schemeClr val="tx2"/>
                </a:solidFill>
                <a:latin typeface="Courier New" panose="02070309020205020404" pitchFamily="49" charset="0"/>
                <a:cs typeface="Courier New" panose="02070309020205020404" pitchFamily="49" charset="0"/>
              </a:rPr>
              <a:t>    nom</a:t>
            </a:r>
            <a:r>
              <a:rPr lang="en-CA" sz="1200" dirty="0">
                <a:solidFill>
                  <a:schemeClr val="tx2"/>
                </a:solidFill>
                <a:latin typeface="Courier New" panose="02070309020205020404" pitchFamily="49" charset="0"/>
                <a:cs typeface="Courier New" panose="02070309020205020404" pitchFamily="49" charset="0"/>
              </a:rPr>
              <a:t>: String,</a:t>
            </a:r>
          </a:p>
          <a:p>
            <a:pPr marL="139700" indent="0">
              <a:buNone/>
            </a:pPr>
            <a:r>
              <a:rPr lang="en-CA" sz="1200" b="1" dirty="0" smtClean="0">
                <a:solidFill>
                  <a:schemeClr val="tx2"/>
                </a:solidFill>
                <a:latin typeface="Courier New" panose="02070309020205020404" pitchFamily="49" charset="0"/>
                <a:cs typeface="Courier New" panose="02070309020205020404" pitchFamily="49" charset="0"/>
              </a:rPr>
              <a:t>    auteur</a:t>
            </a:r>
            <a:r>
              <a:rPr lang="en-CA" sz="1200" b="1" dirty="0">
                <a:solidFill>
                  <a:schemeClr val="tx2"/>
                </a:solidFill>
                <a:latin typeface="Courier New" panose="02070309020205020404" pitchFamily="49" charset="0"/>
                <a:cs typeface="Courier New" panose="02070309020205020404" pitchFamily="49" charset="0"/>
              </a:rPr>
              <a:t>: {</a:t>
            </a:r>
          </a:p>
          <a:p>
            <a:pPr marL="139700" indent="0">
              <a:buNone/>
            </a:pPr>
            <a:r>
              <a:rPr lang="en-CA" sz="1200" b="1" dirty="0" smtClean="0">
                <a:solidFill>
                  <a:schemeClr val="tx2"/>
                </a:solidFill>
                <a:latin typeface="Courier New" panose="02070309020205020404" pitchFamily="49" charset="0"/>
                <a:cs typeface="Courier New" panose="02070309020205020404" pitchFamily="49" charset="0"/>
              </a:rPr>
              <a:t>        type</a:t>
            </a:r>
            <a:r>
              <a:rPr lang="en-CA" sz="1200" b="1" dirty="0">
                <a:solidFill>
                  <a:schemeClr val="tx2"/>
                </a:solidFill>
                <a:latin typeface="Courier New" panose="02070309020205020404" pitchFamily="49" charset="0"/>
                <a:cs typeface="Courier New" panose="02070309020205020404" pitchFamily="49" charset="0"/>
              </a:rPr>
              <a:t>: </a:t>
            </a:r>
            <a:r>
              <a:rPr lang="en-CA" sz="1200" b="1" dirty="0" err="1">
                <a:solidFill>
                  <a:schemeClr val="tx2"/>
                </a:solidFill>
                <a:latin typeface="Courier New" panose="02070309020205020404" pitchFamily="49" charset="0"/>
                <a:cs typeface="Courier New" panose="02070309020205020404" pitchFamily="49" charset="0"/>
              </a:rPr>
              <a:t>mongoose.Schema.Types.ObjectId</a:t>
            </a:r>
            <a:r>
              <a:rPr lang="en-CA" sz="1200" b="1" dirty="0">
                <a:solidFill>
                  <a:schemeClr val="tx2"/>
                </a:solidFill>
                <a:latin typeface="Courier New" panose="02070309020205020404" pitchFamily="49" charset="0"/>
                <a:cs typeface="Courier New" panose="02070309020205020404" pitchFamily="49" charset="0"/>
              </a:rPr>
              <a:t>,</a:t>
            </a:r>
          </a:p>
          <a:p>
            <a:pPr marL="139700" indent="0">
              <a:buNone/>
            </a:pPr>
            <a:r>
              <a:rPr lang="en-CA" sz="1200" b="1" dirty="0" smtClean="0">
                <a:solidFill>
                  <a:schemeClr val="tx2"/>
                </a:solidFill>
                <a:latin typeface="Courier New" panose="02070309020205020404" pitchFamily="49" charset="0"/>
                <a:cs typeface="Courier New" panose="02070309020205020404" pitchFamily="49" charset="0"/>
              </a:rPr>
              <a:t>        ref</a:t>
            </a:r>
            <a:r>
              <a:rPr lang="en-CA" sz="1200" b="1" dirty="0">
                <a:solidFill>
                  <a:schemeClr val="tx2"/>
                </a:solidFill>
                <a:latin typeface="Courier New" panose="02070309020205020404" pitchFamily="49" charset="0"/>
                <a:cs typeface="Courier New" panose="02070309020205020404" pitchFamily="49" charset="0"/>
              </a:rPr>
              <a:t>: 'Auteur'</a:t>
            </a:r>
          </a:p>
          <a:p>
            <a:pPr marL="139700" indent="0">
              <a:buNone/>
            </a:pPr>
            <a:r>
              <a:rPr lang="en-CA" sz="1200" b="1" dirty="0" smtClean="0">
                <a:solidFill>
                  <a:schemeClr val="tx2"/>
                </a:solidFill>
                <a:latin typeface="Courier New" panose="02070309020205020404" pitchFamily="49" charset="0"/>
                <a:cs typeface="Courier New" panose="02070309020205020404" pitchFamily="49" charset="0"/>
              </a:rPr>
              <a:t>    }</a:t>
            </a:r>
            <a:endParaRPr lang="en-CA" sz="1200" b="1" dirty="0">
              <a:solidFill>
                <a:schemeClr val="tx2"/>
              </a:solidFill>
              <a:latin typeface="Courier New" panose="02070309020205020404" pitchFamily="49" charset="0"/>
              <a:cs typeface="Courier New" panose="02070309020205020404" pitchFamily="49" charset="0"/>
            </a:endParaRPr>
          </a:p>
          <a:p>
            <a:pPr marL="139700" indent="0">
              <a:buNone/>
            </a:pPr>
            <a:r>
              <a:rPr lang="en-CA" sz="1200" dirty="0">
                <a:solidFill>
                  <a:schemeClr val="tx2"/>
                </a:solidFill>
                <a:latin typeface="Courier New" panose="02070309020205020404" pitchFamily="49" charset="0"/>
                <a:cs typeface="Courier New" panose="02070309020205020404" pitchFamily="49" charset="0"/>
              </a:rPr>
              <a:t>}));</a:t>
            </a:r>
          </a:p>
          <a:p>
            <a:pPr marL="381001" lvl="0" indent="-228600">
              <a:spcBef>
                <a:spcPts val="1000"/>
              </a:spcBef>
              <a:buSzPts val="1200"/>
              <a:buFont typeface="+mj-lt"/>
              <a:buAutoNum type="arabicPeriod" startAt="8"/>
            </a:pPr>
            <a:endParaRPr lang="fr-FR" sz="1200" dirty="0" smtClean="0"/>
          </a:p>
          <a:p>
            <a:pPr marL="365760" lvl="0" indent="-213359">
              <a:spcBef>
                <a:spcPts val="1000"/>
              </a:spcBef>
              <a:buSzPts val="1200"/>
              <a:buAutoNum type="arabicPeriod" startAt="8"/>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451731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Module OS</a:t>
            </a:r>
            <a:endParaRPr>
              <a:solidFill>
                <a:srgbClr val="FFFF00"/>
              </a:solidFill>
            </a:endParaRPr>
          </a:p>
        </p:txBody>
      </p:sp>
      <p:sp>
        <p:nvSpPr>
          <p:cNvPr id="279" name="Google Shape;279;p40"/>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365760" lvl="0" indent="-213359" algn="l" rtl="0">
              <a:lnSpc>
                <a:spcPct val="100000"/>
              </a:lnSpc>
              <a:spcBef>
                <a:spcPts val="0"/>
              </a:spcBef>
              <a:spcAft>
                <a:spcPts val="0"/>
              </a:spcAft>
              <a:buSzPts val="1200"/>
              <a:buChar char="●"/>
            </a:pPr>
            <a:r>
              <a:rPr lang="en" sz="1200"/>
              <a:t>Nous allons voir comment récupérer l’information du système d’exploitation (OS) en utilisant le module </a:t>
            </a:r>
            <a:r>
              <a:rPr lang="en" sz="1200" b="1"/>
              <a:t>OS </a:t>
            </a:r>
            <a:r>
              <a:rPr lang="en" sz="1200"/>
              <a:t>de Node</a:t>
            </a:r>
            <a:endParaRPr sz="1200"/>
          </a:p>
          <a:p>
            <a:pPr marL="457200" lvl="0" indent="0" algn="l" rtl="0">
              <a:lnSpc>
                <a:spcPct val="100000"/>
              </a:lnSpc>
              <a:spcBef>
                <a:spcPts val="0"/>
              </a:spcBef>
              <a:spcAft>
                <a:spcPts val="0"/>
              </a:spcAft>
              <a:buNone/>
            </a:pPr>
            <a:endParaRPr sz="1200"/>
          </a:p>
          <a:p>
            <a:pPr marL="365760" lvl="0" indent="-213359" algn="l" rtl="0">
              <a:lnSpc>
                <a:spcPct val="100000"/>
              </a:lnSpc>
              <a:spcBef>
                <a:spcPts val="0"/>
              </a:spcBef>
              <a:spcAft>
                <a:spcPts val="0"/>
              </a:spcAft>
              <a:buSzPts val="1200"/>
              <a:buChar char="●"/>
            </a:pPr>
            <a:r>
              <a:rPr lang="en" sz="1200"/>
              <a:t>Repartez dans le documentation de Node, dans la liste des modules, repérez le module </a:t>
            </a:r>
            <a:r>
              <a:rPr lang="en" sz="1200" b="1"/>
              <a:t>OS</a:t>
            </a:r>
            <a:endParaRPr sz="1200" b="1"/>
          </a:p>
          <a:p>
            <a:pPr marL="457200" lvl="0" indent="0" algn="l" rtl="0">
              <a:lnSpc>
                <a:spcPct val="100000"/>
              </a:lnSpc>
              <a:spcBef>
                <a:spcPts val="0"/>
              </a:spcBef>
              <a:spcAft>
                <a:spcPts val="0"/>
              </a:spcAft>
              <a:buNone/>
            </a:pPr>
            <a:endParaRPr sz="1200" b="1"/>
          </a:p>
          <a:p>
            <a:pPr marL="365760" lvl="0" indent="-213359" algn="l" rtl="0">
              <a:spcBef>
                <a:spcPts val="0"/>
              </a:spcBef>
              <a:spcAft>
                <a:spcPts val="0"/>
              </a:spcAft>
              <a:buSzPts val="1200"/>
              <a:buChar char="●"/>
            </a:pPr>
            <a:r>
              <a:rPr lang="en" sz="1200"/>
              <a:t>Observez les différentes fonctions du module </a:t>
            </a:r>
            <a:r>
              <a:rPr lang="en" sz="1200" b="1"/>
              <a:t>OS</a:t>
            </a:r>
            <a:endParaRPr sz="1200" b="1"/>
          </a:p>
          <a:p>
            <a:pPr marL="0" lvl="0" indent="0" algn="l" rtl="0">
              <a:spcBef>
                <a:spcPts val="100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Ouvrez le fichier </a:t>
            </a:r>
            <a:r>
              <a:rPr lang="en" sz="1200" b="1" i="1"/>
              <a:t>app.js</a:t>
            </a:r>
            <a:endParaRPr sz="1200" b="1" i="1"/>
          </a:p>
          <a:p>
            <a:pPr marL="365760" lvl="0" indent="-213359" algn="l" rtl="0">
              <a:spcBef>
                <a:spcPts val="1000"/>
              </a:spcBef>
              <a:spcAft>
                <a:spcPts val="0"/>
              </a:spcAft>
              <a:buSzPts val="1200"/>
              <a:buAutoNum type="arabicPeriod"/>
            </a:pPr>
            <a:r>
              <a:rPr lang="en" sz="1200"/>
              <a:t>Entrez le code suivant :</a:t>
            </a:r>
            <a:endParaRPr/>
          </a:p>
          <a:p>
            <a:pPr marL="0" lvl="0" indent="0" algn="l" rtl="0">
              <a:spcBef>
                <a:spcPts val="1000"/>
              </a:spcBef>
              <a:spcAft>
                <a:spcPts val="0"/>
              </a:spcAft>
              <a:buNone/>
            </a:pPr>
            <a:endParaRPr/>
          </a:p>
          <a:p>
            <a:pPr marL="0" lvl="0" indent="0" algn="l" rtl="0">
              <a:spcBef>
                <a:spcPts val="1600"/>
              </a:spcBef>
              <a:spcAft>
                <a:spcPts val="1600"/>
              </a:spcAft>
              <a:buNone/>
            </a:pPr>
            <a:endParaRPr/>
          </a:p>
        </p:txBody>
      </p:sp>
      <p:sp>
        <p:nvSpPr>
          <p:cNvPr id="280" name="Google Shape;280;p40"/>
          <p:cNvSpPr txBox="1">
            <a:spLocks noGrp="1"/>
          </p:cNvSpPr>
          <p:nvPr>
            <p:ph type="body" idx="1"/>
          </p:nvPr>
        </p:nvSpPr>
        <p:spPr>
          <a:xfrm>
            <a:off x="4344875" y="1723600"/>
            <a:ext cx="46845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b="1">
                <a:latin typeface="Courier New"/>
                <a:ea typeface="Courier New"/>
                <a:cs typeface="Courier New"/>
                <a:sym typeface="Courier New"/>
              </a:rPr>
              <a:t>const os = require('os');</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var memTotal = os.totalmem();</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var memLibre = os.freemem();</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console.log(`Mémoire total: ${memTotal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console.log(`Mémoire libre: ${memLibre }`);</a:t>
            </a:r>
            <a:endParaRPr sz="1050" b="1">
              <a:latin typeface="Courier New"/>
              <a:ea typeface="Courier New"/>
              <a:cs typeface="Courier New"/>
              <a:sym typeface="Courier New"/>
            </a:endParaRPr>
          </a:p>
          <a:p>
            <a:pPr marL="0" lvl="0" indent="0" algn="l" rtl="0">
              <a:spcBef>
                <a:spcPts val="0"/>
              </a:spcBef>
              <a:spcAft>
                <a:spcPts val="0"/>
              </a:spcAft>
              <a:buNone/>
            </a:pPr>
            <a:endParaRPr sz="1200"/>
          </a:p>
          <a:p>
            <a:pPr marL="365760" lvl="0" indent="-213359" algn="l" rtl="0">
              <a:spcBef>
                <a:spcPts val="1000"/>
              </a:spcBef>
              <a:spcAft>
                <a:spcPts val="0"/>
              </a:spcAft>
              <a:buSzPts val="1200"/>
              <a:buAutoNum type="arabicPeriod" startAt="3"/>
            </a:pPr>
            <a:r>
              <a:rPr lang="en" sz="1200"/>
              <a:t>Enregistrez et exécutez le code</a:t>
            </a:r>
            <a:endParaRPr sz="1200"/>
          </a:p>
          <a:p>
            <a:pPr marL="365760" lvl="0" indent="-213359" algn="l" rtl="0">
              <a:spcBef>
                <a:spcPts val="1000"/>
              </a:spcBef>
              <a:spcAft>
                <a:spcPts val="0"/>
              </a:spcAft>
              <a:buSzPts val="1200"/>
              <a:buAutoNum type="arabicPeriod" startAt="3"/>
            </a:pPr>
            <a:r>
              <a:rPr lang="en" sz="1200"/>
              <a:t>Examinez le résultat affiché à l’écran</a:t>
            </a: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50" y="738725"/>
            <a:ext cx="86034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Référencer les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81001" lvl="0" indent="-228600">
              <a:spcBef>
                <a:spcPts val="1000"/>
              </a:spcBef>
              <a:buSzPts val="1200"/>
              <a:buFont typeface="+mj-lt"/>
              <a:buAutoNum type="arabicPeriod" startAt="9"/>
            </a:pPr>
            <a:r>
              <a:rPr lang="fr-FR" sz="1200" dirty="0" smtClean="0"/>
              <a:t>Enregistrez les modifications et exécutez à nouveau </a:t>
            </a:r>
            <a:r>
              <a:rPr lang="fr-FR" sz="1200" b="1" i="1" dirty="0"/>
              <a:t>reference.js</a:t>
            </a:r>
            <a:endParaRPr lang="fr-FR" sz="1200" b="1" i="1" dirty="0" smtClean="0"/>
          </a:p>
          <a:p>
            <a:pPr marL="381001" lvl="0" indent="-228600">
              <a:spcBef>
                <a:spcPts val="1000"/>
              </a:spcBef>
              <a:buSzPts val="1200"/>
              <a:buFont typeface="+mj-lt"/>
              <a:buAutoNum type="arabicPeriod" startAt="9"/>
            </a:pPr>
            <a:r>
              <a:rPr lang="fr-FR" sz="1200" dirty="0" smtClean="0"/>
              <a:t>Ouvrez </a:t>
            </a:r>
            <a:r>
              <a:rPr lang="fr-FR" sz="1200" dirty="0" err="1" smtClean="0"/>
              <a:t>MongoDB</a:t>
            </a:r>
            <a:r>
              <a:rPr lang="fr-FR" sz="1200" dirty="0" smtClean="0"/>
              <a:t> </a:t>
            </a:r>
            <a:r>
              <a:rPr lang="fr-FR" sz="1200" dirty="0" err="1" smtClean="0"/>
              <a:t>Compass</a:t>
            </a:r>
            <a:r>
              <a:rPr lang="fr-FR" sz="1200" dirty="0" smtClean="0"/>
              <a:t> et examinez le contenu des documents </a:t>
            </a:r>
            <a:r>
              <a:rPr lang="fr-FR" sz="1200" b="1" i="1" dirty="0" smtClean="0"/>
              <a:t>ateliers</a:t>
            </a:r>
            <a:r>
              <a:rPr lang="fr-FR" sz="1200" dirty="0" smtClean="0"/>
              <a:t> et </a:t>
            </a:r>
            <a:r>
              <a:rPr lang="fr-FR" sz="1200" b="1" i="1" dirty="0" smtClean="0"/>
              <a:t>auteurs</a:t>
            </a:r>
            <a:r>
              <a:rPr lang="fr-FR" sz="1200" dirty="0" smtClean="0"/>
              <a:t> de la BD </a:t>
            </a:r>
            <a:r>
              <a:rPr lang="fr-FR" sz="1200" b="1" i="1" dirty="0" smtClean="0"/>
              <a:t>web</a:t>
            </a:r>
          </a:p>
          <a:p>
            <a:pPr marL="381001" lvl="0" indent="-228600">
              <a:spcBef>
                <a:spcPts val="1000"/>
              </a:spcBef>
              <a:buSzPts val="1200"/>
              <a:buFont typeface="+mj-lt"/>
              <a:buAutoNum type="arabicPeriod" startAt="9"/>
            </a:pPr>
            <a:r>
              <a:rPr lang="fr-FR" sz="1200" dirty="0" smtClean="0"/>
              <a:t>Examinez l’</a:t>
            </a:r>
            <a:r>
              <a:rPr lang="fr-FR" sz="1200" b="1" i="1" dirty="0" err="1" smtClean="0"/>
              <a:t>ObjectId</a:t>
            </a:r>
            <a:r>
              <a:rPr lang="fr-FR" sz="1200" dirty="0" smtClean="0"/>
              <a:t> dans le document </a:t>
            </a:r>
            <a:r>
              <a:rPr lang="fr-FR" sz="1200" b="1" i="1" dirty="0" smtClean="0"/>
              <a:t>atelier</a:t>
            </a:r>
            <a:r>
              <a:rPr lang="fr-FR" sz="1200" dirty="0" smtClean="0"/>
              <a:t> qui fait référence au document </a:t>
            </a:r>
            <a:r>
              <a:rPr lang="fr-FR" sz="1200" b="1" i="1" dirty="0" smtClean="0"/>
              <a:t>auteur</a:t>
            </a:r>
          </a:p>
          <a:p>
            <a:pPr marL="365760" lvl="0" indent="-213359">
              <a:spcBef>
                <a:spcPts val="1000"/>
              </a:spcBef>
              <a:buSzPts val="1200"/>
              <a:buAutoNum type="arabicPeriod" startAt="9"/>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6650476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spcBef>
                <a:spcPts val="1000"/>
              </a:spcBef>
              <a:buSzPts val="1200"/>
            </a:pPr>
            <a:r>
              <a:rPr lang="fr-CA" sz="1200" dirty="0" smtClean="0">
                <a:latin typeface="Roboto" panose="020B0604020202020204" charset="0"/>
                <a:ea typeface="Roboto" panose="020B0604020202020204" charset="0"/>
                <a:cs typeface="Courier New"/>
                <a:sym typeface="Courier New"/>
              </a:rPr>
              <a:t>Pour extraire les informations sur les documents référencés, il faut invoquer la méthode </a:t>
            </a:r>
            <a:r>
              <a:rPr lang="fr-CA" sz="1200" b="1" i="1" dirty="0" err="1" smtClean="0">
                <a:latin typeface="Roboto" panose="020B0604020202020204" charset="0"/>
                <a:ea typeface="Roboto" panose="020B0604020202020204" charset="0"/>
                <a:cs typeface="Courier New"/>
                <a:sym typeface="Courier New"/>
              </a:rPr>
              <a:t>populate</a:t>
            </a:r>
            <a:r>
              <a:rPr lang="fr-CA" sz="1200" b="1" i="1" dirty="0" smtClean="0">
                <a:latin typeface="Roboto" panose="020B0604020202020204" charset="0"/>
                <a:ea typeface="Roboto" panose="020B0604020202020204" charset="0"/>
                <a:cs typeface="Courier New"/>
                <a:sym typeface="Courier New"/>
              </a:rPr>
              <a:t>() </a:t>
            </a:r>
            <a:r>
              <a:rPr lang="fr-CA" sz="1200" dirty="0" smtClean="0">
                <a:latin typeface="Roboto" panose="020B0604020202020204" charset="0"/>
                <a:ea typeface="Roboto" panose="020B0604020202020204" charset="0"/>
                <a:cs typeface="Courier New"/>
                <a:sym typeface="Courier New"/>
              </a:rPr>
              <a:t>en passant en paramètre le nom de la </a:t>
            </a:r>
            <a:r>
              <a:rPr lang="fr-CA" sz="1200" b="1" i="1" dirty="0" smtClean="0">
                <a:latin typeface="Roboto" panose="020B0604020202020204" charset="0"/>
                <a:ea typeface="Roboto" panose="020B0604020202020204" charset="0"/>
                <a:cs typeface="Courier New"/>
                <a:sym typeface="Courier New"/>
              </a:rPr>
              <a:t>propriété de référence </a:t>
            </a:r>
            <a:r>
              <a:rPr lang="fr-CA" sz="1200" dirty="0" smtClean="0">
                <a:latin typeface="Roboto" panose="020B0604020202020204" charset="0"/>
                <a:ea typeface="Roboto" panose="020B0604020202020204" charset="0"/>
                <a:cs typeface="Courier New"/>
                <a:sym typeface="Courier New"/>
              </a:rPr>
              <a:t>qui a été définie dans le </a:t>
            </a:r>
            <a:r>
              <a:rPr lang="fr-CA" sz="1200" b="1" i="1" dirty="0" smtClean="0">
                <a:latin typeface="Roboto" panose="020B0604020202020204" charset="0"/>
                <a:ea typeface="Roboto" panose="020B0604020202020204" charset="0"/>
                <a:cs typeface="Courier New"/>
                <a:sym typeface="Courier New"/>
              </a:rPr>
              <a:t>model</a:t>
            </a:r>
          </a:p>
          <a:p>
            <a:pPr marL="0" lvl="0" indent="0">
              <a:lnSpc>
                <a:spcPct val="100000"/>
              </a:lnSpc>
              <a:spcBef>
                <a:spcPts val="600"/>
              </a:spcBef>
              <a:buNone/>
            </a:pPr>
            <a:r>
              <a:rPr lang="fr-FR" sz="1200" dirty="0" smtClean="0"/>
              <a:t>Exercice </a:t>
            </a:r>
            <a:r>
              <a:rPr lang="fr-FR" sz="1200" dirty="0"/>
              <a:t>:</a:t>
            </a:r>
          </a:p>
          <a:p>
            <a:pPr marL="365760" lvl="0" indent="-213359">
              <a:spcBef>
                <a:spcPts val="1000"/>
              </a:spcBef>
              <a:buSzPts val="1200"/>
              <a:buAutoNum type="arabicPeriod"/>
            </a:pPr>
            <a:r>
              <a:rPr lang="fr-FR" sz="1200" dirty="0" smtClean="0"/>
              <a:t>Ouvrez le fichier </a:t>
            </a:r>
            <a:r>
              <a:rPr lang="fr-FR" sz="1200" b="1" i="1" dirty="0"/>
              <a:t>reference.js</a:t>
            </a:r>
            <a:r>
              <a:rPr lang="fr-FR" sz="1200" dirty="0" smtClean="0"/>
              <a:t> du répertoire </a:t>
            </a:r>
            <a:r>
              <a:rPr lang="fr-FR" sz="1200" b="1" i="1" dirty="0" smtClean="0"/>
              <a:t>mongo-</a:t>
            </a:r>
            <a:r>
              <a:rPr lang="fr-FR" sz="1200" b="1" i="1" dirty="0" err="1" smtClean="0"/>
              <a:t>demo</a:t>
            </a:r>
            <a:endParaRPr lang="fr-FR" sz="1200" b="1" i="1" dirty="0" smtClean="0"/>
          </a:p>
          <a:p>
            <a:pPr marL="365760" lvl="0" indent="-213359">
              <a:spcBef>
                <a:spcPts val="1000"/>
              </a:spcBef>
              <a:spcAft>
                <a:spcPts val="600"/>
              </a:spcAft>
              <a:buSzPts val="1200"/>
              <a:buAutoNum type="arabicPeriod"/>
            </a:pPr>
            <a:r>
              <a:rPr lang="fr-FR" sz="1200" dirty="0" smtClean="0"/>
              <a:t>A l’intérieur de la fonction </a:t>
            </a:r>
            <a:r>
              <a:rPr lang="fr-FR" sz="1200" b="1" i="1" dirty="0" err="1" smtClean="0"/>
              <a:t>listerAteliers</a:t>
            </a:r>
            <a:r>
              <a:rPr lang="fr-FR" sz="1200" b="1" i="1" dirty="0" smtClean="0"/>
              <a:t>() </a:t>
            </a:r>
            <a:r>
              <a:rPr lang="fr-FR" sz="1200" dirty="0" smtClean="0"/>
              <a:t>ajoutez l’appel à la méthode </a:t>
            </a:r>
            <a:r>
              <a:rPr lang="fr-FR" sz="1200" b="1" i="1" dirty="0" err="1" smtClean="0"/>
              <a:t>populate</a:t>
            </a:r>
            <a:r>
              <a:rPr lang="fr-FR" sz="1200" b="1" i="1" dirty="0" smtClean="0"/>
              <a:t>() </a:t>
            </a:r>
            <a:r>
              <a:rPr lang="fr-FR" sz="1200" dirty="0" smtClean="0"/>
              <a:t>en passant en paramètre </a:t>
            </a:r>
            <a:r>
              <a:rPr lang="fr-FR" sz="1200" b="1" i="1" dirty="0" smtClean="0"/>
              <a:t>auteur </a:t>
            </a:r>
            <a:r>
              <a:rPr lang="fr-FR" sz="1200" dirty="0" smtClean="0"/>
              <a:t>qui correspond à la propriété de référence qui a été définie dans le model </a:t>
            </a:r>
            <a:r>
              <a:rPr lang="fr-FR" sz="1200" b="1" i="1" dirty="0" smtClean="0"/>
              <a:t>Atelier</a:t>
            </a:r>
            <a:endParaRPr lang="fr-FR" sz="1200" b="1" i="1" dirty="0"/>
          </a:p>
          <a:p>
            <a:pPr marL="139700" indent="0">
              <a:buNone/>
            </a:pPr>
            <a:r>
              <a:rPr lang="en-CA" sz="1200" dirty="0" err="1">
                <a:latin typeface="Courier New" panose="02070309020205020404" pitchFamily="49" charset="0"/>
                <a:cs typeface="Courier New" panose="02070309020205020404" pitchFamily="49" charset="0"/>
              </a:rPr>
              <a:t>async</a:t>
            </a:r>
            <a:r>
              <a:rPr lang="en-CA" sz="1200" dirty="0">
                <a:latin typeface="Courier New" panose="02070309020205020404" pitchFamily="49" charset="0"/>
                <a:cs typeface="Courier New" panose="02070309020205020404" pitchFamily="49" charset="0"/>
              </a:rPr>
              <a:t> function </a:t>
            </a:r>
            <a:r>
              <a:rPr lang="en-CA" sz="1200" dirty="0" err="1">
                <a:latin typeface="Courier New" panose="02070309020205020404" pitchFamily="49" charset="0"/>
                <a:cs typeface="Courier New" panose="02070309020205020404" pitchFamily="49" charset="0"/>
              </a:rPr>
              <a:t>listerAteliers</a:t>
            </a:r>
            <a:r>
              <a:rPr lang="en-CA" sz="1200" dirty="0">
                <a:latin typeface="Courier New" panose="02070309020205020404" pitchFamily="49" charset="0"/>
                <a:cs typeface="Courier New" panose="02070309020205020404" pitchFamily="49" charset="0"/>
              </a:rPr>
              <a:t>() { </a:t>
            </a:r>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const</a:t>
            </a:r>
            <a:r>
              <a:rPr lang="en-CA" sz="1200" dirty="0" smtClean="0">
                <a:latin typeface="Courier New" panose="02070309020205020404" pitchFamily="49" charset="0"/>
                <a:cs typeface="Courier New" panose="02070309020205020404" pitchFamily="49" charset="0"/>
              </a:rPr>
              <a:t> </a:t>
            </a:r>
            <a:r>
              <a:rPr lang="en-CA" sz="1200" dirty="0">
                <a:latin typeface="Courier New" panose="02070309020205020404" pitchFamily="49" charset="0"/>
                <a:cs typeface="Courier New" panose="02070309020205020404" pitchFamily="49" charset="0"/>
              </a:rPr>
              <a:t>ateliers = await Atelier</a:t>
            </a:r>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a:latin typeface="Courier New" panose="02070309020205020404" pitchFamily="49" charset="0"/>
                <a:cs typeface="Courier New" panose="02070309020205020404" pitchFamily="49" charset="0"/>
              </a:rPr>
              <a:t>find()</a:t>
            </a:r>
          </a:p>
          <a:p>
            <a:pPr marL="139700" indent="0">
              <a:buNone/>
            </a:pPr>
            <a:r>
              <a:rPr lang="en-CA" sz="1200" dirty="0" smtClean="0">
                <a:latin typeface="Courier New" panose="02070309020205020404" pitchFamily="49" charset="0"/>
                <a:cs typeface="Courier New" panose="02070309020205020404" pitchFamily="49" charset="0"/>
              </a:rPr>
              <a:t>    </a:t>
            </a:r>
            <a:r>
              <a:rPr lang="en-CA" sz="1200" b="1" dirty="0" smtClean="0">
                <a:latin typeface="Courier New" panose="02070309020205020404" pitchFamily="49" charset="0"/>
                <a:cs typeface="Courier New" panose="02070309020205020404" pitchFamily="49" charset="0"/>
              </a:rPr>
              <a:t>.</a:t>
            </a:r>
            <a:r>
              <a:rPr lang="en-CA" sz="1200" b="1" dirty="0">
                <a:latin typeface="Courier New" panose="02070309020205020404" pitchFamily="49" charset="0"/>
                <a:cs typeface="Courier New" panose="02070309020205020404" pitchFamily="49" charset="0"/>
              </a:rPr>
              <a:t>populate('auteur')</a:t>
            </a:r>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a:latin typeface="Courier New" panose="02070309020205020404" pitchFamily="49" charset="0"/>
                <a:cs typeface="Courier New" panose="02070309020205020404" pitchFamily="49" charset="0"/>
              </a:rPr>
              <a:t>select('nom');</a:t>
            </a:r>
          </a:p>
          <a:p>
            <a:pPr marL="139700" indent="0">
              <a:buNone/>
            </a:pPr>
            <a:r>
              <a:rPr lang="en-CA" sz="1200" dirty="0" smtClean="0">
                <a:latin typeface="Courier New" panose="02070309020205020404" pitchFamily="49" charset="0"/>
                <a:cs typeface="Courier New" panose="02070309020205020404" pitchFamily="49" charset="0"/>
              </a:rPr>
              <a:t>    console.log(ateliers</a:t>
            </a:r>
            <a:r>
              <a:rPr lang="en-CA" sz="1200" dirty="0">
                <a:latin typeface="Courier New" panose="02070309020205020404" pitchFamily="49" charset="0"/>
                <a:cs typeface="Courier New" panose="02070309020205020404" pitchFamily="49" charset="0"/>
              </a:rPr>
              <a:t>);</a:t>
            </a:r>
          </a:p>
          <a:p>
            <a:pPr marL="139700" indent="0">
              <a:buNone/>
            </a:pPr>
            <a:r>
              <a:rPr lang="en-CA" sz="1200" dirty="0">
                <a:latin typeface="Courier New" panose="02070309020205020404" pitchFamily="49" charset="0"/>
                <a:cs typeface="Courier New" panose="02070309020205020404" pitchFamily="49" charset="0"/>
              </a:rPr>
              <a:t>}</a:t>
            </a:r>
          </a:p>
          <a:p>
            <a:pPr marL="152401" indent="0">
              <a:spcBef>
                <a:spcPts val="1000"/>
              </a:spcBef>
              <a:buSzPts val="1200"/>
              <a:buNone/>
            </a:pPr>
            <a:endParaRPr lang="fr-CA" sz="1200" dirty="0">
              <a:latin typeface="Roboto" panose="020B0604020202020204" charset="0"/>
              <a:ea typeface="Roboto" panose="020B0604020202020204" charset="0"/>
              <a:cs typeface="Courier New"/>
              <a:sym typeface="Courier New"/>
            </a:endParaRPr>
          </a:p>
          <a:p>
            <a:pPr marL="152401" lvl="0" indent="0">
              <a:spcBef>
                <a:spcPts val="1000"/>
              </a:spcBef>
              <a:buSzPts val="1200"/>
              <a:buNone/>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
        <p:nvSpPr>
          <p:cNvPr id="5" name="Google Shape;1831;p275"/>
          <p:cNvSpPr txBox="1">
            <a:spLocks noGrp="1"/>
          </p:cNvSpPr>
          <p:nvPr>
            <p:ph type="title"/>
          </p:nvPr>
        </p:nvSpPr>
        <p:spPr>
          <a:xfrm>
            <a:off x="160850" y="738725"/>
            <a:ext cx="8983151"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Alimenter les références</a:t>
            </a:r>
            <a:endParaRPr dirty="0">
              <a:solidFill>
                <a:srgbClr val="FFFF00"/>
              </a:solidFill>
            </a:endParaRPr>
          </a:p>
        </p:txBody>
      </p:sp>
    </p:spTree>
    <p:extLst>
      <p:ext uri="{BB962C8B-B14F-4D97-AF65-F5344CB8AC3E}">
        <p14:creationId xmlns:p14="http://schemas.microsoft.com/office/powerpoint/2010/main" val="185270592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160850" y="738725"/>
            <a:ext cx="8983151"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Alimenter les références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81001" indent="-228600">
              <a:spcBef>
                <a:spcPts val="1000"/>
              </a:spcBef>
              <a:buSzPts val="1200"/>
              <a:buFont typeface="+mj-lt"/>
              <a:buAutoNum type="arabicPeriod" startAt="9"/>
            </a:pPr>
            <a:r>
              <a:rPr lang="fr-FR" sz="1200" dirty="0" smtClean="0"/>
              <a:t>Commentez la ligne </a:t>
            </a:r>
            <a:r>
              <a:rPr lang="fr-FR" sz="1200" b="1" i="1" dirty="0" err="1" smtClean="0"/>
              <a:t>creerAtelier</a:t>
            </a:r>
            <a:r>
              <a:rPr lang="fr-FR" sz="1200" b="1" i="1" dirty="0" smtClean="0"/>
              <a:t>() </a:t>
            </a:r>
            <a:r>
              <a:rPr lang="fr-FR" sz="1200" dirty="0" smtClean="0"/>
              <a:t>et dé-commentez la ligne </a:t>
            </a:r>
            <a:r>
              <a:rPr lang="fr-FR" sz="1200" b="1" i="1" dirty="0" err="1" smtClean="0"/>
              <a:t>listerAteliers</a:t>
            </a:r>
            <a:r>
              <a:rPr lang="fr-FR" sz="1200" b="1" i="1" dirty="0" smtClean="0"/>
              <a:t>()</a:t>
            </a:r>
          </a:p>
          <a:p>
            <a:pPr marL="381001" lvl="0" indent="-228600">
              <a:spcBef>
                <a:spcPts val="1000"/>
              </a:spcBef>
              <a:buSzPts val="1200"/>
              <a:buFont typeface="+mj-lt"/>
              <a:buAutoNum type="arabicPeriod" startAt="9"/>
            </a:pPr>
            <a:r>
              <a:rPr lang="fr-FR" sz="1200" dirty="0" smtClean="0"/>
              <a:t>Enregistrez </a:t>
            </a:r>
            <a:r>
              <a:rPr lang="fr-FR" sz="1200" dirty="0"/>
              <a:t>les modifications et exécutez à nouveau </a:t>
            </a:r>
            <a:r>
              <a:rPr lang="fr-FR" sz="1200" b="1" i="1" dirty="0" smtClean="0"/>
              <a:t>reference.js</a:t>
            </a:r>
          </a:p>
          <a:p>
            <a:pPr marL="381001" lvl="0" indent="-228600">
              <a:spcBef>
                <a:spcPts val="1000"/>
              </a:spcBef>
              <a:buSzPts val="1200"/>
              <a:buFont typeface="+mj-lt"/>
              <a:buAutoNum type="arabicPeriod" startAt="9"/>
            </a:pPr>
            <a:r>
              <a:rPr lang="fr-FR" sz="1200" dirty="0" smtClean="0"/>
              <a:t>Observez le contenu de l’objet </a:t>
            </a:r>
            <a:r>
              <a:rPr lang="fr-FR" sz="1200" b="1" i="1" dirty="0" smtClean="0"/>
              <a:t>auteur</a:t>
            </a:r>
            <a:r>
              <a:rPr lang="fr-FR" sz="1200" dirty="0" smtClean="0"/>
              <a:t> référencé par l’objet </a:t>
            </a:r>
            <a:r>
              <a:rPr lang="fr-FR" sz="1200" b="1" i="1" dirty="0" smtClean="0"/>
              <a:t>atelier</a:t>
            </a:r>
          </a:p>
          <a:p>
            <a:pPr marL="381001" lvl="0" indent="-228600">
              <a:spcBef>
                <a:spcPts val="1000"/>
              </a:spcBef>
              <a:buSzPts val="1200"/>
              <a:buFont typeface="+mj-lt"/>
              <a:buAutoNum type="arabicPeriod" startAt="9"/>
            </a:pPr>
            <a:r>
              <a:rPr lang="fr-FR" sz="1200" dirty="0" smtClean="0"/>
              <a:t>Modifiez l’appel à la méthode </a:t>
            </a:r>
            <a:r>
              <a:rPr lang="fr-FR" sz="1200" b="1" i="1" dirty="0" err="1" smtClean="0"/>
              <a:t>populate</a:t>
            </a:r>
            <a:r>
              <a:rPr lang="fr-FR" sz="1200" b="1" i="1" dirty="0" smtClean="0"/>
              <a:t>() </a:t>
            </a:r>
            <a:r>
              <a:rPr lang="fr-FR" sz="1200" dirty="0" smtClean="0"/>
              <a:t>en passant en deuxième paramètre la propriété </a:t>
            </a:r>
            <a:r>
              <a:rPr lang="fr-FR" sz="1200" b="1" i="1" dirty="0" smtClean="0"/>
              <a:t>nom</a:t>
            </a:r>
            <a:r>
              <a:rPr lang="fr-FR" sz="1200" dirty="0" smtClean="0"/>
              <a:t> à retourner</a:t>
            </a:r>
          </a:p>
          <a:p>
            <a:pPr marL="152401" indent="0">
              <a:spcBef>
                <a:spcPts val="1000"/>
              </a:spcBef>
              <a:buSzPts val="1200"/>
              <a:buNone/>
            </a:pPr>
            <a:r>
              <a:rPr lang="en-CA" sz="1200" dirty="0" smtClean="0">
                <a:latin typeface="Courier New" panose="02070309020205020404" pitchFamily="49" charset="0"/>
                <a:cs typeface="Courier New" panose="02070309020205020404" pitchFamily="49" charset="0"/>
              </a:rPr>
              <a:t>   populate</a:t>
            </a:r>
            <a:r>
              <a:rPr lang="en-CA" sz="1200" dirty="0">
                <a:latin typeface="Courier New" panose="02070309020205020404" pitchFamily="49" charset="0"/>
                <a:cs typeface="Courier New" panose="02070309020205020404" pitchFamily="49" charset="0"/>
              </a:rPr>
              <a:t>('auteur', </a:t>
            </a:r>
            <a:r>
              <a:rPr lang="en-CA" sz="1200" b="1" dirty="0">
                <a:latin typeface="Courier New" panose="02070309020205020404" pitchFamily="49" charset="0"/>
                <a:cs typeface="Courier New" panose="02070309020205020404" pitchFamily="49" charset="0"/>
              </a:rPr>
              <a:t>'nom</a:t>
            </a:r>
            <a:r>
              <a:rPr lang="en-CA" sz="1200" b="1" dirty="0" smtClean="0">
                <a:latin typeface="Courier New" panose="02070309020205020404" pitchFamily="49" charset="0"/>
                <a:cs typeface="Courier New" panose="02070309020205020404" pitchFamily="49" charset="0"/>
              </a:rPr>
              <a:t>'</a:t>
            </a:r>
            <a:r>
              <a:rPr lang="en-CA" sz="1200" dirty="0" smtClean="0">
                <a:latin typeface="Courier New" panose="02070309020205020404" pitchFamily="49" charset="0"/>
                <a:cs typeface="Courier New" panose="02070309020205020404" pitchFamily="49" charset="0"/>
              </a:rPr>
              <a:t>)</a:t>
            </a:r>
            <a:endParaRPr lang="fr-FR" sz="1200" dirty="0" smtClean="0"/>
          </a:p>
          <a:p>
            <a:pPr marL="381001" lvl="0" indent="-228600">
              <a:spcBef>
                <a:spcPts val="1000"/>
              </a:spcBef>
              <a:buSzPts val="1200"/>
              <a:buFont typeface="+mj-lt"/>
              <a:buAutoNum type="arabicPeriod" startAt="13"/>
            </a:pPr>
            <a:r>
              <a:rPr lang="fr-FR" sz="1200" dirty="0" smtClean="0"/>
              <a:t>Si vous voulez exclure la propriété </a:t>
            </a:r>
            <a:r>
              <a:rPr lang="fr-FR" sz="1200" b="1" i="1" dirty="0" smtClean="0"/>
              <a:t>_id </a:t>
            </a:r>
            <a:r>
              <a:rPr lang="fr-FR" sz="1200" dirty="0" smtClean="0"/>
              <a:t>il suffit de compléter le deuxième paramètre en ajoutant </a:t>
            </a:r>
            <a:r>
              <a:rPr lang="fr-FR" sz="1200" b="1" i="1" dirty="0" smtClean="0"/>
              <a:t>-_id</a:t>
            </a:r>
            <a:endParaRPr lang="fr-FR" sz="1200" b="1" i="1" dirty="0"/>
          </a:p>
          <a:p>
            <a:pPr marL="152401" indent="0">
              <a:spcBef>
                <a:spcPts val="1000"/>
              </a:spcBef>
              <a:buSzPts val="1200"/>
              <a:buNone/>
            </a:pPr>
            <a:r>
              <a:rPr lang="en-CA" sz="1200" dirty="0" smtClean="0">
                <a:latin typeface="Courier New" panose="02070309020205020404" pitchFamily="49" charset="0"/>
                <a:cs typeface="Courier New" panose="02070309020205020404" pitchFamily="49" charset="0"/>
              </a:rPr>
              <a:t>   populate</a:t>
            </a:r>
            <a:r>
              <a:rPr lang="en-CA" sz="1200" dirty="0">
                <a:latin typeface="Courier New" panose="02070309020205020404" pitchFamily="49" charset="0"/>
                <a:cs typeface="Courier New" panose="02070309020205020404" pitchFamily="49" charset="0"/>
              </a:rPr>
              <a:t>('auteur', </a:t>
            </a:r>
            <a:r>
              <a:rPr lang="en-CA" sz="1200" b="1" dirty="0" smtClean="0">
                <a:latin typeface="Courier New" panose="02070309020205020404" pitchFamily="49" charset="0"/>
                <a:cs typeface="Courier New" panose="02070309020205020404" pitchFamily="49" charset="0"/>
              </a:rPr>
              <a:t>'nom -_id'</a:t>
            </a:r>
            <a:r>
              <a:rPr lang="en-CA" sz="1200" dirty="0" smtClean="0">
                <a:latin typeface="Courier New" panose="02070309020205020404" pitchFamily="49" charset="0"/>
                <a:cs typeface="Courier New" panose="02070309020205020404" pitchFamily="49" charset="0"/>
              </a:rPr>
              <a:t>)</a:t>
            </a:r>
            <a:endParaRPr lang="fr-FR" sz="1200" dirty="0"/>
          </a:p>
          <a:p>
            <a:pPr marL="381001" lvl="0" indent="-228600">
              <a:spcBef>
                <a:spcPts val="1000"/>
              </a:spcBef>
              <a:buSzPts val="1200"/>
              <a:buFont typeface="+mj-lt"/>
              <a:buAutoNum type="arabicPeriod" startAt="14"/>
            </a:pPr>
            <a:r>
              <a:rPr lang="fr-FR" sz="1200" dirty="0" smtClean="0"/>
              <a:t>Modifiez la valeur de l’</a:t>
            </a:r>
            <a:r>
              <a:rPr lang="fr-FR" sz="1200" b="1" i="1" dirty="0" err="1" smtClean="0"/>
              <a:t>ObjectId</a:t>
            </a:r>
            <a:r>
              <a:rPr lang="fr-FR" sz="1200" dirty="0" smtClean="0"/>
              <a:t> qui fait référence au document </a:t>
            </a:r>
            <a:r>
              <a:rPr lang="fr-FR" sz="1200" b="1" i="1" dirty="0" smtClean="0"/>
              <a:t>auteur</a:t>
            </a:r>
            <a:r>
              <a:rPr lang="fr-FR" sz="1200" dirty="0" smtClean="0"/>
              <a:t> du document </a:t>
            </a:r>
            <a:r>
              <a:rPr lang="fr-FR" sz="1200" b="1" i="1" dirty="0" smtClean="0"/>
              <a:t>atelier</a:t>
            </a:r>
            <a:r>
              <a:rPr lang="fr-FR" sz="1200" dirty="0" smtClean="0"/>
              <a:t> et exécutez </a:t>
            </a:r>
            <a:r>
              <a:rPr lang="fr-FR" sz="1200" b="1" i="1" dirty="0"/>
              <a:t>reference.js</a:t>
            </a:r>
            <a:r>
              <a:rPr lang="fr-FR" sz="1200" dirty="0" smtClean="0"/>
              <a:t> à nouveau</a:t>
            </a:r>
          </a:p>
          <a:p>
            <a:pPr marL="381001" lvl="0" indent="-228600">
              <a:spcBef>
                <a:spcPts val="1000"/>
              </a:spcBef>
              <a:buSzPts val="1200"/>
              <a:buFont typeface="+mj-lt"/>
              <a:buAutoNum type="arabicPeriod" startAt="14"/>
            </a:pPr>
            <a:r>
              <a:rPr lang="fr-FR" sz="1200" dirty="0" smtClean="0"/>
              <a:t>Observez le contenu de l’auteur retourné</a:t>
            </a:r>
            <a:endParaRPr lang="fr-FR" sz="1200" dirty="0"/>
          </a:p>
          <a:p>
            <a:pPr marL="152401" indent="0">
              <a:spcBef>
                <a:spcPts val="1000"/>
              </a:spcBef>
              <a:buSzPts val="1200"/>
              <a:buNone/>
            </a:pPr>
            <a:endParaRPr lang="fr-CA" sz="1200" dirty="0">
              <a:latin typeface="Roboto" panose="020B0604020202020204" charset="0"/>
              <a:ea typeface="Roboto" panose="020B0604020202020204" charset="0"/>
              <a:cs typeface="Courier New"/>
              <a:sym typeface="Courier New"/>
            </a:endParaRPr>
          </a:p>
          <a:p>
            <a:pPr marL="152401" lvl="0" indent="0">
              <a:spcBef>
                <a:spcPts val="1000"/>
              </a:spcBef>
              <a:buSzPts val="1200"/>
              <a:buNone/>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18964494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Intégrer les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spcBef>
                <a:spcPts val="1000"/>
              </a:spcBef>
              <a:buSzPts val="1200"/>
            </a:pPr>
            <a:r>
              <a:rPr lang="en-CA" sz="1200" dirty="0">
                <a:latin typeface="Roboto" panose="020B0604020202020204" charset="0"/>
                <a:ea typeface="Roboto" panose="020B0604020202020204" charset="0"/>
                <a:cs typeface="Courier New"/>
                <a:sym typeface="Courier New"/>
              </a:rPr>
              <a:t>Nous </a:t>
            </a:r>
            <a:r>
              <a:rPr lang="en-CA" sz="1200" dirty="0" err="1">
                <a:latin typeface="Roboto" panose="020B0604020202020204" charset="0"/>
                <a:ea typeface="Roboto" panose="020B0604020202020204" charset="0"/>
                <a:cs typeface="Courier New"/>
                <a:sym typeface="Courier New"/>
              </a:rPr>
              <a:t>allons</a:t>
            </a:r>
            <a:r>
              <a:rPr lang="en-CA" sz="1200" dirty="0">
                <a:latin typeface="Roboto" panose="020B0604020202020204" charset="0"/>
                <a:ea typeface="Roboto" panose="020B0604020202020204" charset="0"/>
                <a:cs typeface="Courier New"/>
                <a:sym typeface="Courier New"/>
              </a:rPr>
              <a:t> </a:t>
            </a:r>
            <a:r>
              <a:rPr lang="en-CA" sz="1200" dirty="0" err="1">
                <a:latin typeface="Roboto" panose="020B0604020202020204" charset="0"/>
                <a:ea typeface="Roboto" panose="020B0604020202020204" charset="0"/>
                <a:cs typeface="Courier New"/>
                <a:sym typeface="Courier New"/>
              </a:rPr>
              <a:t>voir</a:t>
            </a:r>
            <a:r>
              <a:rPr lang="en-CA" sz="1200" dirty="0">
                <a:latin typeface="Roboto" panose="020B0604020202020204" charset="0"/>
                <a:ea typeface="Roboto" panose="020B0604020202020204" charset="0"/>
                <a:cs typeface="Courier New"/>
                <a:sym typeface="Courier New"/>
              </a:rPr>
              <a:t> comment </a:t>
            </a:r>
            <a:r>
              <a:rPr lang="fr-CA" sz="1200" b="1" dirty="0" smtClean="0">
                <a:latin typeface="Roboto" panose="020B0604020202020204" charset="0"/>
                <a:ea typeface="Roboto" panose="020B0604020202020204" charset="0"/>
                <a:cs typeface="Courier New"/>
                <a:sym typeface="Courier New"/>
              </a:rPr>
              <a:t>intégrer</a:t>
            </a:r>
            <a:r>
              <a:rPr lang="fr-CA" sz="1200" dirty="0" smtClean="0">
                <a:latin typeface="Roboto" panose="020B0604020202020204" charset="0"/>
                <a:ea typeface="Roboto" panose="020B0604020202020204" charset="0"/>
                <a:cs typeface="Courier New"/>
                <a:sym typeface="Courier New"/>
              </a:rPr>
              <a:t> </a:t>
            </a:r>
            <a:r>
              <a:rPr lang="fr-CA" sz="1200" dirty="0">
                <a:latin typeface="Roboto" panose="020B0604020202020204" charset="0"/>
                <a:ea typeface="Roboto" panose="020B0604020202020204" charset="0"/>
                <a:cs typeface="Courier New"/>
                <a:sym typeface="Courier New"/>
              </a:rPr>
              <a:t>un document à l’intérieur d’un autre document</a:t>
            </a:r>
          </a:p>
          <a:p>
            <a:pPr marL="0" lvl="0" indent="0">
              <a:buNone/>
            </a:pPr>
            <a:endParaRPr lang="fr-FR" sz="1200" dirty="0" smtClean="0"/>
          </a:p>
          <a:p>
            <a:pPr marL="0" lvl="0" indent="0">
              <a:buNone/>
            </a:pPr>
            <a:r>
              <a:rPr lang="fr-FR" sz="1200" dirty="0" smtClean="0"/>
              <a:t>Exercice 1 </a:t>
            </a:r>
            <a:r>
              <a:rPr lang="fr-FR" sz="1200" dirty="0"/>
              <a:t>:</a:t>
            </a:r>
          </a:p>
          <a:p>
            <a:pPr marL="365760" lvl="0" indent="-213359">
              <a:spcBef>
                <a:spcPts val="1000"/>
              </a:spcBef>
              <a:buSzPts val="1200"/>
              <a:buAutoNum type="arabicPeriod"/>
            </a:pPr>
            <a:r>
              <a:rPr lang="fr-FR" sz="1200" dirty="0"/>
              <a:t>Placez le fichier </a:t>
            </a:r>
            <a:r>
              <a:rPr lang="fr-FR" sz="1200" b="1" i="1" dirty="0" smtClean="0"/>
              <a:t>integration.js</a:t>
            </a:r>
            <a:r>
              <a:rPr lang="fr-FR" sz="1200" dirty="0" smtClean="0"/>
              <a:t> </a:t>
            </a:r>
            <a:r>
              <a:rPr lang="fr-FR" sz="1200" dirty="0"/>
              <a:t>( Fourni dans le cours ) dans le répertoire </a:t>
            </a:r>
            <a:r>
              <a:rPr lang="fr-FR" sz="1200" b="1" i="1" dirty="0"/>
              <a:t>mongo-</a:t>
            </a:r>
            <a:r>
              <a:rPr lang="fr-FR" sz="1200" b="1" i="1" dirty="0" err="1"/>
              <a:t>demo</a:t>
            </a:r>
            <a:endParaRPr lang="fr-FR" sz="1200" b="1" i="1" dirty="0"/>
          </a:p>
          <a:p>
            <a:pPr marL="365760" lvl="0" indent="-213359">
              <a:spcBef>
                <a:spcPts val="1000"/>
              </a:spcBef>
              <a:buSzPts val="1200"/>
              <a:buAutoNum type="arabicPeriod"/>
            </a:pPr>
            <a:r>
              <a:rPr lang="fr-FR" sz="1200" dirty="0"/>
              <a:t>Ouvrez le fichier </a:t>
            </a:r>
            <a:r>
              <a:rPr lang="fr-FR" sz="1200" b="1" i="1" dirty="0" smtClean="0"/>
              <a:t>integration.js </a:t>
            </a:r>
            <a:r>
              <a:rPr lang="fr-FR" sz="1200" dirty="0"/>
              <a:t>et</a:t>
            </a:r>
            <a:r>
              <a:rPr lang="fr-FR" sz="1200" b="1" i="1" dirty="0"/>
              <a:t> </a:t>
            </a:r>
            <a:r>
              <a:rPr lang="fr-FR" sz="1200" dirty="0"/>
              <a:t>examinez la définition du modèle de l’auteur et celui de </a:t>
            </a:r>
            <a:r>
              <a:rPr lang="fr-FR" sz="1200" dirty="0" smtClean="0"/>
              <a:t>l’atelier</a:t>
            </a:r>
          </a:p>
          <a:p>
            <a:pPr marL="365760" indent="-213359">
              <a:spcBef>
                <a:spcPts val="1000"/>
              </a:spcBef>
              <a:spcAft>
                <a:spcPts val="600"/>
              </a:spcAft>
              <a:buSzPts val="1200"/>
              <a:buFont typeface="Roboto"/>
              <a:buAutoNum type="arabicPeriod"/>
            </a:pPr>
            <a:r>
              <a:rPr lang="fr-FR" sz="1200" dirty="0" smtClean="0"/>
              <a:t>Modifiez </a:t>
            </a:r>
            <a:r>
              <a:rPr lang="fr-FR" sz="1200" dirty="0"/>
              <a:t>le model </a:t>
            </a:r>
            <a:r>
              <a:rPr lang="fr-FR" sz="1200" b="1" i="1" dirty="0"/>
              <a:t>Atelier</a:t>
            </a:r>
            <a:r>
              <a:rPr lang="fr-FR" sz="1200" dirty="0"/>
              <a:t> pour d</a:t>
            </a:r>
            <a:r>
              <a:rPr lang="fr-CA" sz="1200" dirty="0" err="1"/>
              <a:t>éfinir</a:t>
            </a:r>
            <a:r>
              <a:rPr lang="fr-CA" sz="1200" dirty="0"/>
              <a:t> </a:t>
            </a:r>
            <a:r>
              <a:rPr lang="fr-FR" sz="1200" dirty="0"/>
              <a:t>la propriété </a:t>
            </a:r>
            <a:r>
              <a:rPr lang="fr-FR" sz="1200" b="1" i="1" dirty="0" smtClean="0"/>
              <a:t>auteur </a:t>
            </a:r>
            <a:r>
              <a:rPr lang="fr-FR" sz="1200" dirty="0" smtClean="0"/>
              <a:t>comme ceci :</a:t>
            </a:r>
            <a:endParaRPr lang="fr-FR" sz="1200" b="1" i="1" dirty="0"/>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const</a:t>
            </a:r>
            <a:r>
              <a:rPr lang="en-CA" sz="1200" dirty="0" smtClean="0">
                <a:latin typeface="Courier New" panose="02070309020205020404" pitchFamily="49" charset="0"/>
                <a:cs typeface="Courier New" panose="02070309020205020404" pitchFamily="49" charset="0"/>
              </a:rPr>
              <a:t> </a:t>
            </a:r>
            <a:r>
              <a:rPr lang="en-CA" sz="1200" dirty="0">
                <a:latin typeface="Courier New" panose="02070309020205020404" pitchFamily="49" charset="0"/>
                <a:cs typeface="Courier New" panose="02070309020205020404" pitchFamily="49" charset="0"/>
              </a:rPr>
              <a:t>Atelier = </a:t>
            </a:r>
            <a:r>
              <a:rPr lang="en-CA" sz="1200" dirty="0" err="1">
                <a:latin typeface="Courier New" panose="02070309020205020404" pitchFamily="49" charset="0"/>
                <a:cs typeface="Courier New" panose="02070309020205020404" pitchFamily="49" charset="0"/>
              </a:rPr>
              <a:t>mongoose.model</a:t>
            </a:r>
            <a:r>
              <a:rPr lang="en-CA" sz="1200" dirty="0">
                <a:latin typeface="Courier New" panose="02070309020205020404" pitchFamily="49" charset="0"/>
                <a:cs typeface="Courier New" panose="02070309020205020404" pitchFamily="49" charset="0"/>
              </a:rPr>
              <a:t>('Atelier', new </a:t>
            </a:r>
            <a:r>
              <a:rPr lang="en-CA" sz="1200" dirty="0" err="1">
                <a:latin typeface="Courier New" panose="02070309020205020404" pitchFamily="49" charset="0"/>
                <a:cs typeface="Courier New" panose="02070309020205020404" pitchFamily="49" charset="0"/>
              </a:rPr>
              <a:t>mongoose.Schema</a:t>
            </a:r>
            <a:r>
              <a:rPr lang="en-CA" sz="1200" dirty="0">
                <a:latin typeface="Courier New" panose="02070309020205020404" pitchFamily="49" charset="0"/>
                <a:cs typeface="Courier New" panose="02070309020205020404" pitchFamily="49" charset="0"/>
              </a:rPr>
              <a:t>({</a:t>
            </a:r>
          </a:p>
          <a:p>
            <a:pPr marL="139700" indent="0">
              <a:buNone/>
            </a:pPr>
            <a:r>
              <a:rPr lang="en-CA" sz="1200" dirty="0" smtClean="0">
                <a:latin typeface="Courier New" panose="02070309020205020404" pitchFamily="49" charset="0"/>
                <a:cs typeface="Courier New" panose="02070309020205020404" pitchFamily="49" charset="0"/>
              </a:rPr>
              <a:t>        nom</a:t>
            </a:r>
            <a:r>
              <a:rPr lang="en-CA" sz="1200" dirty="0">
                <a:latin typeface="Courier New" panose="02070309020205020404" pitchFamily="49" charset="0"/>
                <a:cs typeface="Courier New" panose="02070309020205020404" pitchFamily="49" charset="0"/>
              </a:rPr>
              <a:t>: String,</a:t>
            </a:r>
          </a:p>
          <a:p>
            <a:pPr marL="139700" indent="0">
              <a:buNone/>
            </a:pPr>
            <a:r>
              <a:rPr lang="en-CA" sz="1200" dirty="0" smtClean="0">
                <a:latin typeface="Courier New" panose="02070309020205020404" pitchFamily="49" charset="0"/>
                <a:cs typeface="Courier New" panose="02070309020205020404" pitchFamily="49" charset="0"/>
              </a:rPr>
              <a:t>        </a:t>
            </a:r>
            <a:r>
              <a:rPr lang="en-CA" sz="1200" b="1" dirty="0" smtClean="0">
                <a:latin typeface="Courier New" panose="02070309020205020404" pitchFamily="49" charset="0"/>
                <a:cs typeface="Courier New" panose="02070309020205020404" pitchFamily="49" charset="0"/>
              </a:rPr>
              <a:t>auteur</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auteurSchema</a:t>
            </a:r>
            <a:endParaRPr lang="en-CA" sz="1200" b="1" dirty="0">
              <a:latin typeface="Courier New" panose="02070309020205020404" pitchFamily="49" charset="0"/>
              <a:cs typeface="Courier New" panose="02070309020205020404" pitchFamily="49" charset="0"/>
            </a:endParaRPr>
          </a:p>
          <a:p>
            <a:pPr marL="139700" indent="0">
              <a:buNone/>
            </a:pPr>
            <a:r>
              <a:rPr lang="en-CA" sz="1200" dirty="0" smtClean="0">
                <a:latin typeface="Courier New" panose="02070309020205020404" pitchFamily="49" charset="0"/>
                <a:cs typeface="Courier New" panose="02070309020205020404" pitchFamily="49" charset="0"/>
              </a:rPr>
              <a:t>    }));</a:t>
            </a:r>
            <a:endParaRPr lang="en-CA" sz="1200" dirty="0">
              <a:latin typeface="Courier New" panose="02070309020205020404" pitchFamily="49" charset="0"/>
              <a:cs typeface="Courier New" panose="02070309020205020404" pitchFamily="49" charset="0"/>
            </a:endParaRPr>
          </a:p>
          <a:p>
            <a:pPr marL="323851" indent="-171450">
              <a:spcBef>
                <a:spcPts val="1000"/>
              </a:spcBef>
              <a:buSzPts val="1200"/>
            </a:pPr>
            <a:r>
              <a:rPr lang="fr-FR" sz="1200" dirty="0" smtClean="0"/>
              <a:t>Ici le type de la propriété </a:t>
            </a:r>
            <a:r>
              <a:rPr lang="fr-FR" sz="1200" b="1" i="1" dirty="0" smtClean="0"/>
              <a:t>auteur</a:t>
            </a:r>
            <a:r>
              <a:rPr lang="fr-FR" sz="1200" dirty="0" smtClean="0"/>
              <a:t> est </a:t>
            </a:r>
            <a:r>
              <a:rPr lang="fr-FR" sz="1200" b="1" i="1" dirty="0" err="1" smtClean="0"/>
              <a:t>auteurSchema</a:t>
            </a:r>
            <a:r>
              <a:rPr lang="fr-FR" sz="1200" dirty="0" smtClean="0"/>
              <a:t> car on veut intégrer un document </a:t>
            </a:r>
            <a:r>
              <a:rPr lang="fr-FR" sz="1200" b="1" i="1" dirty="0" smtClean="0"/>
              <a:t>auteur</a:t>
            </a:r>
            <a:r>
              <a:rPr lang="fr-FR" sz="1200" dirty="0" smtClean="0"/>
              <a:t> directement à l’intérieur du document </a:t>
            </a:r>
            <a:r>
              <a:rPr lang="fr-FR" sz="1200" b="1" i="1" dirty="0" smtClean="0"/>
              <a:t>atelier</a:t>
            </a:r>
          </a:p>
          <a:p>
            <a:pPr marL="365760" lvl="0" indent="-213359">
              <a:spcBef>
                <a:spcPts val="1000"/>
              </a:spcBef>
              <a:buSzPts val="1200"/>
              <a:buAutoNum type="arabicPeriod"/>
            </a:pPr>
            <a:endParaRPr lang="fr-FR" sz="1200" dirty="0"/>
          </a:p>
          <a:p>
            <a:pPr marL="323851" indent="-171450">
              <a:spcBef>
                <a:spcPts val="1000"/>
              </a:spcBef>
              <a:buSzPts val="1200"/>
            </a:pPr>
            <a:endParaRPr lang="fr-CA" sz="1200" dirty="0">
              <a:latin typeface="Roboto" panose="020B0604020202020204" charset="0"/>
              <a:ea typeface="Roboto" panose="020B0604020202020204" charset="0"/>
              <a:cs typeface="Courier New"/>
              <a:sym typeface="Courier New"/>
            </a:endParaRPr>
          </a:p>
          <a:p>
            <a:pPr marL="152401" lvl="0" indent="0">
              <a:spcBef>
                <a:spcPts val="1000"/>
              </a:spcBef>
              <a:buSzPts val="1200"/>
              <a:buNone/>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81736788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Intégrer les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81001" lvl="0" indent="-228600">
              <a:spcBef>
                <a:spcPts val="1000"/>
              </a:spcBef>
              <a:buSzPts val="1200"/>
              <a:buFont typeface="+mj-lt"/>
              <a:buAutoNum type="arabicPeriod" startAt="4"/>
            </a:pPr>
            <a:r>
              <a:rPr lang="fr-FR" sz="1200" dirty="0" smtClean="0"/>
              <a:t>Ouvrez Mongo DB </a:t>
            </a:r>
            <a:r>
              <a:rPr lang="fr-FR" sz="1200" dirty="0" err="1" smtClean="0"/>
              <a:t>Compass</a:t>
            </a:r>
            <a:r>
              <a:rPr lang="fr-FR" sz="1200" dirty="0" smtClean="0"/>
              <a:t> et supprimer la BD </a:t>
            </a:r>
            <a:r>
              <a:rPr lang="fr-FR" sz="1200" b="1" i="1" dirty="0" smtClean="0"/>
              <a:t>web </a:t>
            </a:r>
            <a:r>
              <a:rPr lang="fr-FR" sz="1200" dirty="0" smtClean="0"/>
              <a:t>en cliquant sur l’icône </a:t>
            </a:r>
            <a:r>
              <a:rPr lang="fr-FR" sz="1200" b="1" i="1" dirty="0" smtClean="0"/>
              <a:t>Drop </a:t>
            </a:r>
            <a:r>
              <a:rPr lang="fr-FR" sz="1200" b="1" i="1" dirty="0" err="1" smtClean="0"/>
              <a:t>database</a:t>
            </a:r>
            <a:endParaRPr lang="fr-FR" sz="1200" b="1" i="1" dirty="0"/>
          </a:p>
          <a:p>
            <a:pPr marL="365760" lvl="0" indent="-213359">
              <a:spcBef>
                <a:spcPts val="1000"/>
              </a:spcBef>
              <a:buSzPts val="1200"/>
              <a:buAutoNum type="arabicPeriod" startAt="4"/>
            </a:pPr>
            <a:r>
              <a:rPr lang="fr-FR" sz="1200" dirty="0"/>
              <a:t>Ouvrez </a:t>
            </a:r>
            <a:r>
              <a:rPr lang="fr-FR" sz="1200" dirty="0" smtClean="0"/>
              <a:t>la ligne de commande et exécutez </a:t>
            </a:r>
            <a:r>
              <a:rPr lang="fr-FR" sz="1200" b="1" i="1" dirty="0" smtClean="0"/>
              <a:t>integration.js</a:t>
            </a:r>
          </a:p>
          <a:p>
            <a:pPr marL="365760" indent="-213359">
              <a:spcBef>
                <a:spcPts val="1000"/>
              </a:spcBef>
              <a:spcAft>
                <a:spcPts val="600"/>
              </a:spcAft>
              <a:buSzPts val="1200"/>
              <a:buFont typeface="Roboto"/>
              <a:buAutoNum type="arabicPeriod" startAt="4"/>
            </a:pPr>
            <a:r>
              <a:rPr lang="fr-FR" sz="1200" dirty="0" smtClean="0"/>
              <a:t>Observez le contenu du sous-document </a:t>
            </a:r>
            <a:r>
              <a:rPr lang="fr-FR" sz="1200" b="1" i="1" dirty="0" smtClean="0"/>
              <a:t>auteur</a:t>
            </a:r>
            <a:r>
              <a:rPr lang="fr-FR" sz="1200" dirty="0" smtClean="0"/>
              <a:t> créé à l’intérieur du document </a:t>
            </a:r>
            <a:r>
              <a:rPr lang="fr-FR" sz="1200" b="1" i="1" dirty="0" smtClean="0"/>
              <a:t>atelier</a:t>
            </a:r>
            <a:endParaRPr lang="fr-FR" sz="1200" b="1" i="1" dirty="0"/>
          </a:p>
          <a:p>
            <a:pPr marL="323851" indent="-171450">
              <a:spcBef>
                <a:spcPts val="1000"/>
              </a:spcBef>
              <a:buSzPts val="1200"/>
            </a:pPr>
            <a:r>
              <a:rPr lang="fr-CA" sz="1200" dirty="0" smtClean="0">
                <a:latin typeface="Roboto" panose="020B0604020202020204" charset="0"/>
                <a:ea typeface="Roboto" panose="020B0604020202020204" charset="0"/>
                <a:cs typeface="Courier New"/>
                <a:sym typeface="Courier New"/>
              </a:rPr>
              <a:t>Pour mettre à jour les données d’un sous-document, il faut le faire par l’intermédiaire du document parent :</a:t>
            </a:r>
          </a:p>
          <a:p>
            <a:pPr marL="781051" lvl="1" indent="-171450">
              <a:spcBef>
                <a:spcPts val="1000"/>
              </a:spcBef>
            </a:pPr>
            <a:r>
              <a:rPr lang="fr-CA" dirty="0" smtClean="0">
                <a:latin typeface="Roboto" panose="020B0604020202020204" charset="0"/>
                <a:ea typeface="Roboto" panose="020B0604020202020204" charset="0"/>
                <a:cs typeface="Courier New"/>
                <a:sym typeface="Courier New"/>
              </a:rPr>
              <a:t>Soit on retourne le document parent en premier pour mettre à </a:t>
            </a:r>
            <a:r>
              <a:rPr lang="fr-CA" dirty="0">
                <a:latin typeface="Roboto" panose="020B0604020202020204" charset="0"/>
                <a:ea typeface="Roboto" panose="020B0604020202020204" charset="0"/>
                <a:cs typeface="Courier New"/>
                <a:sym typeface="Courier New"/>
              </a:rPr>
              <a:t>jour ensuite </a:t>
            </a:r>
            <a:r>
              <a:rPr lang="fr-CA" dirty="0" smtClean="0">
                <a:latin typeface="Roboto" panose="020B0604020202020204" charset="0"/>
                <a:ea typeface="Roboto" panose="020B0604020202020204" charset="0"/>
                <a:cs typeface="Courier New"/>
                <a:sym typeface="Courier New"/>
              </a:rPr>
              <a:t>le </a:t>
            </a:r>
            <a:r>
              <a:rPr lang="fr-CA" dirty="0">
                <a:latin typeface="Roboto" panose="020B0604020202020204" charset="0"/>
                <a:ea typeface="Roboto" panose="020B0604020202020204" charset="0"/>
                <a:cs typeface="Courier New"/>
                <a:sym typeface="Courier New"/>
              </a:rPr>
              <a:t>sous-document</a:t>
            </a:r>
            <a:endParaRPr lang="fr-CA" dirty="0" smtClean="0">
              <a:latin typeface="Roboto" panose="020B0604020202020204" charset="0"/>
              <a:ea typeface="Roboto" panose="020B0604020202020204" charset="0"/>
              <a:cs typeface="Courier New"/>
              <a:sym typeface="Courier New"/>
            </a:endParaRPr>
          </a:p>
          <a:p>
            <a:pPr marL="781051" lvl="1" indent="-171450">
              <a:spcBef>
                <a:spcPts val="1000"/>
              </a:spcBef>
            </a:pPr>
            <a:r>
              <a:rPr lang="fr-CA" dirty="0" smtClean="0">
                <a:latin typeface="Roboto" panose="020B0604020202020204" charset="0"/>
                <a:ea typeface="Roboto" panose="020B0604020202020204" charset="0"/>
                <a:cs typeface="Courier New"/>
                <a:sym typeface="Courier New"/>
              </a:rPr>
              <a:t>Soit on met à jour directement le sous-document sans avoir à le retourner le document parent en premier</a:t>
            </a:r>
            <a:endParaRPr lang="fr-CA" dirty="0">
              <a:latin typeface="Roboto" panose="020B0604020202020204" charset="0"/>
              <a:ea typeface="Roboto" panose="020B0604020202020204" charset="0"/>
              <a:cs typeface="Courier New"/>
              <a:sym typeface="Courier New"/>
            </a:endParaRPr>
          </a:p>
          <a:p>
            <a:pPr marL="0" lvl="0" indent="0">
              <a:buNone/>
            </a:pPr>
            <a:endParaRPr lang="fr-FR" sz="1200" dirty="0" smtClean="0"/>
          </a:p>
          <a:p>
            <a:pPr marL="0" lvl="0" indent="0">
              <a:buNone/>
            </a:pPr>
            <a:r>
              <a:rPr lang="fr-FR" sz="1200" dirty="0" smtClean="0"/>
              <a:t>Exercice 2 </a:t>
            </a:r>
            <a:r>
              <a:rPr lang="fr-FR" sz="1200" dirty="0"/>
              <a:t>:</a:t>
            </a:r>
          </a:p>
          <a:p>
            <a:pPr marL="381001" indent="-228600">
              <a:spcBef>
                <a:spcPts val="1000"/>
              </a:spcBef>
              <a:buSzPts val="1200"/>
              <a:buFont typeface="+mj-lt"/>
              <a:buAutoNum type="arabicPeriod"/>
            </a:pPr>
            <a:r>
              <a:rPr lang="fr-FR" sz="1200" dirty="0" smtClean="0"/>
              <a:t>Ouvrez </a:t>
            </a:r>
            <a:r>
              <a:rPr lang="fr-FR" sz="1200" dirty="0"/>
              <a:t>le fichier </a:t>
            </a:r>
            <a:r>
              <a:rPr lang="fr-FR" sz="1200" b="1" i="1" dirty="0" smtClean="0"/>
              <a:t>integration.js</a:t>
            </a:r>
            <a:r>
              <a:rPr lang="fr-FR" sz="1200" dirty="0" smtClean="0"/>
              <a:t> </a:t>
            </a:r>
            <a:r>
              <a:rPr lang="fr-FR" sz="1200" dirty="0"/>
              <a:t>du répertoire </a:t>
            </a:r>
            <a:r>
              <a:rPr lang="fr-FR" sz="1200" b="1" i="1" dirty="0" smtClean="0"/>
              <a:t>mongo-</a:t>
            </a:r>
            <a:r>
              <a:rPr lang="fr-FR" sz="1200" b="1" i="1" dirty="0" err="1" smtClean="0"/>
              <a:t>demo</a:t>
            </a:r>
            <a:endParaRPr lang="fr-FR" sz="1200" b="1" i="1" dirty="0" smtClean="0"/>
          </a:p>
          <a:p>
            <a:pPr marL="381001" indent="-228600">
              <a:spcBef>
                <a:spcPts val="1000"/>
              </a:spcBef>
              <a:buSzPts val="1200"/>
              <a:buFont typeface="+mj-lt"/>
              <a:buAutoNum type="arabicPeriod"/>
            </a:pPr>
            <a:r>
              <a:rPr lang="fr-FR" sz="1200" dirty="0" smtClean="0"/>
              <a:t>Créez une fonction </a:t>
            </a:r>
            <a:r>
              <a:rPr lang="fr-FR" sz="1200" b="1" i="1" dirty="0" err="1" smtClean="0"/>
              <a:t>async</a:t>
            </a:r>
            <a:r>
              <a:rPr lang="fr-FR" sz="1200" dirty="0" smtClean="0"/>
              <a:t> </a:t>
            </a:r>
            <a:r>
              <a:rPr lang="fr-FR" sz="1200" b="1" i="1" dirty="0" err="1" smtClean="0"/>
              <a:t>modifierAuteur</a:t>
            </a:r>
            <a:r>
              <a:rPr lang="fr-FR" sz="1200" b="1" i="1" dirty="0" smtClean="0"/>
              <a:t>(</a:t>
            </a:r>
            <a:r>
              <a:rPr lang="fr-FR" sz="1200" b="1" i="1" dirty="0" err="1" smtClean="0"/>
              <a:t>atelierId</a:t>
            </a:r>
            <a:r>
              <a:rPr lang="fr-FR" sz="1200" b="1" i="1" dirty="0" smtClean="0"/>
              <a:t>)</a:t>
            </a:r>
            <a:r>
              <a:rPr lang="fr-FR" sz="1200" dirty="0" smtClean="0"/>
              <a:t> en passant en paramètre l’</a:t>
            </a:r>
            <a:r>
              <a:rPr lang="fr-FR" sz="1200" b="1" dirty="0" smtClean="0"/>
              <a:t>id</a:t>
            </a:r>
            <a:r>
              <a:rPr lang="fr-FR" sz="1200" dirty="0" smtClean="0"/>
              <a:t> de l’atelier </a:t>
            </a:r>
            <a:endParaRPr lang="fr-FR" sz="1200" dirty="0"/>
          </a:p>
          <a:p>
            <a:pPr marL="152401" lvl="0" indent="0">
              <a:spcBef>
                <a:spcPts val="1000"/>
              </a:spcBef>
              <a:buSzPts val="1200"/>
              <a:buNone/>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60311695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Intégrer les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139700" indent="0">
              <a:buNone/>
            </a:pPr>
            <a:r>
              <a:rPr lang="en-CA" sz="1200" b="1" dirty="0" err="1">
                <a:solidFill>
                  <a:schemeClr val="tx2"/>
                </a:solidFill>
                <a:latin typeface="Courier New" panose="02070309020205020404" pitchFamily="49" charset="0"/>
                <a:cs typeface="Courier New" panose="02070309020205020404" pitchFamily="49" charset="0"/>
              </a:rPr>
              <a:t>async</a:t>
            </a:r>
            <a:r>
              <a:rPr lang="en-CA" sz="1200" b="1" dirty="0">
                <a:solidFill>
                  <a:schemeClr val="tx2"/>
                </a:solidFill>
                <a:latin typeface="Courier New" panose="02070309020205020404" pitchFamily="49" charset="0"/>
                <a:cs typeface="Courier New" panose="02070309020205020404" pitchFamily="49" charset="0"/>
              </a:rPr>
              <a:t> function </a:t>
            </a:r>
            <a:r>
              <a:rPr lang="en-CA" sz="1200" b="1" dirty="0" err="1">
                <a:solidFill>
                  <a:schemeClr val="tx2"/>
                </a:solidFill>
                <a:latin typeface="Courier New" panose="02070309020205020404" pitchFamily="49" charset="0"/>
                <a:cs typeface="Courier New" panose="02070309020205020404" pitchFamily="49" charset="0"/>
              </a:rPr>
              <a:t>modifierAuteur</a:t>
            </a:r>
            <a:r>
              <a:rPr lang="en-CA" sz="1200" b="1" dirty="0">
                <a:solidFill>
                  <a:schemeClr val="tx2"/>
                </a:solidFill>
                <a:latin typeface="Courier New" panose="02070309020205020404" pitchFamily="49" charset="0"/>
                <a:cs typeface="Courier New" panose="02070309020205020404" pitchFamily="49" charset="0"/>
              </a:rPr>
              <a:t>(</a:t>
            </a:r>
            <a:r>
              <a:rPr lang="en-CA" sz="1200" b="1" dirty="0" err="1">
                <a:solidFill>
                  <a:schemeClr val="tx2"/>
                </a:solidFill>
                <a:latin typeface="Courier New" panose="02070309020205020404" pitchFamily="49" charset="0"/>
                <a:cs typeface="Courier New" panose="02070309020205020404" pitchFamily="49" charset="0"/>
              </a:rPr>
              <a:t>atelierId</a:t>
            </a:r>
            <a:r>
              <a:rPr lang="en-CA" sz="1200" b="1" dirty="0">
                <a:solidFill>
                  <a:schemeClr val="tx2"/>
                </a:solidFill>
                <a:latin typeface="Courier New" panose="02070309020205020404" pitchFamily="49" charset="0"/>
                <a:cs typeface="Courier New" panose="02070309020205020404" pitchFamily="49" charset="0"/>
              </a:rPr>
              <a:t>) {</a:t>
            </a:r>
          </a:p>
          <a:p>
            <a:pPr marL="139700" indent="0">
              <a:buNone/>
            </a:pPr>
            <a:r>
              <a:rPr lang="en-CA" sz="1200" b="1" dirty="0" smtClean="0">
                <a:solidFill>
                  <a:schemeClr val="tx2"/>
                </a:solidFill>
                <a:latin typeface="Courier New" panose="02070309020205020404" pitchFamily="49" charset="0"/>
                <a:cs typeface="Courier New" panose="02070309020205020404" pitchFamily="49" charset="0"/>
              </a:rPr>
              <a:t>    </a:t>
            </a:r>
            <a:r>
              <a:rPr lang="en-CA" sz="1200" b="1" dirty="0" err="1" smtClean="0">
                <a:solidFill>
                  <a:schemeClr val="tx2"/>
                </a:solidFill>
                <a:latin typeface="Courier New" panose="02070309020205020404" pitchFamily="49" charset="0"/>
                <a:cs typeface="Courier New" panose="02070309020205020404" pitchFamily="49" charset="0"/>
              </a:rPr>
              <a:t>const</a:t>
            </a:r>
            <a:r>
              <a:rPr lang="en-CA" sz="1200" b="1" dirty="0" smtClean="0">
                <a:solidFill>
                  <a:schemeClr val="tx2"/>
                </a:solidFill>
                <a:latin typeface="Courier New" panose="02070309020205020404" pitchFamily="49" charset="0"/>
                <a:cs typeface="Courier New" panose="02070309020205020404" pitchFamily="49" charset="0"/>
              </a:rPr>
              <a:t> </a:t>
            </a:r>
            <a:r>
              <a:rPr lang="en-CA" sz="1200" b="1" dirty="0">
                <a:solidFill>
                  <a:schemeClr val="tx2"/>
                </a:solidFill>
                <a:latin typeface="Courier New" panose="02070309020205020404" pitchFamily="49" charset="0"/>
                <a:cs typeface="Courier New" panose="02070309020205020404" pitchFamily="49" charset="0"/>
              </a:rPr>
              <a:t>atelier = await </a:t>
            </a:r>
            <a:r>
              <a:rPr lang="en-CA" sz="1200" b="1" dirty="0" err="1">
                <a:solidFill>
                  <a:schemeClr val="tx2"/>
                </a:solidFill>
                <a:latin typeface="Courier New" panose="02070309020205020404" pitchFamily="49" charset="0"/>
                <a:cs typeface="Courier New" panose="02070309020205020404" pitchFamily="49" charset="0"/>
              </a:rPr>
              <a:t>Atelier.findById</a:t>
            </a:r>
            <a:r>
              <a:rPr lang="en-CA" sz="1200" b="1" dirty="0">
                <a:solidFill>
                  <a:schemeClr val="tx2"/>
                </a:solidFill>
                <a:latin typeface="Courier New" panose="02070309020205020404" pitchFamily="49" charset="0"/>
                <a:cs typeface="Courier New" panose="02070309020205020404" pitchFamily="49" charset="0"/>
              </a:rPr>
              <a:t>(</a:t>
            </a:r>
            <a:r>
              <a:rPr lang="en-CA" sz="1200" b="1" dirty="0" err="1">
                <a:solidFill>
                  <a:schemeClr val="tx2"/>
                </a:solidFill>
                <a:latin typeface="Courier New" panose="02070309020205020404" pitchFamily="49" charset="0"/>
                <a:cs typeface="Courier New" panose="02070309020205020404" pitchFamily="49" charset="0"/>
              </a:rPr>
              <a:t>atelierId</a:t>
            </a:r>
            <a:r>
              <a:rPr lang="en-CA" sz="1200" b="1" dirty="0">
                <a:solidFill>
                  <a:schemeClr val="tx2"/>
                </a:solidFill>
                <a:latin typeface="Courier New" panose="02070309020205020404" pitchFamily="49" charset="0"/>
                <a:cs typeface="Courier New" panose="02070309020205020404" pitchFamily="49" charset="0"/>
              </a:rPr>
              <a:t>);</a:t>
            </a:r>
          </a:p>
          <a:p>
            <a:pPr marL="139700" indent="0">
              <a:buNone/>
            </a:pPr>
            <a:r>
              <a:rPr lang="en-CA" sz="1200" b="1" dirty="0" smtClean="0">
                <a:solidFill>
                  <a:schemeClr val="tx2"/>
                </a:solidFill>
                <a:latin typeface="Courier New" panose="02070309020205020404" pitchFamily="49" charset="0"/>
                <a:cs typeface="Courier New" panose="02070309020205020404" pitchFamily="49" charset="0"/>
              </a:rPr>
              <a:t>    </a:t>
            </a:r>
            <a:r>
              <a:rPr lang="en-CA" sz="1200" b="1" dirty="0" err="1" smtClean="0">
                <a:solidFill>
                  <a:schemeClr val="tx2"/>
                </a:solidFill>
                <a:latin typeface="Courier New" panose="02070309020205020404" pitchFamily="49" charset="0"/>
                <a:cs typeface="Courier New" panose="02070309020205020404" pitchFamily="49" charset="0"/>
              </a:rPr>
              <a:t>atelier.auteur.nom</a:t>
            </a:r>
            <a:r>
              <a:rPr lang="en-CA" sz="1200" b="1" dirty="0" smtClean="0">
                <a:solidFill>
                  <a:schemeClr val="tx2"/>
                </a:solidFill>
                <a:latin typeface="Courier New" panose="02070309020205020404" pitchFamily="49" charset="0"/>
                <a:cs typeface="Courier New" panose="02070309020205020404" pitchFamily="49" charset="0"/>
              </a:rPr>
              <a:t> </a:t>
            </a:r>
            <a:r>
              <a:rPr lang="en-CA" sz="1200" b="1" dirty="0">
                <a:solidFill>
                  <a:schemeClr val="tx2"/>
                </a:solidFill>
                <a:latin typeface="Courier New" panose="02070309020205020404" pitchFamily="49" charset="0"/>
                <a:cs typeface="Courier New" panose="02070309020205020404" pitchFamily="49" charset="0"/>
              </a:rPr>
              <a:t>= 'Fox';</a:t>
            </a:r>
          </a:p>
          <a:p>
            <a:pPr marL="139700" indent="0">
              <a:buNone/>
            </a:pPr>
            <a:r>
              <a:rPr lang="en-CA" sz="1200" b="1" dirty="0" smtClean="0">
                <a:solidFill>
                  <a:schemeClr val="tx2"/>
                </a:solidFill>
                <a:latin typeface="Courier New" panose="02070309020205020404" pitchFamily="49" charset="0"/>
                <a:cs typeface="Courier New" panose="02070309020205020404" pitchFamily="49" charset="0"/>
              </a:rPr>
              <a:t>    </a:t>
            </a:r>
            <a:r>
              <a:rPr lang="en-CA" sz="1200" b="1" dirty="0" err="1" smtClean="0">
                <a:solidFill>
                  <a:schemeClr val="tx2"/>
                </a:solidFill>
                <a:latin typeface="Courier New" panose="02070309020205020404" pitchFamily="49" charset="0"/>
                <a:cs typeface="Courier New" panose="02070309020205020404" pitchFamily="49" charset="0"/>
              </a:rPr>
              <a:t>atelier.save</a:t>
            </a:r>
            <a:r>
              <a:rPr lang="en-CA" sz="1200" b="1" dirty="0">
                <a:solidFill>
                  <a:schemeClr val="tx2"/>
                </a:solidFill>
                <a:latin typeface="Courier New" panose="02070309020205020404" pitchFamily="49" charset="0"/>
                <a:cs typeface="Courier New" panose="02070309020205020404" pitchFamily="49" charset="0"/>
              </a:rPr>
              <a:t>();</a:t>
            </a:r>
          </a:p>
          <a:p>
            <a:pPr marL="139700" indent="0">
              <a:buNone/>
            </a:pPr>
            <a:r>
              <a:rPr lang="en-CA" sz="1200" b="1" dirty="0" smtClean="0">
                <a:solidFill>
                  <a:schemeClr val="tx2"/>
                </a:solidFill>
                <a:latin typeface="Courier New" panose="02070309020205020404" pitchFamily="49" charset="0"/>
                <a:cs typeface="Courier New" panose="02070309020205020404" pitchFamily="49" charset="0"/>
              </a:rPr>
              <a:t>}</a:t>
            </a:r>
          </a:p>
          <a:p>
            <a:pPr marL="139700" indent="0">
              <a:buNone/>
            </a:pPr>
            <a:r>
              <a:rPr lang="en-CA" sz="1200" b="1" dirty="0" err="1" smtClean="0">
                <a:latin typeface="Courier New" panose="02070309020205020404" pitchFamily="49" charset="0"/>
                <a:cs typeface="Courier New" panose="02070309020205020404" pitchFamily="49" charset="0"/>
              </a:rPr>
              <a:t>modifierAuteur</a:t>
            </a:r>
            <a:r>
              <a:rPr lang="en-CA" sz="1200" b="1" dirty="0" smtClean="0">
                <a:latin typeface="Courier New" panose="02070309020205020404" pitchFamily="49" charset="0"/>
                <a:cs typeface="Courier New" panose="02070309020205020404" pitchFamily="49" charset="0"/>
              </a:rPr>
              <a:t>('5bedbd456bc1f708488ff0ad');</a:t>
            </a:r>
          </a:p>
          <a:p>
            <a:pPr marL="139700" indent="0">
              <a:buNone/>
            </a:pPr>
            <a:r>
              <a:rPr lang="en-CA" sz="1200" b="1" dirty="0" smtClean="0">
                <a:solidFill>
                  <a:schemeClr val="tx2"/>
                </a:solidFill>
                <a:latin typeface="Courier New" panose="02070309020205020404" pitchFamily="49" charset="0"/>
                <a:cs typeface="Courier New" panose="02070309020205020404" pitchFamily="49" charset="0"/>
              </a:rPr>
              <a:t> </a:t>
            </a:r>
            <a:endParaRPr lang="en-CA" sz="1200" b="1" dirty="0">
              <a:solidFill>
                <a:schemeClr val="tx2"/>
              </a:solidFill>
              <a:latin typeface="Courier New" panose="02070309020205020404" pitchFamily="49" charset="0"/>
              <a:cs typeface="Courier New" panose="02070309020205020404" pitchFamily="49" charset="0"/>
            </a:endParaRPr>
          </a:p>
          <a:p>
            <a:pPr marL="381001" indent="-228600">
              <a:spcBef>
                <a:spcPts val="1000"/>
              </a:spcBef>
              <a:buSzPts val="1200"/>
              <a:buFont typeface="+mj-lt"/>
              <a:buAutoNum type="arabicPeriod" startAt="3"/>
            </a:pPr>
            <a:r>
              <a:rPr lang="fr-CA" sz="1200" dirty="0" smtClean="0"/>
              <a:t>Commentez la ligne </a:t>
            </a:r>
            <a:r>
              <a:rPr lang="fr-CA" sz="1200" b="1" i="1" dirty="0" err="1" smtClean="0"/>
              <a:t>creerAtelier</a:t>
            </a:r>
            <a:r>
              <a:rPr lang="fr-CA" sz="1200" b="1" i="1" dirty="0" smtClean="0"/>
              <a:t>() </a:t>
            </a:r>
            <a:r>
              <a:rPr lang="fr-CA" sz="1200" dirty="0" smtClean="0"/>
              <a:t>et appelez la fonction </a:t>
            </a:r>
            <a:r>
              <a:rPr lang="fr-CA" sz="1200" b="1" i="1" dirty="0" err="1" smtClean="0"/>
              <a:t>modifierAuteur</a:t>
            </a:r>
            <a:r>
              <a:rPr lang="fr-CA" sz="1200" b="1" i="1" dirty="0" smtClean="0"/>
              <a:t>() </a:t>
            </a:r>
            <a:r>
              <a:rPr lang="fr-CA" sz="1200" dirty="0" smtClean="0"/>
              <a:t>en passant l’</a:t>
            </a:r>
            <a:r>
              <a:rPr lang="fr-CA" sz="1200" b="1" dirty="0" smtClean="0"/>
              <a:t>id</a:t>
            </a:r>
            <a:r>
              <a:rPr lang="fr-CA" sz="1200" dirty="0" smtClean="0"/>
              <a:t> de l’atelier parent</a:t>
            </a:r>
            <a:endParaRPr lang="fr-FR" sz="1200" b="1" i="1" dirty="0" smtClean="0"/>
          </a:p>
          <a:p>
            <a:pPr marL="381001" indent="-228600">
              <a:spcBef>
                <a:spcPts val="1000"/>
              </a:spcBef>
              <a:buSzPts val="1200"/>
              <a:buFont typeface="+mj-lt"/>
              <a:buAutoNum type="arabicPeriod" startAt="3"/>
            </a:pPr>
            <a:r>
              <a:rPr lang="fr-FR" sz="1200" dirty="0" smtClean="0"/>
              <a:t>Enregistrez les modification et exécutez </a:t>
            </a:r>
            <a:r>
              <a:rPr lang="fr-FR" sz="1200" b="1" i="1" dirty="0" smtClean="0"/>
              <a:t>integrations.js</a:t>
            </a:r>
          </a:p>
          <a:p>
            <a:pPr marL="381001" indent="-228600">
              <a:spcBef>
                <a:spcPts val="1000"/>
              </a:spcBef>
              <a:buSzPts val="1200"/>
              <a:buFont typeface="+mj-lt"/>
              <a:buAutoNum type="arabicPeriod" startAt="3"/>
            </a:pPr>
            <a:r>
              <a:rPr lang="fr-FR" sz="1200" dirty="0" smtClean="0"/>
              <a:t>Ouvrez </a:t>
            </a:r>
            <a:r>
              <a:rPr lang="fr-FR" sz="1200" dirty="0" err="1" smtClean="0"/>
              <a:t>MongoDB</a:t>
            </a:r>
            <a:r>
              <a:rPr lang="fr-FR" sz="1200" dirty="0" smtClean="0"/>
              <a:t> </a:t>
            </a:r>
            <a:r>
              <a:rPr lang="fr-FR" sz="1200" dirty="0" err="1" smtClean="0"/>
              <a:t>Compass</a:t>
            </a:r>
            <a:r>
              <a:rPr lang="fr-FR" sz="1200" dirty="0" smtClean="0"/>
              <a:t> et vérifiez que le </a:t>
            </a:r>
            <a:r>
              <a:rPr lang="fr-FR" sz="1200" b="1" i="1" dirty="0" smtClean="0"/>
              <a:t>nom</a:t>
            </a:r>
            <a:r>
              <a:rPr lang="fr-FR" sz="1200" dirty="0" smtClean="0"/>
              <a:t> du sous-document </a:t>
            </a:r>
            <a:r>
              <a:rPr lang="fr-FR" sz="1200" b="1" i="1" dirty="0" smtClean="0"/>
              <a:t>auteur</a:t>
            </a:r>
            <a:r>
              <a:rPr lang="fr-FR" sz="1200" dirty="0" smtClean="0"/>
              <a:t> bien été mis à jour</a:t>
            </a:r>
            <a:endParaRPr lang="fr-FR" sz="1200" dirty="0"/>
          </a:p>
          <a:p>
            <a:pPr marL="152401" lvl="0" indent="0">
              <a:spcBef>
                <a:spcPts val="1000"/>
              </a:spcBef>
              <a:buSzPts val="1200"/>
              <a:buNone/>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383146799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Intégrer les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0" lvl="0" indent="0">
              <a:buNone/>
            </a:pPr>
            <a:r>
              <a:rPr lang="fr-FR" sz="1200" dirty="0"/>
              <a:t>Exercice </a:t>
            </a:r>
            <a:r>
              <a:rPr lang="fr-FR" sz="1200" dirty="0" smtClean="0"/>
              <a:t>3 </a:t>
            </a:r>
            <a:r>
              <a:rPr lang="fr-FR" sz="1200" dirty="0"/>
              <a:t>:</a:t>
            </a:r>
          </a:p>
          <a:p>
            <a:pPr marL="381001" indent="-228600">
              <a:spcBef>
                <a:spcPts val="1000"/>
              </a:spcBef>
              <a:buSzPts val="1200"/>
              <a:buFont typeface="+mj-lt"/>
              <a:buAutoNum type="arabicPeriod"/>
            </a:pPr>
            <a:r>
              <a:rPr lang="fr-FR" sz="1200" dirty="0"/>
              <a:t>Ouvrez le fichier </a:t>
            </a:r>
            <a:r>
              <a:rPr lang="fr-FR" sz="1200" b="1" i="1" dirty="0"/>
              <a:t>integration.js</a:t>
            </a:r>
            <a:r>
              <a:rPr lang="fr-FR" sz="1200" dirty="0"/>
              <a:t> du répertoire </a:t>
            </a:r>
            <a:r>
              <a:rPr lang="fr-FR" sz="1200" b="1" i="1" dirty="0" smtClean="0"/>
              <a:t>mongo-</a:t>
            </a:r>
            <a:r>
              <a:rPr lang="fr-FR" sz="1200" b="1" i="1" dirty="0" err="1" smtClean="0"/>
              <a:t>demo</a:t>
            </a:r>
            <a:endParaRPr lang="fr-FR" sz="1200" b="1" i="1" dirty="0" smtClean="0"/>
          </a:p>
          <a:p>
            <a:pPr marL="381001" indent="-228600">
              <a:spcBef>
                <a:spcPts val="1000"/>
              </a:spcBef>
              <a:spcAft>
                <a:spcPts val="600"/>
              </a:spcAft>
              <a:buSzPts val="1200"/>
              <a:buFont typeface="+mj-lt"/>
              <a:buAutoNum type="arabicPeriod"/>
            </a:pPr>
            <a:r>
              <a:rPr lang="fr-FR" sz="1200" dirty="0" smtClean="0"/>
              <a:t>Modifiez la fonction </a:t>
            </a:r>
            <a:r>
              <a:rPr lang="fr-FR" sz="1200" b="1" i="1" dirty="0" err="1" smtClean="0"/>
              <a:t>modifierAuteur</a:t>
            </a:r>
            <a:r>
              <a:rPr lang="fr-FR" sz="1200" b="1" i="1" dirty="0" smtClean="0"/>
              <a:t>(</a:t>
            </a:r>
            <a:r>
              <a:rPr lang="fr-FR" sz="1200" b="1" i="1" dirty="0" err="1" smtClean="0"/>
              <a:t>atelierId</a:t>
            </a:r>
            <a:r>
              <a:rPr lang="fr-FR" sz="1200" b="1" i="1" dirty="0" smtClean="0"/>
              <a:t>)</a:t>
            </a:r>
            <a:r>
              <a:rPr lang="fr-FR" sz="1200" dirty="0" smtClean="0"/>
              <a:t> pour mettre à jour l’auteur directement sans avoir à extraire l’atelier en premier :</a:t>
            </a:r>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async</a:t>
            </a:r>
            <a:r>
              <a:rPr lang="en-CA" sz="1200" dirty="0" smtClean="0">
                <a:latin typeface="Courier New" panose="02070309020205020404" pitchFamily="49" charset="0"/>
                <a:cs typeface="Courier New" panose="02070309020205020404" pitchFamily="49" charset="0"/>
              </a:rPr>
              <a:t> </a:t>
            </a:r>
            <a:r>
              <a:rPr lang="en-CA" sz="1200" dirty="0">
                <a:latin typeface="Courier New" panose="02070309020205020404" pitchFamily="49" charset="0"/>
                <a:cs typeface="Courier New" panose="02070309020205020404" pitchFamily="49" charset="0"/>
              </a:rPr>
              <a:t>function </a:t>
            </a:r>
            <a:r>
              <a:rPr lang="en-CA" sz="1200" dirty="0" err="1">
                <a:latin typeface="Courier New" panose="02070309020205020404" pitchFamily="49" charset="0"/>
                <a:cs typeface="Courier New" panose="02070309020205020404" pitchFamily="49" charset="0"/>
              </a:rPr>
              <a:t>modifierAuteur</a:t>
            </a:r>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atelierId</a:t>
            </a:r>
            <a:r>
              <a:rPr lang="en-CA" sz="1200" dirty="0">
                <a:latin typeface="Courier New" panose="02070309020205020404" pitchFamily="49" charset="0"/>
                <a:cs typeface="Courier New" panose="02070309020205020404" pitchFamily="49" charset="0"/>
              </a:rPr>
              <a:t>) {</a:t>
            </a:r>
          </a:p>
          <a:p>
            <a:pPr marL="139700" indent="0">
              <a:buNone/>
            </a:pPr>
            <a:r>
              <a:rPr lang="en-CA" sz="1200" b="1" dirty="0" smtClean="0">
                <a:latin typeface="Courier New" panose="02070309020205020404" pitchFamily="49" charset="0"/>
                <a:cs typeface="Courier New" panose="02070309020205020404" pitchFamily="49" charset="0"/>
              </a:rPr>
              <a:t>        await </a:t>
            </a:r>
            <a:r>
              <a:rPr lang="en-CA" sz="1200" b="1" dirty="0" err="1">
                <a:latin typeface="Courier New" panose="02070309020205020404" pitchFamily="49" charset="0"/>
                <a:cs typeface="Courier New" panose="02070309020205020404" pitchFamily="49" charset="0"/>
              </a:rPr>
              <a:t>Atelier.findByIdAndUpdate</a:t>
            </a:r>
            <a:r>
              <a:rPr lang="en-CA" sz="1200" b="1" dirty="0">
                <a:latin typeface="Courier New" panose="02070309020205020404" pitchFamily="49" charset="0"/>
                <a:cs typeface="Courier New" panose="02070309020205020404" pitchFamily="49" charset="0"/>
              </a:rPr>
              <a:t>({ _id: </a:t>
            </a:r>
            <a:r>
              <a:rPr lang="en-CA" sz="1200" b="1" dirty="0" err="1">
                <a:latin typeface="Courier New" panose="02070309020205020404" pitchFamily="49" charset="0"/>
                <a:cs typeface="Courier New" panose="02070309020205020404" pitchFamily="49" charset="0"/>
              </a:rPr>
              <a:t>atelierId</a:t>
            </a:r>
            <a:r>
              <a:rPr lang="en-CA" sz="1200" b="1" dirty="0">
                <a:latin typeface="Courier New" panose="02070309020205020404" pitchFamily="49" charset="0"/>
                <a:cs typeface="Courier New" panose="02070309020205020404" pitchFamily="49" charset="0"/>
              </a:rPr>
              <a:t> }, {</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set: {</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auteur.nom</a:t>
            </a:r>
            <a:r>
              <a:rPr lang="en-CA" sz="1200" b="1" dirty="0">
                <a:latin typeface="Courier New" panose="02070309020205020404" pitchFamily="49" charset="0"/>
                <a:cs typeface="Courier New" panose="02070309020205020404" pitchFamily="49" charset="0"/>
              </a:rPr>
              <a:t>' : '</a:t>
            </a:r>
            <a:r>
              <a:rPr lang="en-CA" sz="1200" b="1" dirty="0" err="1">
                <a:latin typeface="Courier New" panose="02070309020205020404" pitchFamily="49" charset="0"/>
                <a:cs typeface="Courier New" panose="02070309020205020404" pitchFamily="49" charset="0"/>
              </a:rPr>
              <a:t>Rostom</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Mesli</a:t>
            </a:r>
            <a:r>
              <a:rPr lang="en-CA" sz="1200" b="1" dirty="0">
                <a:latin typeface="Courier New" panose="02070309020205020404" pitchFamily="49" charset="0"/>
                <a:cs typeface="Courier New" panose="02070309020205020404" pitchFamily="49" charset="0"/>
              </a:rPr>
              <a:t>' </a:t>
            </a:r>
          </a:p>
          <a:p>
            <a:pPr marL="139700" indent="0">
              <a:buNone/>
            </a:pPr>
            <a:r>
              <a:rPr lang="en-CA" sz="1200" b="1" dirty="0" smtClean="0">
                <a:latin typeface="Courier New" panose="02070309020205020404" pitchFamily="49" charset="0"/>
                <a:cs typeface="Courier New" panose="02070309020205020404" pitchFamily="49" charset="0"/>
              </a:rPr>
              <a:t>            }</a:t>
            </a:r>
            <a:endParaRPr lang="en-CA" sz="1200" b="1" dirty="0">
              <a:latin typeface="Courier New" panose="02070309020205020404" pitchFamily="49" charset="0"/>
              <a:cs typeface="Courier New" panose="02070309020205020404" pitchFamily="49" charset="0"/>
            </a:endParaRPr>
          </a:p>
          <a:p>
            <a:pPr marL="139700" indent="0">
              <a:buNone/>
            </a:pPr>
            <a:r>
              <a:rPr lang="en-CA" sz="1200" b="1" dirty="0" smtClean="0">
                <a:latin typeface="Courier New" panose="02070309020205020404" pitchFamily="49" charset="0"/>
                <a:cs typeface="Courier New" panose="02070309020205020404" pitchFamily="49" charset="0"/>
              </a:rPr>
              <a:t>        });</a:t>
            </a:r>
            <a:endParaRPr lang="en-CA" sz="1200" b="1" dirty="0">
              <a:latin typeface="Courier New" panose="02070309020205020404" pitchFamily="49" charset="0"/>
              <a:cs typeface="Courier New" panose="02070309020205020404" pitchFamily="49" charset="0"/>
            </a:endParaRPr>
          </a:p>
          <a:p>
            <a:pPr marL="139700" indent="0">
              <a:buNone/>
            </a:pPr>
            <a:r>
              <a:rPr lang="en-CA" sz="1200" dirty="0" smtClean="0">
                <a:latin typeface="Courier New" panose="02070309020205020404" pitchFamily="49" charset="0"/>
                <a:cs typeface="Courier New" panose="02070309020205020404" pitchFamily="49" charset="0"/>
              </a:rPr>
              <a:t>    }</a:t>
            </a:r>
            <a:endParaRPr lang="en-CA" sz="1200" dirty="0">
              <a:latin typeface="Courier New" panose="02070309020205020404" pitchFamily="49" charset="0"/>
              <a:cs typeface="Courier New" panose="02070309020205020404" pitchFamily="49" charset="0"/>
            </a:endParaRPr>
          </a:p>
          <a:p>
            <a:pPr marL="381001" indent="-228600">
              <a:spcBef>
                <a:spcPts val="1000"/>
              </a:spcBef>
              <a:buSzPts val="1200"/>
              <a:buFont typeface="+mj-lt"/>
              <a:buAutoNum type="arabicPeriod" startAt="3"/>
            </a:pPr>
            <a:r>
              <a:rPr lang="fr-FR" sz="1200" dirty="0" smtClean="0"/>
              <a:t>Enregistrez les modifications et ex</a:t>
            </a:r>
            <a:r>
              <a:rPr lang="fr-CA" sz="1200" dirty="0" err="1" smtClean="0"/>
              <a:t>écutez</a:t>
            </a:r>
            <a:r>
              <a:rPr lang="fr-CA" sz="1200" dirty="0" smtClean="0"/>
              <a:t> </a:t>
            </a:r>
            <a:r>
              <a:rPr lang="fr-CA" sz="1200" b="1" i="1" dirty="0" smtClean="0"/>
              <a:t>integrations.js</a:t>
            </a:r>
          </a:p>
          <a:p>
            <a:pPr marL="381001" indent="-228600">
              <a:spcBef>
                <a:spcPts val="1000"/>
              </a:spcBef>
              <a:buSzPts val="1200"/>
              <a:buFont typeface="+mj-lt"/>
              <a:buAutoNum type="arabicPeriod" startAt="3"/>
            </a:pPr>
            <a:r>
              <a:rPr lang="fr-CA" sz="1200" dirty="0" smtClean="0"/>
              <a:t>Vérifiez que la mise à jour du </a:t>
            </a:r>
            <a:r>
              <a:rPr lang="fr-CA" sz="1200" b="1" i="1" dirty="0" smtClean="0"/>
              <a:t>nom</a:t>
            </a:r>
            <a:r>
              <a:rPr lang="fr-CA" sz="1200" dirty="0" smtClean="0"/>
              <a:t> de l’auteur a bien été effectuée dans le document parent </a:t>
            </a:r>
            <a:r>
              <a:rPr lang="fr-CA" sz="1200" b="1" i="1" dirty="0" smtClean="0"/>
              <a:t>atelier</a:t>
            </a:r>
            <a:endParaRPr lang="fr-FR" sz="1200" b="1" i="1" dirty="0"/>
          </a:p>
          <a:p>
            <a:pPr marL="152401" indent="0">
              <a:spcBef>
                <a:spcPts val="1000"/>
              </a:spcBef>
              <a:buSzPts val="1200"/>
              <a:buNone/>
            </a:pPr>
            <a:endParaRPr lang="fr-FR" sz="1200" dirty="0"/>
          </a:p>
          <a:p>
            <a:pPr marL="152401" lvl="0" indent="0">
              <a:spcBef>
                <a:spcPts val="1000"/>
              </a:spcBef>
              <a:buSzPts val="1200"/>
              <a:buNone/>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3987842142"/>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Intégrer les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0" lvl="0" indent="0">
              <a:buNone/>
            </a:pPr>
            <a:r>
              <a:rPr lang="fr-FR" sz="1200" dirty="0"/>
              <a:t>Exercice 4</a:t>
            </a:r>
            <a:r>
              <a:rPr lang="fr-FR" sz="1200" dirty="0" smtClean="0"/>
              <a:t> </a:t>
            </a:r>
            <a:r>
              <a:rPr lang="fr-FR" sz="1200" dirty="0"/>
              <a:t>:</a:t>
            </a:r>
          </a:p>
          <a:p>
            <a:pPr marL="381001" indent="-228600">
              <a:spcBef>
                <a:spcPts val="1000"/>
              </a:spcBef>
              <a:buSzPts val="1200"/>
              <a:buFont typeface="+mj-lt"/>
              <a:buAutoNum type="arabicPeriod"/>
            </a:pPr>
            <a:r>
              <a:rPr lang="fr-FR" sz="1200" dirty="0"/>
              <a:t>Ouvrez le fichier </a:t>
            </a:r>
            <a:r>
              <a:rPr lang="fr-FR" sz="1200" b="1" i="1" dirty="0"/>
              <a:t>integration.js</a:t>
            </a:r>
            <a:r>
              <a:rPr lang="fr-FR" sz="1200" dirty="0"/>
              <a:t> du répertoire </a:t>
            </a:r>
            <a:r>
              <a:rPr lang="fr-FR" sz="1200" b="1" i="1" dirty="0" smtClean="0"/>
              <a:t>mongo-</a:t>
            </a:r>
            <a:r>
              <a:rPr lang="fr-FR" sz="1200" b="1" i="1" dirty="0" err="1" smtClean="0"/>
              <a:t>demo</a:t>
            </a:r>
            <a:endParaRPr lang="fr-FR" sz="1200" b="1" i="1" dirty="0" smtClean="0"/>
          </a:p>
          <a:p>
            <a:pPr marL="381001" indent="-228600">
              <a:spcBef>
                <a:spcPts val="1000"/>
              </a:spcBef>
              <a:spcAft>
                <a:spcPts val="600"/>
              </a:spcAft>
              <a:buSzPts val="1200"/>
              <a:buFont typeface="+mj-lt"/>
              <a:buAutoNum type="arabicPeriod"/>
            </a:pPr>
            <a:r>
              <a:rPr lang="fr-FR" sz="1200" dirty="0" smtClean="0"/>
              <a:t>Modifiez la fonction </a:t>
            </a:r>
            <a:r>
              <a:rPr lang="fr-FR" sz="1200" b="1" i="1" dirty="0" err="1" smtClean="0"/>
              <a:t>modifierAuteur</a:t>
            </a:r>
            <a:r>
              <a:rPr lang="fr-FR" sz="1200" b="1" i="1" dirty="0" smtClean="0"/>
              <a:t>(</a:t>
            </a:r>
            <a:r>
              <a:rPr lang="fr-FR" sz="1200" b="1" i="1" dirty="0" err="1" smtClean="0"/>
              <a:t>atelierId</a:t>
            </a:r>
            <a:r>
              <a:rPr lang="fr-FR" sz="1200" b="1" i="1" dirty="0" smtClean="0"/>
              <a:t>)</a:t>
            </a:r>
            <a:r>
              <a:rPr lang="fr-FR" sz="1200" dirty="0" smtClean="0"/>
              <a:t> pour supprimer l’auteur de l’atelier en </a:t>
            </a:r>
            <a:r>
              <a:rPr lang="fr-FR" sz="1200" dirty="0" err="1" smtClean="0"/>
              <a:t>sp</a:t>
            </a:r>
            <a:r>
              <a:rPr lang="fr-CA" sz="1200" dirty="0" err="1" smtClean="0"/>
              <a:t>écifiant</a:t>
            </a:r>
            <a:r>
              <a:rPr lang="fr-CA" sz="1200" dirty="0" smtClean="0"/>
              <a:t> l’opérateur </a:t>
            </a:r>
            <a:r>
              <a:rPr lang="fr-CA" sz="1200" b="1" i="1" dirty="0" smtClean="0"/>
              <a:t>$</a:t>
            </a:r>
            <a:r>
              <a:rPr lang="fr-CA" sz="1200" b="1" i="1" dirty="0" err="1" smtClean="0"/>
              <a:t>unset</a:t>
            </a:r>
            <a:r>
              <a:rPr lang="fr-FR" sz="1200" dirty="0" smtClean="0"/>
              <a:t>:</a:t>
            </a:r>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async</a:t>
            </a:r>
            <a:r>
              <a:rPr lang="en-CA" sz="1200" dirty="0" smtClean="0">
                <a:latin typeface="Courier New" panose="02070309020205020404" pitchFamily="49" charset="0"/>
                <a:cs typeface="Courier New" panose="02070309020205020404" pitchFamily="49" charset="0"/>
              </a:rPr>
              <a:t> </a:t>
            </a:r>
            <a:r>
              <a:rPr lang="en-CA" sz="1200" dirty="0">
                <a:latin typeface="Courier New" panose="02070309020205020404" pitchFamily="49" charset="0"/>
                <a:cs typeface="Courier New" panose="02070309020205020404" pitchFamily="49" charset="0"/>
              </a:rPr>
              <a:t>function </a:t>
            </a:r>
            <a:r>
              <a:rPr lang="en-CA" sz="1200" dirty="0" err="1">
                <a:latin typeface="Courier New" panose="02070309020205020404" pitchFamily="49" charset="0"/>
                <a:cs typeface="Courier New" panose="02070309020205020404" pitchFamily="49" charset="0"/>
              </a:rPr>
              <a:t>modifierAuteur</a:t>
            </a:r>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atelierId</a:t>
            </a:r>
            <a:r>
              <a:rPr lang="en-CA" sz="1200" dirty="0">
                <a:latin typeface="Courier New" panose="02070309020205020404" pitchFamily="49" charset="0"/>
                <a:cs typeface="Courier New" panose="02070309020205020404" pitchFamily="49" charset="0"/>
              </a:rPr>
              <a:t>) {</a:t>
            </a:r>
          </a:p>
          <a:p>
            <a:pPr marL="139700" indent="0">
              <a:buNone/>
            </a:pPr>
            <a:r>
              <a:rPr lang="en-CA" sz="1200" b="1" dirty="0" smtClean="0">
                <a:latin typeface="Courier New" panose="02070309020205020404" pitchFamily="49" charset="0"/>
                <a:cs typeface="Courier New" panose="02070309020205020404" pitchFamily="49" charset="0"/>
              </a:rPr>
              <a:t>        await </a:t>
            </a:r>
            <a:r>
              <a:rPr lang="en-CA" sz="1200" b="1" dirty="0" err="1" smtClean="0">
                <a:latin typeface="Courier New" panose="02070309020205020404" pitchFamily="49" charset="0"/>
                <a:cs typeface="Courier New" panose="02070309020205020404" pitchFamily="49" charset="0"/>
              </a:rPr>
              <a:t>Atelier.findByIdAndUpdate</a:t>
            </a:r>
            <a:r>
              <a:rPr lang="en-CA" sz="1200" b="1" dirty="0" smtClean="0">
                <a:latin typeface="Courier New" panose="02070309020205020404" pitchFamily="49" charset="0"/>
                <a:cs typeface="Courier New" panose="02070309020205020404" pitchFamily="49" charset="0"/>
              </a:rPr>
              <a:t>({ _id: </a:t>
            </a:r>
            <a:r>
              <a:rPr lang="en-CA" sz="1200" b="1" dirty="0" err="1" smtClean="0">
                <a:latin typeface="Courier New" panose="02070309020205020404" pitchFamily="49" charset="0"/>
                <a:cs typeface="Courier New" panose="02070309020205020404" pitchFamily="49" charset="0"/>
              </a:rPr>
              <a:t>atelierId</a:t>
            </a:r>
            <a:r>
              <a:rPr lang="en-CA" sz="1200" b="1" dirty="0" smtClean="0">
                <a:latin typeface="Courier New" panose="02070309020205020404" pitchFamily="49" charset="0"/>
                <a:cs typeface="Courier New" panose="02070309020205020404" pitchFamily="49" charset="0"/>
              </a:rPr>
              <a:t> }, {</a:t>
            </a:r>
          </a:p>
          <a:p>
            <a:pPr marL="139700" indent="0">
              <a:buNone/>
            </a:pPr>
            <a:r>
              <a:rPr lang="en-CA" sz="1200" b="1" dirty="0" smtClean="0">
                <a:latin typeface="Courier New" panose="02070309020205020404" pitchFamily="49" charset="0"/>
                <a:cs typeface="Courier New" panose="02070309020205020404" pitchFamily="49" charset="0"/>
              </a:rPr>
              <a:t>            $unset</a:t>
            </a:r>
            <a:r>
              <a:rPr lang="en-CA" sz="1200" b="1" dirty="0">
                <a:latin typeface="Courier New" panose="02070309020205020404" pitchFamily="49" charset="0"/>
                <a:cs typeface="Courier New" panose="02070309020205020404" pitchFamily="49" charset="0"/>
              </a:rPr>
              <a:t>: {</a:t>
            </a:r>
          </a:p>
          <a:p>
            <a:pPr marL="139700" indent="0">
              <a:buNone/>
            </a:pPr>
            <a:r>
              <a:rPr lang="en-CA" sz="1200" b="1" dirty="0" smtClean="0">
                <a:latin typeface="Courier New" panose="02070309020205020404" pitchFamily="49" charset="0"/>
                <a:cs typeface="Courier New" panose="02070309020205020404" pitchFamily="49" charset="0"/>
              </a:rPr>
              <a:t>                'auteur' </a:t>
            </a:r>
            <a:r>
              <a:rPr lang="en-CA" sz="1200" b="1" dirty="0">
                <a:latin typeface="Courier New" panose="02070309020205020404" pitchFamily="49" charset="0"/>
                <a:cs typeface="Courier New" panose="02070309020205020404" pitchFamily="49" charset="0"/>
              </a:rPr>
              <a:t>: </a:t>
            </a:r>
            <a:r>
              <a:rPr lang="en-CA" sz="1200" b="1" dirty="0" smtClean="0">
                <a:latin typeface="Courier New" panose="02070309020205020404" pitchFamily="49" charset="0"/>
                <a:cs typeface="Courier New" panose="02070309020205020404" pitchFamily="49" charset="0"/>
              </a:rPr>
              <a:t>'' </a:t>
            </a:r>
            <a:endParaRPr lang="en-CA" sz="1200" b="1" dirty="0">
              <a:latin typeface="Courier New" panose="02070309020205020404" pitchFamily="49" charset="0"/>
              <a:cs typeface="Courier New" panose="02070309020205020404" pitchFamily="49" charset="0"/>
            </a:endParaRPr>
          </a:p>
          <a:p>
            <a:pPr marL="139700" indent="0">
              <a:buNone/>
            </a:pPr>
            <a:r>
              <a:rPr lang="en-CA" sz="1200" b="1" dirty="0" smtClean="0">
                <a:latin typeface="Courier New" panose="02070309020205020404" pitchFamily="49" charset="0"/>
                <a:cs typeface="Courier New" panose="02070309020205020404" pitchFamily="49" charset="0"/>
              </a:rPr>
              <a:t>            }</a:t>
            </a:r>
            <a:endParaRPr lang="en-CA" sz="1200" b="1" dirty="0">
              <a:latin typeface="Courier New" panose="02070309020205020404" pitchFamily="49" charset="0"/>
              <a:cs typeface="Courier New" panose="02070309020205020404" pitchFamily="49" charset="0"/>
            </a:endParaRPr>
          </a:p>
          <a:p>
            <a:pPr marL="139700" indent="0">
              <a:buNone/>
            </a:pPr>
            <a:r>
              <a:rPr lang="en-CA" sz="1200" b="1" dirty="0" smtClean="0">
                <a:latin typeface="Courier New" panose="02070309020205020404" pitchFamily="49" charset="0"/>
                <a:cs typeface="Courier New" panose="02070309020205020404" pitchFamily="49" charset="0"/>
              </a:rPr>
              <a:t>        });</a:t>
            </a:r>
            <a:endParaRPr lang="en-CA" sz="1200" b="1" dirty="0">
              <a:latin typeface="Courier New" panose="02070309020205020404" pitchFamily="49" charset="0"/>
              <a:cs typeface="Courier New" panose="02070309020205020404" pitchFamily="49" charset="0"/>
            </a:endParaRPr>
          </a:p>
          <a:p>
            <a:pPr marL="139700" indent="0">
              <a:buNone/>
            </a:pPr>
            <a:r>
              <a:rPr lang="en-CA" sz="1200" dirty="0" smtClean="0">
                <a:latin typeface="Courier New" panose="02070309020205020404" pitchFamily="49" charset="0"/>
                <a:cs typeface="Courier New" panose="02070309020205020404" pitchFamily="49" charset="0"/>
              </a:rPr>
              <a:t>    }</a:t>
            </a:r>
            <a:endParaRPr lang="en-CA" sz="1200" dirty="0">
              <a:latin typeface="Courier New" panose="02070309020205020404" pitchFamily="49" charset="0"/>
              <a:cs typeface="Courier New" panose="02070309020205020404" pitchFamily="49" charset="0"/>
            </a:endParaRPr>
          </a:p>
          <a:p>
            <a:pPr marL="381001" indent="-228600">
              <a:spcBef>
                <a:spcPts val="1000"/>
              </a:spcBef>
              <a:buSzPts val="1200"/>
              <a:buFont typeface="+mj-lt"/>
              <a:buAutoNum type="arabicPeriod" startAt="3"/>
            </a:pPr>
            <a:r>
              <a:rPr lang="fr-FR" sz="1200" dirty="0" smtClean="0"/>
              <a:t>Enregistrez les modifications et ex</a:t>
            </a:r>
            <a:r>
              <a:rPr lang="fr-CA" sz="1200" dirty="0" err="1" smtClean="0"/>
              <a:t>écutez</a:t>
            </a:r>
            <a:r>
              <a:rPr lang="fr-CA" sz="1200" dirty="0" smtClean="0"/>
              <a:t> </a:t>
            </a:r>
            <a:r>
              <a:rPr lang="fr-CA" sz="1200" b="1" i="1" dirty="0" smtClean="0"/>
              <a:t>integrations.js</a:t>
            </a:r>
          </a:p>
          <a:p>
            <a:pPr marL="381001" indent="-228600">
              <a:spcBef>
                <a:spcPts val="1000"/>
              </a:spcBef>
              <a:buSzPts val="1200"/>
              <a:buFont typeface="+mj-lt"/>
              <a:buAutoNum type="arabicPeriod" startAt="3"/>
            </a:pPr>
            <a:r>
              <a:rPr lang="fr-CA" sz="1200" dirty="0" smtClean="0"/>
              <a:t>Vérifiez que le sous-document </a:t>
            </a:r>
            <a:r>
              <a:rPr lang="fr-CA" sz="1200" b="1" i="1" dirty="0" smtClean="0"/>
              <a:t>auteur</a:t>
            </a:r>
            <a:r>
              <a:rPr lang="fr-CA" sz="1200" dirty="0" smtClean="0"/>
              <a:t> a bien été supprimé du document parent </a:t>
            </a:r>
            <a:r>
              <a:rPr lang="fr-CA" sz="1200" b="1" i="1" dirty="0" smtClean="0"/>
              <a:t>atelier</a:t>
            </a:r>
            <a:endParaRPr lang="fr-FR" sz="1200" b="1" i="1" dirty="0"/>
          </a:p>
          <a:p>
            <a:pPr marL="152401" indent="0">
              <a:spcBef>
                <a:spcPts val="1000"/>
              </a:spcBef>
              <a:buSzPts val="1200"/>
              <a:buNone/>
            </a:pPr>
            <a:endParaRPr lang="fr-FR" sz="1200" dirty="0"/>
          </a:p>
          <a:p>
            <a:pPr marL="152401" lvl="0" indent="0">
              <a:spcBef>
                <a:spcPts val="1000"/>
              </a:spcBef>
              <a:buSzPts val="1200"/>
              <a:buNone/>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389917926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Tableau de sous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lnSpc>
                <a:spcPct val="100000"/>
              </a:lnSpc>
              <a:spcBef>
                <a:spcPts val="1000"/>
              </a:spcBef>
              <a:spcAft>
                <a:spcPts val="600"/>
              </a:spcAft>
              <a:buSzPts val="1200"/>
            </a:pPr>
            <a:r>
              <a:rPr lang="en-CA" sz="1200" dirty="0">
                <a:latin typeface="Roboto" panose="020B0604020202020204" charset="0"/>
                <a:ea typeface="Roboto" panose="020B0604020202020204" charset="0"/>
                <a:cs typeface="Courier New"/>
                <a:sym typeface="Courier New"/>
              </a:rPr>
              <a:t>Nous </a:t>
            </a:r>
            <a:r>
              <a:rPr lang="en-CA" sz="1200" dirty="0" err="1">
                <a:latin typeface="Roboto" panose="020B0604020202020204" charset="0"/>
                <a:ea typeface="Roboto" panose="020B0604020202020204" charset="0"/>
                <a:cs typeface="Courier New"/>
                <a:sym typeface="Courier New"/>
              </a:rPr>
              <a:t>allons</a:t>
            </a:r>
            <a:r>
              <a:rPr lang="en-CA" sz="1200" dirty="0">
                <a:latin typeface="Roboto" panose="020B0604020202020204" charset="0"/>
                <a:ea typeface="Roboto" panose="020B0604020202020204" charset="0"/>
                <a:cs typeface="Courier New"/>
                <a:sym typeface="Courier New"/>
              </a:rPr>
              <a:t> </a:t>
            </a:r>
            <a:r>
              <a:rPr lang="en-CA" sz="1200" dirty="0" err="1">
                <a:latin typeface="Roboto" panose="020B0604020202020204" charset="0"/>
                <a:ea typeface="Roboto" panose="020B0604020202020204" charset="0"/>
                <a:cs typeface="Courier New"/>
                <a:sym typeface="Courier New"/>
              </a:rPr>
              <a:t>voir</a:t>
            </a:r>
            <a:r>
              <a:rPr lang="en-CA" sz="1200" dirty="0">
                <a:latin typeface="Roboto" panose="020B0604020202020204" charset="0"/>
                <a:ea typeface="Roboto" panose="020B0604020202020204" charset="0"/>
                <a:cs typeface="Courier New"/>
                <a:sym typeface="Courier New"/>
              </a:rPr>
              <a:t> comment </a:t>
            </a:r>
            <a:r>
              <a:rPr lang="fr-CA" sz="1200" b="1" dirty="0">
                <a:latin typeface="Roboto" panose="020B0604020202020204" charset="0"/>
                <a:ea typeface="Roboto" panose="020B0604020202020204" charset="0"/>
                <a:cs typeface="Courier New"/>
                <a:sym typeface="Courier New"/>
              </a:rPr>
              <a:t>intégrer</a:t>
            </a:r>
            <a:r>
              <a:rPr lang="fr-CA" sz="1200" dirty="0">
                <a:latin typeface="Roboto" panose="020B0604020202020204" charset="0"/>
                <a:ea typeface="Roboto" panose="020B0604020202020204" charset="0"/>
                <a:cs typeface="Courier New"/>
                <a:sym typeface="Courier New"/>
              </a:rPr>
              <a:t> un </a:t>
            </a:r>
            <a:r>
              <a:rPr lang="fr-CA" sz="1200" dirty="0" smtClean="0">
                <a:latin typeface="Roboto" panose="020B0604020202020204" charset="0"/>
                <a:ea typeface="Roboto" panose="020B0604020202020204" charset="0"/>
                <a:cs typeface="Courier New"/>
                <a:sym typeface="Courier New"/>
              </a:rPr>
              <a:t>tableau de sous documents </a:t>
            </a:r>
            <a:r>
              <a:rPr lang="fr-CA" sz="1200" dirty="0">
                <a:latin typeface="Roboto" panose="020B0604020202020204" charset="0"/>
                <a:ea typeface="Roboto" panose="020B0604020202020204" charset="0"/>
                <a:cs typeface="Courier New"/>
                <a:sym typeface="Courier New"/>
              </a:rPr>
              <a:t>à l’intérieur d’un </a:t>
            </a:r>
            <a:r>
              <a:rPr lang="fr-CA" sz="1200" dirty="0" smtClean="0">
                <a:latin typeface="Roboto" panose="020B0604020202020204" charset="0"/>
                <a:ea typeface="Roboto" panose="020B0604020202020204" charset="0"/>
                <a:cs typeface="Courier New"/>
                <a:sym typeface="Courier New"/>
              </a:rPr>
              <a:t>autre document</a:t>
            </a:r>
            <a:endParaRPr lang="fr-CA" sz="1200" dirty="0">
              <a:latin typeface="Roboto" panose="020B0604020202020204" charset="0"/>
              <a:ea typeface="Roboto" panose="020B0604020202020204" charset="0"/>
              <a:cs typeface="Courier New"/>
              <a:sym typeface="Courier New"/>
            </a:endParaRPr>
          </a:p>
          <a:p>
            <a:pPr marL="0" lvl="0" indent="0">
              <a:lnSpc>
                <a:spcPct val="100000"/>
              </a:lnSpc>
              <a:spcBef>
                <a:spcPts val="600"/>
              </a:spcBef>
              <a:buNone/>
            </a:pPr>
            <a:r>
              <a:rPr lang="fr-FR" sz="1200" dirty="0"/>
              <a:t>Exercice </a:t>
            </a:r>
            <a:r>
              <a:rPr lang="fr-FR" sz="1200" dirty="0" smtClean="0"/>
              <a:t>1 </a:t>
            </a:r>
            <a:r>
              <a:rPr lang="fr-FR" sz="1200" dirty="0"/>
              <a:t>:</a:t>
            </a:r>
          </a:p>
          <a:p>
            <a:pPr marL="381001" indent="-228600">
              <a:spcBef>
                <a:spcPts val="1000"/>
              </a:spcBef>
              <a:buSzPts val="1200"/>
              <a:buFont typeface="+mj-lt"/>
              <a:buAutoNum type="arabicPeriod"/>
            </a:pPr>
            <a:r>
              <a:rPr lang="fr-FR" sz="1200" dirty="0"/>
              <a:t>Ouvrez le fichier </a:t>
            </a:r>
            <a:r>
              <a:rPr lang="fr-FR" sz="1200" b="1" i="1" dirty="0"/>
              <a:t>integration.js</a:t>
            </a:r>
            <a:r>
              <a:rPr lang="fr-FR" sz="1200" dirty="0"/>
              <a:t> du répertoire </a:t>
            </a:r>
            <a:r>
              <a:rPr lang="fr-FR" sz="1200" b="1" i="1" dirty="0" smtClean="0"/>
              <a:t>mongo-</a:t>
            </a:r>
            <a:r>
              <a:rPr lang="fr-FR" sz="1200" b="1" i="1" dirty="0" err="1" smtClean="0"/>
              <a:t>demo</a:t>
            </a:r>
            <a:endParaRPr lang="fr-FR" sz="1200" b="1" i="1" dirty="0" smtClean="0"/>
          </a:p>
          <a:p>
            <a:pPr marL="381001" indent="-228600">
              <a:spcBef>
                <a:spcPts val="1000"/>
              </a:spcBef>
              <a:buSzPts val="1200"/>
              <a:buFont typeface="+mj-lt"/>
              <a:buAutoNum type="arabicPeriod"/>
            </a:pPr>
            <a:r>
              <a:rPr lang="fr-FR" sz="1200" dirty="0" smtClean="0"/>
              <a:t>Modifiez la </a:t>
            </a:r>
            <a:r>
              <a:rPr lang="fr-CA" sz="1200" dirty="0" smtClean="0"/>
              <a:t>définition du schéma </a:t>
            </a:r>
            <a:r>
              <a:rPr lang="fr-CA" sz="1200" b="1" i="1" dirty="0" smtClean="0"/>
              <a:t>Atelier </a:t>
            </a:r>
            <a:r>
              <a:rPr lang="fr-CA" sz="1200" dirty="0" smtClean="0"/>
              <a:t>pour spécifier un tableau de schéma d’auteurs</a:t>
            </a:r>
          </a:p>
          <a:p>
            <a:pPr marL="152401" indent="0">
              <a:spcBef>
                <a:spcPts val="1000"/>
              </a:spcBef>
              <a:buSzPts val="1200"/>
              <a:buNone/>
            </a:pPr>
            <a:endParaRPr lang="en-CA" sz="1200" b="1" i="1" dirty="0" smtClean="0">
              <a:latin typeface="Courier New" panose="02070309020205020404" pitchFamily="49" charset="0"/>
              <a:cs typeface="Courier New" panose="02070309020205020404" pitchFamily="49" charset="0"/>
            </a:endParaRPr>
          </a:p>
          <a:p>
            <a:pPr marL="139700" indent="0">
              <a:buNone/>
            </a:pPr>
            <a:r>
              <a:rPr lang="en-CA" sz="1200" dirty="0" err="1">
                <a:latin typeface="Courier New" panose="02070309020205020404" pitchFamily="49" charset="0"/>
                <a:cs typeface="Courier New" panose="02070309020205020404" pitchFamily="49" charset="0"/>
              </a:rPr>
              <a:t>const</a:t>
            </a:r>
            <a:r>
              <a:rPr lang="en-CA" sz="1200" dirty="0">
                <a:latin typeface="Courier New" panose="02070309020205020404" pitchFamily="49" charset="0"/>
                <a:cs typeface="Courier New" panose="02070309020205020404" pitchFamily="49" charset="0"/>
              </a:rPr>
              <a:t> Atelier = </a:t>
            </a:r>
            <a:r>
              <a:rPr lang="en-CA" sz="1200" dirty="0" err="1">
                <a:latin typeface="Courier New" panose="02070309020205020404" pitchFamily="49" charset="0"/>
                <a:cs typeface="Courier New" panose="02070309020205020404" pitchFamily="49" charset="0"/>
              </a:rPr>
              <a:t>mongoose.model</a:t>
            </a:r>
            <a:r>
              <a:rPr lang="en-CA" sz="1200" dirty="0">
                <a:latin typeface="Courier New" panose="02070309020205020404" pitchFamily="49" charset="0"/>
                <a:cs typeface="Courier New" panose="02070309020205020404" pitchFamily="49" charset="0"/>
              </a:rPr>
              <a:t>('Atelier', new </a:t>
            </a:r>
            <a:r>
              <a:rPr lang="en-CA" sz="1200" dirty="0" err="1">
                <a:latin typeface="Courier New" panose="02070309020205020404" pitchFamily="49" charset="0"/>
                <a:cs typeface="Courier New" panose="02070309020205020404" pitchFamily="49" charset="0"/>
              </a:rPr>
              <a:t>mongoose.Schema</a:t>
            </a:r>
            <a:r>
              <a:rPr lang="en-CA" sz="1200" dirty="0">
                <a:latin typeface="Courier New" panose="02070309020205020404" pitchFamily="49" charset="0"/>
                <a:cs typeface="Courier New" panose="02070309020205020404" pitchFamily="49" charset="0"/>
              </a:rPr>
              <a:t>({</a:t>
            </a:r>
          </a:p>
          <a:p>
            <a:pPr marL="139700" indent="0">
              <a:buNone/>
            </a:pPr>
            <a:r>
              <a:rPr lang="en-CA" sz="1200" dirty="0" smtClean="0">
                <a:latin typeface="Courier New" panose="02070309020205020404" pitchFamily="49" charset="0"/>
                <a:cs typeface="Courier New" panose="02070309020205020404" pitchFamily="49" charset="0"/>
              </a:rPr>
              <a:t>    nom</a:t>
            </a:r>
            <a:r>
              <a:rPr lang="en-CA" sz="1200" dirty="0">
                <a:latin typeface="Courier New" panose="02070309020205020404" pitchFamily="49" charset="0"/>
                <a:cs typeface="Courier New" panose="02070309020205020404" pitchFamily="49" charset="0"/>
              </a:rPr>
              <a:t>: String,</a:t>
            </a:r>
          </a:p>
          <a:p>
            <a:pPr marL="139700" indent="0">
              <a:buNone/>
            </a:pPr>
            <a:r>
              <a:rPr lang="en-CA" sz="1200" dirty="0" smtClean="0">
                <a:latin typeface="Courier New" panose="02070309020205020404" pitchFamily="49" charset="0"/>
                <a:cs typeface="Courier New" panose="02070309020205020404" pitchFamily="49" charset="0"/>
              </a:rPr>
              <a:t>    </a:t>
            </a:r>
            <a:r>
              <a:rPr lang="en-CA" sz="1200" b="1" dirty="0" smtClean="0">
                <a:latin typeface="Courier New" panose="02070309020205020404" pitchFamily="49" charset="0"/>
                <a:cs typeface="Courier New" panose="02070309020205020404" pitchFamily="49" charset="0"/>
              </a:rPr>
              <a:t>auteurs</a:t>
            </a:r>
            <a:r>
              <a:rPr lang="en-CA" sz="1200"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auteurSchema</a:t>
            </a:r>
            <a:r>
              <a:rPr lang="en-CA" sz="1200" b="1" dirty="0">
                <a:latin typeface="Courier New" panose="02070309020205020404" pitchFamily="49" charset="0"/>
                <a:cs typeface="Courier New" panose="02070309020205020404" pitchFamily="49" charset="0"/>
              </a:rPr>
              <a:t> ]</a:t>
            </a:r>
          </a:p>
          <a:p>
            <a:pPr marL="139700" indent="0">
              <a:buNone/>
            </a:pPr>
            <a:r>
              <a:rPr lang="en-CA" sz="1200" dirty="0">
                <a:latin typeface="Courier New" panose="02070309020205020404" pitchFamily="49" charset="0"/>
                <a:cs typeface="Courier New" panose="02070309020205020404" pitchFamily="49" charset="0"/>
              </a:rPr>
              <a:t>}));</a:t>
            </a:r>
          </a:p>
          <a:p>
            <a:pPr marL="152401" indent="0">
              <a:spcBef>
                <a:spcPts val="1000"/>
              </a:spcBef>
              <a:buSzPts val="1200"/>
              <a:buNone/>
            </a:pPr>
            <a:endParaRPr lang="fr-FR" sz="1200" dirty="0"/>
          </a:p>
          <a:p>
            <a:pPr marL="152401" lvl="0" indent="0">
              <a:spcBef>
                <a:spcPts val="1000"/>
              </a:spcBef>
              <a:buSzPts val="1200"/>
              <a:buNone/>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9510175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Tableau de sous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81001" indent="-228600">
              <a:spcBef>
                <a:spcPts val="1000"/>
              </a:spcBef>
              <a:buSzPts val="1200"/>
              <a:buFont typeface="+mj-lt"/>
              <a:buAutoNum type="arabicPeriod" startAt="3"/>
            </a:pPr>
            <a:r>
              <a:rPr lang="fr-FR" sz="1200" dirty="0" smtClean="0"/>
              <a:t>Modifiez la signature de la fonction </a:t>
            </a:r>
            <a:r>
              <a:rPr lang="fr-FR" sz="1200" i="1" dirty="0" err="1" smtClean="0"/>
              <a:t>creerAtelier</a:t>
            </a:r>
            <a:r>
              <a:rPr lang="fr-FR" sz="1200" i="1" dirty="0" smtClean="0"/>
              <a:t>(nom, </a:t>
            </a:r>
            <a:r>
              <a:rPr lang="fr-FR" sz="1200" b="1" i="1" dirty="0" smtClean="0"/>
              <a:t>auteurs</a:t>
            </a:r>
            <a:r>
              <a:rPr lang="fr-FR" sz="1200" i="1" dirty="0" smtClean="0"/>
              <a:t>) </a:t>
            </a:r>
            <a:r>
              <a:rPr lang="fr-FR" sz="1200" dirty="0" smtClean="0"/>
              <a:t>pour passer auteurs ( au pluriel ) en paramètre</a:t>
            </a:r>
          </a:p>
          <a:p>
            <a:pPr marL="139700" indent="0">
              <a:lnSpc>
                <a:spcPct val="100000"/>
              </a:lnSpc>
              <a:buNone/>
            </a:pPr>
            <a:endParaRPr lang="en-CA" sz="1200" dirty="0" smtClean="0">
              <a:latin typeface="Courier New" panose="02070309020205020404" pitchFamily="49" charset="0"/>
              <a:cs typeface="Courier New" panose="02070309020205020404" pitchFamily="49" charset="0"/>
            </a:endParaRPr>
          </a:p>
          <a:p>
            <a:pPr marL="139700" indent="0">
              <a:buNone/>
            </a:pPr>
            <a:r>
              <a:rPr lang="en-CA" sz="1200" dirty="0" err="1" smtClean="0">
                <a:latin typeface="Courier New" panose="02070309020205020404" pitchFamily="49" charset="0"/>
                <a:cs typeface="Courier New" panose="02070309020205020404" pitchFamily="49" charset="0"/>
              </a:rPr>
              <a:t>async</a:t>
            </a:r>
            <a:r>
              <a:rPr lang="en-CA" sz="1200" dirty="0" smtClean="0">
                <a:latin typeface="Courier New" panose="02070309020205020404" pitchFamily="49" charset="0"/>
                <a:cs typeface="Courier New" panose="02070309020205020404" pitchFamily="49" charset="0"/>
              </a:rPr>
              <a:t> </a:t>
            </a:r>
            <a:r>
              <a:rPr lang="en-CA" sz="1200" dirty="0">
                <a:latin typeface="Courier New" panose="02070309020205020404" pitchFamily="49" charset="0"/>
                <a:cs typeface="Courier New" panose="02070309020205020404" pitchFamily="49" charset="0"/>
              </a:rPr>
              <a:t>function </a:t>
            </a:r>
            <a:r>
              <a:rPr lang="en-CA" sz="1200" dirty="0" err="1">
                <a:latin typeface="Courier New" panose="02070309020205020404" pitchFamily="49" charset="0"/>
                <a:cs typeface="Courier New" panose="02070309020205020404" pitchFamily="49" charset="0"/>
              </a:rPr>
              <a:t>creerAtelier</a:t>
            </a:r>
            <a:r>
              <a:rPr lang="en-CA" sz="1200" dirty="0">
                <a:latin typeface="Courier New" panose="02070309020205020404" pitchFamily="49" charset="0"/>
                <a:cs typeface="Courier New" panose="02070309020205020404" pitchFamily="49" charset="0"/>
              </a:rPr>
              <a:t>(nom, </a:t>
            </a:r>
            <a:r>
              <a:rPr lang="en-CA" sz="1200" b="1" dirty="0">
                <a:latin typeface="Courier New" panose="02070309020205020404" pitchFamily="49" charset="0"/>
                <a:cs typeface="Courier New" panose="02070309020205020404" pitchFamily="49" charset="0"/>
              </a:rPr>
              <a:t>auteurs</a:t>
            </a:r>
            <a:r>
              <a:rPr lang="en-CA" sz="1200" dirty="0">
                <a:latin typeface="Courier New" panose="02070309020205020404" pitchFamily="49" charset="0"/>
                <a:cs typeface="Courier New" panose="02070309020205020404" pitchFamily="49" charset="0"/>
              </a:rPr>
              <a:t>) {</a:t>
            </a:r>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const</a:t>
            </a:r>
            <a:r>
              <a:rPr lang="en-CA" sz="1200" dirty="0" smtClean="0">
                <a:latin typeface="Courier New" panose="02070309020205020404" pitchFamily="49" charset="0"/>
                <a:cs typeface="Courier New" panose="02070309020205020404" pitchFamily="49" charset="0"/>
              </a:rPr>
              <a:t> </a:t>
            </a:r>
            <a:r>
              <a:rPr lang="en-CA" sz="1200" dirty="0">
                <a:latin typeface="Courier New" panose="02070309020205020404" pitchFamily="49" charset="0"/>
                <a:cs typeface="Courier New" panose="02070309020205020404" pitchFamily="49" charset="0"/>
              </a:rPr>
              <a:t>atelier = new Atelier({</a:t>
            </a:r>
          </a:p>
          <a:p>
            <a:pPr marL="139700" indent="0">
              <a:buNone/>
            </a:pPr>
            <a:r>
              <a:rPr lang="en-CA" sz="1200" dirty="0" smtClean="0">
                <a:latin typeface="Courier New" panose="02070309020205020404" pitchFamily="49" charset="0"/>
                <a:cs typeface="Courier New" panose="02070309020205020404" pitchFamily="49" charset="0"/>
              </a:rPr>
              <a:t>        nom</a:t>
            </a:r>
            <a:r>
              <a:rPr lang="en-CA" sz="1200" dirty="0">
                <a:latin typeface="Courier New" panose="02070309020205020404" pitchFamily="49" charset="0"/>
                <a:cs typeface="Courier New" panose="02070309020205020404" pitchFamily="49" charset="0"/>
              </a:rPr>
              <a:t>, </a:t>
            </a:r>
          </a:p>
          <a:p>
            <a:pPr marL="139700" indent="0">
              <a:buNone/>
            </a:pPr>
            <a:r>
              <a:rPr lang="en-CA" sz="1200" dirty="0" smtClean="0">
                <a:latin typeface="Courier New" panose="02070309020205020404" pitchFamily="49" charset="0"/>
                <a:cs typeface="Courier New" panose="02070309020205020404" pitchFamily="49" charset="0"/>
              </a:rPr>
              <a:t>        </a:t>
            </a:r>
            <a:r>
              <a:rPr lang="en-CA" sz="1200" b="1" dirty="0" smtClean="0">
                <a:latin typeface="Courier New" panose="02070309020205020404" pitchFamily="49" charset="0"/>
                <a:cs typeface="Courier New" panose="02070309020205020404" pitchFamily="49" charset="0"/>
              </a:rPr>
              <a:t>auteurs</a:t>
            </a:r>
            <a:endParaRPr lang="en-CA" sz="1200" b="1" dirty="0">
              <a:latin typeface="Courier New" panose="02070309020205020404" pitchFamily="49" charset="0"/>
              <a:cs typeface="Courier New" panose="02070309020205020404" pitchFamily="49" charset="0"/>
            </a:endParaRPr>
          </a:p>
          <a:p>
            <a:pPr marL="139700" indent="0">
              <a:buNone/>
            </a:pPr>
            <a:r>
              <a:rPr lang="en-CA" sz="1200" dirty="0" smtClean="0">
                <a:latin typeface="Courier New" panose="02070309020205020404" pitchFamily="49" charset="0"/>
                <a:cs typeface="Courier New" panose="02070309020205020404" pitchFamily="49" charset="0"/>
              </a:rPr>
              <a:t>    });</a:t>
            </a:r>
          </a:p>
          <a:p>
            <a:pPr marL="139700" indent="0">
              <a:buNone/>
            </a:pPr>
            <a:r>
              <a:rPr lang="en-CA" sz="1200" dirty="0">
                <a:latin typeface="Courier New" panose="02070309020205020404" pitchFamily="49" charset="0"/>
                <a:cs typeface="Courier New" panose="02070309020205020404" pitchFamily="49" charset="0"/>
              </a:rPr>
              <a:t> </a:t>
            </a:r>
            <a:r>
              <a:rPr lang="en-CA" sz="1200" dirty="0" smtClean="0">
                <a:latin typeface="Courier New" panose="02070309020205020404" pitchFamily="49" charset="0"/>
                <a:cs typeface="Courier New" panose="02070309020205020404" pitchFamily="49" charset="0"/>
              </a:rPr>
              <a:t>   ...  </a:t>
            </a:r>
            <a:endParaRPr lang="en-CA" sz="1200" dirty="0">
              <a:latin typeface="Courier New" panose="02070309020205020404" pitchFamily="49" charset="0"/>
              <a:cs typeface="Courier New" panose="02070309020205020404" pitchFamily="49" charset="0"/>
            </a:endParaRPr>
          </a:p>
          <a:p>
            <a:pPr marL="139700" indent="0">
              <a:buNone/>
            </a:pPr>
            <a:r>
              <a:rPr lang="en-CA" sz="1200" dirty="0" smtClean="0">
                <a:latin typeface="Courier New" panose="02070309020205020404" pitchFamily="49" charset="0"/>
                <a:cs typeface="Courier New" panose="02070309020205020404" pitchFamily="49" charset="0"/>
              </a:rPr>
              <a:t>}</a:t>
            </a:r>
            <a:endParaRPr lang="en-CA" sz="1200" dirty="0">
              <a:latin typeface="Courier New" panose="02070309020205020404" pitchFamily="49" charset="0"/>
              <a:cs typeface="Courier New" panose="02070309020205020404" pitchFamily="49" charset="0"/>
            </a:endParaRPr>
          </a:p>
          <a:p>
            <a:pPr marL="381001" indent="-228600">
              <a:spcBef>
                <a:spcPts val="1000"/>
              </a:spcBef>
              <a:spcAft>
                <a:spcPts val="600"/>
              </a:spcAft>
              <a:buSzPts val="1200"/>
              <a:buFont typeface="+mj-lt"/>
              <a:buAutoNum type="arabicPeriod" startAt="4"/>
            </a:pPr>
            <a:r>
              <a:rPr lang="fr-FR" sz="1200" dirty="0" smtClean="0"/>
              <a:t>Appelez la méthode </a:t>
            </a:r>
            <a:r>
              <a:rPr lang="fr-FR" sz="1200" b="1" i="1" dirty="0" err="1" smtClean="0"/>
              <a:t>creerAtelier</a:t>
            </a:r>
            <a:r>
              <a:rPr lang="fr-FR" sz="1200" b="1" i="1" dirty="0" smtClean="0"/>
              <a:t>()</a:t>
            </a:r>
            <a:r>
              <a:rPr lang="fr-FR" sz="1200" dirty="0" smtClean="0"/>
              <a:t> en passant en deuxième paramètre un tableau d’auteurs à créer </a:t>
            </a:r>
            <a:endParaRPr lang="fr-FR" sz="1200" dirty="0"/>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creerAtelier</a:t>
            </a:r>
            <a:r>
              <a:rPr lang="en-CA" sz="1200" dirty="0">
                <a:latin typeface="Courier New" panose="02070309020205020404" pitchFamily="49" charset="0"/>
                <a:cs typeface="Courier New" panose="02070309020205020404" pitchFamily="49" charset="0"/>
              </a:rPr>
              <a:t>('Node', </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smtClean="0">
                <a:latin typeface="Courier New" panose="02070309020205020404" pitchFamily="49" charset="0"/>
                <a:cs typeface="Courier New" panose="02070309020205020404" pitchFamily="49" charset="0"/>
              </a:rPr>
              <a:t>        new </a:t>
            </a:r>
            <a:r>
              <a:rPr lang="en-CA" sz="1200" b="1" dirty="0">
                <a:latin typeface="Courier New" panose="02070309020205020404" pitchFamily="49" charset="0"/>
                <a:cs typeface="Courier New" panose="02070309020205020404" pitchFamily="49" charset="0"/>
              </a:rPr>
              <a:t>Auteur({ nom: '</a:t>
            </a:r>
            <a:r>
              <a:rPr lang="en-CA" sz="1200" b="1" dirty="0" err="1">
                <a:latin typeface="Courier New" panose="02070309020205020404" pitchFamily="49" charset="0"/>
                <a:cs typeface="Courier New" panose="02070309020205020404" pitchFamily="49" charset="0"/>
              </a:rPr>
              <a:t>Rostom</a:t>
            </a:r>
            <a:r>
              <a:rPr lang="en-CA" sz="1200" b="1" dirty="0">
                <a:latin typeface="Courier New" panose="02070309020205020404" pitchFamily="49" charset="0"/>
                <a:cs typeface="Courier New" panose="02070309020205020404" pitchFamily="49" charset="0"/>
              </a:rPr>
              <a:t>' }),</a:t>
            </a:r>
          </a:p>
          <a:p>
            <a:pPr marL="139700" indent="0">
              <a:buNone/>
            </a:pPr>
            <a:r>
              <a:rPr lang="en-CA" sz="1200" b="1" dirty="0" smtClean="0">
                <a:latin typeface="Courier New" panose="02070309020205020404" pitchFamily="49" charset="0"/>
                <a:cs typeface="Courier New" panose="02070309020205020404" pitchFamily="49" charset="0"/>
              </a:rPr>
              <a:t>        new </a:t>
            </a:r>
            <a:r>
              <a:rPr lang="en-CA" sz="1200" b="1" dirty="0">
                <a:latin typeface="Courier New" panose="02070309020205020404" pitchFamily="49" charset="0"/>
                <a:cs typeface="Courier New" panose="02070309020205020404" pitchFamily="49" charset="0"/>
              </a:rPr>
              <a:t>Auteur({ nom: 'Fox' })</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dirty="0" smtClean="0">
                <a:latin typeface="Courier New" panose="02070309020205020404" pitchFamily="49" charset="0"/>
                <a:cs typeface="Courier New" panose="02070309020205020404" pitchFamily="49" charset="0"/>
              </a:rPr>
              <a:t>);</a:t>
            </a:r>
            <a:endParaRPr lang="en-CA" sz="1200" dirty="0">
              <a:latin typeface="Courier New" panose="02070309020205020404" pitchFamily="49" charset="0"/>
              <a:cs typeface="Courier New" panose="02070309020205020404" pitchFamily="49" charset="0"/>
            </a:endParaRPr>
          </a:p>
          <a:p>
            <a:pPr marL="152401" indent="0">
              <a:spcBef>
                <a:spcPts val="1000"/>
              </a:spcBef>
              <a:buSzPts val="1200"/>
              <a:buNone/>
            </a:pPr>
            <a:endParaRPr lang="fr-FR" sz="1200" dirty="0"/>
          </a:p>
          <a:p>
            <a:pPr marL="152401" lvl="0" indent="0">
              <a:spcBef>
                <a:spcPts val="1000"/>
              </a:spcBef>
              <a:buSzPts val="1200"/>
              <a:buNone/>
            </a:pPr>
            <a:endParaRPr lang="fr-FR" sz="1200" dirty="0" smtClean="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200396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File System</a:t>
            </a:r>
            <a:endParaRPr>
              <a:solidFill>
                <a:srgbClr val="FFFF00"/>
              </a:solidFill>
            </a:endParaRPr>
          </a:p>
        </p:txBody>
      </p:sp>
      <p:sp>
        <p:nvSpPr>
          <p:cNvPr id="286" name="Google Shape;286;p41"/>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365760" lvl="0" indent="-213359" algn="l" rtl="0">
              <a:lnSpc>
                <a:spcPct val="100000"/>
              </a:lnSpc>
              <a:spcBef>
                <a:spcPts val="0"/>
              </a:spcBef>
              <a:spcAft>
                <a:spcPts val="0"/>
              </a:spcAft>
              <a:buSzPts val="1200"/>
              <a:buChar char="●"/>
            </a:pPr>
            <a:r>
              <a:rPr lang="en" sz="1200"/>
              <a:t>Nous allons voir comment interagir avec le système de fichiers avec Node </a:t>
            </a:r>
            <a:endParaRPr sz="1200"/>
          </a:p>
          <a:p>
            <a:pPr marL="457200" lvl="0" indent="0" algn="l" rtl="0">
              <a:lnSpc>
                <a:spcPct val="100000"/>
              </a:lnSpc>
              <a:spcBef>
                <a:spcPts val="0"/>
              </a:spcBef>
              <a:spcAft>
                <a:spcPts val="0"/>
              </a:spcAft>
              <a:buNone/>
            </a:pPr>
            <a:endParaRPr sz="1200"/>
          </a:p>
          <a:p>
            <a:pPr marL="365760" lvl="0" indent="-213359" algn="l" rtl="0">
              <a:lnSpc>
                <a:spcPct val="100000"/>
              </a:lnSpc>
              <a:spcBef>
                <a:spcPts val="0"/>
              </a:spcBef>
              <a:spcAft>
                <a:spcPts val="0"/>
              </a:spcAft>
              <a:buSzPts val="1200"/>
              <a:buChar char="●"/>
            </a:pPr>
            <a:r>
              <a:rPr lang="en" sz="1200"/>
              <a:t>Repartez dans le documentation de Node, dans la liste des modules, repérez le module </a:t>
            </a:r>
            <a:r>
              <a:rPr lang="en" sz="1200" b="1"/>
              <a:t>File System</a:t>
            </a:r>
            <a:endParaRPr sz="1200" b="1"/>
          </a:p>
          <a:p>
            <a:pPr marL="457200" lvl="0" indent="0" algn="l" rtl="0">
              <a:lnSpc>
                <a:spcPct val="100000"/>
              </a:lnSpc>
              <a:spcBef>
                <a:spcPts val="0"/>
              </a:spcBef>
              <a:spcAft>
                <a:spcPts val="0"/>
              </a:spcAft>
              <a:buNone/>
            </a:pPr>
            <a:endParaRPr sz="1200" b="1"/>
          </a:p>
          <a:p>
            <a:pPr marL="365760" lvl="0" indent="-213359" algn="l" rtl="0">
              <a:spcBef>
                <a:spcPts val="0"/>
              </a:spcBef>
              <a:spcAft>
                <a:spcPts val="0"/>
              </a:spcAft>
              <a:buSzPts val="1200"/>
              <a:buChar char="●"/>
            </a:pPr>
            <a:r>
              <a:rPr lang="en" sz="1200"/>
              <a:t>Observez les différentes fonctions du module </a:t>
            </a:r>
            <a:r>
              <a:rPr lang="en" sz="1200" b="1"/>
              <a:t>File System</a:t>
            </a:r>
            <a:endParaRPr sz="1200" b="1"/>
          </a:p>
          <a:p>
            <a:pPr marL="0" lvl="0" indent="0" algn="l" rtl="0">
              <a:spcBef>
                <a:spcPts val="1000"/>
              </a:spcBef>
              <a:spcAft>
                <a:spcPts val="0"/>
              </a:spcAft>
              <a:buNone/>
            </a:pPr>
            <a:r>
              <a:rPr lang="en" sz="1200" u="sng"/>
              <a:t>Exercice 1 :</a:t>
            </a:r>
            <a:endParaRPr sz="1200" u="sng"/>
          </a:p>
          <a:p>
            <a:pPr marL="365760" lvl="0" indent="-213359" algn="l" rtl="0">
              <a:spcBef>
                <a:spcPts val="1000"/>
              </a:spcBef>
              <a:spcAft>
                <a:spcPts val="0"/>
              </a:spcAft>
              <a:buSzPts val="1200"/>
              <a:buAutoNum type="arabicPeriod"/>
            </a:pPr>
            <a:r>
              <a:rPr lang="en" sz="1200"/>
              <a:t>Ouvrez le fichier </a:t>
            </a:r>
            <a:r>
              <a:rPr lang="en" sz="1200" b="1" i="1"/>
              <a:t>app.js</a:t>
            </a:r>
            <a:endParaRPr sz="1200" b="1" i="1"/>
          </a:p>
          <a:p>
            <a:pPr marL="365760" lvl="0" indent="-213359" algn="l" rtl="0">
              <a:spcBef>
                <a:spcPts val="1000"/>
              </a:spcBef>
              <a:spcAft>
                <a:spcPts val="0"/>
              </a:spcAft>
              <a:buSzPts val="1200"/>
              <a:buAutoNum type="arabicPeriod"/>
            </a:pPr>
            <a:r>
              <a:rPr lang="en" sz="1200"/>
              <a:t>Entrez le code suivant :</a:t>
            </a:r>
            <a:endParaRPr/>
          </a:p>
          <a:p>
            <a:pPr marL="0" lvl="0" indent="0" algn="l" rtl="0">
              <a:spcBef>
                <a:spcPts val="1000"/>
              </a:spcBef>
              <a:spcAft>
                <a:spcPts val="0"/>
              </a:spcAft>
              <a:buNone/>
            </a:pPr>
            <a:endParaRPr/>
          </a:p>
          <a:p>
            <a:pPr marL="0" lvl="0" indent="0" algn="l" rtl="0">
              <a:spcBef>
                <a:spcPts val="1600"/>
              </a:spcBef>
              <a:spcAft>
                <a:spcPts val="1600"/>
              </a:spcAft>
              <a:buNone/>
            </a:pPr>
            <a:endParaRPr/>
          </a:p>
        </p:txBody>
      </p:sp>
      <p:sp>
        <p:nvSpPr>
          <p:cNvPr id="287" name="Google Shape;287;p41"/>
          <p:cNvSpPr txBox="1">
            <a:spLocks noGrp="1"/>
          </p:cNvSpPr>
          <p:nvPr>
            <p:ph type="body" idx="1"/>
          </p:nvPr>
        </p:nvSpPr>
        <p:spPr>
          <a:xfrm>
            <a:off x="4344875" y="1723600"/>
            <a:ext cx="46845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b="1">
                <a:latin typeface="Courier New"/>
                <a:ea typeface="Courier New"/>
                <a:cs typeface="Courier New"/>
                <a:sym typeface="Courier New"/>
              </a:rPr>
              <a:t>const fs = require('fs');</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const fichiers = fs.readdirSync('./');</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console.log(fichiers );</a:t>
            </a:r>
            <a:endParaRPr sz="1050" b="1">
              <a:latin typeface="Courier New"/>
              <a:ea typeface="Courier New"/>
              <a:cs typeface="Courier New"/>
              <a:sym typeface="Courier New"/>
            </a:endParaRPr>
          </a:p>
          <a:p>
            <a:pPr marL="0" lvl="0" indent="0" algn="l" rtl="0">
              <a:spcBef>
                <a:spcPts val="0"/>
              </a:spcBef>
              <a:spcAft>
                <a:spcPts val="0"/>
              </a:spcAft>
              <a:buNone/>
            </a:pPr>
            <a:endParaRPr sz="1200"/>
          </a:p>
          <a:p>
            <a:pPr marL="365760" lvl="0" indent="-213359" algn="l" rtl="0">
              <a:spcBef>
                <a:spcPts val="1000"/>
              </a:spcBef>
              <a:spcAft>
                <a:spcPts val="0"/>
              </a:spcAft>
              <a:buSzPts val="1200"/>
              <a:buAutoNum type="arabicPeriod" startAt="3"/>
            </a:pPr>
            <a:r>
              <a:rPr lang="en" sz="1200"/>
              <a:t>Enregistrez et exécutez le code</a:t>
            </a:r>
            <a:endParaRPr sz="1200"/>
          </a:p>
          <a:p>
            <a:pPr marL="365760" lvl="0" indent="-213359" algn="l" rtl="0">
              <a:spcBef>
                <a:spcPts val="1000"/>
              </a:spcBef>
              <a:spcAft>
                <a:spcPts val="0"/>
              </a:spcAft>
              <a:buSzPts val="1200"/>
              <a:buAutoNum type="arabicPeriod" startAt="3"/>
            </a:pPr>
            <a:r>
              <a:rPr lang="en" sz="1200"/>
              <a:t>Examinez le résultat affiché à l’écran</a:t>
            </a:r>
            <a:endParaRPr/>
          </a:p>
          <a:p>
            <a:pPr marL="365760" lvl="0" indent="-213359" algn="l" rtl="0">
              <a:spcBef>
                <a:spcPts val="1000"/>
              </a:spcBef>
              <a:spcAft>
                <a:spcPts val="0"/>
              </a:spcAft>
              <a:buSzPts val="1200"/>
              <a:buChar char="●"/>
            </a:pPr>
            <a:r>
              <a:rPr lang="en" sz="1200"/>
              <a:t>Le module </a:t>
            </a:r>
            <a:r>
              <a:rPr lang="en" sz="1200" b="1"/>
              <a:t>fs </a:t>
            </a:r>
            <a:r>
              <a:rPr lang="en" sz="1200"/>
              <a:t>possède des fonctions </a:t>
            </a:r>
            <a:r>
              <a:rPr lang="en" sz="1200" b="1"/>
              <a:t>synchrones </a:t>
            </a:r>
            <a:r>
              <a:rPr lang="en" sz="1200"/>
              <a:t>(bloquantes) et </a:t>
            </a:r>
            <a:r>
              <a:rPr lang="en" sz="1200" b="1"/>
              <a:t>asynchrones </a:t>
            </a:r>
            <a:r>
              <a:rPr lang="en" sz="1200"/>
              <a:t>(non bloquantes)</a:t>
            </a:r>
            <a:endParaRPr sz="1200"/>
          </a:p>
          <a:p>
            <a:pPr marL="365760" lvl="0" indent="-213359" algn="l" rtl="0">
              <a:spcBef>
                <a:spcPts val="1000"/>
              </a:spcBef>
              <a:spcAft>
                <a:spcPts val="0"/>
              </a:spcAft>
              <a:buSzPts val="1200"/>
              <a:buChar char="●"/>
            </a:pPr>
            <a:r>
              <a:rPr lang="en" sz="1200"/>
              <a:t>Il est fortement recommandé d’utiliser les fonctions </a:t>
            </a:r>
            <a:r>
              <a:rPr lang="en" sz="1200" b="1"/>
              <a:t>asynchrones</a:t>
            </a:r>
            <a:r>
              <a:rPr lang="en" sz="1200"/>
              <a:t> afin de ne pas bloquer les requêtes provenant d’autres utilisateurs</a:t>
            </a: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Tableau de sous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81001" indent="-228600">
              <a:spcBef>
                <a:spcPts val="1000"/>
              </a:spcBef>
              <a:buSzPts val="1200"/>
              <a:buFont typeface="+mj-lt"/>
              <a:buAutoNum type="arabicPeriod" startAt="5"/>
            </a:pPr>
            <a:r>
              <a:rPr lang="fr-FR" sz="1200" dirty="0" smtClean="0"/>
              <a:t>Commentez la ligne </a:t>
            </a:r>
            <a:r>
              <a:rPr lang="fr-FR" sz="1200" b="1" i="1" dirty="0" err="1" smtClean="0"/>
              <a:t>modifierAtelier</a:t>
            </a:r>
            <a:r>
              <a:rPr lang="fr-FR" sz="1200" b="1" i="1" dirty="0" smtClean="0"/>
              <a:t>()</a:t>
            </a:r>
            <a:r>
              <a:rPr lang="fr-FR" sz="1200" dirty="0" smtClean="0"/>
              <a:t>, enregistrez les modifications et ex</a:t>
            </a:r>
            <a:r>
              <a:rPr lang="fr-CA" sz="1200" dirty="0" err="1" smtClean="0"/>
              <a:t>écutez</a:t>
            </a:r>
            <a:r>
              <a:rPr lang="fr-CA" sz="1200" dirty="0" smtClean="0"/>
              <a:t> </a:t>
            </a:r>
            <a:r>
              <a:rPr lang="fr-CA" sz="1200" b="1" i="1" dirty="0" smtClean="0"/>
              <a:t>integration.js</a:t>
            </a:r>
          </a:p>
          <a:p>
            <a:pPr marL="381001" indent="-228600">
              <a:spcBef>
                <a:spcPts val="1000"/>
              </a:spcBef>
              <a:buSzPts val="1200"/>
              <a:buFont typeface="+mj-lt"/>
              <a:buAutoNum type="arabicPeriod" startAt="5"/>
            </a:pPr>
            <a:r>
              <a:rPr lang="fr-CA" sz="1200" dirty="0" smtClean="0"/>
              <a:t>Vérifiez que le tableau d’auteurs a bien été créé dans le document parent </a:t>
            </a:r>
            <a:r>
              <a:rPr lang="fr-CA" sz="1200" b="1" i="1" dirty="0" smtClean="0"/>
              <a:t>atelier</a:t>
            </a:r>
          </a:p>
          <a:p>
            <a:pPr marL="152401" indent="0">
              <a:spcBef>
                <a:spcPts val="1000"/>
              </a:spcBef>
              <a:buSzPts val="1200"/>
              <a:buNone/>
            </a:pPr>
            <a:endParaRPr lang="fr-FR" sz="1200" b="1" i="1" dirty="0" smtClean="0"/>
          </a:p>
          <a:p>
            <a:pPr marL="0" lvl="0" indent="0">
              <a:lnSpc>
                <a:spcPct val="100000"/>
              </a:lnSpc>
              <a:buNone/>
            </a:pPr>
            <a:r>
              <a:rPr lang="fr-FR" sz="1200" dirty="0"/>
              <a:t>Exercice </a:t>
            </a:r>
            <a:r>
              <a:rPr lang="fr-FR" sz="1200" dirty="0" smtClean="0"/>
              <a:t>2 </a:t>
            </a:r>
            <a:r>
              <a:rPr lang="fr-FR" sz="1200" dirty="0"/>
              <a:t>:</a:t>
            </a:r>
          </a:p>
          <a:p>
            <a:pPr marL="381001" indent="-228600">
              <a:spcBef>
                <a:spcPts val="1000"/>
              </a:spcBef>
              <a:buSzPts val="1200"/>
              <a:buFont typeface="+mj-lt"/>
              <a:buAutoNum type="arabicPeriod"/>
            </a:pPr>
            <a:r>
              <a:rPr lang="fr-FR" sz="1200" dirty="0"/>
              <a:t>Ouvrez le fichier </a:t>
            </a:r>
            <a:r>
              <a:rPr lang="fr-FR" sz="1200" b="1" i="1" dirty="0"/>
              <a:t>integration.js</a:t>
            </a:r>
            <a:r>
              <a:rPr lang="fr-FR" sz="1200" dirty="0"/>
              <a:t> du répertoire </a:t>
            </a:r>
            <a:r>
              <a:rPr lang="fr-FR" sz="1200" b="1" i="1" dirty="0"/>
              <a:t>mongo-</a:t>
            </a:r>
            <a:r>
              <a:rPr lang="fr-FR" sz="1200" b="1" i="1" dirty="0" err="1"/>
              <a:t>demo</a:t>
            </a:r>
            <a:endParaRPr lang="fr-FR" sz="1200" b="1" i="1" dirty="0"/>
          </a:p>
          <a:p>
            <a:pPr marL="381001" indent="-228600">
              <a:spcBef>
                <a:spcPts val="1000"/>
              </a:spcBef>
              <a:buSzPts val="1200"/>
              <a:buFont typeface="+mj-lt"/>
              <a:buAutoNum type="arabicPeriod"/>
            </a:pPr>
            <a:r>
              <a:rPr lang="fr-CA" sz="1200" dirty="0" smtClean="0"/>
              <a:t>Créez une fonction </a:t>
            </a:r>
            <a:r>
              <a:rPr lang="fr-CA" sz="1200" b="1" i="1" dirty="0" err="1" smtClean="0"/>
              <a:t>ajouterAuteur</a:t>
            </a:r>
            <a:r>
              <a:rPr lang="fr-CA" sz="1200" b="1" i="1" dirty="0" smtClean="0"/>
              <a:t>(</a:t>
            </a:r>
            <a:r>
              <a:rPr lang="fr-CA" sz="1200" b="1" i="1" dirty="0" err="1" smtClean="0"/>
              <a:t>atelierId</a:t>
            </a:r>
            <a:r>
              <a:rPr lang="fr-CA" sz="1200" b="1" i="1" dirty="0" smtClean="0"/>
              <a:t>, auteur) </a:t>
            </a:r>
            <a:r>
              <a:rPr lang="fr-CA" sz="1200" dirty="0" smtClean="0"/>
              <a:t>qui prend en paramètre l’id de l’atelier parent et l’objet auteur à ajouter</a:t>
            </a:r>
          </a:p>
          <a:p>
            <a:pPr marL="152401" indent="0">
              <a:buSzPts val="1200"/>
              <a:buNone/>
            </a:pPr>
            <a:endParaRPr lang="fr-CA" sz="1200" dirty="0" smtClean="0"/>
          </a:p>
          <a:p>
            <a:pPr marL="139700" indent="0">
              <a:buNone/>
            </a:pPr>
            <a:r>
              <a:rPr lang="en-CA" sz="1200" b="1" dirty="0" err="1">
                <a:latin typeface="Courier New" panose="02070309020205020404" pitchFamily="49" charset="0"/>
                <a:cs typeface="Courier New" panose="02070309020205020404" pitchFamily="49" charset="0"/>
              </a:rPr>
              <a:t>async</a:t>
            </a:r>
            <a:r>
              <a:rPr lang="en-CA" sz="1200" b="1" dirty="0">
                <a:latin typeface="Courier New" panose="02070309020205020404" pitchFamily="49" charset="0"/>
                <a:cs typeface="Courier New" panose="02070309020205020404" pitchFamily="49" charset="0"/>
              </a:rPr>
              <a:t> function </a:t>
            </a:r>
            <a:r>
              <a:rPr lang="en-CA" sz="1200" b="1" dirty="0" err="1">
                <a:latin typeface="Courier New" panose="02070309020205020404" pitchFamily="49" charset="0"/>
                <a:cs typeface="Courier New" panose="02070309020205020404" pitchFamily="49" charset="0"/>
              </a:rPr>
              <a:t>ajouterAuteur</a:t>
            </a:r>
            <a:r>
              <a:rPr lang="en-CA" sz="1200" b="1" dirty="0">
                <a:latin typeface="Courier New" panose="02070309020205020404" pitchFamily="49" charset="0"/>
                <a:cs typeface="Courier New" panose="02070309020205020404" pitchFamily="49" charset="0"/>
              </a:rPr>
              <a:t>(</a:t>
            </a:r>
            <a:r>
              <a:rPr lang="en-CA" sz="1200" b="1" dirty="0" err="1">
                <a:latin typeface="Courier New" panose="02070309020205020404" pitchFamily="49" charset="0"/>
                <a:cs typeface="Courier New" panose="02070309020205020404" pitchFamily="49" charset="0"/>
              </a:rPr>
              <a:t>atelierId</a:t>
            </a:r>
            <a:r>
              <a:rPr lang="en-CA" sz="1200" b="1" dirty="0">
                <a:latin typeface="Courier New" panose="02070309020205020404" pitchFamily="49" charset="0"/>
                <a:cs typeface="Courier New" panose="02070309020205020404" pitchFamily="49" charset="0"/>
              </a:rPr>
              <a:t>, auteur) {</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const</a:t>
            </a:r>
            <a:r>
              <a:rPr lang="en-CA" sz="1200" b="1"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atelier = </a:t>
            </a:r>
            <a:r>
              <a:rPr lang="en-CA" sz="1200" b="1" dirty="0" smtClean="0">
                <a:latin typeface="Courier New" panose="02070309020205020404" pitchFamily="49" charset="0"/>
                <a:cs typeface="Courier New" panose="02070309020205020404" pitchFamily="49" charset="0"/>
              </a:rPr>
              <a:t>await </a:t>
            </a:r>
            <a:r>
              <a:rPr lang="en-CA" sz="1200" b="1" dirty="0" err="1" smtClean="0">
                <a:latin typeface="Courier New" panose="02070309020205020404" pitchFamily="49" charset="0"/>
                <a:cs typeface="Courier New" panose="02070309020205020404" pitchFamily="49" charset="0"/>
              </a:rPr>
              <a:t>Atelier.findById</a:t>
            </a:r>
            <a:r>
              <a:rPr lang="en-CA" sz="1200" b="1" dirty="0" smtClean="0">
                <a:latin typeface="Courier New" panose="02070309020205020404" pitchFamily="49" charset="0"/>
                <a:cs typeface="Courier New" panose="02070309020205020404" pitchFamily="49" charset="0"/>
              </a:rPr>
              <a:t>(</a:t>
            </a:r>
            <a:r>
              <a:rPr lang="en-CA" sz="1200" b="1" dirty="0" err="1" smtClean="0">
                <a:latin typeface="Courier New" panose="02070309020205020404" pitchFamily="49" charset="0"/>
                <a:cs typeface="Courier New" panose="02070309020205020404" pitchFamily="49" charset="0"/>
              </a:rPr>
              <a:t>atelierId</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atelier.auteurs.push</a:t>
            </a:r>
            <a:r>
              <a:rPr lang="en-CA" sz="1200" b="1" dirty="0" smtClean="0">
                <a:latin typeface="Courier New" panose="02070309020205020404" pitchFamily="49" charset="0"/>
                <a:cs typeface="Courier New" panose="02070309020205020404" pitchFamily="49" charset="0"/>
              </a:rPr>
              <a:t>(auteur</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atelier.save</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a:latin typeface="Courier New" panose="02070309020205020404" pitchFamily="49" charset="0"/>
                <a:cs typeface="Courier New" panose="02070309020205020404" pitchFamily="49" charset="0"/>
              </a:rPr>
              <a:t>}</a:t>
            </a:r>
          </a:p>
          <a:p>
            <a:pPr marL="152401" indent="0">
              <a:spcBef>
                <a:spcPts val="1000"/>
              </a:spcBef>
              <a:buSzPts val="1200"/>
              <a:buNone/>
            </a:pPr>
            <a:endParaRPr lang="fr-CA" sz="1200" b="1" i="1" dirty="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311017779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Tableau de sous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81001" indent="-228600">
              <a:spcBef>
                <a:spcPts val="1000"/>
              </a:spcBef>
              <a:buSzPts val="1200"/>
              <a:buFont typeface="+mj-lt"/>
              <a:buAutoNum type="arabicPeriod" startAt="3"/>
            </a:pPr>
            <a:r>
              <a:rPr lang="fr-FR" sz="1200" dirty="0" smtClean="0"/>
              <a:t>Appelez la fonction </a:t>
            </a:r>
            <a:r>
              <a:rPr lang="fr-FR" sz="1200" b="1" i="1" dirty="0" err="1" smtClean="0"/>
              <a:t>ajouterAuteur</a:t>
            </a:r>
            <a:r>
              <a:rPr lang="fr-FR" sz="1200" b="1" i="1" dirty="0" smtClean="0"/>
              <a:t>() </a:t>
            </a:r>
            <a:r>
              <a:rPr lang="fr-FR" sz="1200" dirty="0" smtClean="0"/>
              <a:t>en passant l’</a:t>
            </a:r>
            <a:r>
              <a:rPr lang="fr-FR" sz="1200" b="1" i="1" dirty="0" smtClean="0"/>
              <a:t>id</a:t>
            </a:r>
            <a:r>
              <a:rPr lang="fr-FR" sz="1200" dirty="0" smtClean="0"/>
              <a:t> de l’atelier parent suivi de l’objet </a:t>
            </a:r>
            <a:r>
              <a:rPr lang="fr-FR" sz="1200" b="1" i="1" dirty="0" smtClean="0"/>
              <a:t>auteur</a:t>
            </a:r>
            <a:endParaRPr lang="fr-FR" sz="1200" b="1" i="1" dirty="0"/>
          </a:p>
          <a:p>
            <a:pPr marL="152401" indent="0">
              <a:spcBef>
                <a:spcPts val="1000"/>
              </a:spcBef>
              <a:buSzPts val="120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ajouterAuteur</a:t>
            </a:r>
            <a:r>
              <a:rPr lang="en-CA" sz="1200" b="1" dirty="0">
                <a:latin typeface="Courier New" panose="02070309020205020404" pitchFamily="49" charset="0"/>
                <a:cs typeface="Courier New" panose="02070309020205020404" pitchFamily="49" charset="0"/>
              </a:rPr>
              <a:t>('5bedd50abcb9e2277c0ebfed', new Auteur({ nom: 'Sarah' </a:t>
            </a:r>
            <a:r>
              <a:rPr lang="en-CA" sz="1200" b="1" dirty="0" smtClean="0">
                <a:latin typeface="Courier New" panose="02070309020205020404" pitchFamily="49" charset="0"/>
                <a:cs typeface="Courier New" panose="02070309020205020404" pitchFamily="49" charset="0"/>
              </a:rPr>
              <a:t>}));</a:t>
            </a:r>
          </a:p>
          <a:p>
            <a:pPr marL="381001" indent="-228600">
              <a:spcBef>
                <a:spcPts val="1000"/>
              </a:spcBef>
              <a:buSzPts val="1200"/>
              <a:buFont typeface="+mj-lt"/>
              <a:buAutoNum type="arabicPeriod" startAt="4"/>
            </a:pPr>
            <a:r>
              <a:rPr lang="fr-FR" sz="1200" dirty="0" smtClean="0"/>
              <a:t>Enregistrez les modifications et ex</a:t>
            </a:r>
            <a:r>
              <a:rPr lang="fr-CA" sz="1200" dirty="0" err="1" smtClean="0"/>
              <a:t>écutez</a:t>
            </a:r>
            <a:r>
              <a:rPr lang="fr-CA" sz="1200" dirty="0" smtClean="0"/>
              <a:t> </a:t>
            </a:r>
            <a:r>
              <a:rPr lang="fr-CA" sz="1200" b="1" i="1" dirty="0" smtClean="0"/>
              <a:t>integration.js</a:t>
            </a:r>
          </a:p>
          <a:p>
            <a:pPr marL="381001" indent="-228600">
              <a:spcBef>
                <a:spcPts val="1000"/>
              </a:spcBef>
              <a:buSzPts val="1200"/>
              <a:buFont typeface="+mj-lt"/>
              <a:buAutoNum type="arabicPeriod" startAt="4"/>
            </a:pPr>
            <a:r>
              <a:rPr lang="fr-CA" sz="1200" dirty="0" smtClean="0"/>
              <a:t>Vérifiez que l’auteur a bien été rajouté au tableau de sous documents </a:t>
            </a:r>
            <a:r>
              <a:rPr lang="fr-CA" sz="1200" b="1" i="1" dirty="0" smtClean="0"/>
              <a:t>auteurs</a:t>
            </a:r>
          </a:p>
          <a:p>
            <a:pPr marL="0" lvl="0" indent="0">
              <a:lnSpc>
                <a:spcPct val="100000"/>
              </a:lnSpc>
              <a:buNone/>
            </a:pPr>
            <a:endParaRPr lang="fr-FR" sz="1200" dirty="0" smtClean="0"/>
          </a:p>
          <a:p>
            <a:pPr marL="0" lvl="0" indent="0">
              <a:lnSpc>
                <a:spcPct val="100000"/>
              </a:lnSpc>
              <a:buNone/>
            </a:pPr>
            <a:r>
              <a:rPr lang="fr-FR" sz="1200" dirty="0" smtClean="0"/>
              <a:t>Exercice 3 </a:t>
            </a:r>
            <a:r>
              <a:rPr lang="fr-FR" sz="1200" dirty="0"/>
              <a:t>:</a:t>
            </a:r>
          </a:p>
          <a:p>
            <a:pPr marL="381001" indent="-228600">
              <a:spcBef>
                <a:spcPts val="1000"/>
              </a:spcBef>
              <a:buSzPts val="1200"/>
              <a:buFont typeface="+mj-lt"/>
              <a:buAutoNum type="arabicPeriod"/>
            </a:pPr>
            <a:r>
              <a:rPr lang="fr-FR" sz="1200" dirty="0"/>
              <a:t>Ouvrez le fichier </a:t>
            </a:r>
            <a:r>
              <a:rPr lang="fr-FR" sz="1200" b="1" i="1" dirty="0"/>
              <a:t>integration.js</a:t>
            </a:r>
            <a:r>
              <a:rPr lang="fr-FR" sz="1200" dirty="0"/>
              <a:t> du répertoire </a:t>
            </a:r>
            <a:r>
              <a:rPr lang="fr-FR" sz="1200" b="1" i="1" dirty="0" smtClean="0"/>
              <a:t>mongo-</a:t>
            </a:r>
            <a:r>
              <a:rPr lang="fr-FR" sz="1200" b="1" i="1" dirty="0" err="1" smtClean="0"/>
              <a:t>demo</a:t>
            </a:r>
            <a:endParaRPr lang="fr-FR" sz="1200" b="1" i="1" dirty="0" smtClean="0"/>
          </a:p>
          <a:p>
            <a:pPr marL="381001" indent="-228600">
              <a:spcBef>
                <a:spcPts val="1000"/>
              </a:spcBef>
              <a:buSzPts val="1200"/>
              <a:buFont typeface="+mj-lt"/>
              <a:buAutoNum type="arabicPeriod"/>
            </a:pPr>
            <a:r>
              <a:rPr lang="fr-CA" sz="1200" dirty="0"/>
              <a:t>Créez une fonction </a:t>
            </a:r>
            <a:r>
              <a:rPr lang="fr-CA" sz="1200" b="1" i="1" dirty="0" err="1" smtClean="0"/>
              <a:t>supprimerAuteur</a:t>
            </a:r>
            <a:r>
              <a:rPr lang="fr-CA" sz="1200" b="1" i="1" dirty="0" smtClean="0"/>
              <a:t>(</a:t>
            </a:r>
            <a:r>
              <a:rPr lang="fr-CA" sz="1200" b="1" i="1" dirty="0" err="1" smtClean="0"/>
              <a:t>atelierId</a:t>
            </a:r>
            <a:r>
              <a:rPr lang="fr-CA" sz="1200" b="1" i="1" dirty="0"/>
              <a:t>, </a:t>
            </a:r>
            <a:r>
              <a:rPr lang="fr-CA" sz="1200" b="1" i="1" dirty="0" err="1" smtClean="0"/>
              <a:t>auteurId</a:t>
            </a:r>
            <a:r>
              <a:rPr lang="fr-CA" sz="1200" b="1" i="1" dirty="0" smtClean="0"/>
              <a:t>) </a:t>
            </a:r>
            <a:r>
              <a:rPr lang="fr-CA" sz="1200" dirty="0"/>
              <a:t>qui prend en paramètre l’id de l’atelier parent </a:t>
            </a:r>
            <a:r>
              <a:rPr lang="fr-CA" sz="1200" dirty="0" smtClean="0"/>
              <a:t>et l’id de l’auteur à supprimer</a:t>
            </a:r>
            <a:endParaRPr lang="fr-FR" sz="1200" b="1" i="1" dirty="0" smtClean="0"/>
          </a:p>
          <a:p>
            <a:pPr marL="152401" indent="0">
              <a:spcBef>
                <a:spcPts val="1000"/>
              </a:spcBef>
              <a:buSzPts val="1200"/>
              <a:buNone/>
            </a:pPr>
            <a:endParaRPr lang="fr-CA" sz="1200" b="1" i="1" dirty="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1745142928"/>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Tableau de sous documents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139700" indent="0">
              <a:buNone/>
            </a:pPr>
            <a:r>
              <a:rPr lang="en-CA" sz="1200" b="1" dirty="0" err="1">
                <a:latin typeface="Courier New" panose="02070309020205020404" pitchFamily="49" charset="0"/>
                <a:cs typeface="Courier New" panose="02070309020205020404" pitchFamily="49" charset="0"/>
              </a:rPr>
              <a:t>async</a:t>
            </a:r>
            <a:r>
              <a:rPr lang="en-CA" sz="1200" b="1" dirty="0">
                <a:latin typeface="Courier New" panose="02070309020205020404" pitchFamily="49" charset="0"/>
                <a:cs typeface="Courier New" panose="02070309020205020404" pitchFamily="49" charset="0"/>
              </a:rPr>
              <a:t> function </a:t>
            </a:r>
            <a:r>
              <a:rPr lang="en-CA" sz="1200" b="1" dirty="0" err="1">
                <a:latin typeface="Courier New" panose="02070309020205020404" pitchFamily="49" charset="0"/>
                <a:cs typeface="Courier New" panose="02070309020205020404" pitchFamily="49" charset="0"/>
              </a:rPr>
              <a:t>supprimerAuteur</a:t>
            </a:r>
            <a:r>
              <a:rPr lang="en-CA" sz="1200" b="1" dirty="0">
                <a:latin typeface="Courier New" panose="02070309020205020404" pitchFamily="49" charset="0"/>
                <a:cs typeface="Courier New" panose="02070309020205020404" pitchFamily="49" charset="0"/>
              </a:rPr>
              <a:t>(</a:t>
            </a:r>
            <a:r>
              <a:rPr lang="en-CA" sz="1200" b="1" dirty="0" err="1">
                <a:latin typeface="Courier New" panose="02070309020205020404" pitchFamily="49" charset="0"/>
                <a:cs typeface="Courier New" panose="02070309020205020404" pitchFamily="49" charset="0"/>
              </a:rPr>
              <a:t>atelierId</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auteurId</a:t>
            </a:r>
            <a:r>
              <a:rPr lang="en-CA" sz="1200" b="1" dirty="0">
                <a:latin typeface="Courier New" panose="02070309020205020404" pitchFamily="49" charset="0"/>
                <a:cs typeface="Courier New" panose="02070309020205020404" pitchFamily="49" charset="0"/>
              </a:rPr>
              <a:t>) {</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const</a:t>
            </a:r>
            <a:r>
              <a:rPr lang="en-CA" sz="1200" b="1"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atelier = await </a:t>
            </a:r>
            <a:r>
              <a:rPr lang="en-CA" sz="1200" b="1" dirty="0" err="1">
                <a:latin typeface="Courier New" panose="02070309020205020404" pitchFamily="49" charset="0"/>
                <a:cs typeface="Courier New" panose="02070309020205020404" pitchFamily="49" charset="0"/>
              </a:rPr>
              <a:t>Atelier.findById</a:t>
            </a:r>
            <a:r>
              <a:rPr lang="en-CA" sz="1200" b="1" dirty="0">
                <a:latin typeface="Courier New" panose="02070309020205020404" pitchFamily="49" charset="0"/>
                <a:cs typeface="Courier New" panose="02070309020205020404" pitchFamily="49" charset="0"/>
              </a:rPr>
              <a:t>(</a:t>
            </a:r>
            <a:r>
              <a:rPr lang="en-CA" sz="1200" b="1" dirty="0" err="1">
                <a:latin typeface="Courier New" panose="02070309020205020404" pitchFamily="49" charset="0"/>
                <a:cs typeface="Courier New" panose="02070309020205020404" pitchFamily="49" charset="0"/>
              </a:rPr>
              <a:t>atelierId</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const</a:t>
            </a:r>
            <a:r>
              <a:rPr lang="en-CA" sz="1200" b="1"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auteur = atelier.auteurs.id(</a:t>
            </a:r>
            <a:r>
              <a:rPr lang="en-CA" sz="1200" b="1" dirty="0" err="1">
                <a:latin typeface="Courier New" panose="02070309020205020404" pitchFamily="49" charset="0"/>
                <a:cs typeface="Courier New" panose="02070309020205020404" pitchFamily="49" charset="0"/>
              </a:rPr>
              <a:t>auteurId</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auteur.remove</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atelier.save</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smtClean="0">
                <a:latin typeface="Courier New" panose="02070309020205020404" pitchFamily="49" charset="0"/>
                <a:cs typeface="Courier New" panose="02070309020205020404" pitchFamily="49" charset="0"/>
              </a:rPr>
              <a:t>}</a:t>
            </a:r>
          </a:p>
          <a:p>
            <a:pPr marL="139700" indent="0">
              <a:buNone/>
            </a:pPr>
            <a:endParaRPr lang="en-CA" sz="1200" b="1" dirty="0" smtClean="0">
              <a:latin typeface="Courier New" panose="02070309020205020404" pitchFamily="49" charset="0"/>
              <a:cs typeface="Courier New" panose="02070309020205020404" pitchFamily="49" charset="0"/>
            </a:endParaRPr>
          </a:p>
          <a:p>
            <a:r>
              <a:rPr lang="fr-CA" sz="1200" dirty="0" smtClean="0">
                <a:latin typeface="Roboto" panose="020B0604020202020204" charset="0"/>
                <a:ea typeface="Roboto" panose="020B0604020202020204" charset="0"/>
                <a:cs typeface="Courier New"/>
                <a:sym typeface="Courier New"/>
              </a:rPr>
              <a:t>Ici la méthode </a:t>
            </a:r>
            <a:r>
              <a:rPr lang="fr-CA" sz="1200" b="1" i="1" dirty="0" smtClean="0">
                <a:latin typeface="Roboto" panose="020B0604020202020204" charset="0"/>
                <a:ea typeface="Roboto" panose="020B0604020202020204" charset="0"/>
                <a:cs typeface="Courier New"/>
                <a:sym typeface="Courier New"/>
              </a:rPr>
              <a:t>id(</a:t>
            </a:r>
            <a:r>
              <a:rPr lang="fr-CA" sz="1200" b="1" i="1" dirty="0" err="1" smtClean="0">
                <a:latin typeface="Roboto" panose="020B0604020202020204" charset="0"/>
                <a:ea typeface="Roboto" panose="020B0604020202020204" charset="0"/>
                <a:cs typeface="Courier New"/>
                <a:sym typeface="Courier New"/>
              </a:rPr>
              <a:t>auteurId</a:t>
            </a:r>
            <a:r>
              <a:rPr lang="fr-CA" sz="1200" b="1" i="1" dirty="0" smtClean="0">
                <a:latin typeface="Roboto" panose="020B0604020202020204" charset="0"/>
                <a:ea typeface="Roboto" panose="020B0604020202020204" charset="0"/>
                <a:cs typeface="Courier New"/>
                <a:sym typeface="Courier New"/>
              </a:rPr>
              <a:t>) </a:t>
            </a:r>
            <a:r>
              <a:rPr lang="fr-CA" sz="1200" dirty="0" smtClean="0">
                <a:latin typeface="Roboto" panose="020B0604020202020204" charset="0"/>
                <a:ea typeface="Roboto" panose="020B0604020202020204" charset="0"/>
                <a:cs typeface="Courier New"/>
                <a:sym typeface="Courier New"/>
              </a:rPr>
              <a:t>retourne l’objet enfant en fonction de l’id envoyé en paramètre</a:t>
            </a:r>
            <a:endParaRPr lang="fr-FR" sz="1200" dirty="0"/>
          </a:p>
          <a:p>
            <a:pPr marL="381001" indent="-228600">
              <a:spcBef>
                <a:spcPts val="1000"/>
              </a:spcBef>
              <a:buSzPts val="1200"/>
              <a:buFont typeface="+mj-lt"/>
              <a:buAutoNum type="arabicPeriod" startAt="3"/>
            </a:pPr>
            <a:r>
              <a:rPr lang="fr-FR" sz="1200" dirty="0" smtClean="0"/>
              <a:t>Appelez la fonction </a:t>
            </a:r>
            <a:r>
              <a:rPr lang="fr-FR" sz="1200" b="1" i="1" dirty="0" err="1" smtClean="0"/>
              <a:t>supprimerAuteur</a:t>
            </a:r>
            <a:r>
              <a:rPr lang="fr-FR" sz="1200" b="1" i="1" dirty="0" smtClean="0"/>
              <a:t>() </a:t>
            </a:r>
            <a:r>
              <a:rPr lang="fr-FR" sz="1200" dirty="0" smtClean="0"/>
              <a:t>en passant l’</a:t>
            </a:r>
            <a:r>
              <a:rPr lang="fr-FR" sz="1200" b="1" dirty="0" smtClean="0"/>
              <a:t>id</a:t>
            </a:r>
            <a:r>
              <a:rPr lang="fr-FR" sz="1200" dirty="0" smtClean="0"/>
              <a:t> de l’atelier parent suivi de l’</a:t>
            </a:r>
            <a:r>
              <a:rPr lang="fr-FR" sz="1200" b="1" dirty="0" smtClean="0"/>
              <a:t>id</a:t>
            </a:r>
            <a:r>
              <a:rPr lang="fr-FR" sz="1200" dirty="0" smtClean="0"/>
              <a:t> de l’auteur à supprimer</a:t>
            </a:r>
            <a:endParaRPr lang="fr-FR" sz="1200" b="1" i="1" dirty="0"/>
          </a:p>
          <a:p>
            <a:pPr marL="152401" indent="0">
              <a:spcBef>
                <a:spcPts val="1000"/>
              </a:spcBef>
              <a:buSzPts val="1200"/>
              <a:buNone/>
            </a:pPr>
            <a:r>
              <a:rPr lang="en-CA" sz="1200" b="1" dirty="0" smtClean="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supprimerAuteur</a:t>
            </a:r>
            <a:r>
              <a:rPr lang="en-CA" sz="1200" b="1" dirty="0">
                <a:latin typeface="Courier New" panose="02070309020205020404" pitchFamily="49" charset="0"/>
                <a:cs typeface="Courier New" panose="02070309020205020404" pitchFamily="49" charset="0"/>
              </a:rPr>
              <a:t>('5bedd50abcb9e2277c0ebfed', '5bedd50abcb9e2277c0ebfec</a:t>
            </a:r>
            <a:r>
              <a:rPr lang="en-CA" sz="1200" b="1" dirty="0" smtClean="0">
                <a:latin typeface="Courier New" panose="02070309020205020404" pitchFamily="49" charset="0"/>
                <a:cs typeface="Courier New" panose="02070309020205020404" pitchFamily="49" charset="0"/>
              </a:rPr>
              <a:t>');</a:t>
            </a:r>
          </a:p>
          <a:p>
            <a:pPr marL="381001" indent="-228600">
              <a:spcBef>
                <a:spcPts val="1000"/>
              </a:spcBef>
              <a:buSzPts val="1200"/>
              <a:buFont typeface="+mj-lt"/>
              <a:buAutoNum type="arabicPeriod" startAt="4"/>
            </a:pPr>
            <a:r>
              <a:rPr lang="fr-FR" sz="1200" dirty="0" smtClean="0"/>
              <a:t>Enregistrez les modifications et ex</a:t>
            </a:r>
            <a:r>
              <a:rPr lang="fr-CA" sz="1200" dirty="0" err="1" smtClean="0"/>
              <a:t>écutez</a:t>
            </a:r>
            <a:r>
              <a:rPr lang="fr-CA" sz="1200" dirty="0" smtClean="0"/>
              <a:t> </a:t>
            </a:r>
            <a:r>
              <a:rPr lang="fr-CA" sz="1200" b="1" i="1" dirty="0" smtClean="0"/>
              <a:t>integration.js</a:t>
            </a:r>
          </a:p>
          <a:p>
            <a:pPr marL="381001" indent="-228600">
              <a:spcBef>
                <a:spcPts val="1000"/>
              </a:spcBef>
              <a:buSzPts val="1200"/>
              <a:buFont typeface="+mj-lt"/>
              <a:buAutoNum type="arabicPeriod" startAt="4"/>
            </a:pPr>
            <a:r>
              <a:rPr lang="fr-CA" sz="1200" dirty="0" smtClean="0"/>
              <a:t>Vérifiez que l’auteur a bien été supprimé du tableau de sous documents </a:t>
            </a:r>
            <a:r>
              <a:rPr lang="fr-CA" sz="1200" b="1" i="1" dirty="0" smtClean="0"/>
              <a:t>auteurs</a:t>
            </a:r>
          </a:p>
          <a:p>
            <a:pPr marL="152401" indent="0">
              <a:spcBef>
                <a:spcPts val="1000"/>
              </a:spcBef>
              <a:buSzPts val="1200"/>
              <a:buNone/>
            </a:pPr>
            <a:endParaRPr lang="fr-CA" sz="1200" b="1" i="1" dirty="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0322209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Projets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0" lvl="0" indent="0">
              <a:lnSpc>
                <a:spcPct val="100000"/>
              </a:lnSpc>
              <a:buNone/>
            </a:pPr>
            <a:endParaRPr lang="fr-FR" sz="1200" dirty="0"/>
          </a:p>
          <a:p>
            <a:pPr marL="0" lvl="0" indent="0">
              <a:lnSpc>
                <a:spcPct val="100000"/>
              </a:lnSpc>
              <a:buNone/>
            </a:pPr>
            <a:r>
              <a:rPr lang="fr-FR" sz="1200" b="1" dirty="0" smtClean="0"/>
              <a:t>Projet 1</a:t>
            </a:r>
            <a:r>
              <a:rPr lang="fr-FR" sz="1200" dirty="0" smtClean="0"/>
              <a:t>:</a:t>
            </a:r>
            <a:endParaRPr lang="fr-FR" sz="1200" dirty="0"/>
          </a:p>
          <a:p>
            <a:pPr marL="381001" indent="-228600">
              <a:spcBef>
                <a:spcPts val="1000"/>
              </a:spcBef>
              <a:buSzPts val="1200"/>
              <a:buFont typeface="+mj-lt"/>
              <a:buAutoNum type="arabicPeriod"/>
            </a:pPr>
            <a:r>
              <a:rPr lang="fr-CA" sz="1200" dirty="0" smtClean="0"/>
              <a:t>Reprenez l’application </a:t>
            </a:r>
            <a:r>
              <a:rPr lang="fr-CA" sz="1200" b="1" i="1" dirty="0" err="1" smtClean="0"/>
              <a:t>musica</a:t>
            </a:r>
            <a:r>
              <a:rPr lang="fr-CA" sz="1200" dirty="0" smtClean="0"/>
              <a:t> et développez une API qui permet de </a:t>
            </a:r>
            <a:r>
              <a:rPr lang="fr-CA" sz="1200" b="1" dirty="0" smtClean="0"/>
              <a:t>gérer les albums</a:t>
            </a:r>
            <a:r>
              <a:rPr lang="fr-CA" sz="1200" dirty="0" smtClean="0"/>
              <a:t> de musique</a:t>
            </a:r>
            <a:endParaRPr lang="en-CA" sz="1200" b="1" dirty="0">
              <a:latin typeface="Courier New" panose="02070309020205020404" pitchFamily="49" charset="0"/>
              <a:cs typeface="Courier New" panose="02070309020205020404" pitchFamily="49" charset="0"/>
            </a:endParaRPr>
          </a:p>
          <a:p>
            <a:pPr marL="381001" indent="-228600">
              <a:spcBef>
                <a:spcPts val="1000"/>
              </a:spcBef>
              <a:buSzPts val="1200"/>
              <a:buFont typeface="+mj-lt"/>
              <a:buAutoNum type="arabicPeriod"/>
            </a:pPr>
            <a:r>
              <a:rPr lang="fr-CA" sz="1200" dirty="0" smtClean="0"/>
              <a:t>Voici la structure du document que devrait avoir un </a:t>
            </a:r>
            <a:r>
              <a:rPr lang="fr-CA" sz="1200" b="1" dirty="0" smtClean="0"/>
              <a:t>album</a:t>
            </a:r>
            <a:r>
              <a:rPr lang="fr-CA" sz="1200" dirty="0" smtClean="0"/>
              <a:t> :</a:t>
            </a:r>
          </a:p>
          <a:p>
            <a:pPr marL="609601" lvl="1" indent="0">
              <a:lnSpc>
                <a:spcPct val="100000"/>
              </a:lnSpc>
              <a:spcBef>
                <a:spcPts val="600"/>
              </a:spcBef>
              <a:buNone/>
            </a:pPr>
            <a:endParaRPr lang="fr-CA" sz="1000" b="1" dirty="0" smtClean="0">
              <a:latin typeface="Courier New" panose="02070309020205020404" pitchFamily="49" charset="0"/>
              <a:cs typeface="Courier New" panose="02070309020205020404" pitchFamily="49" charset="0"/>
            </a:endParaRPr>
          </a:p>
          <a:p>
            <a:pPr marL="609601" lvl="1" indent="0">
              <a:lnSpc>
                <a:spcPct val="100000"/>
              </a:lnSpc>
              <a:spcBef>
                <a:spcPts val="600"/>
              </a:spcBef>
              <a:buNone/>
            </a:pPr>
            <a:r>
              <a:rPr lang="fr-CA" b="1" dirty="0" smtClean="0">
                <a:latin typeface="Courier New" panose="02070309020205020404" pitchFamily="49" charset="0"/>
                <a:cs typeface="Courier New" panose="02070309020205020404" pitchFamily="49" charset="0"/>
              </a:rPr>
              <a:t>_id: </a:t>
            </a:r>
            <a:r>
              <a:rPr lang="fr-CA" b="1" dirty="0" err="1" smtClean="0">
                <a:latin typeface="Courier New" panose="02070309020205020404" pitchFamily="49" charset="0"/>
                <a:cs typeface="Courier New" panose="02070309020205020404" pitchFamily="49" charset="0"/>
              </a:rPr>
              <a:t>ObjectId</a:t>
            </a:r>
            <a:r>
              <a:rPr lang="fr-CA" b="1"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a:t>
            </a:r>
            <a:r>
              <a:rPr lang="en-CA" b="1" dirty="0">
                <a:latin typeface="Courier New" panose="02070309020205020404" pitchFamily="49" charset="0"/>
                <a:cs typeface="Courier New" panose="02070309020205020404" pitchFamily="49" charset="0"/>
              </a:rPr>
              <a:t>5bedbd456bc1f708488ff0ad</a:t>
            </a:r>
            <a:r>
              <a:rPr lang="en-US" b="1" dirty="0" smtClean="0">
                <a:latin typeface="Courier New" panose="02070309020205020404" pitchFamily="49" charset="0"/>
                <a:cs typeface="Courier New" panose="02070309020205020404" pitchFamily="49" charset="0"/>
              </a:rPr>
              <a:t>”</a:t>
            </a:r>
            <a:r>
              <a:rPr lang="fr-CA" b="1" dirty="0" smtClean="0">
                <a:latin typeface="Courier New" panose="02070309020205020404" pitchFamily="49" charset="0"/>
                <a:cs typeface="Courier New" panose="02070309020205020404" pitchFamily="49" charset="0"/>
              </a:rPr>
              <a:t>)</a:t>
            </a:r>
          </a:p>
          <a:p>
            <a:pPr marL="609601" lvl="1" indent="0">
              <a:lnSpc>
                <a:spcPct val="100000"/>
              </a:lnSpc>
              <a:spcBef>
                <a:spcPts val="600"/>
              </a:spcBef>
              <a:buNone/>
            </a:pPr>
            <a:r>
              <a:rPr lang="fr-CA" b="1" dirty="0">
                <a:latin typeface="Courier New" panose="02070309020205020404" pitchFamily="49" charset="0"/>
                <a:cs typeface="Courier New" panose="02070309020205020404" pitchFamily="49" charset="0"/>
              </a:rPr>
              <a:t>t</a:t>
            </a:r>
            <a:r>
              <a:rPr lang="fr-CA" b="1" dirty="0" smtClean="0">
                <a:latin typeface="Courier New" panose="02070309020205020404" pitchFamily="49" charset="0"/>
                <a:cs typeface="Courier New" panose="02070309020205020404" pitchFamily="49" charset="0"/>
              </a:rPr>
              <a:t>itre: </a:t>
            </a:r>
            <a:r>
              <a:rPr lang="en-US" b="1" dirty="0" smtClean="0">
                <a:latin typeface="Courier New" panose="02070309020205020404" pitchFamily="49" charset="0"/>
                <a:cs typeface="Courier New" panose="02070309020205020404" pitchFamily="49" charset="0"/>
              </a:rPr>
              <a:t>“True to life”</a:t>
            </a:r>
          </a:p>
          <a:p>
            <a:pPr marL="609601" lvl="1" indent="0">
              <a:lnSpc>
                <a:spcPct val="100000"/>
              </a:lnSpc>
              <a:spcBef>
                <a:spcPts val="600"/>
              </a:spcBef>
              <a:buNone/>
            </a:pPr>
            <a:r>
              <a:rPr lang="en-US" b="1" dirty="0" err="1">
                <a:latin typeface="Courier New" panose="02070309020205020404" pitchFamily="49" charset="0"/>
                <a:cs typeface="Courier New" panose="02070309020205020404" pitchFamily="49" charset="0"/>
              </a:rPr>
              <a:t>c</a:t>
            </a:r>
            <a:r>
              <a:rPr lang="en-US" b="1" dirty="0" err="1" smtClean="0">
                <a:latin typeface="Courier New" panose="02070309020205020404" pitchFamily="49" charset="0"/>
                <a:cs typeface="Courier New" panose="02070309020205020404" pitchFamily="49" charset="0"/>
              </a:rPr>
              <a:t>ategorie</a:t>
            </a:r>
            <a:r>
              <a:rPr lang="en-US" b="1" dirty="0" smtClean="0">
                <a:latin typeface="Courier New" panose="02070309020205020404" pitchFamily="49" charset="0"/>
                <a:cs typeface="Courier New" panose="02070309020205020404" pitchFamily="49" charset="0"/>
              </a:rPr>
              <a:t>: Object</a:t>
            </a:r>
          </a:p>
          <a:p>
            <a:pPr marL="609601" lvl="1" indent="0">
              <a:lnSpc>
                <a:spcPct val="100000"/>
              </a:lnSpc>
              <a:spcBef>
                <a:spcPts val="60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_id: </a:t>
            </a:r>
            <a:r>
              <a:rPr lang="en-US" b="1" dirty="0" err="1" smtClean="0">
                <a:latin typeface="Courier New" panose="02070309020205020404" pitchFamily="49" charset="0"/>
                <a:cs typeface="Courier New" panose="02070309020205020404" pitchFamily="49" charset="0"/>
              </a:rPr>
              <a:t>ObjectId</a:t>
            </a:r>
            <a:r>
              <a:rPr lang="en-US" b="1" dirty="0" smtClean="0">
                <a:latin typeface="Courier New" panose="02070309020205020404" pitchFamily="49" charset="0"/>
                <a:cs typeface="Courier New" panose="02070309020205020404" pitchFamily="49" charset="0"/>
              </a:rPr>
              <a:t>(“</a:t>
            </a:r>
            <a:r>
              <a:rPr lang="en-CA" b="1" dirty="0">
                <a:latin typeface="Courier New" panose="02070309020205020404" pitchFamily="49" charset="0"/>
                <a:cs typeface="Courier New" panose="02070309020205020404" pitchFamily="49" charset="0"/>
              </a:rPr>
              <a:t>5bedd4ae1b442217584dac00</a:t>
            </a:r>
            <a:r>
              <a:rPr lang="en-US" b="1" dirty="0" smtClean="0">
                <a:latin typeface="Courier New" panose="02070309020205020404" pitchFamily="49" charset="0"/>
                <a:cs typeface="Courier New" panose="02070309020205020404" pitchFamily="49" charset="0"/>
              </a:rPr>
              <a:t>”)</a:t>
            </a:r>
          </a:p>
          <a:p>
            <a:pPr marL="609601" lvl="1" indent="0">
              <a:lnSpc>
                <a:spcPct val="100000"/>
              </a:lnSpc>
              <a:spcBef>
                <a:spcPts val="60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nom: “Blues”</a:t>
            </a:r>
          </a:p>
          <a:p>
            <a:pPr marL="609601" lvl="1" indent="0">
              <a:lnSpc>
                <a:spcPct val="100000"/>
              </a:lnSpc>
              <a:spcBef>
                <a:spcPts val="600"/>
              </a:spcBef>
              <a:buNone/>
            </a:pPr>
            <a:r>
              <a:rPr lang="en-US" b="1" dirty="0" err="1" smtClean="0">
                <a:latin typeface="Courier New" panose="02070309020205020404" pitchFamily="49" charset="0"/>
                <a:cs typeface="Courier New" panose="02070309020205020404" pitchFamily="49" charset="0"/>
              </a:rPr>
              <a:t>quantiteEnStock</a:t>
            </a:r>
            <a:r>
              <a:rPr lang="en-US" b="1" dirty="0" smtClean="0">
                <a:latin typeface="Courier New" panose="02070309020205020404" pitchFamily="49" charset="0"/>
                <a:cs typeface="Courier New" panose="02070309020205020404" pitchFamily="49" charset="0"/>
              </a:rPr>
              <a:t>: 10</a:t>
            </a:r>
          </a:p>
          <a:p>
            <a:pPr marL="609601" lvl="1" indent="0">
              <a:lnSpc>
                <a:spcPct val="100000"/>
              </a:lnSpc>
              <a:spcBef>
                <a:spcPts val="600"/>
              </a:spcBef>
              <a:buNone/>
            </a:pPr>
            <a:r>
              <a:rPr lang="en-US" b="1" dirty="0">
                <a:latin typeface="Courier New" panose="02070309020205020404" pitchFamily="49" charset="0"/>
                <a:cs typeface="Courier New" panose="02070309020205020404" pitchFamily="49" charset="0"/>
              </a:rPr>
              <a:t>p</a:t>
            </a:r>
            <a:r>
              <a:rPr lang="en-US" b="1" dirty="0" smtClean="0">
                <a:latin typeface="Courier New" panose="02070309020205020404" pitchFamily="49" charset="0"/>
                <a:cs typeface="Courier New" panose="02070309020205020404" pitchFamily="49" charset="0"/>
              </a:rPr>
              <a:t>rix: 20 </a:t>
            </a:r>
            <a:endParaRPr lang="fr-CA" b="1" dirty="0">
              <a:latin typeface="Courier New" panose="02070309020205020404" pitchFamily="49" charset="0"/>
              <a:cs typeface="Courier New" panose="02070309020205020404" pitchFamily="49" charset="0"/>
            </a:endParaRPr>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78145491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Projets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81001" indent="-228600">
              <a:spcBef>
                <a:spcPts val="1000"/>
              </a:spcBef>
              <a:buSzPts val="1200"/>
              <a:buFont typeface="+mj-lt"/>
              <a:buAutoNum type="arabicPeriod" startAt="3"/>
            </a:pPr>
            <a:r>
              <a:rPr lang="fr-CA" sz="1200" dirty="0" smtClean="0"/>
              <a:t>Suggestions :</a:t>
            </a:r>
          </a:p>
          <a:p>
            <a:pPr marL="838201" lvl="1" indent="-228600">
              <a:spcBef>
                <a:spcPts val="1000"/>
              </a:spcBef>
              <a:buFont typeface="+mj-lt"/>
              <a:buAutoNum type="alphaLcParenR"/>
            </a:pPr>
            <a:r>
              <a:rPr lang="fr-CA" dirty="0" smtClean="0"/>
              <a:t>Définissez le schéma et le model d’un album </a:t>
            </a:r>
            <a:r>
              <a:rPr lang="fr-CA" dirty="0"/>
              <a:t>en tenant compte du schéma </a:t>
            </a:r>
            <a:r>
              <a:rPr lang="fr-CA" dirty="0" smtClean="0"/>
              <a:t>catégorie</a:t>
            </a:r>
          </a:p>
          <a:p>
            <a:pPr marL="838201" lvl="1" indent="-228600">
              <a:spcBef>
                <a:spcPts val="1000"/>
              </a:spcBef>
              <a:buFont typeface="+mj-lt"/>
              <a:buAutoNum type="alphaLcParenR"/>
            </a:pPr>
            <a:r>
              <a:rPr lang="fr-CA" dirty="0" smtClean="0"/>
              <a:t>Définissez les routes pour gérer un album en tenant compte de la persistance ( </a:t>
            </a:r>
            <a:r>
              <a:rPr lang="fr-CA" dirty="0" err="1" smtClean="0"/>
              <a:t>intéraction</a:t>
            </a:r>
            <a:r>
              <a:rPr lang="fr-CA" dirty="0" smtClean="0"/>
              <a:t> avec la BD Mongo ) :</a:t>
            </a:r>
          </a:p>
          <a:p>
            <a:pPr marL="1295401" lvl="2" indent="-228600">
              <a:spcBef>
                <a:spcPts val="1000"/>
              </a:spcBef>
              <a:buFont typeface="+mj-lt"/>
              <a:buAutoNum type="alphaLcParenR"/>
            </a:pPr>
            <a:r>
              <a:rPr lang="fr-CA" dirty="0" smtClean="0"/>
              <a:t>Retourner la liste des albums à partir de la BD Mongo</a:t>
            </a:r>
          </a:p>
          <a:p>
            <a:pPr marL="1295401" lvl="2" indent="-228600">
              <a:spcBef>
                <a:spcPts val="1000"/>
              </a:spcBef>
              <a:buFont typeface="+mj-lt"/>
              <a:buAutoNum type="alphaLcParenR"/>
            </a:pPr>
            <a:r>
              <a:rPr lang="fr-CA" dirty="0" smtClean="0"/>
              <a:t>Retourner un album à partir de la BD Mongo en fonction de son identifiant</a:t>
            </a:r>
          </a:p>
          <a:p>
            <a:pPr marL="1295401" lvl="2" indent="-228600">
              <a:spcBef>
                <a:spcPts val="1000"/>
              </a:spcBef>
              <a:buFont typeface="+mj-lt"/>
              <a:buAutoNum type="alphaLcParenR"/>
            </a:pPr>
            <a:r>
              <a:rPr lang="fr-CA" dirty="0" smtClean="0"/>
              <a:t>Créer un nouvel album en spécifiant la catégorie ( identifiant de la catégorie )</a:t>
            </a:r>
          </a:p>
          <a:p>
            <a:pPr marL="1295401" lvl="2" indent="-228600">
              <a:spcBef>
                <a:spcPts val="1000"/>
              </a:spcBef>
              <a:buFont typeface="+mj-lt"/>
              <a:buAutoNum type="alphaLcParenR"/>
            </a:pPr>
            <a:r>
              <a:rPr lang="fr-CA" dirty="0" smtClean="0"/>
              <a:t>Modifier un album existant ( On peut aussi modifier sa catégorie en sélectionnant une autre )</a:t>
            </a:r>
          </a:p>
          <a:p>
            <a:pPr marL="1295401" lvl="2" indent="-228600">
              <a:spcBef>
                <a:spcPts val="1000"/>
              </a:spcBef>
              <a:buFont typeface="+mj-lt"/>
              <a:buAutoNum type="alphaLcParenR"/>
            </a:pPr>
            <a:r>
              <a:rPr lang="fr-CA" dirty="0" smtClean="0"/>
              <a:t>Supprimer un album  </a:t>
            </a:r>
          </a:p>
          <a:p>
            <a:pPr marL="838201" lvl="1" indent="-228600">
              <a:spcBef>
                <a:spcPts val="1000"/>
              </a:spcBef>
              <a:buFont typeface="+mj-lt"/>
              <a:buAutoNum type="alphaLcParenR"/>
            </a:pPr>
            <a:r>
              <a:rPr lang="fr-CA" dirty="0" smtClean="0"/>
              <a:t>Utiliser la nouvelle route pour gérer les albums dans votre programme principal</a:t>
            </a:r>
            <a:endParaRPr lang="fr-CA" dirty="0"/>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410821047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Projets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0" lvl="0" indent="0">
              <a:lnSpc>
                <a:spcPct val="100000"/>
              </a:lnSpc>
              <a:buNone/>
            </a:pPr>
            <a:endParaRPr lang="fr-FR" sz="1200" dirty="0"/>
          </a:p>
          <a:p>
            <a:pPr marL="0" lvl="0" indent="0">
              <a:lnSpc>
                <a:spcPct val="100000"/>
              </a:lnSpc>
              <a:buNone/>
            </a:pPr>
            <a:r>
              <a:rPr lang="fr-FR" sz="1200" b="1" dirty="0" smtClean="0"/>
              <a:t>Projet </a:t>
            </a:r>
            <a:r>
              <a:rPr lang="fr-FR" sz="1200" b="1" dirty="0"/>
              <a:t>2</a:t>
            </a:r>
            <a:r>
              <a:rPr lang="fr-FR" sz="1200" dirty="0" smtClean="0"/>
              <a:t>:</a:t>
            </a:r>
            <a:endParaRPr lang="fr-FR" sz="1200" dirty="0"/>
          </a:p>
          <a:p>
            <a:pPr marL="381001" indent="-228600">
              <a:spcBef>
                <a:spcPts val="1000"/>
              </a:spcBef>
              <a:buSzPts val="1200"/>
              <a:buFont typeface="+mj-lt"/>
              <a:buAutoNum type="arabicPeriod"/>
            </a:pPr>
            <a:r>
              <a:rPr lang="fr-CA" sz="1200" dirty="0" smtClean="0"/>
              <a:t>Reprenez l’application </a:t>
            </a:r>
            <a:r>
              <a:rPr lang="fr-CA" sz="1200" b="1" i="1" dirty="0" err="1" smtClean="0"/>
              <a:t>musica</a:t>
            </a:r>
            <a:r>
              <a:rPr lang="fr-CA" sz="1200" dirty="0" smtClean="0"/>
              <a:t> et développez une API qui permet de </a:t>
            </a:r>
            <a:r>
              <a:rPr lang="fr-CA" sz="1200" b="1" dirty="0" smtClean="0"/>
              <a:t>gérer les commandes</a:t>
            </a:r>
            <a:r>
              <a:rPr lang="fr-CA" sz="1200" dirty="0" smtClean="0"/>
              <a:t> des albums</a:t>
            </a:r>
          </a:p>
          <a:p>
            <a:pPr marL="781051" lvl="1" indent="-171450">
              <a:spcBef>
                <a:spcPts val="1000"/>
              </a:spcBef>
            </a:pPr>
            <a:r>
              <a:rPr lang="fr-CA" dirty="0" smtClean="0">
                <a:latin typeface="Roboto" panose="020B0604020202020204" charset="0"/>
                <a:cs typeface="Roboto" panose="020B0604020202020204" charset="0"/>
              </a:rPr>
              <a:t>Créer une nouvelle commande</a:t>
            </a:r>
          </a:p>
          <a:p>
            <a:pPr marL="1238251" lvl="2" indent="-171450">
              <a:spcBef>
                <a:spcPts val="1000"/>
              </a:spcBef>
            </a:pPr>
            <a:r>
              <a:rPr lang="fr-CA" dirty="0" smtClean="0">
                <a:latin typeface="Roboto" panose="020B0604020202020204" charset="0"/>
                <a:cs typeface="Roboto" panose="020B0604020202020204" charset="0"/>
              </a:rPr>
              <a:t>POST /api/commandes</a:t>
            </a:r>
          </a:p>
          <a:p>
            <a:pPr marL="781051" lvl="1" indent="-171450">
              <a:spcBef>
                <a:spcPts val="1000"/>
              </a:spcBef>
            </a:pPr>
            <a:r>
              <a:rPr lang="fr-CA" dirty="0" smtClean="0">
                <a:latin typeface="Roboto" panose="020B0604020202020204" charset="0"/>
                <a:cs typeface="Roboto" panose="020B0604020202020204" charset="0"/>
              </a:rPr>
              <a:t>Retourner la liste des commandes</a:t>
            </a:r>
          </a:p>
          <a:p>
            <a:pPr marL="1238251" lvl="2" indent="-171450">
              <a:spcBef>
                <a:spcPts val="1000"/>
              </a:spcBef>
            </a:pPr>
            <a:r>
              <a:rPr lang="fr-CA" dirty="0" smtClean="0">
                <a:latin typeface="Roboto" panose="020B0604020202020204" charset="0"/>
                <a:cs typeface="Roboto" panose="020B0604020202020204" charset="0"/>
              </a:rPr>
              <a:t>GET /api/commandes</a:t>
            </a:r>
            <a:endParaRPr lang="en-CA" dirty="0">
              <a:latin typeface="Roboto" panose="020B0604020202020204" charset="0"/>
              <a:cs typeface="Roboto" panose="020B0604020202020204" charset="0"/>
            </a:endParaRPr>
          </a:p>
          <a:p>
            <a:pPr marL="152401" lvl="0" indent="0">
              <a:spcBef>
                <a:spcPts val="1000"/>
              </a:spcBef>
              <a:buSzPts val="1200"/>
              <a:buNone/>
            </a:pPr>
            <a:endParaRPr lang="fr-FR" sz="1200"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875753817"/>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Transactions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0" lvl="0" indent="0">
              <a:lnSpc>
                <a:spcPct val="100000"/>
              </a:lnSpc>
              <a:buNone/>
            </a:pPr>
            <a:endParaRPr lang="fr-FR" sz="1200" dirty="0"/>
          </a:p>
          <a:p>
            <a:pPr marL="171450" indent="-171450">
              <a:lnSpc>
                <a:spcPct val="100000"/>
              </a:lnSpc>
            </a:pPr>
            <a:r>
              <a:rPr lang="en-CA" sz="1200" dirty="0" err="1" smtClean="0">
                <a:latin typeface="Roboto" panose="020B0604020202020204" charset="0"/>
                <a:ea typeface="Roboto" panose="020B0604020202020204" charset="0"/>
                <a:cs typeface="Courier New"/>
                <a:sym typeface="Courier New"/>
              </a:rPr>
              <a:t>Dans</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une</a:t>
            </a:r>
            <a:r>
              <a:rPr lang="en-CA" sz="1200" dirty="0" smtClean="0">
                <a:latin typeface="Roboto" panose="020B0604020202020204" charset="0"/>
                <a:ea typeface="Roboto" panose="020B0604020202020204" charset="0"/>
                <a:cs typeface="Courier New"/>
                <a:sym typeface="Courier New"/>
              </a:rPr>
              <a:t> BD </a:t>
            </a:r>
            <a:r>
              <a:rPr lang="en-CA" sz="1200" dirty="0" err="1" smtClean="0">
                <a:latin typeface="Roboto" panose="020B0604020202020204" charset="0"/>
                <a:ea typeface="Roboto" panose="020B0604020202020204" charset="0"/>
                <a:cs typeface="Courier New"/>
                <a:sym typeface="Courier New"/>
              </a:rPr>
              <a:t>relationnelle</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SQLServer</a:t>
            </a:r>
            <a:r>
              <a:rPr lang="en-CA" sz="1200" dirty="0" smtClean="0">
                <a:latin typeface="Roboto" panose="020B0604020202020204" charset="0"/>
                <a:ea typeface="Roboto" panose="020B0604020202020204" charset="0"/>
                <a:cs typeface="Courier New"/>
                <a:sym typeface="Courier New"/>
              </a:rPr>
              <a:t>, MySQL, </a:t>
            </a:r>
            <a:r>
              <a:rPr lang="en-CA" sz="1200" dirty="0" err="1" smtClean="0">
                <a:latin typeface="Roboto" panose="020B0604020202020204" charset="0"/>
                <a:ea typeface="Roboto" panose="020B0604020202020204" charset="0"/>
                <a:cs typeface="Courier New"/>
                <a:sym typeface="Courier New"/>
              </a:rPr>
              <a:t>etc</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il</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existe</a:t>
            </a:r>
            <a:r>
              <a:rPr lang="en-CA" sz="1200" dirty="0" smtClean="0">
                <a:latin typeface="Roboto" panose="020B0604020202020204" charset="0"/>
                <a:ea typeface="Roboto" panose="020B0604020202020204" charset="0"/>
                <a:cs typeface="Courier New"/>
                <a:sym typeface="Courier New"/>
              </a:rPr>
              <a:t> le concept de </a:t>
            </a:r>
            <a:r>
              <a:rPr lang="en-CA" sz="1200" b="1" dirty="0" smtClean="0">
                <a:latin typeface="Roboto" panose="020B0604020202020204" charset="0"/>
                <a:ea typeface="Roboto" panose="020B0604020202020204" charset="0"/>
                <a:cs typeface="Courier New"/>
                <a:sym typeface="Courier New"/>
              </a:rPr>
              <a:t>transaction</a:t>
            </a:r>
          </a:p>
          <a:p>
            <a:pPr marL="171450" indent="-171450">
              <a:lnSpc>
                <a:spcPct val="100000"/>
              </a:lnSpc>
            </a:pPr>
            <a:endParaRPr lang="en-CA" sz="1200" b="1" dirty="0">
              <a:latin typeface="Roboto" panose="020B0604020202020204" charset="0"/>
              <a:ea typeface="Roboto" panose="020B0604020202020204" charset="0"/>
              <a:cs typeface="Courier New"/>
              <a:sym typeface="Courier New"/>
            </a:endParaRPr>
          </a:p>
          <a:p>
            <a:pPr marL="171450" indent="-171450">
              <a:lnSpc>
                <a:spcPct val="100000"/>
              </a:lnSpc>
            </a:pPr>
            <a:r>
              <a:rPr lang="en-CA" sz="1200" dirty="0" err="1" smtClean="0">
                <a:latin typeface="Roboto" panose="020B0604020202020204" charset="0"/>
                <a:ea typeface="Roboto" panose="020B0604020202020204" charset="0"/>
                <a:cs typeface="Courier New"/>
                <a:sym typeface="Courier New"/>
              </a:rPr>
              <a:t>Une</a:t>
            </a:r>
            <a:r>
              <a:rPr lang="en-CA" sz="1200" dirty="0" smtClean="0">
                <a:latin typeface="Roboto" panose="020B0604020202020204" charset="0"/>
                <a:ea typeface="Roboto" panose="020B0604020202020204" charset="0"/>
                <a:cs typeface="Courier New"/>
                <a:sym typeface="Courier New"/>
              </a:rPr>
              <a:t> </a:t>
            </a:r>
            <a:r>
              <a:rPr lang="en-CA" sz="1200" b="1" dirty="0" smtClean="0">
                <a:latin typeface="Roboto" panose="020B0604020202020204" charset="0"/>
                <a:ea typeface="Roboto" panose="020B0604020202020204" charset="0"/>
                <a:cs typeface="Courier New"/>
                <a:sym typeface="Courier New"/>
              </a:rPr>
              <a:t>transaction</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est</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une</a:t>
            </a:r>
            <a:r>
              <a:rPr lang="en-CA" sz="1200" dirty="0" smtClean="0">
                <a:latin typeface="Roboto" panose="020B0604020202020204" charset="0"/>
                <a:ea typeface="Roboto" panose="020B0604020202020204" charset="0"/>
                <a:cs typeface="Courier New"/>
                <a:sym typeface="Courier New"/>
              </a:rPr>
              <a:t> suite </a:t>
            </a:r>
            <a:r>
              <a:rPr lang="en-CA" sz="1200" dirty="0" err="1" smtClean="0">
                <a:latin typeface="Roboto" panose="020B0604020202020204" charset="0"/>
                <a:ea typeface="Roboto" panose="020B0604020202020204" charset="0"/>
                <a:cs typeface="Courier New"/>
                <a:sym typeface="Courier New"/>
              </a:rPr>
              <a:t>d’op</a:t>
            </a:r>
            <a:r>
              <a:rPr lang="fr-CA" sz="1200" dirty="0" err="1" smtClean="0">
                <a:latin typeface="Roboto" panose="020B0604020202020204" charset="0"/>
                <a:ea typeface="Roboto" panose="020B0604020202020204" charset="0"/>
                <a:cs typeface="Courier New"/>
                <a:sym typeface="Courier New"/>
              </a:rPr>
              <a:t>érations</a:t>
            </a:r>
            <a:r>
              <a:rPr lang="fr-CA" sz="1200" dirty="0" smtClean="0">
                <a:latin typeface="Roboto" panose="020B0604020202020204" charset="0"/>
                <a:ea typeface="Roboto" panose="020B0604020202020204" charset="0"/>
                <a:cs typeface="Courier New"/>
                <a:sym typeface="Courier New"/>
              </a:rPr>
              <a:t> qui doivent s’exécuter en une seule unité</a:t>
            </a:r>
          </a:p>
          <a:p>
            <a:pPr marL="171450" indent="-171450">
              <a:lnSpc>
                <a:spcPct val="100000"/>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00000"/>
              </a:lnSpc>
            </a:pPr>
            <a:r>
              <a:rPr lang="fr-CA" sz="1200" dirty="0" smtClean="0">
                <a:latin typeface="Roboto" panose="020B0604020202020204" charset="0"/>
                <a:ea typeface="Roboto" panose="020B0604020202020204" charset="0"/>
                <a:cs typeface="Courier New"/>
                <a:sym typeface="Courier New"/>
              </a:rPr>
              <a:t>Toutes les opérations constituant la transaction peuvent soit :</a:t>
            </a:r>
          </a:p>
          <a:p>
            <a:pPr marL="628650" lvl="1" indent="-171450">
              <a:lnSpc>
                <a:spcPct val="100000"/>
              </a:lnSpc>
            </a:pPr>
            <a:r>
              <a:rPr lang="fr-CA" dirty="0" smtClean="0">
                <a:latin typeface="Roboto" panose="020B0604020202020204" charset="0"/>
                <a:ea typeface="Roboto" panose="020B0604020202020204" charset="0"/>
                <a:cs typeface="Courier New"/>
                <a:sym typeface="Courier New"/>
              </a:rPr>
              <a:t>Êtres complétées et changer l’état de la BD</a:t>
            </a:r>
          </a:p>
          <a:p>
            <a:pPr marL="628650" lvl="1" indent="-171450">
              <a:lnSpc>
                <a:spcPct val="100000"/>
              </a:lnSpc>
            </a:pPr>
            <a:r>
              <a:rPr lang="fr-CA" dirty="0" smtClean="0">
                <a:latin typeface="Roboto" panose="020B0604020202020204" charset="0"/>
                <a:ea typeface="Roboto" panose="020B0604020202020204" charset="0"/>
                <a:cs typeface="Courier New"/>
                <a:sym typeface="Courier New"/>
              </a:rPr>
              <a:t>Êtres annulées et ramener la BD a sont état initial</a:t>
            </a:r>
          </a:p>
          <a:p>
            <a:pPr marL="628650" lvl="1" indent="-171450">
              <a:lnSpc>
                <a:spcPct val="100000"/>
              </a:lnSpc>
            </a:pPr>
            <a:endParaRPr lang="fr-CA" dirty="0" smtClean="0">
              <a:latin typeface="Roboto" panose="020B0604020202020204" charset="0"/>
              <a:ea typeface="Roboto" panose="020B0604020202020204" charset="0"/>
              <a:cs typeface="Courier New"/>
              <a:sym typeface="Courier New"/>
            </a:endParaRPr>
          </a:p>
          <a:p>
            <a:pPr marL="171450" indent="-171450">
              <a:lnSpc>
                <a:spcPct val="100000"/>
              </a:lnSpc>
            </a:pPr>
            <a:r>
              <a:rPr lang="fr-CA" sz="1200" dirty="0" smtClean="0">
                <a:latin typeface="Roboto" panose="020B0604020202020204" charset="0"/>
                <a:ea typeface="Roboto" panose="020B0604020202020204" charset="0"/>
                <a:cs typeface="Courier New"/>
                <a:sym typeface="Courier New"/>
              </a:rPr>
              <a:t>Dans </a:t>
            </a:r>
            <a:r>
              <a:rPr lang="fr-CA" sz="1200" b="1" dirty="0" err="1" smtClean="0">
                <a:latin typeface="Roboto" panose="020B0604020202020204" charset="0"/>
                <a:ea typeface="Roboto" panose="020B0604020202020204" charset="0"/>
                <a:cs typeface="Courier New"/>
                <a:sym typeface="Courier New"/>
              </a:rPr>
              <a:t>MongoDB</a:t>
            </a:r>
            <a:r>
              <a:rPr lang="fr-CA" sz="1200" dirty="0" smtClean="0">
                <a:latin typeface="Roboto" panose="020B0604020202020204" charset="0"/>
                <a:ea typeface="Roboto" panose="020B0604020202020204" charset="0"/>
                <a:cs typeface="Courier New"/>
                <a:sym typeface="Courier New"/>
              </a:rPr>
              <a:t> il n’existe pas de notion de transaction comme c’est le cas dans les BD relationnelles</a:t>
            </a:r>
          </a:p>
          <a:p>
            <a:pPr marL="171450" indent="-171450">
              <a:lnSpc>
                <a:spcPct val="100000"/>
              </a:lnSpc>
            </a:pPr>
            <a:endParaRPr lang="fr-CA" sz="1200" dirty="0">
              <a:latin typeface="Roboto" panose="020B0604020202020204" charset="0"/>
              <a:ea typeface="Roboto" panose="020B0604020202020204" charset="0"/>
              <a:cs typeface="Courier New"/>
              <a:sym typeface="Courier New"/>
            </a:endParaRPr>
          </a:p>
          <a:p>
            <a:pPr marL="171450" indent="-171450">
              <a:lnSpc>
                <a:spcPct val="100000"/>
              </a:lnSpc>
            </a:pPr>
            <a:r>
              <a:rPr lang="fr-CA" sz="1200" dirty="0" smtClean="0">
                <a:latin typeface="Roboto" panose="020B0604020202020204" charset="0"/>
                <a:ea typeface="Roboto" panose="020B0604020202020204" charset="0"/>
                <a:cs typeface="Courier New"/>
                <a:sym typeface="Courier New"/>
              </a:rPr>
              <a:t>Il existe une cependant une technique nommée </a:t>
            </a:r>
            <a:r>
              <a:rPr lang="fr-CA" sz="1200" b="1" dirty="0">
                <a:latin typeface="Roboto" panose="020B0604020202020204" charset="0"/>
                <a:ea typeface="Roboto" panose="020B0604020202020204" charset="0"/>
                <a:cs typeface="Courier New"/>
                <a:sym typeface="Courier New"/>
              </a:rPr>
              <a:t>c</a:t>
            </a:r>
            <a:r>
              <a:rPr lang="fr-CA" sz="1200" b="1" dirty="0" smtClean="0">
                <a:latin typeface="Roboto" panose="020B0604020202020204" charset="0"/>
                <a:ea typeface="Roboto" panose="020B0604020202020204" charset="0"/>
                <a:cs typeface="Courier New"/>
                <a:sym typeface="Courier New"/>
              </a:rPr>
              <a:t>ommit à deux phases</a:t>
            </a:r>
          </a:p>
          <a:p>
            <a:pPr marL="628650" lvl="1" indent="-171450">
              <a:lnSpc>
                <a:spcPct val="100000"/>
              </a:lnSpc>
            </a:pPr>
            <a:r>
              <a:rPr lang="fr-CA" dirty="0">
                <a:latin typeface="Roboto" panose="020B0604020202020204" charset="0"/>
                <a:ea typeface="Roboto" panose="020B0604020202020204" charset="0"/>
                <a:cs typeface="Courier New"/>
                <a:sym typeface="Courier New"/>
              </a:rPr>
              <a:t>Référence: </a:t>
            </a:r>
            <a:r>
              <a:rPr lang="fr-CA" dirty="0">
                <a:latin typeface="Roboto" panose="020B0604020202020204" charset="0"/>
                <a:ea typeface="Roboto" panose="020B0604020202020204" charset="0"/>
                <a:cs typeface="Courier New"/>
                <a:sym typeface="Courier New"/>
                <a:hlinkClick r:id="rId3"/>
              </a:rPr>
              <a:t>https://docs.mongodb.com/v3.4/tutorial/perform-two-phase-commits</a:t>
            </a:r>
            <a:r>
              <a:rPr lang="fr-CA" dirty="0" smtClean="0">
                <a:latin typeface="Roboto" panose="020B0604020202020204" charset="0"/>
                <a:ea typeface="Roboto" panose="020B0604020202020204" charset="0"/>
                <a:cs typeface="Courier New"/>
                <a:sym typeface="Courier New"/>
                <a:hlinkClick r:id="rId3"/>
              </a:rPr>
              <a:t>/</a:t>
            </a:r>
            <a:endParaRPr lang="fr-CA"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fr-CA" sz="1200" dirty="0">
              <a:latin typeface="Roboto" panose="020B0604020202020204" charset="0"/>
              <a:ea typeface="Roboto" panose="020B0604020202020204" charset="0"/>
              <a:cs typeface="Courier New"/>
              <a:sym typeface="Courier New"/>
            </a:endParaRPr>
          </a:p>
          <a:p>
            <a:pPr marL="628650" lvl="1" indent="-171450">
              <a:lnSpc>
                <a:spcPct val="100000"/>
              </a:lnSpc>
            </a:pPr>
            <a:endParaRPr lang="en-CA"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fr-FR" sz="1200" b="1"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193713221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Transactions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0" lvl="0" indent="0">
              <a:lnSpc>
                <a:spcPct val="100000"/>
              </a:lnSpc>
              <a:buNone/>
            </a:pPr>
            <a:endParaRPr lang="fr-FR" sz="1200" dirty="0"/>
          </a:p>
          <a:p>
            <a:pPr marL="171450" indent="-171450">
              <a:lnSpc>
                <a:spcPct val="100000"/>
              </a:lnSpc>
            </a:pPr>
            <a:r>
              <a:rPr lang="en-CA" sz="1200" dirty="0" smtClean="0">
                <a:latin typeface="Roboto" panose="020B0604020202020204" charset="0"/>
                <a:ea typeface="Roboto" panose="020B0604020202020204" charset="0"/>
                <a:cs typeface="Courier New"/>
                <a:sym typeface="Courier New"/>
              </a:rPr>
              <a:t>Nous </a:t>
            </a:r>
            <a:r>
              <a:rPr lang="en-CA" sz="1200" dirty="0" err="1" smtClean="0">
                <a:latin typeface="Roboto" panose="020B0604020202020204" charset="0"/>
                <a:ea typeface="Roboto" panose="020B0604020202020204" charset="0"/>
                <a:cs typeface="Courier New"/>
                <a:sym typeface="Courier New"/>
              </a:rPr>
              <a:t>allons</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utiliser</a:t>
            </a:r>
            <a:r>
              <a:rPr lang="en-CA" sz="1200" dirty="0" smtClean="0">
                <a:latin typeface="Roboto" panose="020B0604020202020204" charset="0"/>
                <a:ea typeface="Roboto" panose="020B0604020202020204" charset="0"/>
                <a:cs typeface="Courier New"/>
                <a:sym typeface="Courier New"/>
              </a:rPr>
              <a:t> la </a:t>
            </a:r>
            <a:r>
              <a:rPr lang="en-CA" sz="1200" dirty="0" err="1" smtClean="0">
                <a:latin typeface="Roboto" panose="020B0604020202020204" charset="0"/>
                <a:ea typeface="Roboto" panose="020B0604020202020204" charset="0"/>
                <a:cs typeface="Courier New"/>
                <a:sym typeface="Courier New"/>
              </a:rPr>
              <a:t>librairie</a:t>
            </a:r>
            <a:r>
              <a:rPr lang="en-CA" sz="1200" dirty="0" smtClean="0">
                <a:latin typeface="Roboto" panose="020B0604020202020204" charset="0"/>
                <a:ea typeface="Roboto" panose="020B0604020202020204" charset="0"/>
                <a:cs typeface="Courier New"/>
                <a:sym typeface="Courier New"/>
              </a:rPr>
              <a:t> </a:t>
            </a:r>
            <a:r>
              <a:rPr lang="en-CA" sz="1200" b="1" dirty="0">
                <a:latin typeface="Roboto" panose="020B0604020202020204" charset="0"/>
                <a:ea typeface="Roboto" panose="020B0604020202020204" charset="0"/>
                <a:cs typeface="Courier New"/>
                <a:sym typeface="Courier New"/>
              </a:rPr>
              <a:t>f</a:t>
            </a:r>
            <a:r>
              <a:rPr lang="en-CA" sz="1200" b="1" dirty="0" smtClean="0">
                <a:latin typeface="Roboto" panose="020B0604020202020204" charset="0"/>
                <a:ea typeface="Roboto" panose="020B0604020202020204" charset="0"/>
                <a:cs typeface="Courier New"/>
                <a:sym typeface="Courier New"/>
              </a:rPr>
              <a:t>awn</a:t>
            </a:r>
            <a:r>
              <a:rPr lang="en-CA" sz="1200" dirty="0" smtClean="0">
                <a:latin typeface="Roboto" panose="020B0604020202020204" charset="0"/>
                <a:ea typeface="Roboto" panose="020B0604020202020204" charset="0"/>
                <a:cs typeface="Courier New"/>
                <a:sym typeface="Courier New"/>
              </a:rPr>
              <a:t> qui </a:t>
            </a:r>
            <a:r>
              <a:rPr lang="en-CA" sz="1200" dirty="0" err="1" smtClean="0">
                <a:latin typeface="Roboto" panose="020B0604020202020204" charset="0"/>
                <a:ea typeface="Roboto" panose="020B0604020202020204" charset="0"/>
                <a:cs typeface="Courier New"/>
                <a:sym typeface="Courier New"/>
              </a:rPr>
              <a:t>illustre</a:t>
            </a:r>
            <a:r>
              <a:rPr lang="en-CA" sz="1200" dirty="0" smtClean="0">
                <a:latin typeface="Roboto" panose="020B0604020202020204" charset="0"/>
                <a:ea typeface="Roboto" panose="020B0604020202020204" charset="0"/>
                <a:cs typeface="Courier New"/>
                <a:sym typeface="Courier New"/>
              </a:rPr>
              <a:t> le concept de </a:t>
            </a:r>
            <a:r>
              <a:rPr lang="en-CA" sz="1200" b="1" dirty="0" smtClean="0">
                <a:latin typeface="Roboto" panose="020B0604020202020204" charset="0"/>
                <a:ea typeface="Roboto" panose="020B0604020202020204" charset="0"/>
                <a:cs typeface="Courier New"/>
                <a:sym typeface="Courier New"/>
              </a:rPr>
              <a:t>transaction</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mais</a:t>
            </a:r>
            <a:r>
              <a:rPr lang="en-CA" sz="1200" dirty="0" smtClean="0">
                <a:latin typeface="Roboto" panose="020B0604020202020204" charset="0"/>
                <a:ea typeface="Roboto" panose="020B0604020202020204" charset="0"/>
                <a:cs typeface="Courier New"/>
                <a:sym typeface="Courier New"/>
              </a:rPr>
              <a:t> qui </a:t>
            </a:r>
            <a:r>
              <a:rPr lang="en-CA" sz="1200" dirty="0" err="1" smtClean="0">
                <a:latin typeface="Roboto" panose="020B0604020202020204" charset="0"/>
                <a:ea typeface="Roboto" panose="020B0604020202020204" charset="0"/>
                <a:cs typeface="Courier New"/>
                <a:sym typeface="Courier New"/>
              </a:rPr>
              <a:t>l’impl</a:t>
            </a:r>
            <a:r>
              <a:rPr lang="fr-CA" sz="1200" dirty="0" err="1" smtClean="0">
                <a:latin typeface="Roboto" panose="020B0604020202020204" charset="0"/>
                <a:ea typeface="Roboto" panose="020B0604020202020204" charset="0"/>
                <a:cs typeface="Courier New"/>
                <a:sym typeface="Courier New"/>
              </a:rPr>
              <a:t>ément</a:t>
            </a:r>
            <a:r>
              <a:rPr lang="fr-CA" sz="1200" dirty="0" smtClean="0">
                <a:latin typeface="Roboto" panose="020B0604020202020204" charset="0"/>
                <a:ea typeface="Roboto" panose="020B0604020202020204" charset="0"/>
                <a:cs typeface="Courier New"/>
                <a:sym typeface="Courier New"/>
              </a:rPr>
              <a:t> en utilisant la technique de </a:t>
            </a:r>
            <a:r>
              <a:rPr lang="fr-CA" sz="1200" b="1" dirty="0" smtClean="0">
                <a:latin typeface="Roboto" panose="020B0604020202020204" charset="0"/>
                <a:ea typeface="Roboto" panose="020B0604020202020204" charset="0"/>
                <a:cs typeface="Courier New"/>
                <a:sym typeface="Courier New"/>
              </a:rPr>
              <a:t>commit à deux phases</a:t>
            </a:r>
          </a:p>
          <a:p>
            <a:pPr marL="171450" indent="-171450">
              <a:lnSpc>
                <a:spcPct val="100000"/>
              </a:lnSpc>
            </a:pPr>
            <a:endParaRPr lang="fr-CA" sz="1200" b="1" dirty="0" smtClean="0">
              <a:latin typeface="Roboto" panose="020B0604020202020204" charset="0"/>
              <a:ea typeface="Roboto" panose="020B0604020202020204" charset="0"/>
              <a:cs typeface="Courier New"/>
              <a:sym typeface="Courier New"/>
            </a:endParaRPr>
          </a:p>
          <a:p>
            <a:pPr marL="0" lvl="0" indent="0">
              <a:lnSpc>
                <a:spcPct val="100000"/>
              </a:lnSpc>
              <a:buNone/>
            </a:pPr>
            <a:r>
              <a:rPr lang="en-CA" sz="1200" b="1" dirty="0" smtClean="0">
                <a:latin typeface="Roboto" panose="020B0604020202020204" charset="0"/>
                <a:ea typeface="Roboto" panose="020B0604020202020204" charset="0"/>
                <a:cs typeface="Courier New"/>
                <a:sym typeface="Courier New"/>
              </a:rPr>
              <a:t> </a:t>
            </a:r>
            <a:r>
              <a:rPr lang="fr-FR" sz="1200" dirty="0" smtClean="0"/>
              <a:t>Exercice :</a:t>
            </a:r>
            <a:endParaRPr lang="fr-FR" sz="1200" dirty="0"/>
          </a:p>
          <a:p>
            <a:pPr marL="381001" indent="-228600">
              <a:spcBef>
                <a:spcPts val="1000"/>
              </a:spcBef>
              <a:buSzPts val="1200"/>
              <a:buFont typeface="+mj-lt"/>
              <a:buAutoNum type="arabicPeriod"/>
            </a:pPr>
            <a:r>
              <a:rPr lang="fr-CA" sz="1200" dirty="0" smtClean="0"/>
              <a:t>Ouvrez la ligne de commande et placez vous dans le répertoire </a:t>
            </a:r>
            <a:r>
              <a:rPr lang="fr-CA" sz="1200" b="1" i="1" dirty="0" err="1" smtClean="0"/>
              <a:t>musica</a:t>
            </a:r>
            <a:endParaRPr lang="fr-CA" sz="1200" b="1" i="1" dirty="0" smtClean="0"/>
          </a:p>
          <a:p>
            <a:pPr marL="381001" indent="-228600">
              <a:spcBef>
                <a:spcPts val="1000"/>
              </a:spcBef>
              <a:buSzPts val="1200"/>
              <a:buFont typeface="+mj-lt"/>
              <a:buAutoNum type="arabicPeriod"/>
            </a:pPr>
            <a:r>
              <a:rPr lang="fr-CA" sz="1200" dirty="0" smtClean="0">
                <a:latin typeface="Roboto" panose="020B0604020202020204" charset="0"/>
                <a:cs typeface="Roboto" panose="020B0604020202020204" charset="0"/>
              </a:rPr>
              <a:t>Exécutez la commande </a:t>
            </a:r>
            <a:r>
              <a:rPr lang="fr-CA" sz="1200" b="1" i="1" dirty="0" err="1" smtClean="0">
                <a:latin typeface="Roboto" panose="020B0604020202020204" charset="0"/>
                <a:cs typeface="Roboto" panose="020B0604020202020204" charset="0"/>
              </a:rPr>
              <a:t>npm</a:t>
            </a:r>
            <a:r>
              <a:rPr lang="fr-CA" sz="1200" b="1" i="1" dirty="0" smtClean="0">
                <a:latin typeface="Roboto" panose="020B0604020202020204" charset="0"/>
                <a:cs typeface="Roboto" panose="020B0604020202020204" charset="0"/>
              </a:rPr>
              <a:t> i </a:t>
            </a:r>
            <a:r>
              <a:rPr lang="fr-CA" sz="1200" b="1" i="1" dirty="0" err="1" smtClean="0">
                <a:latin typeface="Roboto" panose="020B0604020202020204" charset="0"/>
                <a:cs typeface="Roboto" panose="020B0604020202020204" charset="0"/>
              </a:rPr>
              <a:t>fawn</a:t>
            </a:r>
            <a:r>
              <a:rPr lang="fr-CA" sz="1200" b="1" i="1" dirty="0" smtClean="0">
                <a:latin typeface="Roboto" panose="020B0604020202020204" charset="0"/>
                <a:cs typeface="Roboto" panose="020B0604020202020204" charset="0"/>
              </a:rPr>
              <a:t> </a:t>
            </a:r>
            <a:r>
              <a:rPr lang="fr-CA" sz="1200" dirty="0" smtClean="0">
                <a:latin typeface="Roboto" panose="020B0604020202020204" charset="0"/>
                <a:cs typeface="Roboto" panose="020B0604020202020204" charset="0"/>
              </a:rPr>
              <a:t>pour installer la librairie </a:t>
            </a:r>
            <a:r>
              <a:rPr lang="fr-CA" sz="1200" b="1" dirty="0" err="1" smtClean="0">
                <a:latin typeface="Roboto" panose="020B0604020202020204" charset="0"/>
                <a:cs typeface="Roboto" panose="020B0604020202020204" charset="0"/>
              </a:rPr>
              <a:t>fawn</a:t>
            </a:r>
            <a:endParaRPr lang="fr-CA" sz="1200" b="1" dirty="0" smtClean="0">
              <a:latin typeface="Roboto" panose="020B0604020202020204" charset="0"/>
              <a:cs typeface="Roboto" panose="020B0604020202020204" charset="0"/>
            </a:endParaRPr>
          </a:p>
          <a:p>
            <a:pPr marL="381001" indent="-228600">
              <a:spcBef>
                <a:spcPts val="1000"/>
              </a:spcBef>
              <a:buSzPts val="1200"/>
              <a:buFont typeface="+mj-lt"/>
              <a:buAutoNum type="arabicPeriod"/>
            </a:pPr>
            <a:r>
              <a:rPr lang="fr-CA" sz="1200" dirty="0" smtClean="0">
                <a:latin typeface="Roboto" panose="020B0604020202020204" charset="0"/>
                <a:cs typeface="Roboto" panose="020B0604020202020204" charset="0"/>
              </a:rPr>
              <a:t>Ouvrez le fichier </a:t>
            </a:r>
            <a:r>
              <a:rPr lang="fr-CA" sz="1200" b="1" i="1" dirty="0" smtClean="0">
                <a:latin typeface="Roboto" panose="020B0604020202020204" charset="0"/>
                <a:cs typeface="Roboto" panose="020B0604020202020204" charset="0"/>
              </a:rPr>
              <a:t>commandes.js</a:t>
            </a:r>
            <a:r>
              <a:rPr lang="fr-CA" sz="1200" dirty="0" smtClean="0">
                <a:latin typeface="Roboto" panose="020B0604020202020204" charset="0"/>
                <a:cs typeface="Roboto" panose="020B0604020202020204" charset="0"/>
              </a:rPr>
              <a:t> et chargez la librairie </a:t>
            </a:r>
            <a:r>
              <a:rPr lang="fr-CA" sz="1200" b="1" dirty="0" err="1" smtClean="0">
                <a:latin typeface="Roboto" panose="020B0604020202020204" charset="0"/>
                <a:cs typeface="Roboto" panose="020B0604020202020204" charset="0"/>
              </a:rPr>
              <a:t>fawn</a:t>
            </a:r>
            <a:r>
              <a:rPr lang="fr-CA" sz="1200" b="1" dirty="0" smtClean="0">
                <a:latin typeface="Roboto" panose="020B0604020202020204" charset="0"/>
                <a:cs typeface="Roboto" panose="020B0604020202020204" charset="0"/>
              </a:rPr>
              <a:t> </a:t>
            </a:r>
            <a:r>
              <a:rPr lang="fr-CA" sz="1200" dirty="0" smtClean="0">
                <a:latin typeface="Roboto" panose="020B0604020202020204" charset="0"/>
                <a:cs typeface="Roboto" panose="020B0604020202020204" charset="0"/>
              </a:rPr>
              <a:t>et</a:t>
            </a:r>
            <a:r>
              <a:rPr lang="fr-CA" sz="1200" b="1" dirty="0" smtClean="0">
                <a:latin typeface="Roboto" panose="020B0604020202020204" charset="0"/>
                <a:cs typeface="Roboto" panose="020B0604020202020204" charset="0"/>
              </a:rPr>
              <a:t> </a:t>
            </a:r>
            <a:r>
              <a:rPr lang="fr-CA" sz="1200" dirty="0" smtClean="0">
                <a:latin typeface="Roboto" panose="020B0604020202020204" charset="0"/>
                <a:cs typeface="Roboto" panose="020B0604020202020204" charset="0"/>
              </a:rPr>
              <a:t>stocker le résultat dans une classe</a:t>
            </a:r>
          </a:p>
          <a:p>
            <a:pPr marL="152401" indent="0">
              <a:spcBef>
                <a:spcPts val="1000"/>
              </a:spcBef>
              <a:buSzPts val="1200"/>
              <a:buNone/>
            </a:pPr>
            <a:r>
              <a:rPr lang="en-CA" dirty="0" smtClean="0"/>
              <a:t>    </a:t>
            </a:r>
            <a:r>
              <a:rPr lang="en-CA" sz="1200" b="1" dirty="0" err="1" smtClean="0">
                <a:latin typeface="Courier New" panose="02070309020205020404" pitchFamily="49" charset="0"/>
                <a:cs typeface="Courier New" panose="02070309020205020404" pitchFamily="49" charset="0"/>
              </a:rPr>
              <a:t>const</a:t>
            </a:r>
            <a:r>
              <a:rPr lang="en-CA" sz="1200" b="1"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Fawn = require('fawn');</a:t>
            </a:r>
          </a:p>
          <a:p>
            <a:pPr marL="381001" indent="-228600">
              <a:spcBef>
                <a:spcPts val="1000"/>
              </a:spcBef>
              <a:buSzPts val="1200"/>
              <a:buFont typeface="+mj-lt"/>
              <a:buAutoNum type="arabicPeriod" startAt="4"/>
            </a:pPr>
            <a:r>
              <a:rPr lang="fr-CA" sz="1200" dirty="0" smtClean="0">
                <a:latin typeface="Roboto" panose="020B0604020202020204" charset="0"/>
                <a:cs typeface="Roboto" panose="020B0604020202020204" charset="0"/>
              </a:rPr>
              <a:t>Appelez la méthode </a:t>
            </a:r>
            <a:r>
              <a:rPr lang="fr-CA" sz="1200" b="1" i="1" dirty="0" err="1" smtClean="0">
                <a:latin typeface="Roboto" panose="020B0604020202020204" charset="0"/>
                <a:cs typeface="Roboto" panose="020B0604020202020204" charset="0"/>
              </a:rPr>
              <a:t>init</a:t>
            </a:r>
            <a:r>
              <a:rPr lang="fr-CA" sz="1200" b="1" i="1" dirty="0" smtClean="0">
                <a:latin typeface="Roboto" panose="020B0604020202020204" charset="0"/>
                <a:cs typeface="Roboto" panose="020B0604020202020204" charset="0"/>
              </a:rPr>
              <a:t>() </a:t>
            </a:r>
            <a:r>
              <a:rPr lang="fr-CA" sz="1200" dirty="0" smtClean="0">
                <a:latin typeface="Roboto" panose="020B0604020202020204" charset="0"/>
                <a:cs typeface="Roboto" panose="020B0604020202020204" charset="0"/>
              </a:rPr>
              <a:t>de la classe </a:t>
            </a:r>
            <a:r>
              <a:rPr lang="fr-CA" sz="1200" b="1" i="1" dirty="0" err="1" smtClean="0">
                <a:latin typeface="Roboto" panose="020B0604020202020204" charset="0"/>
                <a:cs typeface="Roboto" panose="020B0604020202020204" charset="0"/>
              </a:rPr>
              <a:t>Fawn</a:t>
            </a:r>
            <a:r>
              <a:rPr lang="fr-CA" sz="1200" dirty="0" smtClean="0">
                <a:latin typeface="Roboto" panose="020B0604020202020204" charset="0"/>
                <a:cs typeface="Roboto" panose="020B0604020202020204" charset="0"/>
              </a:rPr>
              <a:t> pour l’initialiser en </a:t>
            </a:r>
            <a:r>
              <a:rPr lang="fr-CA" sz="1200" dirty="0" err="1" smtClean="0">
                <a:latin typeface="Roboto" panose="020B0604020202020204" charset="0"/>
                <a:cs typeface="Roboto" panose="020B0604020202020204" charset="0"/>
              </a:rPr>
              <a:t>pssant</a:t>
            </a:r>
            <a:r>
              <a:rPr lang="fr-CA" sz="1200" dirty="0" smtClean="0">
                <a:latin typeface="Roboto" panose="020B0604020202020204" charset="0"/>
                <a:cs typeface="Roboto" panose="020B0604020202020204" charset="0"/>
              </a:rPr>
              <a:t> en paramètre l’objet </a:t>
            </a:r>
            <a:r>
              <a:rPr lang="fr-CA" sz="1200" b="1" i="1" dirty="0" err="1" smtClean="0">
                <a:latin typeface="Roboto" panose="020B0604020202020204" charset="0"/>
                <a:cs typeface="Roboto" panose="020B0604020202020204" charset="0"/>
              </a:rPr>
              <a:t>mongoose</a:t>
            </a:r>
            <a:endParaRPr lang="fr-CA" sz="1200" b="1" i="1" dirty="0" smtClean="0">
              <a:latin typeface="Roboto" panose="020B0604020202020204" charset="0"/>
              <a:cs typeface="Roboto" panose="020B0604020202020204" charset="0"/>
            </a:endParaRPr>
          </a:p>
          <a:p>
            <a:pPr marL="381001" indent="-228600">
              <a:spcBef>
                <a:spcPts val="1000"/>
              </a:spcBef>
              <a:buSzPts val="1200"/>
              <a:buFont typeface="+mj-lt"/>
              <a:buAutoNum type="arabicPeriod" startAt="4"/>
            </a:pPr>
            <a:r>
              <a:rPr lang="fr-CA" sz="1200" dirty="0" smtClean="0">
                <a:latin typeface="Roboto" panose="020B0604020202020204" charset="0"/>
                <a:cs typeface="Roboto" panose="020B0604020202020204" charset="0"/>
              </a:rPr>
              <a:t>Dans la route </a:t>
            </a:r>
            <a:r>
              <a:rPr lang="fr-CA" sz="1200" dirty="0" err="1" smtClean="0">
                <a:latin typeface="Roboto" panose="020B0604020202020204" charset="0"/>
                <a:cs typeface="Roboto" panose="020B0604020202020204" charset="0"/>
              </a:rPr>
              <a:t>router.post</a:t>
            </a:r>
            <a:r>
              <a:rPr lang="fr-CA" sz="1200" dirty="0" smtClean="0">
                <a:latin typeface="Roboto" panose="020B0604020202020204" charset="0"/>
                <a:cs typeface="Roboto" panose="020B0604020202020204" charset="0"/>
              </a:rPr>
              <a:t>() remplacez le code qui enregistre un album par le code suivant :</a:t>
            </a:r>
            <a:endParaRPr lang="fr-CA" sz="1200" dirty="0">
              <a:latin typeface="Roboto" panose="020B0604020202020204" charset="0"/>
              <a:cs typeface="Roboto" panose="020B0604020202020204" charset="0"/>
            </a:endParaRPr>
          </a:p>
          <a:p>
            <a:pPr marL="152401" indent="0">
              <a:spcBef>
                <a:spcPts val="1000"/>
              </a:spcBef>
              <a:buSzPts val="1200"/>
              <a:buNone/>
            </a:pPr>
            <a:endParaRPr lang="fr-CA" sz="1200" b="1" dirty="0" smtClean="0">
              <a:latin typeface="Roboto" panose="020B0604020202020204" charset="0"/>
              <a:cs typeface="Roboto" panose="020B0604020202020204" charset="0"/>
            </a:endParaRPr>
          </a:p>
          <a:p>
            <a:pPr marL="381001" indent="-228600">
              <a:spcBef>
                <a:spcPts val="1000"/>
              </a:spcBef>
              <a:buSzPts val="1200"/>
              <a:buFont typeface="+mj-lt"/>
              <a:buAutoNum type="arabicPeriod"/>
            </a:pPr>
            <a:endParaRPr lang="en-CA" sz="1200" b="1" i="1" dirty="0">
              <a:latin typeface="Roboto" panose="020B0604020202020204" charset="0"/>
              <a:cs typeface="Roboto" panose="020B0604020202020204" charset="0"/>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a:latin typeface="Roboto" panose="020B0604020202020204" charset="0"/>
              <a:ea typeface="Roboto" panose="020B0604020202020204" charset="0"/>
              <a:cs typeface="Courier New"/>
              <a:sym typeface="Courier New"/>
            </a:endParaRPr>
          </a:p>
          <a:p>
            <a:pPr marL="171450" indent="-171450">
              <a:lnSpc>
                <a:spcPct val="100000"/>
              </a:lnSpc>
            </a:pPr>
            <a:endParaRPr lang="fr-CA" sz="1200" dirty="0">
              <a:latin typeface="Roboto" panose="020B0604020202020204" charset="0"/>
              <a:ea typeface="Roboto" panose="020B0604020202020204" charset="0"/>
              <a:cs typeface="Courier New"/>
              <a:sym typeface="Courier New"/>
            </a:endParaRPr>
          </a:p>
          <a:p>
            <a:pPr marL="628650" lvl="1" indent="-171450">
              <a:lnSpc>
                <a:spcPct val="100000"/>
              </a:lnSpc>
            </a:pPr>
            <a:endParaRPr lang="en-CA"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fr-FR" sz="1200" b="1"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301540535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Transactions</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139700" indent="0">
              <a:buNone/>
            </a:pPr>
            <a:r>
              <a:rPr lang="en-CA" sz="1200" b="1" dirty="0">
                <a:latin typeface="Courier New" panose="02070309020205020404" pitchFamily="49" charset="0"/>
                <a:cs typeface="Courier New" panose="02070309020205020404" pitchFamily="49" charset="0"/>
              </a:rPr>
              <a:t>try {</a:t>
            </a:r>
          </a:p>
          <a:p>
            <a:pPr marL="139700" indent="0">
              <a:buNone/>
            </a:pPr>
            <a:r>
              <a:rPr lang="en-CA" sz="1200" b="1" dirty="0" smtClean="0">
                <a:latin typeface="Courier New" panose="02070309020205020404" pitchFamily="49" charset="0"/>
                <a:cs typeface="Courier New" panose="02070309020205020404" pitchFamily="49" charset="0"/>
              </a:rPr>
              <a:t>    new </a:t>
            </a:r>
            <a:r>
              <a:rPr lang="en-CA" sz="1200" b="1" dirty="0" err="1">
                <a:latin typeface="Courier New" panose="02070309020205020404" pitchFamily="49" charset="0"/>
                <a:cs typeface="Courier New" panose="02070309020205020404" pitchFamily="49" charset="0"/>
              </a:rPr>
              <a:t>Fawn.Task</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save('</a:t>
            </a:r>
            <a:r>
              <a:rPr lang="en-CA" sz="1200" b="1" dirty="0" err="1">
                <a:latin typeface="Courier New" panose="02070309020205020404" pitchFamily="49" charset="0"/>
                <a:cs typeface="Courier New" panose="02070309020205020404" pitchFamily="49" charset="0"/>
              </a:rPr>
              <a:t>commandes</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commande</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update('albums', { _id: album.id }, {</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inc</a:t>
            </a:r>
            <a:r>
              <a:rPr lang="en-CA" sz="1200" b="1" dirty="0">
                <a:latin typeface="Courier New" panose="02070309020205020404" pitchFamily="49" charset="0"/>
                <a:cs typeface="Courier New" panose="02070309020205020404" pitchFamily="49" charset="0"/>
              </a:rPr>
              <a:t>: { </a:t>
            </a:r>
            <a:r>
              <a:rPr lang="en-CA" sz="1200" b="1" dirty="0" err="1">
                <a:latin typeface="Courier New" panose="02070309020205020404" pitchFamily="49" charset="0"/>
                <a:cs typeface="Courier New" panose="02070309020205020404" pitchFamily="49" charset="0"/>
              </a:rPr>
              <a:t>quantiteEnStock</a:t>
            </a:r>
            <a:r>
              <a:rPr lang="en-CA" sz="1200" b="1" dirty="0">
                <a:latin typeface="Courier New" panose="02070309020205020404" pitchFamily="49" charset="0"/>
                <a:cs typeface="Courier New" panose="02070309020205020404" pitchFamily="49" charset="0"/>
              </a:rPr>
              <a:t>: -1 }</a:t>
            </a:r>
          </a:p>
          <a:p>
            <a:pPr marL="139700" indent="0">
              <a:buNone/>
            </a:pPr>
            <a:r>
              <a:rPr lang="en-CA" sz="1200" b="1" dirty="0" smtClean="0">
                <a:latin typeface="Courier New" panose="02070309020205020404" pitchFamily="49" charset="0"/>
                <a:cs typeface="Courier New" panose="02070309020205020404" pitchFamily="49" charset="0"/>
              </a:rPr>
              <a:t>    })</a:t>
            </a:r>
            <a:endParaRPr lang="en-CA" sz="1200" b="1" dirty="0">
              <a:latin typeface="Courier New" panose="02070309020205020404" pitchFamily="49" charset="0"/>
              <a:cs typeface="Courier New" panose="02070309020205020404" pitchFamily="49" charset="0"/>
            </a:endParaRP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run()</a:t>
            </a:r>
          </a:p>
          <a:p>
            <a:pPr marL="139700" indent="0">
              <a:buNone/>
            </a:pPr>
            <a:r>
              <a:rPr lang="en-CA" sz="1200" b="1" dirty="0">
                <a:latin typeface="Courier New" panose="02070309020205020404" pitchFamily="49" charset="0"/>
                <a:cs typeface="Courier New" panose="02070309020205020404" pitchFamily="49" charset="0"/>
              </a:rPr>
              <a:t>}</a:t>
            </a:r>
          </a:p>
          <a:p>
            <a:pPr marL="139700" indent="0">
              <a:buNone/>
            </a:pPr>
            <a:r>
              <a:rPr lang="en-CA" sz="1200" b="1" dirty="0">
                <a:latin typeface="Courier New" panose="02070309020205020404" pitchFamily="49" charset="0"/>
                <a:cs typeface="Courier New" panose="02070309020205020404" pitchFamily="49" charset="0"/>
              </a:rPr>
              <a:t>catch(ex) {</a:t>
            </a:r>
          </a:p>
          <a:p>
            <a:pPr marL="139700" indent="0">
              <a:buNone/>
            </a:pPr>
            <a:r>
              <a:rPr lang="en-CA" sz="1200" b="1" dirty="0" smtClean="0">
                <a:latin typeface="Courier New" panose="02070309020205020404" pitchFamily="49" charset="0"/>
                <a:cs typeface="Courier New" panose="02070309020205020404" pitchFamily="49" charset="0"/>
              </a:rPr>
              <a:t>    </a:t>
            </a:r>
            <a:r>
              <a:rPr lang="en-CA" sz="1200" b="1" dirty="0" err="1" smtClean="0">
                <a:latin typeface="Courier New" panose="02070309020205020404" pitchFamily="49" charset="0"/>
                <a:cs typeface="Courier New" panose="02070309020205020404" pitchFamily="49" charset="0"/>
              </a:rPr>
              <a:t>res.status</a:t>
            </a:r>
            <a:r>
              <a:rPr lang="en-CA" sz="1200" b="1" dirty="0" smtClean="0">
                <a:latin typeface="Courier New" panose="02070309020205020404" pitchFamily="49" charset="0"/>
                <a:cs typeface="Courier New" panose="02070309020205020404" pitchFamily="49" charset="0"/>
              </a:rPr>
              <a:t>(500</a:t>
            </a:r>
            <a:r>
              <a:rPr lang="en-CA" sz="1200" b="1" dirty="0">
                <a:latin typeface="Courier New" panose="02070309020205020404" pitchFamily="49" charset="0"/>
                <a:cs typeface="Courier New" panose="02070309020205020404" pitchFamily="49" charset="0"/>
              </a:rPr>
              <a:t>).send('</a:t>
            </a:r>
            <a:r>
              <a:rPr lang="en-CA" sz="1200" b="1" dirty="0" err="1">
                <a:latin typeface="Courier New" panose="02070309020205020404" pitchFamily="49" charset="0"/>
                <a:cs typeface="Courier New" panose="02070309020205020404" pitchFamily="49" charset="0"/>
              </a:rPr>
              <a:t>Erreur</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serveur</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a:latin typeface="Courier New" panose="02070309020205020404" pitchFamily="49" charset="0"/>
                <a:cs typeface="Courier New" panose="02070309020205020404" pitchFamily="49" charset="0"/>
              </a:rPr>
              <a:t>}</a:t>
            </a:r>
          </a:p>
          <a:p>
            <a:pPr marL="381001" indent="-228600">
              <a:spcBef>
                <a:spcPts val="1000"/>
              </a:spcBef>
              <a:buSzPts val="1200"/>
              <a:buFont typeface="+mj-lt"/>
              <a:buAutoNum type="arabicPeriod" startAt="6"/>
            </a:pPr>
            <a:r>
              <a:rPr lang="fr-CA" sz="1200" dirty="0" smtClean="0">
                <a:latin typeface="Roboto" panose="020B0604020202020204" charset="0"/>
                <a:cs typeface="Roboto" panose="020B0604020202020204" charset="0"/>
              </a:rPr>
              <a:t>Enregistrez les modifications et exécutez </a:t>
            </a:r>
            <a:r>
              <a:rPr lang="fr-CA" sz="1200" b="1" i="1" dirty="0" smtClean="0">
                <a:latin typeface="Roboto" panose="020B0604020202020204" charset="0"/>
                <a:cs typeface="Roboto" panose="020B0604020202020204" charset="0"/>
              </a:rPr>
              <a:t>index.js</a:t>
            </a:r>
          </a:p>
          <a:p>
            <a:pPr marL="381001" indent="-228600">
              <a:spcBef>
                <a:spcPts val="1000"/>
              </a:spcBef>
              <a:buSzPts val="1200"/>
              <a:buFont typeface="+mj-lt"/>
              <a:buAutoNum type="arabicPeriod" startAt="6"/>
            </a:pPr>
            <a:r>
              <a:rPr lang="fr-CA" sz="1200" dirty="0" smtClean="0">
                <a:latin typeface="Roboto" panose="020B0604020202020204" charset="0"/>
                <a:cs typeface="Roboto" panose="020B0604020202020204" charset="0"/>
              </a:rPr>
              <a:t>Ouvrez </a:t>
            </a:r>
            <a:r>
              <a:rPr lang="fr-CA" sz="1200" dirty="0" err="1" smtClean="0">
                <a:latin typeface="Roboto" panose="020B0604020202020204" charset="0"/>
                <a:cs typeface="Roboto" panose="020B0604020202020204" charset="0"/>
              </a:rPr>
              <a:t>Postman</a:t>
            </a:r>
            <a:r>
              <a:rPr lang="fr-CA" sz="1200" dirty="0" smtClean="0">
                <a:latin typeface="Roboto" panose="020B0604020202020204" charset="0"/>
                <a:cs typeface="Roboto" panose="020B0604020202020204" charset="0"/>
              </a:rPr>
              <a:t> et créez une nouvelle commande avec la méthode POST </a:t>
            </a:r>
            <a:r>
              <a:rPr lang="fr-CA" sz="1200" dirty="0" smtClean="0">
                <a:latin typeface="Roboto" panose="020B0604020202020204" charset="0"/>
                <a:cs typeface="Roboto" panose="020B0604020202020204" charset="0"/>
                <a:hlinkClick r:id="rId3"/>
              </a:rPr>
              <a:t>http://localhost/api/commandes</a:t>
            </a:r>
            <a:endParaRPr lang="fr-CA" sz="1200" dirty="0">
              <a:latin typeface="Roboto" panose="020B0604020202020204" charset="0"/>
              <a:cs typeface="Roboto" panose="020B0604020202020204" charset="0"/>
            </a:endParaRPr>
          </a:p>
          <a:p>
            <a:pPr marL="152401" indent="0">
              <a:spcBef>
                <a:spcPts val="1000"/>
              </a:spcBef>
              <a:buSzPts val="1200"/>
              <a:buNone/>
            </a:pPr>
            <a:endParaRPr lang="fr-CA" sz="1200" b="1" dirty="0" smtClean="0">
              <a:latin typeface="Roboto" panose="020B0604020202020204" charset="0"/>
              <a:cs typeface="Roboto" panose="020B0604020202020204" charset="0"/>
            </a:endParaRPr>
          </a:p>
          <a:p>
            <a:pPr marL="381001" indent="-228600">
              <a:spcBef>
                <a:spcPts val="1000"/>
              </a:spcBef>
              <a:buSzPts val="1200"/>
              <a:buFont typeface="+mj-lt"/>
              <a:buAutoNum type="arabicPeriod"/>
            </a:pPr>
            <a:endParaRPr lang="en-CA" sz="1200" b="1" i="1" dirty="0">
              <a:latin typeface="Roboto" panose="020B0604020202020204" charset="0"/>
              <a:cs typeface="Roboto" panose="020B0604020202020204" charset="0"/>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a:latin typeface="Roboto" panose="020B0604020202020204" charset="0"/>
              <a:ea typeface="Roboto" panose="020B0604020202020204" charset="0"/>
              <a:cs typeface="Courier New"/>
              <a:sym typeface="Courier New"/>
            </a:endParaRPr>
          </a:p>
          <a:p>
            <a:pPr marL="171450" indent="-171450">
              <a:lnSpc>
                <a:spcPct val="100000"/>
              </a:lnSpc>
            </a:pPr>
            <a:endParaRPr lang="fr-CA" sz="1200" dirty="0">
              <a:latin typeface="Roboto" panose="020B0604020202020204" charset="0"/>
              <a:ea typeface="Roboto" panose="020B0604020202020204" charset="0"/>
              <a:cs typeface="Courier New"/>
              <a:sym typeface="Courier New"/>
            </a:endParaRPr>
          </a:p>
          <a:p>
            <a:pPr marL="628650" lvl="1" indent="-171450">
              <a:lnSpc>
                <a:spcPct val="100000"/>
              </a:lnSpc>
            </a:pPr>
            <a:endParaRPr lang="en-CA"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fr-FR" sz="1200" b="1"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371533919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err="1" smtClean="0">
                <a:solidFill>
                  <a:srgbClr val="FFFF00"/>
                </a:solidFill>
              </a:rPr>
              <a:t>ObjectId</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spcBef>
                <a:spcPts val="1000"/>
              </a:spcBef>
              <a:buSzPts val="1200"/>
            </a:pPr>
            <a:r>
              <a:rPr lang="en-CA" sz="1200" dirty="0" err="1" smtClean="0">
                <a:latin typeface="Roboto" panose="020B0604020202020204" charset="0"/>
                <a:ea typeface="Roboto" panose="020B0604020202020204" charset="0"/>
                <a:cs typeface="Courier New"/>
                <a:sym typeface="Courier New"/>
              </a:rPr>
              <a:t>Vous</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avez</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remarqué</a:t>
            </a:r>
            <a:r>
              <a:rPr lang="en-CA" sz="1200" dirty="0" smtClean="0">
                <a:latin typeface="Roboto" panose="020B0604020202020204" charset="0"/>
                <a:ea typeface="Roboto" panose="020B0604020202020204" charset="0"/>
                <a:cs typeface="Courier New"/>
                <a:sym typeface="Courier New"/>
              </a:rPr>
              <a:t> que </a:t>
            </a:r>
            <a:r>
              <a:rPr lang="en-CA" sz="1200" dirty="0" err="1" smtClean="0">
                <a:latin typeface="Roboto" panose="020B0604020202020204" charset="0"/>
                <a:ea typeface="Roboto" panose="020B0604020202020204" charset="0"/>
                <a:cs typeface="Courier New"/>
                <a:sym typeface="Courier New"/>
              </a:rPr>
              <a:t>lorsque</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vous</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créez</a:t>
            </a:r>
            <a:r>
              <a:rPr lang="en-CA" sz="1200" dirty="0" smtClean="0">
                <a:latin typeface="Roboto" panose="020B0604020202020204" charset="0"/>
                <a:ea typeface="Roboto" panose="020B0604020202020204" charset="0"/>
                <a:cs typeface="Courier New"/>
                <a:sym typeface="Courier New"/>
              </a:rPr>
              <a:t> un nouveau document, la BD Mongo </a:t>
            </a:r>
            <a:r>
              <a:rPr lang="en-CA" sz="1200" dirty="0" err="1" smtClean="0">
                <a:latin typeface="Roboto" panose="020B0604020202020204" charset="0"/>
                <a:ea typeface="Roboto" panose="020B0604020202020204" charset="0"/>
                <a:cs typeface="Courier New"/>
                <a:sym typeface="Courier New"/>
              </a:rPr>
              <a:t>génère</a:t>
            </a:r>
            <a:r>
              <a:rPr lang="en-CA" sz="1200" dirty="0" smtClean="0">
                <a:latin typeface="Roboto" panose="020B0604020202020204" charset="0"/>
                <a:ea typeface="Roboto" panose="020B0604020202020204" charset="0"/>
                <a:cs typeface="Courier New"/>
                <a:sym typeface="Courier New"/>
              </a:rPr>
              <a:t> un id sous </a:t>
            </a:r>
            <a:r>
              <a:rPr lang="en-CA" sz="1200" dirty="0" err="1" smtClean="0">
                <a:latin typeface="Roboto" panose="020B0604020202020204" charset="0"/>
                <a:ea typeface="Roboto" panose="020B0604020202020204" charset="0"/>
                <a:cs typeface="Courier New"/>
                <a:sym typeface="Courier New"/>
              </a:rPr>
              <a:t>forme</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d’une</a:t>
            </a:r>
            <a:r>
              <a:rPr lang="en-CA" sz="1200" dirty="0" smtClean="0">
                <a:latin typeface="Roboto" panose="020B0604020202020204" charset="0"/>
                <a:ea typeface="Roboto" panose="020B0604020202020204" charset="0"/>
                <a:cs typeface="Courier New"/>
                <a:sym typeface="Courier New"/>
              </a:rPr>
              <a:t> </a:t>
            </a:r>
            <a:r>
              <a:rPr lang="en-CA" sz="1200" dirty="0" err="1" smtClean="0">
                <a:latin typeface="Roboto" panose="020B0604020202020204" charset="0"/>
                <a:ea typeface="Roboto" panose="020B0604020202020204" charset="0"/>
                <a:cs typeface="Courier New"/>
                <a:sym typeface="Courier New"/>
              </a:rPr>
              <a:t>chaîne</a:t>
            </a:r>
            <a:r>
              <a:rPr lang="en-CA" sz="1200" dirty="0" smtClean="0">
                <a:latin typeface="Roboto" panose="020B0604020202020204" charset="0"/>
                <a:ea typeface="Roboto" panose="020B0604020202020204" charset="0"/>
                <a:cs typeface="Courier New"/>
                <a:sym typeface="Courier New"/>
              </a:rPr>
              <a:t> de </a:t>
            </a:r>
            <a:r>
              <a:rPr lang="en-CA" sz="1200" dirty="0" err="1" smtClean="0">
                <a:latin typeface="Roboto" panose="020B0604020202020204" charset="0"/>
                <a:ea typeface="Roboto" panose="020B0604020202020204" charset="0"/>
                <a:cs typeface="Courier New"/>
                <a:sym typeface="Courier New"/>
              </a:rPr>
              <a:t>caractère</a:t>
            </a:r>
            <a:endParaRPr lang="en-CA" sz="1200" dirty="0" smtClean="0">
              <a:latin typeface="Roboto" panose="020B0604020202020204" charset="0"/>
              <a:ea typeface="Roboto" panose="020B0604020202020204" charset="0"/>
              <a:cs typeface="Courier New"/>
              <a:sym typeface="Courier New"/>
            </a:endParaRPr>
          </a:p>
          <a:p>
            <a:pPr marL="781051" lvl="1" indent="-171450">
              <a:spcBef>
                <a:spcPts val="1000"/>
              </a:spcBef>
            </a:pPr>
            <a:r>
              <a:rPr lang="fr-CA" b="1" dirty="0" smtClean="0">
                <a:latin typeface="Roboto" panose="020B0604020202020204" charset="0"/>
                <a:ea typeface="Roboto" panose="020B0604020202020204" charset="0"/>
                <a:cs typeface="Courier New"/>
                <a:sym typeface="Courier New"/>
              </a:rPr>
              <a:t>_id: </a:t>
            </a:r>
            <a:r>
              <a:rPr lang="en-CA" b="1" dirty="0" smtClean="0"/>
              <a:t>5bedbd456bc1f708488ff0ad </a:t>
            </a:r>
            <a:r>
              <a:rPr lang="en-CA" dirty="0" smtClean="0"/>
              <a:t>( 24 </a:t>
            </a:r>
            <a:r>
              <a:rPr lang="en-CA" dirty="0" err="1" smtClean="0"/>
              <a:t>charactères</a:t>
            </a:r>
            <a:r>
              <a:rPr lang="en-CA" dirty="0" smtClean="0"/>
              <a:t> )</a:t>
            </a:r>
          </a:p>
          <a:p>
            <a:pPr marL="781051" lvl="1" indent="-171450">
              <a:spcBef>
                <a:spcPts val="1000"/>
              </a:spcBef>
            </a:pPr>
            <a:r>
              <a:rPr lang="fr-CA" dirty="0" smtClean="0">
                <a:latin typeface="Roboto" panose="020B0604020202020204" charset="0"/>
                <a:ea typeface="Roboto" panose="020B0604020202020204" charset="0"/>
                <a:cs typeface="Courier New"/>
                <a:sym typeface="Courier New"/>
              </a:rPr>
              <a:t>Chaque 2 </a:t>
            </a:r>
            <a:r>
              <a:rPr lang="fr-CA" dirty="0" err="1" smtClean="0">
                <a:latin typeface="Roboto" panose="020B0604020202020204" charset="0"/>
                <a:ea typeface="Roboto" panose="020B0604020202020204" charset="0"/>
                <a:cs typeface="Courier New"/>
                <a:sym typeface="Courier New"/>
              </a:rPr>
              <a:t>charactères</a:t>
            </a:r>
            <a:r>
              <a:rPr lang="fr-CA" dirty="0" smtClean="0">
                <a:latin typeface="Roboto" panose="020B0604020202020204" charset="0"/>
                <a:ea typeface="Roboto" panose="020B0604020202020204" charset="0"/>
                <a:cs typeface="Courier New"/>
                <a:sym typeface="Courier New"/>
              </a:rPr>
              <a:t> </a:t>
            </a:r>
            <a:r>
              <a:rPr lang="fr-CA" dirty="0" err="1" smtClean="0">
                <a:latin typeface="Roboto" panose="020B0604020202020204" charset="0"/>
                <a:ea typeface="Roboto" panose="020B0604020202020204" charset="0"/>
                <a:cs typeface="Courier New"/>
                <a:sym typeface="Courier New"/>
              </a:rPr>
              <a:t>represent</a:t>
            </a:r>
            <a:r>
              <a:rPr lang="fr-CA" dirty="0" smtClean="0">
                <a:latin typeface="Roboto" panose="020B0604020202020204" charset="0"/>
                <a:ea typeface="Roboto" panose="020B0604020202020204" charset="0"/>
                <a:cs typeface="Courier New"/>
                <a:sym typeface="Courier New"/>
              </a:rPr>
              <a:t> un byte</a:t>
            </a:r>
          </a:p>
          <a:p>
            <a:pPr marL="781051" lvl="1" indent="-171450">
              <a:spcBef>
                <a:spcPts val="1000"/>
              </a:spcBef>
            </a:pPr>
            <a:r>
              <a:rPr lang="fr-CA" dirty="0" smtClean="0">
                <a:latin typeface="Roboto" panose="020B0604020202020204" charset="0"/>
                <a:ea typeface="Roboto" panose="020B0604020202020204" charset="0"/>
                <a:cs typeface="Courier New"/>
                <a:sym typeface="Courier New"/>
              </a:rPr>
              <a:t>Nous avons donc 12 bytes pour identifier un document de façon unique</a:t>
            </a:r>
          </a:p>
          <a:p>
            <a:pPr marL="1238251" lvl="2" indent="-171450">
              <a:spcBef>
                <a:spcPts val="1000"/>
              </a:spcBef>
            </a:pPr>
            <a:r>
              <a:rPr lang="fr-CA" dirty="0" smtClean="0">
                <a:latin typeface="Roboto" panose="020B0604020202020204" charset="0"/>
                <a:ea typeface="Roboto" panose="020B0604020202020204" charset="0"/>
                <a:cs typeface="Courier New"/>
                <a:sym typeface="Courier New"/>
              </a:rPr>
              <a:t>Les 4 premiers bytes représentent le </a:t>
            </a:r>
            <a:r>
              <a:rPr lang="fr-CA" b="1" dirty="0" err="1" smtClean="0">
                <a:latin typeface="Roboto" panose="020B0604020202020204" charset="0"/>
                <a:ea typeface="Roboto" panose="020B0604020202020204" charset="0"/>
                <a:cs typeface="Courier New"/>
                <a:sym typeface="Courier New"/>
              </a:rPr>
              <a:t>timestamp</a:t>
            </a:r>
            <a:endParaRPr lang="fr-CA" b="1" dirty="0" smtClean="0">
              <a:latin typeface="Roboto" panose="020B0604020202020204" charset="0"/>
              <a:ea typeface="Roboto" panose="020B0604020202020204" charset="0"/>
              <a:cs typeface="Courier New"/>
              <a:sym typeface="Courier New"/>
            </a:endParaRPr>
          </a:p>
          <a:p>
            <a:pPr marL="1238251" lvl="2" indent="-171450">
              <a:spcBef>
                <a:spcPts val="1000"/>
              </a:spcBef>
            </a:pPr>
            <a:r>
              <a:rPr lang="fr-CA" dirty="0" smtClean="0">
                <a:latin typeface="Roboto" panose="020B0604020202020204" charset="0"/>
                <a:ea typeface="Roboto" panose="020B0604020202020204" charset="0"/>
                <a:cs typeface="Courier New"/>
                <a:sym typeface="Courier New"/>
              </a:rPr>
              <a:t>Les 3 bytes suivants représentent l’</a:t>
            </a:r>
            <a:r>
              <a:rPr lang="fr-CA" b="1" dirty="0" smtClean="0">
                <a:latin typeface="Roboto" panose="020B0604020202020204" charset="0"/>
                <a:ea typeface="Roboto" panose="020B0604020202020204" charset="0"/>
                <a:cs typeface="Courier New"/>
                <a:sym typeface="Courier New"/>
              </a:rPr>
              <a:t>identifiant de la machine</a:t>
            </a:r>
          </a:p>
          <a:p>
            <a:pPr marL="1238251" lvl="2" indent="-171450">
              <a:spcBef>
                <a:spcPts val="1000"/>
              </a:spcBef>
            </a:pPr>
            <a:r>
              <a:rPr lang="fr-CA" dirty="0" smtClean="0">
                <a:latin typeface="Roboto" panose="020B0604020202020204" charset="0"/>
                <a:ea typeface="Roboto" panose="020B0604020202020204" charset="0"/>
                <a:cs typeface="Courier New"/>
                <a:sym typeface="Courier New"/>
              </a:rPr>
              <a:t>Les 2 prochains bytes représentent l’</a:t>
            </a:r>
            <a:r>
              <a:rPr lang="fr-CA" b="1" dirty="0" smtClean="0">
                <a:latin typeface="Roboto" panose="020B0604020202020204" charset="0"/>
                <a:ea typeface="Roboto" panose="020B0604020202020204" charset="0"/>
                <a:cs typeface="Courier New"/>
                <a:sym typeface="Courier New"/>
              </a:rPr>
              <a:t>identifiant du processus</a:t>
            </a:r>
          </a:p>
          <a:p>
            <a:pPr marL="1238251" lvl="2" indent="-171450">
              <a:spcBef>
                <a:spcPts val="1000"/>
              </a:spcBef>
            </a:pPr>
            <a:r>
              <a:rPr lang="fr-CA" dirty="0" smtClean="0">
                <a:latin typeface="Roboto" panose="020B0604020202020204" charset="0"/>
                <a:ea typeface="Roboto" panose="020B0604020202020204" charset="0"/>
                <a:cs typeface="Courier New"/>
                <a:sym typeface="Courier New"/>
              </a:rPr>
              <a:t>Les 3 derniers bytes représentent un </a:t>
            </a:r>
            <a:r>
              <a:rPr lang="fr-CA" b="1" dirty="0" smtClean="0">
                <a:latin typeface="Roboto" panose="020B0604020202020204" charset="0"/>
                <a:ea typeface="Roboto" panose="020B0604020202020204" charset="0"/>
                <a:cs typeface="Courier New"/>
                <a:sym typeface="Courier New"/>
              </a:rPr>
              <a:t>compteur</a:t>
            </a:r>
          </a:p>
          <a:p>
            <a:pPr marL="781051" lvl="1" indent="-171450">
              <a:spcBef>
                <a:spcPts val="1000"/>
              </a:spcBef>
            </a:pPr>
            <a:endParaRPr lang="en-CA" dirty="0">
              <a:latin typeface="Roboto" panose="020B0604020202020204" charset="0"/>
              <a:ea typeface="Roboto" panose="020B0604020202020204" charset="0"/>
              <a:cs typeface="Courier New"/>
              <a:sym typeface="Courier New"/>
            </a:endParaRPr>
          </a:p>
          <a:p>
            <a:pPr marL="152401" indent="0">
              <a:spcBef>
                <a:spcPts val="1000"/>
              </a:spcBef>
              <a:buSzPts val="1200"/>
              <a:buNone/>
            </a:pPr>
            <a:endParaRPr lang="fr-CA" sz="1200" b="1" dirty="0" smtClean="0">
              <a:latin typeface="Roboto" panose="020B0604020202020204" charset="0"/>
              <a:cs typeface="Roboto" panose="020B0604020202020204" charset="0"/>
            </a:endParaRPr>
          </a:p>
          <a:p>
            <a:pPr marL="381001" indent="-228600">
              <a:spcBef>
                <a:spcPts val="1000"/>
              </a:spcBef>
              <a:buSzPts val="1200"/>
              <a:buFont typeface="+mj-lt"/>
              <a:buAutoNum type="arabicPeriod"/>
            </a:pPr>
            <a:endParaRPr lang="en-CA" sz="1200" b="1" i="1" dirty="0">
              <a:latin typeface="Roboto" panose="020B0604020202020204" charset="0"/>
              <a:cs typeface="Roboto" panose="020B0604020202020204" charset="0"/>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a:latin typeface="Roboto" panose="020B0604020202020204" charset="0"/>
              <a:ea typeface="Roboto" panose="020B0604020202020204" charset="0"/>
              <a:cs typeface="Courier New"/>
              <a:sym typeface="Courier New"/>
            </a:endParaRPr>
          </a:p>
          <a:p>
            <a:pPr marL="171450" indent="-171450">
              <a:lnSpc>
                <a:spcPct val="100000"/>
              </a:lnSpc>
            </a:pPr>
            <a:endParaRPr lang="fr-CA" sz="1200" dirty="0">
              <a:latin typeface="Roboto" panose="020B0604020202020204" charset="0"/>
              <a:ea typeface="Roboto" panose="020B0604020202020204" charset="0"/>
              <a:cs typeface="Courier New"/>
              <a:sym typeface="Courier New"/>
            </a:endParaRPr>
          </a:p>
          <a:p>
            <a:pPr marL="628650" lvl="1" indent="-171450">
              <a:lnSpc>
                <a:spcPct val="100000"/>
              </a:lnSpc>
            </a:pPr>
            <a:endParaRPr lang="en-CA"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fr-FR" sz="1200" b="1"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41837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Objectif</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 la fin de l’atelier, le participant pourra utiliser Node.js pour développer une application Web.</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File System</a:t>
            </a:r>
            <a:endParaRPr>
              <a:solidFill>
                <a:srgbClr val="FFFF00"/>
              </a:solidFill>
            </a:endParaRPr>
          </a:p>
        </p:txBody>
      </p:sp>
      <p:sp>
        <p:nvSpPr>
          <p:cNvPr id="293" name="Google Shape;293;p42"/>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365760" lvl="0" indent="-213359" algn="l" rtl="0">
              <a:lnSpc>
                <a:spcPct val="100000"/>
              </a:lnSpc>
              <a:spcBef>
                <a:spcPts val="0"/>
              </a:spcBef>
              <a:spcAft>
                <a:spcPts val="0"/>
              </a:spcAft>
              <a:buSzPts val="1200"/>
              <a:buChar char="●"/>
            </a:pPr>
            <a:r>
              <a:rPr lang="en" sz="1200" dirty="0"/>
              <a:t>La fonction </a:t>
            </a:r>
            <a:r>
              <a:rPr lang="en" sz="1200" b="1" dirty="0"/>
              <a:t>readdirSync() </a:t>
            </a:r>
            <a:r>
              <a:rPr lang="en" sz="1200" dirty="0"/>
              <a:t>est une fonction synchrone</a:t>
            </a:r>
            <a:endParaRPr sz="1200" dirty="0"/>
          </a:p>
          <a:p>
            <a:pPr marL="457200" lvl="0" indent="0" algn="l" rtl="0">
              <a:spcBef>
                <a:spcPts val="0"/>
              </a:spcBef>
              <a:spcAft>
                <a:spcPts val="0"/>
              </a:spcAft>
              <a:buNone/>
            </a:pPr>
            <a:endParaRPr sz="1200" b="1" dirty="0"/>
          </a:p>
          <a:p>
            <a:pPr marL="0" lvl="0" indent="0" algn="l" rtl="0">
              <a:spcBef>
                <a:spcPts val="1000"/>
              </a:spcBef>
              <a:spcAft>
                <a:spcPts val="0"/>
              </a:spcAft>
              <a:buNone/>
            </a:pPr>
            <a:r>
              <a:rPr lang="en" sz="1200" u="sng" dirty="0"/>
              <a:t>Exercice 2 :</a:t>
            </a:r>
            <a:endParaRPr sz="1200" u="sng" dirty="0"/>
          </a:p>
          <a:p>
            <a:pPr marL="365760" lvl="0" indent="-213359" algn="l" rtl="0">
              <a:spcBef>
                <a:spcPts val="1000"/>
              </a:spcBef>
              <a:spcAft>
                <a:spcPts val="0"/>
              </a:spcAft>
              <a:buSzPts val="1200"/>
              <a:buAutoNum type="arabicPeriod"/>
            </a:pPr>
            <a:r>
              <a:rPr lang="en" sz="1200" dirty="0"/>
              <a:t>Ouvrez le fichier </a:t>
            </a:r>
            <a:r>
              <a:rPr lang="en" sz="1200" b="1" i="1" dirty="0"/>
              <a:t>app.js</a:t>
            </a:r>
            <a:endParaRPr sz="1200" b="1" i="1" dirty="0"/>
          </a:p>
          <a:p>
            <a:pPr marL="365760" lvl="0" indent="-213359" algn="l" rtl="0">
              <a:spcBef>
                <a:spcPts val="1000"/>
              </a:spcBef>
              <a:spcAft>
                <a:spcPts val="0"/>
              </a:spcAft>
              <a:buSzPts val="1200"/>
              <a:buAutoNum type="arabicPeriod"/>
            </a:pPr>
            <a:r>
              <a:rPr lang="en" sz="1200" dirty="0"/>
              <a:t>Entrez le code suivant :</a:t>
            </a:r>
            <a:endParaRPr dirty="0"/>
          </a:p>
          <a:p>
            <a:pPr marL="457200" lvl="0" indent="0" algn="l" rtl="0">
              <a:lnSpc>
                <a:spcPct val="135714"/>
              </a:lnSpc>
              <a:spcBef>
                <a:spcPts val="1000"/>
              </a:spcBef>
              <a:spcAft>
                <a:spcPts val="0"/>
              </a:spcAft>
              <a:buNone/>
            </a:pPr>
            <a:r>
              <a:rPr lang="en" sz="1050" b="1" dirty="0">
                <a:latin typeface="Courier New"/>
                <a:ea typeface="Courier New"/>
                <a:cs typeface="Courier New"/>
                <a:sym typeface="Courier New"/>
              </a:rPr>
              <a:t>const fs = require('fs');</a:t>
            </a:r>
            <a:endParaRPr sz="1050" b="1" dirty="0">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dirty="0">
                <a:latin typeface="Courier New"/>
                <a:ea typeface="Courier New"/>
                <a:cs typeface="Courier New"/>
                <a:sym typeface="Courier New"/>
              </a:rPr>
              <a:t>fs.readdir('./', function(err, fichiers) {</a:t>
            </a:r>
            <a:endParaRPr sz="105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dirty="0">
                <a:latin typeface="Courier New"/>
                <a:ea typeface="Courier New"/>
                <a:cs typeface="Courier New"/>
                <a:sym typeface="Courier New"/>
              </a:rPr>
              <a:t>   if (err) console.log('Error', err);</a:t>
            </a:r>
            <a:endParaRPr sz="105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dirty="0">
                <a:latin typeface="Courier New"/>
                <a:ea typeface="Courier New"/>
                <a:cs typeface="Courier New"/>
                <a:sym typeface="Courier New"/>
              </a:rPr>
              <a:t>   else console.log('Result', fichiers);</a:t>
            </a:r>
            <a:endParaRPr sz="1050" b="1" dirty="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dirty="0">
                <a:latin typeface="Courier New"/>
                <a:ea typeface="Courier New"/>
                <a:cs typeface="Courier New"/>
                <a:sym typeface="Courier New"/>
              </a:rPr>
              <a:t>});</a:t>
            </a:r>
            <a:endParaRPr dirty="0"/>
          </a:p>
          <a:p>
            <a:pPr marL="0" lvl="0" indent="0" algn="l" rtl="0">
              <a:spcBef>
                <a:spcPts val="1000"/>
              </a:spcBef>
              <a:spcAft>
                <a:spcPts val="1600"/>
              </a:spcAft>
              <a:buNone/>
            </a:pPr>
            <a:endParaRPr dirty="0"/>
          </a:p>
        </p:txBody>
      </p:sp>
      <p:sp>
        <p:nvSpPr>
          <p:cNvPr id="294" name="Google Shape;294;p42"/>
          <p:cNvSpPr txBox="1">
            <a:spLocks noGrp="1"/>
          </p:cNvSpPr>
          <p:nvPr>
            <p:ph type="body" idx="1"/>
          </p:nvPr>
        </p:nvSpPr>
        <p:spPr>
          <a:xfrm>
            <a:off x="4344875" y="1723600"/>
            <a:ext cx="47409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dirty="0"/>
              <a:t>Enregistrez et exécutez le code</a:t>
            </a:r>
            <a:endParaRPr sz="1200" dirty="0"/>
          </a:p>
          <a:p>
            <a:pPr marL="365760" lvl="0" indent="-213359" algn="l" rtl="0">
              <a:spcBef>
                <a:spcPts val="1000"/>
              </a:spcBef>
              <a:spcAft>
                <a:spcPts val="0"/>
              </a:spcAft>
              <a:buSzPts val="1200"/>
              <a:buAutoNum type="arabicPeriod" startAt="3"/>
            </a:pPr>
            <a:r>
              <a:rPr lang="en" sz="1200" dirty="0"/>
              <a:t>Examinez le résultat affiché à l’écran</a:t>
            </a:r>
            <a:endParaRPr dirty="0"/>
          </a:p>
          <a:p>
            <a:pPr marL="365760" lvl="0" indent="-213359" algn="l" rtl="0">
              <a:spcBef>
                <a:spcPts val="1000"/>
              </a:spcBef>
              <a:spcAft>
                <a:spcPts val="0"/>
              </a:spcAft>
              <a:buSzPts val="1200"/>
              <a:buChar char="●"/>
            </a:pPr>
            <a:r>
              <a:rPr lang="en" sz="1200" dirty="0"/>
              <a:t>La fonction </a:t>
            </a:r>
            <a:r>
              <a:rPr lang="en" sz="1200" b="1" i="1" dirty="0"/>
              <a:t>readdir()</a:t>
            </a:r>
            <a:r>
              <a:rPr lang="en" sz="1200" dirty="0"/>
              <a:t> est asynchrone (non bloquante) et requiert un deuxième argument qui est une </a:t>
            </a:r>
            <a:r>
              <a:rPr lang="en" sz="1200" b="1" dirty="0"/>
              <a:t>fonction de rappel (callback function)</a:t>
            </a:r>
            <a:endParaRPr sz="1200" b="1" dirty="0"/>
          </a:p>
          <a:p>
            <a:pPr marL="365760" lvl="0" indent="-213359" algn="l" rtl="0">
              <a:spcBef>
                <a:spcPts val="1000"/>
              </a:spcBef>
              <a:spcAft>
                <a:spcPts val="0"/>
              </a:spcAft>
              <a:buSzPts val="1200"/>
              <a:buChar char="●"/>
            </a:pPr>
            <a:r>
              <a:rPr lang="en" sz="1200" dirty="0"/>
              <a:t>Cette fonction de rappel est exécutée par </a:t>
            </a:r>
            <a:r>
              <a:rPr lang="en" sz="1200" b="1" dirty="0"/>
              <a:t>Node </a:t>
            </a:r>
            <a:r>
              <a:rPr lang="en" sz="1200" dirty="0"/>
              <a:t>lorsque l’exécution de la fonction </a:t>
            </a:r>
            <a:r>
              <a:rPr lang="en" sz="1200" b="1" i="1" dirty="0"/>
              <a:t>readdir()</a:t>
            </a:r>
            <a:r>
              <a:rPr lang="en" sz="1200" dirty="0"/>
              <a:t> est terminée</a:t>
            </a:r>
            <a:endParaRPr sz="1200" dirty="0"/>
          </a:p>
          <a:p>
            <a:pPr marL="365760" lvl="0" indent="-213359" algn="l" rtl="0">
              <a:spcBef>
                <a:spcPts val="1000"/>
              </a:spcBef>
              <a:spcAft>
                <a:spcPts val="0"/>
              </a:spcAft>
              <a:buSzPts val="1200"/>
              <a:buChar char="●"/>
            </a:pPr>
            <a:r>
              <a:rPr lang="en" sz="1200" dirty="0"/>
              <a:t>La fonction de rappel possède deux paramètres: </a:t>
            </a:r>
            <a:r>
              <a:rPr lang="en" sz="1200" b="1" i="1" dirty="0"/>
              <a:t>err </a:t>
            </a:r>
            <a:r>
              <a:rPr lang="en" sz="1200" dirty="0"/>
              <a:t>et </a:t>
            </a:r>
            <a:r>
              <a:rPr lang="en" sz="1200" b="1" i="1" dirty="0"/>
              <a:t>fichiers</a:t>
            </a:r>
            <a:endParaRPr sz="1200" b="1" i="1" dirty="0"/>
          </a:p>
          <a:p>
            <a:pPr marL="365760" lvl="0" indent="-213359" algn="l" rtl="0">
              <a:spcBef>
                <a:spcPts val="1000"/>
              </a:spcBef>
              <a:spcAft>
                <a:spcPts val="0"/>
              </a:spcAft>
              <a:buSzPts val="1200"/>
              <a:buChar char="●"/>
            </a:pPr>
            <a:r>
              <a:rPr lang="en" sz="1200" dirty="0"/>
              <a:t>Un des deux paramètres (</a:t>
            </a:r>
            <a:r>
              <a:rPr lang="en" sz="1200" b="1" i="1" dirty="0"/>
              <a:t>err</a:t>
            </a:r>
            <a:r>
              <a:rPr lang="en" sz="1200" dirty="0"/>
              <a:t> ou </a:t>
            </a:r>
            <a:r>
              <a:rPr lang="en" sz="1200" b="1" i="1" dirty="0"/>
              <a:t>fichiers</a:t>
            </a:r>
            <a:r>
              <a:rPr lang="en" sz="1200" dirty="0"/>
              <a:t>)</a:t>
            </a:r>
            <a:r>
              <a:rPr lang="en" sz="1200" b="1" dirty="0"/>
              <a:t> </a:t>
            </a:r>
            <a:r>
              <a:rPr lang="en" sz="1200" dirty="0"/>
              <a:t>aura une valeur et l’autre sera </a:t>
            </a:r>
            <a:r>
              <a:rPr lang="en" sz="1200" b="1" i="1" dirty="0"/>
              <a:t>null</a:t>
            </a:r>
            <a:endParaRPr sz="1200" b="1" i="1" dirty="0"/>
          </a:p>
          <a:p>
            <a:pPr marL="365760" lvl="0" indent="-213359" algn="l" rtl="0">
              <a:spcBef>
                <a:spcPts val="1000"/>
              </a:spcBef>
              <a:spcAft>
                <a:spcPts val="0"/>
              </a:spcAft>
              <a:buSzPts val="1200"/>
              <a:buChar char="●"/>
            </a:pPr>
            <a:r>
              <a:rPr lang="en" sz="1200" dirty="0"/>
              <a:t>Il est recommandé de vérifier que le contenu de </a:t>
            </a:r>
            <a:r>
              <a:rPr lang="en" sz="1200" b="1" i="1" dirty="0"/>
              <a:t>err </a:t>
            </a:r>
            <a:r>
              <a:rPr lang="en" sz="1200" dirty="0"/>
              <a:t>et </a:t>
            </a:r>
            <a:r>
              <a:rPr lang="en" sz="1200" b="1" i="1" dirty="0"/>
              <a:t>fichiers </a:t>
            </a:r>
            <a:r>
              <a:rPr lang="en" sz="1200" b="1" dirty="0"/>
              <a:t>sont non </a:t>
            </a:r>
            <a:r>
              <a:rPr lang="en" sz="1200" b="1" i="1" dirty="0"/>
              <a:t>null </a:t>
            </a:r>
            <a:r>
              <a:rPr lang="en" sz="1200" dirty="0"/>
              <a:t>avant de les traiter.</a:t>
            </a:r>
            <a:endParaRPr sz="1200" dirty="0"/>
          </a:p>
          <a:p>
            <a:pPr marL="0" lvl="0" indent="0" algn="l" rtl="0">
              <a:lnSpc>
                <a:spcPct val="100000"/>
              </a:lnSpc>
              <a:spcBef>
                <a:spcPts val="100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err="1" smtClean="0">
                <a:solidFill>
                  <a:srgbClr val="FFFF00"/>
                </a:solidFill>
              </a:rPr>
              <a:t>ObjectId</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spcBef>
                <a:spcPts val="1000"/>
              </a:spcBef>
            </a:pPr>
            <a:r>
              <a:rPr lang="fr-CA" sz="1200" dirty="0" smtClean="0">
                <a:latin typeface="Roboto" panose="020B0604020202020204" charset="0"/>
                <a:ea typeface="Roboto" panose="020B0604020202020204" charset="0"/>
                <a:cs typeface="Courier New"/>
                <a:sym typeface="Courier New"/>
              </a:rPr>
              <a:t>C’est le driver de </a:t>
            </a:r>
            <a:r>
              <a:rPr lang="fr-CA" sz="1200" dirty="0" err="1" smtClean="0">
                <a:latin typeface="Roboto" panose="020B0604020202020204" charset="0"/>
                <a:ea typeface="Roboto" panose="020B0604020202020204" charset="0"/>
                <a:cs typeface="Courier New"/>
                <a:sym typeface="Courier New"/>
              </a:rPr>
              <a:t>MongoDB</a:t>
            </a:r>
            <a:r>
              <a:rPr lang="fr-CA" sz="1200" dirty="0" smtClean="0">
                <a:latin typeface="Roboto" panose="020B0604020202020204" charset="0"/>
                <a:ea typeface="Roboto" panose="020B0604020202020204" charset="0"/>
                <a:cs typeface="Courier New"/>
                <a:sym typeface="Courier New"/>
              </a:rPr>
              <a:t> qui </a:t>
            </a:r>
            <a:r>
              <a:rPr lang="fr-CA" sz="1200" dirty="0" err="1" smtClean="0">
                <a:latin typeface="Roboto" panose="020B0604020202020204" charset="0"/>
                <a:ea typeface="Roboto" panose="020B0604020202020204" charset="0"/>
                <a:cs typeface="Courier New"/>
                <a:sym typeface="Courier New"/>
              </a:rPr>
              <a:t>génére</a:t>
            </a:r>
            <a:r>
              <a:rPr lang="fr-CA" sz="1200" dirty="0" smtClean="0">
                <a:latin typeface="Roboto" panose="020B0604020202020204" charset="0"/>
                <a:ea typeface="Roboto" panose="020B0604020202020204" charset="0"/>
                <a:cs typeface="Courier New"/>
                <a:sym typeface="Courier New"/>
              </a:rPr>
              <a:t> le </a:t>
            </a:r>
            <a:r>
              <a:rPr lang="fr-CA" sz="1200" dirty="0" err="1" smtClean="0">
                <a:latin typeface="Roboto" panose="020B0604020202020204" charset="0"/>
                <a:ea typeface="Roboto" panose="020B0604020202020204" charset="0"/>
                <a:cs typeface="Courier New"/>
                <a:sym typeface="Courier New"/>
              </a:rPr>
              <a:t>ObjectId</a:t>
            </a:r>
            <a:r>
              <a:rPr lang="fr-CA" sz="1200" dirty="0" smtClean="0">
                <a:latin typeface="Roboto" panose="020B0604020202020204" charset="0"/>
                <a:ea typeface="Roboto" panose="020B0604020202020204" charset="0"/>
                <a:cs typeface="Courier New"/>
                <a:sym typeface="Courier New"/>
              </a:rPr>
              <a:t> et non pas </a:t>
            </a:r>
            <a:r>
              <a:rPr lang="fr-CA" sz="1200" dirty="0" err="1" smtClean="0">
                <a:latin typeface="Roboto" panose="020B0604020202020204" charset="0"/>
                <a:ea typeface="Roboto" panose="020B0604020202020204" charset="0"/>
                <a:cs typeface="Courier New"/>
                <a:sym typeface="Courier New"/>
              </a:rPr>
              <a:t>MongoDB</a:t>
            </a:r>
            <a:r>
              <a:rPr lang="fr-CA" sz="1200" dirty="0" smtClean="0">
                <a:latin typeface="Roboto" panose="020B0604020202020204" charset="0"/>
                <a:ea typeface="Roboto" panose="020B0604020202020204" charset="0"/>
                <a:cs typeface="Courier New"/>
                <a:sym typeface="Courier New"/>
              </a:rPr>
              <a:t> directement</a:t>
            </a:r>
          </a:p>
          <a:p>
            <a:pPr marL="323851" indent="-171450">
              <a:spcBef>
                <a:spcPts val="1000"/>
              </a:spcBef>
            </a:pPr>
            <a:r>
              <a:rPr lang="fr-CA" sz="1200" dirty="0" smtClean="0">
                <a:latin typeface="Roboto" panose="020B0604020202020204" charset="0"/>
                <a:ea typeface="Roboto" panose="020B0604020202020204" charset="0"/>
                <a:cs typeface="Courier New"/>
                <a:sym typeface="Courier New"/>
              </a:rPr>
              <a:t>Nous n’avons pas besoin d’attendre la BD Mongo de générer un identifiant unique pour pouvoir l’utiliser</a:t>
            </a:r>
          </a:p>
          <a:p>
            <a:pPr marL="323851" indent="-171450">
              <a:spcBef>
                <a:spcPts val="1000"/>
              </a:spcBef>
            </a:pPr>
            <a:r>
              <a:rPr lang="fr-CA" sz="1200" dirty="0" smtClean="0">
                <a:latin typeface="Roboto" panose="020B0604020202020204" charset="0"/>
                <a:ea typeface="Roboto" panose="020B0604020202020204" charset="0"/>
                <a:cs typeface="Courier New"/>
                <a:sym typeface="Courier New"/>
              </a:rPr>
              <a:t>Ca permet de rendre les applications plus faciles à faire évoluer</a:t>
            </a:r>
          </a:p>
          <a:p>
            <a:pPr marL="323851" indent="-171450">
              <a:spcBef>
                <a:spcPts val="1000"/>
              </a:spcBef>
            </a:pPr>
            <a:r>
              <a:rPr lang="fr-CA" sz="1200" dirty="0" smtClean="0">
                <a:latin typeface="Roboto" panose="020B0604020202020204" charset="0"/>
                <a:ea typeface="Roboto" panose="020B0604020202020204" charset="0"/>
                <a:cs typeface="Courier New"/>
                <a:sym typeface="Courier New"/>
              </a:rPr>
              <a:t>La librairie </a:t>
            </a:r>
            <a:r>
              <a:rPr lang="fr-CA" sz="1200" dirty="0" err="1" smtClean="0">
                <a:latin typeface="Roboto" panose="020B0604020202020204" charset="0"/>
                <a:ea typeface="Roboto" panose="020B0604020202020204" charset="0"/>
                <a:cs typeface="Courier New"/>
                <a:sym typeface="Courier New"/>
              </a:rPr>
              <a:t>mongoose</a:t>
            </a:r>
            <a:r>
              <a:rPr lang="fr-CA" sz="1200" dirty="0" smtClean="0">
                <a:latin typeface="Roboto" panose="020B0604020202020204" charset="0"/>
                <a:ea typeface="Roboto" panose="020B0604020202020204" charset="0"/>
                <a:cs typeface="Courier New"/>
                <a:sym typeface="Courier New"/>
              </a:rPr>
              <a:t> utilise le driver de </a:t>
            </a:r>
            <a:r>
              <a:rPr lang="fr-CA" sz="1200" dirty="0" err="1" smtClean="0">
                <a:latin typeface="Roboto" panose="020B0604020202020204" charset="0"/>
                <a:ea typeface="Roboto" panose="020B0604020202020204" charset="0"/>
                <a:cs typeface="Courier New"/>
                <a:sym typeface="Courier New"/>
              </a:rPr>
              <a:t>MongoDB</a:t>
            </a:r>
            <a:r>
              <a:rPr lang="fr-CA" sz="1200" dirty="0" smtClean="0">
                <a:latin typeface="Roboto" panose="020B0604020202020204" charset="0"/>
                <a:ea typeface="Roboto" panose="020B0604020202020204" charset="0"/>
                <a:cs typeface="Courier New"/>
                <a:sym typeface="Courier New"/>
              </a:rPr>
              <a:t> pour générer un </a:t>
            </a:r>
            <a:r>
              <a:rPr lang="fr-CA" sz="1200" dirty="0" err="1" smtClean="0">
                <a:latin typeface="Roboto" panose="020B0604020202020204" charset="0"/>
                <a:ea typeface="Roboto" panose="020B0604020202020204" charset="0"/>
                <a:cs typeface="Courier New"/>
                <a:sym typeface="Courier New"/>
              </a:rPr>
              <a:t>ObjectId</a:t>
            </a:r>
            <a:r>
              <a:rPr lang="fr-CA" sz="1200" dirty="0" smtClean="0">
                <a:latin typeface="Roboto" panose="020B0604020202020204" charset="0"/>
                <a:ea typeface="Roboto" panose="020B0604020202020204" charset="0"/>
                <a:cs typeface="Courier New"/>
                <a:sym typeface="Courier New"/>
              </a:rPr>
              <a:t> lorsqu’un nouveau document est créé</a:t>
            </a:r>
          </a:p>
          <a:p>
            <a:pPr marL="323851" indent="-171450">
              <a:spcBef>
                <a:spcPts val="1000"/>
              </a:spcBef>
            </a:pPr>
            <a:r>
              <a:rPr lang="fr-CA" sz="1200" dirty="0" smtClean="0">
                <a:latin typeface="Roboto" panose="020B0604020202020204" charset="0"/>
                <a:ea typeface="Roboto" panose="020B0604020202020204" charset="0"/>
                <a:cs typeface="Courier New"/>
                <a:sym typeface="Courier New"/>
              </a:rPr>
              <a:t>On peut aussi explicitement générer un ID directement dans notre programme</a:t>
            </a:r>
          </a:p>
          <a:p>
            <a:pPr marL="152401" indent="0">
              <a:spcBef>
                <a:spcPts val="1000"/>
              </a:spcBef>
              <a:buNone/>
            </a:pPr>
            <a:endParaRPr lang="en-CA" sz="1200" dirty="0">
              <a:latin typeface="Roboto" panose="020B0604020202020204" charset="0"/>
              <a:ea typeface="Roboto" panose="020B0604020202020204" charset="0"/>
              <a:cs typeface="Courier New"/>
              <a:sym typeface="Courier New"/>
            </a:endParaRPr>
          </a:p>
          <a:p>
            <a:pPr marL="0" lvl="0" indent="0">
              <a:lnSpc>
                <a:spcPct val="100000"/>
              </a:lnSpc>
              <a:buNone/>
            </a:pPr>
            <a:r>
              <a:rPr lang="fr-FR" sz="1200" dirty="0"/>
              <a:t>Exercice :</a:t>
            </a:r>
          </a:p>
          <a:p>
            <a:pPr marL="381001" indent="-228600">
              <a:spcBef>
                <a:spcPts val="1000"/>
              </a:spcBef>
              <a:buSzPts val="1200"/>
              <a:buFont typeface="+mj-lt"/>
              <a:buAutoNum type="arabicPeriod"/>
            </a:pPr>
            <a:r>
              <a:rPr lang="fr-CA" sz="1200" dirty="0" smtClean="0"/>
              <a:t>Dans le </a:t>
            </a:r>
            <a:r>
              <a:rPr lang="fr-CA" sz="1200" dirty="0"/>
              <a:t>répertoire </a:t>
            </a:r>
            <a:r>
              <a:rPr lang="fr-CA" sz="1200" b="1" i="1" dirty="0" smtClean="0"/>
              <a:t>mongo-</a:t>
            </a:r>
            <a:r>
              <a:rPr lang="fr-CA" sz="1200" b="1" i="1" dirty="0" err="1" smtClean="0"/>
              <a:t>demo</a:t>
            </a:r>
            <a:r>
              <a:rPr lang="fr-CA" sz="1200" b="1" i="1" dirty="0" smtClean="0"/>
              <a:t> </a:t>
            </a:r>
            <a:r>
              <a:rPr lang="fr-CA" sz="1200" dirty="0" err="1" smtClean="0"/>
              <a:t>crééez</a:t>
            </a:r>
            <a:r>
              <a:rPr lang="fr-CA" sz="1200" dirty="0" smtClean="0"/>
              <a:t> un fichier </a:t>
            </a:r>
            <a:r>
              <a:rPr lang="fr-CA" sz="1200" b="1" i="1" dirty="0" smtClean="0"/>
              <a:t>objectid.js</a:t>
            </a:r>
          </a:p>
          <a:p>
            <a:pPr marL="381001" indent="-228600">
              <a:spcBef>
                <a:spcPts val="1000"/>
              </a:spcBef>
              <a:buSzPts val="1200"/>
              <a:buFont typeface="+mj-lt"/>
              <a:buAutoNum type="arabicPeriod"/>
            </a:pPr>
            <a:r>
              <a:rPr lang="fr-CA" sz="1200" dirty="0" smtClean="0"/>
              <a:t>Ouvrez le fichier </a:t>
            </a:r>
            <a:r>
              <a:rPr lang="fr-CA" sz="1200" b="1" i="1" dirty="0" smtClean="0"/>
              <a:t>objectid.js</a:t>
            </a:r>
            <a:r>
              <a:rPr lang="fr-CA" sz="1200" dirty="0" smtClean="0"/>
              <a:t> et insérez le code suivant :</a:t>
            </a:r>
            <a:endParaRPr lang="fr-CA" sz="1200" dirty="0"/>
          </a:p>
          <a:p>
            <a:pPr marL="152401" indent="0">
              <a:spcBef>
                <a:spcPts val="1000"/>
              </a:spcBef>
              <a:buSzPts val="1200"/>
              <a:buNone/>
            </a:pPr>
            <a:endParaRPr lang="en-CA" sz="1200" b="1" i="1" dirty="0">
              <a:latin typeface="Roboto" panose="020B0604020202020204" charset="0"/>
              <a:cs typeface="Roboto" panose="020B0604020202020204" charset="0"/>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a:latin typeface="Roboto" panose="020B0604020202020204" charset="0"/>
              <a:ea typeface="Roboto" panose="020B0604020202020204" charset="0"/>
              <a:cs typeface="Courier New"/>
              <a:sym typeface="Courier New"/>
            </a:endParaRPr>
          </a:p>
          <a:p>
            <a:pPr marL="171450" indent="-171450">
              <a:lnSpc>
                <a:spcPct val="100000"/>
              </a:lnSpc>
            </a:pPr>
            <a:endParaRPr lang="fr-CA" sz="1200" dirty="0">
              <a:latin typeface="Roboto" panose="020B0604020202020204" charset="0"/>
              <a:ea typeface="Roboto" panose="020B0604020202020204" charset="0"/>
              <a:cs typeface="Courier New"/>
              <a:sym typeface="Courier New"/>
            </a:endParaRPr>
          </a:p>
          <a:p>
            <a:pPr marL="628650" lvl="1" indent="-171450">
              <a:lnSpc>
                <a:spcPct val="100000"/>
              </a:lnSpc>
            </a:pPr>
            <a:endParaRPr lang="en-CA"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fr-FR" sz="1200" b="1"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94407290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err="1" smtClean="0">
                <a:solidFill>
                  <a:srgbClr val="FFFF00"/>
                </a:solidFill>
              </a:rPr>
              <a:t>ObjectId</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139700" indent="0">
              <a:buNone/>
            </a:pPr>
            <a:r>
              <a:rPr lang="en-CA" sz="1200" b="1" dirty="0" err="1">
                <a:latin typeface="Courier New" panose="02070309020205020404" pitchFamily="49" charset="0"/>
                <a:cs typeface="Courier New" panose="02070309020205020404" pitchFamily="49" charset="0"/>
              </a:rPr>
              <a:t>const</a:t>
            </a:r>
            <a:r>
              <a:rPr lang="en-CA" sz="1200" b="1" dirty="0">
                <a:latin typeface="Courier New" panose="02070309020205020404" pitchFamily="49" charset="0"/>
                <a:cs typeface="Courier New" panose="02070309020205020404" pitchFamily="49" charset="0"/>
              </a:rPr>
              <a:t> mongoose = require('mongoose');</a:t>
            </a:r>
          </a:p>
          <a:p>
            <a:pPr marL="139700" indent="0">
              <a:buNone/>
            </a:pPr>
            <a:r>
              <a:rPr lang="en-CA" sz="1200" b="1" dirty="0">
                <a:latin typeface="Courier New" panose="02070309020205020404" pitchFamily="49" charset="0"/>
                <a:cs typeface="Courier New" panose="02070309020205020404" pitchFamily="49" charset="0"/>
              </a:rPr>
              <a:t/>
            </a:r>
            <a:br>
              <a:rPr lang="en-CA" sz="1200" b="1" dirty="0">
                <a:latin typeface="Courier New" panose="02070309020205020404" pitchFamily="49" charset="0"/>
                <a:cs typeface="Courier New" panose="02070309020205020404" pitchFamily="49" charset="0"/>
              </a:rPr>
            </a:br>
            <a:r>
              <a:rPr lang="en-CA" sz="1200" b="1" dirty="0" err="1">
                <a:latin typeface="Courier New" panose="02070309020205020404" pitchFamily="49" charset="0"/>
                <a:cs typeface="Courier New" panose="02070309020205020404" pitchFamily="49" charset="0"/>
              </a:rPr>
              <a:t>const</a:t>
            </a:r>
            <a:r>
              <a:rPr lang="en-CA" sz="1200" b="1" dirty="0">
                <a:latin typeface="Courier New" panose="02070309020205020404" pitchFamily="49" charset="0"/>
                <a:cs typeface="Courier New" panose="02070309020205020404" pitchFamily="49" charset="0"/>
              </a:rPr>
              <a:t> id = new </a:t>
            </a:r>
            <a:r>
              <a:rPr lang="en-CA" sz="1200" b="1" dirty="0" err="1">
                <a:latin typeface="Courier New" panose="02070309020205020404" pitchFamily="49" charset="0"/>
                <a:cs typeface="Courier New" panose="02070309020205020404" pitchFamily="49" charset="0"/>
              </a:rPr>
              <a:t>mongoose.Types.ObjectId</a:t>
            </a:r>
            <a:r>
              <a:rPr lang="en-CA" sz="1200" b="1" dirty="0">
                <a:latin typeface="Courier New" panose="02070309020205020404" pitchFamily="49" charset="0"/>
                <a:cs typeface="Courier New" panose="02070309020205020404" pitchFamily="49" charset="0"/>
              </a:rPr>
              <a:t>();</a:t>
            </a:r>
          </a:p>
          <a:p>
            <a:pPr marL="139700" indent="0">
              <a:buNone/>
            </a:pPr>
            <a:r>
              <a:rPr lang="en-CA" sz="1200" b="1" dirty="0">
                <a:latin typeface="Courier New" panose="02070309020205020404" pitchFamily="49" charset="0"/>
                <a:cs typeface="Courier New" panose="02070309020205020404" pitchFamily="49" charset="0"/>
              </a:rPr>
              <a:t>console.log(id</a:t>
            </a:r>
            <a:r>
              <a:rPr lang="en-CA" sz="1200" b="1" dirty="0" smtClean="0">
                <a:latin typeface="Courier New" panose="02070309020205020404" pitchFamily="49" charset="0"/>
                <a:cs typeface="Courier New" panose="02070309020205020404" pitchFamily="49" charset="0"/>
              </a:rPr>
              <a:t>);</a:t>
            </a:r>
          </a:p>
          <a:p>
            <a:pPr marL="139700" indent="0">
              <a:buNone/>
            </a:pPr>
            <a:endParaRPr lang="en-CA" sz="1200" b="1" dirty="0">
              <a:latin typeface="Courier New" panose="02070309020205020404" pitchFamily="49" charset="0"/>
              <a:cs typeface="Courier New" panose="02070309020205020404" pitchFamily="49" charset="0"/>
            </a:endParaRPr>
          </a:p>
          <a:p>
            <a:pPr marL="381001" indent="-228600">
              <a:spcBef>
                <a:spcPts val="1000"/>
              </a:spcBef>
              <a:buSzPts val="1200"/>
              <a:buFont typeface="+mj-lt"/>
              <a:buAutoNum type="arabicPeriod" startAt="3"/>
            </a:pPr>
            <a:r>
              <a:rPr lang="fr-CA" sz="1200" dirty="0" smtClean="0"/>
              <a:t>Enregistrez les modifications et exécutez </a:t>
            </a:r>
            <a:r>
              <a:rPr lang="fr-CA" sz="1200" b="1" i="1" dirty="0" smtClean="0"/>
              <a:t>objectid.js</a:t>
            </a:r>
          </a:p>
          <a:p>
            <a:pPr marL="381001" indent="-228600">
              <a:spcBef>
                <a:spcPts val="1000"/>
              </a:spcBef>
              <a:buSzPts val="1200"/>
              <a:buFont typeface="+mj-lt"/>
              <a:buAutoNum type="arabicPeriod" startAt="3"/>
            </a:pPr>
            <a:r>
              <a:rPr lang="fr-CA" sz="1200" dirty="0" smtClean="0"/>
              <a:t>Observez l’</a:t>
            </a:r>
            <a:r>
              <a:rPr lang="fr-CA" sz="1200" dirty="0" err="1" smtClean="0"/>
              <a:t>ObjectId</a:t>
            </a:r>
            <a:r>
              <a:rPr lang="fr-CA" sz="1200" dirty="0" smtClean="0"/>
              <a:t> généré</a:t>
            </a:r>
          </a:p>
          <a:p>
            <a:pPr marL="381001" indent="-228600">
              <a:spcBef>
                <a:spcPts val="1000"/>
              </a:spcBef>
              <a:buSzPts val="1200"/>
              <a:buFont typeface="+mj-lt"/>
              <a:buAutoNum type="arabicPeriod" startAt="3"/>
            </a:pPr>
            <a:r>
              <a:rPr lang="fr-CA" sz="1200" dirty="0" smtClean="0"/>
              <a:t>Affichez le time </a:t>
            </a:r>
            <a:r>
              <a:rPr lang="fr-CA" sz="1200" dirty="0" err="1" smtClean="0"/>
              <a:t>stamp</a:t>
            </a:r>
            <a:r>
              <a:rPr lang="fr-CA" sz="1200" dirty="0" smtClean="0"/>
              <a:t> à partir de l’id généré en appelant la méthode </a:t>
            </a:r>
            <a:r>
              <a:rPr lang="fr-CA" sz="1200" b="1" i="1" dirty="0" err="1" smtClean="0"/>
              <a:t>getTimestamp</a:t>
            </a:r>
            <a:r>
              <a:rPr lang="fr-CA" sz="1200" b="1" i="1" dirty="0" smtClean="0"/>
              <a:t>()</a:t>
            </a:r>
            <a:endParaRPr lang="fr-CA" sz="1200" b="1" i="1" dirty="0"/>
          </a:p>
          <a:p>
            <a:pPr marL="152401" indent="0">
              <a:spcBef>
                <a:spcPts val="1000"/>
              </a:spcBef>
              <a:buSzPts val="1200"/>
              <a:buNone/>
            </a:pPr>
            <a:r>
              <a:rPr lang="en-CA" dirty="0" smtClean="0"/>
              <a:t>    </a:t>
            </a:r>
            <a:r>
              <a:rPr lang="en-CA" sz="1200" dirty="0" smtClean="0">
                <a:latin typeface="Courier New" panose="02070309020205020404" pitchFamily="49" charset="0"/>
                <a:cs typeface="Courier New" panose="02070309020205020404" pitchFamily="49" charset="0"/>
              </a:rPr>
              <a:t>console.log(</a:t>
            </a:r>
            <a:r>
              <a:rPr lang="en-CA" sz="1200" b="1" dirty="0" err="1" smtClean="0">
                <a:latin typeface="Courier New" panose="02070309020205020404" pitchFamily="49" charset="0"/>
                <a:cs typeface="Courier New" panose="02070309020205020404" pitchFamily="49" charset="0"/>
              </a:rPr>
              <a:t>id.getTimestamp</a:t>
            </a:r>
            <a:r>
              <a:rPr lang="en-CA" sz="1200" b="1" dirty="0">
                <a:latin typeface="Courier New" panose="02070309020205020404" pitchFamily="49" charset="0"/>
                <a:cs typeface="Courier New" panose="02070309020205020404" pitchFamily="49" charset="0"/>
              </a:rPr>
              <a:t>()</a:t>
            </a:r>
            <a:r>
              <a:rPr lang="en-CA" sz="1200" dirty="0">
                <a:latin typeface="Courier New" panose="02070309020205020404" pitchFamily="49" charset="0"/>
                <a:cs typeface="Courier New" panose="02070309020205020404" pitchFamily="49" charset="0"/>
              </a:rPr>
              <a:t>);</a:t>
            </a:r>
          </a:p>
          <a:p>
            <a:pPr marL="381001" indent="-228600">
              <a:spcBef>
                <a:spcPts val="1000"/>
              </a:spcBef>
              <a:buSzPts val="1200"/>
              <a:buFont typeface="+mj-lt"/>
              <a:buAutoNum type="arabicPeriod" startAt="6"/>
            </a:pPr>
            <a:r>
              <a:rPr lang="fr-CA" sz="1200" dirty="0" smtClean="0"/>
              <a:t>Validez l’</a:t>
            </a:r>
            <a:r>
              <a:rPr lang="fr-CA" sz="1200" dirty="0" err="1" smtClean="0"/>
              <a:t>ObjectId</a:t>
            </a:r>
            <a:r>
              <a:rPr lang="fr-CA" sz="1200" dirty="0" smtClean="0"/>
              <a:t> généré en appelant la méthode </a:t>
            </a:r>
            <a:r>
              <a:rPr lang="fr-CA" sz="1200" b="1" i="1" dirty="0" err="1" smtClean="0"/>
              <a:t>isValid</a:t>
            </a:r>
            <a:r>
              <a:rPr lang="fr-CA" sz="1200" b="1" i="1" dirty="0" smtClean="0"/>
              <a:t>() </a:t>
            </a:r>
            <a:r>
              <a:rPr lang="fr-CA" sz="1200" dirty="0" smtClean="0"/>
              <a:t>de la classe </a:t>
            </a:r>
            <a:r>
              <a:rPr lang="fr-CA" sz="1200" b="1" i="1" dirty="0" err="1" smtClean="0"/>
              <a:t>ObjectId</a:t>
            </a:r>
            <a:endParaRPr lang="fr-CA" sz="1200" b="1" i="1" dirty="0"/>
          </a:p>
          <a:p>
            <a:pPr marL="152401" indent="0">
              <a:spcBef>
                <a:spcPts val="1000"/>
              </a:spcBef>
              <a:buSzPts val="1200"/>
              <a:buNone/>
            </a:pPr>
            <a:r>
              <a:rPr lang="en-CA" dirty="0" smtClean="0"/>
              <a:t>    </a:t>
            </a:r>
            <a:r>
              <a:rPr lang="en-CA" sz="1200" dirty="0" smtClean="0">
                <a:latin typeface="Courier New" panose="02070309020205020404" pitchFamily="49" charset="0"/>
                <a:cs typeface="Courier New" panose="02070309020205020404" pitchFamily="49" charset="0"/>
              </a:rPr>
              <a:t>console.log(</a:t>
            </a:r>
            <a:r>
              <a:rPr lang="en-CA" sz="1200" b="1" dirty="0" err="1" smtClean="0">
                <a:latin typeface="Courier New" panose="02070309020205020404" pitchFamily="49" charset="0"/>
                <a:cs typeface="Courier New" panose="02070309020205020404" pitchFamily="49" charset="0"/>
              </a:rPr>
              <a:t>mongoose.Types.ObjectId.isValid</a:t>
            </a:r>
            <a:r>
              <a:rPr lang="en-CA" sz="1200" b="1" dirty="0" smtClean="0">
                <a:latin typeface="Courier New" panose="02070309020205020404" pitchFamily="49" charset="0"/>
                <a:cs typeface="Courier New" panose="02070309020205020404" pitchFamily="49" charset="0"/>
              </a:rPr>
              <a:t>(id</a:t>
            </a:r>
            <a:r>
              <a:rPr lang="en-CA" sz="1200" b="1" dirty="0">
                <a:latin typeface="Courier New" panose="02070309020205020404" pitchFamily="49" charset="0"/>
                <a:cs typeface="Courier New" panose="02070309020205020404" pitchFamily="49" charset="0"/>
              </a:rPr>
              <a:t>)</a:t>
            </a:r>
            <a:r>
              <a:rPr lang="en-CA" sz="1200" dirty="0">
                <a:latin typeface="Courier New" panose="02070309020205020404" pitchFamily="49" charset="0"/>
                <a:cs typeface="Courier New" panose="02070309020205020404" pitchFamily="49" charset="0"/>
              </a:rPr>
              <a:t>);</a:t>
            </a:r>
          </a:p>
          <a:p>
            <a:pPr marL="152401" indent="0">
              <a:spcBef>
                <a:spcPts val="1000"/>
              </a:spcBef>
              <a:buSzPts val="1200"/>
              <a:buNone/>
            </a:pPr>
            <a:endParaRPr lang="en-CA" sz="1200" b="1" i="1" dirty="0">
              <a:latin typeface="Roboto" panose="020B0604020202020204" charset="0"/>
              <a:cs typeface="Roboto" panose="020B0604020202020204" charset="0"/>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a:latin typeface="Roboto" panose="020B0604020202020204" charset="0"/>
              <a:ea typeface="Roboto" panose="020B0604020202020204" charset="0"/>
              <a:cs typeface="Courier New"/>
              <a:sym typeface="Courier New"/>
            </a:endParaRPr>
          </a:p>
          <a:p>
            <a:pPr marL="171450" indent="-171450">
              <a:lnSpc>
                <a:spcPct val="100000"/>
              </a:lnSpc>
            </a:pPr>
            <a:endParaRPr lang="fr-CA" sz="1200" dirty="0">
              <a:latin typeface="Roboto" panose="020B0604020202020204" charset="0"/>
              <a:ea typeface="Roboto" panose="020B0604020202020204" charset="0"/>
              <a:cs typeface="Courier New"/>
              <a:sym typeface="Courier New"/>
            </a:endParaRPr>
          </a:p>
          <a:p>
            <a:pPr marL="628650" lvl="1" indent="-171450">
              <a:lnSpc>
                <a:spcPct val="100000"/>
              </a:lnSpc>
            </a:pPr>
            <a:endParaRPr lang="en-CA"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fr-FR" sz="1200" b="1"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15931858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Valider les </a:t>
            </a:r>
            <a:r>
              <a:rPr lang="fr-CA" dirty="0" err="1" smtClean="0">
                <a:solidFill>
                  <a:srgbClr val="FFFF00"/>
                </a:solidFill>
              </a:rPr>
              <a:t>ObjectId</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323851" indent="-171450">
              <a:spcBef>
                <a:spcPts val="1000"/>
              </a:spcBef>
              <a:buSzPts val="1200"/>
            </a:pPr>
            <a:r>
              <a:rPr lang="fr-CA" sz="1200" dirty="0" smtClean="0">
                <a:latin typeface="Roboto" panose="020B0604020202020204" charset="0"/>
                <a:cs typeface="Roboto" panose="020B0604020202020204" charset="0"/>
              </a:rPr>
              <a:t>Nous allons </a:t>
            </a:r>
            <a:r>
              <a:rPr lang="fr-CA" sz="1200" b="1" i="1" dirty="0" smtClean="0">
                <a:latin typeface="Roboto" panose="020B0604020202020204" charset="0"/>
                <a:cs typeface="Roboto" panose="020B0604020202020204" charset="0"/>
              </a:rPr>
              <a:t>valider les </a:t>
            </a:r>
            <a:r>
              <a:rPr lang="fr-CA" sz="1200" b="1" i="1" dirty="0" err="1" smtClean="0">
                <a:latin typeface="Roboto" panose="020B0604020202020204" charset="0"/>
                <a:cs typeface="Roboto" panose="020B0604020202020204" charset="0"/>
              </a:rPr>
              <a:t>ObjectId</a:t>
            </a:r>
            <a:r>
              <a:rPr lang="fr-CA" sz="1200" dirty="0" smtClean="0">
                <a:latin typeface="Roboto" panose="020B0604020202020204" charset="0"/>
                <a:cs typeface="Roboto" panose="020B0604020202020204" charset="0"/>
              </a:rPr>
              <a:t> de l’application </a:t>
            </a:r>
            <a:r>
              <a:rPr lang="fr-CA" sz="1200" b="1" i="1" dirty="0" err="1" smtClean="0">
                <a:latin typeface="Roboto" panose="020B0604020202020204" charset="0"/>
                <a:cs typeface="Roboto" panose="020B0604020202020204" charset="0"/>
              </a:rPr>
              <a:t>musica</a:t>
            </a:r>
            <a:r>
              <a:rPr lang="fr-CA" sz="1200" dirty="0" smtClean="0">
                <a:latin typeface="Roboto" panose="020B0604020202020204" charset="0"/>
                <a:cs typeface="Roboto" panose="020B0604020202020204" charset="0"/>
              </a:rPr>
              <a:t> pour s’assurer que le client nous envoie un </a:t>
            </a:r>
            <a:r>
              <a:rPr lang="fr-CA" sz="1200" dirty="0" err="1" smtClean="0">
                <a:latin typeface="Roboto" panose="020B0604020202020204" charset="0"/>
                <a:cs typeface="Roboto" panose="020B0604020202020204" charset="0"/>
              </a:rPr>
              <a:t>ObjectId</a:t>
            </a:r>
            <a:r>
              <a:rPr lang="fr-CA" sz="1200" dirty="0" smtClean="0">
                <a:latin typeface="Roboto" panose="020B0604020202020204" charset="0"/>
                <a:cs typeface="Roboto" panose="020B0604020202020204" charset="0"/>
              </a:rPr>
              <a:t> valide</a:t>
            </a:r>
          </a:p>
          <a:p>
            <a:pPr marL="323851" indent="-171450">
              <a:spcBef>
                <a:spcPts val="1000"/>
              </a:spcBef>
              <a:buSzPts val="1200"/>
            </a:pPr>
            <a:r>
              <a:rPr lang="fr-CA" sz="1200" dirty="0" smtClean="0">
                <a:latin typeface="Roboto" panose="020B0604020202020204" charset="0"/>
                <a:cs typeface="Roboto" panose="020B0604020202020204" charset="0"/>
              </a:rPr>
              <a:t>Nous allons nous servir d’une librairie de support de </a:t>
            </a:r>
            <a:r>
              <a:rPr lang="fr-CA" sz="1200" dirty="0" err="1" smtClean="0">
                <a:latin typeface="Roboto" panose="020B0604020202020204" charset="0"/>
                <a:cs typeface="Roboto" panose="020B0604020202020204" charset="0"/>
              </a:rPr>
              <a:t>Joi</a:t>
            </a:r>
            <a:r>
              <a:rPr lang="fr-CA" sz="1200" dirty="0" smtClean="0">
                <a:latin typeface="Roboto" panose="020B0604020202020204" charset="0"/>
                <a:cs typeface="Roboto" panose="020B0604020202020204" charset="0"/>
              </a:rPr>
              <a:t> </a:t>
            </a:r>
            <a:r>
              <a:rPr lang="fr-CA" sz="1200" b="1" i="1" dirty="0" err="1" smtClean="0">
                <a:latin typeface="Roboto" panose="020B0604020202020204" charset="0"/>
                <a:cs typeface="Roboto" panose="020B0604020202020204" charset="0"/>
              </a:rPr>
              <a:t>joi-objectid</a:t>
            </a:r>
            <a:r>
              <a:rPr lang="fr-CA" sz="1200" dirty="0" smtClean="0">
                <a:latin typeface="Roboto" panose="020B0604020202020204" charset="0"/>
                <a:cs typeface="Roboto" panose="020B0604020202020204" charset="0"/>
              </a:rPr>
              <a:t> pour valider les </a:t>
            </a:r>
            <a:r>
              <a:rPr lang="fr-CA" sz="1200" dirty="0" err="1" smtClean="0">
                <a:latin typeface="Roboto" panose="020B0604020202020204" charset="0"/>
                <a:cs typeface="Roboto" panose="020B0604020202020204" charset="0"/>
              </a:rPr>
              <a:t>ObjectId</a:t>
            </a:r>
            <a:endParaRPr lang="fr-CA" sz="1200" dirty="0" smtClean="0">
              <a:latin typeface="Roboto" panose="020B0604020202020204" charset="0"/>
              <a:cs typeface="Roboto" panose="020B0604020202020204" charset="0"/>
            </a:endParaRPr>
          </a:p>
          <a:p>
            <a:pPr marL="152401" indent="0">
              <a:spcBef>
                <a:spcPts val="1000"/>
              </a:spcBef>
              <a:buSzPts val="1200"/>
              <a:buNone/>
            </a:pPr>
            <a:endParaRPr lang="fr-CA" sz="1200" dirty="0" smtClean="0">
              <a:latin typeface="Roboto" panose="020B0604020202020204" charset="0"/>
              <a:cs typeface="Roboto" panose="020B0604020202020204" charset="0"/>
            </a:endParaRPr>
          </a:p>
          <a:p>
            <a:pPr marL="0" lvl="0" indent="0">
              <a:lnSpc>
                <a:spcPct val="100000"/>
              </a:lnSpc>
              <a:buNone/>
            </a:pPr>
            <a:r>
              <a:rPr lang="fr-FR" sz="1200" dirty="0"/>
              <a:t>Exercice :</a:t>
            </a:r>
          </a:p>
          <a:p>
            <a:pPr marL="381001" indent="-228600">
              <a:spcBef>
                <a:spcPts val="1000"/>
              </a:spcBef>
              <a:buSzPts val="1200"/>
              <a:buFont typeface="+mj-lt"/>
              <a:buAutoNum type="arabicPeriod"/>
            </a:pPr>
            <a:r>
              <a:rPr lang="fr-CA" sz="1200" dirty="0"/>
              <a:t>Dans le répertoire </a:t>
            </a:r>
            <a:r>
              <a:rPr lang="fr-CA" sz="1200" b="1" i="1" dirty="0" err="1" smtClean="0"/>
              <a:t>musica</a:t>
            </a:r>
            <a:r>
              <a:rPr lang="fr-CA" sz="1200" b="1" i="1" dirty="0" smtClean="0"/>
              <a:t> </a:t>
            </a:r>
            <a:r>
              <a:rPr lang="fr-CA" sz="1200" dirty="0" smtClean="0"/>
              <a:t>ouvrez la ligne de commande et exécutez </a:t>
            </a:r>
            <a:r>
              <a:rPr lang="fr-CA" sz="1200" b="1" i="1" dirty="0" err="1" smtClean="0"/>
              <a:t>npm</a:t>
            </a:r>
            <a:r>
              <a:rPr lang="fr-CA" sz="1200" b="1" i="1" dirty="0" smtClean="0"/>
              <a:t> i </a:t>
            </a:r>
            <a:r>
              <a:rPr lang="fr-CA" sz="1200" b="1" i="1" dirty="0" err="1" smtClean="0"/>
              <a:t>joi-objectid</a:t>
            </a:r>
            <a:endParaRPr lang="fr-CA" sz="1200" b="1" i="1" dirty="0" smtClean="0"/>
          </a:p>
          <a:p>
            <a:pPr marL="381001" indent="-228600">
              <a:spcBef>
                <a:spcPts val="1000"/>
              </a:spcBef>
              <a:buSzPts val="1200"/>
              <a:buFont typeface="+mj-lt"/>
              <a:buAutoNum type="arabicPeriod"/>
            </a:pPr>
            <a:r>
              <a:rPr lang="fr-CA" sz="1200" dirty="0" smtClean="0"/>
              <a:t>Ouvrez le fichier </a:t>
            </a:r>
            <a:r>
              <a:rPr lang="fr-CA" sz="1200" b="1" i="1" dirty="0" smtClean="0"/>
              <a:t>commande.js</a:t>
            </a:r>
            <a:r>
              <a:rPr lang="fr-CA" sz="1200" dirty="0" smtClean="0"/>
              <a:t> et chargez le module </a:t>
            </a:r>
            <a:r>
              <a:rPr lang="fr-CA" sz="1200" b="1" i="1" dirty="0" err="1" smtClean="0"/>
              <a:t>joi-objectid</a:t>
            </a:r>
            <a:r>
              <a:rPr lang="fr-CA" sz="1200" b="1" i="1" dirty="0"/>
              <a:t> </a:t>
            </a:r>
            <a:r>
              <a:rPr lang="fr-CA" sz="1200" dirty="0" smtClean="0"/>
              <a:t>qui retourne une fonction</a:t>
            </a:r>
            <a:endParaRPr lang="fr-CA" sz="1200" b="1" i="1" dirty="0"/>
          </a:p>
          <a:p>
            <a:pPr marL="152401" indent="0">
              <a:spcBef>
                <a:spcPts val="1000"/>
              </a:spcBef>
              <a:buSzPts val="1200"/>
              <a:buNone/>
            </a:pPr>
            <a:r>
              <a:rPr lang="en-CA" dirty="0" smtClean="0"/>
              <a:t>     </a:t>
            </a:r>
            <a:r>
              <a:rPr lang="en-CA" sz="1200" b="1" dirty="0" err="1" smtClean="0">
                <a:latin typeface="Courier New" panose="02070309020205020404" pitchFamily="49" charset="0"/>
                <a:cs typeface="Courier New" panose="02070309020205020404" pitchFamily="49" charset="0"/>
              </a:rPr>
              <a:t>Joi.objectId</a:t>
            </a:r>
            <a:r>
              <a:rPr lang="en-CA" sz="1200" b="1"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 require('</a:t>
            </a:r>
            <a:r>
              <a:rPr lang="en-CA" sz="1200" b="1" dirty="0" err="1">
                <a:latin typeface="Courier New" panose="02070309020205020404" pitchFamily="49" charset="0"/>
                <a:cs typeface="Courier New" panose="02070309020205020404" pitchFamily="49" charset="0"/>
              </a:rPr>
              <a:t>joi-objectid</a:t>
            </a:r>
            <a:r>
              <a:rPr lang="en-CA" sz="1200" b="1" dirty="0">
                <a:latin typeface="Courier New" panose="02070309020205020404" pitchFamily="49" charset="0"/>
                <a:cs typeface="Courier New" panose="02070309020205020404" pitchFamily="49" charset="0"/>
              </a:rPr>
              <a:t>')(</a:t>
            </a:r>
            <a:r>
              <a:rPr lang="en-CA" sz="1200" b="1" dirty="0" err="1">
                <a:latin typeface="Courier New" panose="02070309020205020404" pitchFamily="49" charset="0"/>
                <a:cs typeface="Courier New" panose="02070309020205020404" pitchFamily="49" charset="0"/>
              </a:rPr>
              <a:t>Joi</a:t>
            </a:r>
            <a:r>
              <a:rPr lang="en-CA" sz="1200" b="1" dirty="0">
                <a:latin typeface="Courier New" panose="02070309020205020404" pitchFamily="49" charset="0"/>
                <a:cs typeface="Courier New" panose="02070309020205020404" pitchFamily="49" charset="0"/>
              </a:rPr>
              <a:t>);</a:t>
            </a:r>
          </a:p>
          <a:p>
            <a:pPr marL="381001" indent="-228600">
              <a:spcBef>
                <a:spcPts val="1000"/>
              </a:spcBef>
              <a:buSzPts val="1200"/>
              <a:buFont typeface="+mj-lt"/>
              <a:buAutoNum type="arabicPeriod" startAt="3"/>
            </a:pPr>
            <a:r>
              <a:rPr lang="fr-CA" sz="1200" dirty="0" smtClean="0"/>
              <a:t>Dans la méthode </a:t>
            </a:r>
            <a:r>
              <a:rPr lang="fr-CA" sz="1200" dirty="0" err="1" smtClean="0"/>
              <a:t>validerCommande</a:t>
            </a:r>
            <a:r>
              <a:rPr lang="fr-CA" sz="1200" dirty="0" smtClean="0"/>
              <a:t>() ajoutez la validation sur </a:t>
            </a:r>
            <a:r>
              <a:rPr lang="fr-CA" sz="1200" dirty="0" err="1" smtClean="0"/>
              <a:t>clientId</a:t>
            </a:r>
            <a:r>
              <a:rPr lang="fr-CA" sz="1200" dirty="0" smtClean="0"/>
              <a:t> et </a:t>
            </a:r>
            <a:r>
              <a:rPr lang="fr-CA" sz="1200" dirty="0" err="1" smtClean="0"/>
              <a:t>albumId</a:t>
            </a:r>
            <a:r>
              <a:rPr lang="fr-CA" sz="1200" dirty="0" smtClean="0"/>
              <a:t> en appelant la méthode </a:t>
            </a:r>
            <a:r>
              <a:rPr lang="fr-CA" sz="1200" b="1" i="1" dirty="0" err="1" smtClean="0"/>
              <a:t>objectId</a:t>
            </a:r>
            <a:r>
              <a:rPr lang="fr-CA" sz="1200" b="1" i="1" dirty="0" smtClean="0"/>
              <a:t>() </a:t>
            </a:r>
            <a:r>
              <a:rPr lang="fr-CA" sz="1200" dirty="0" smtClean="0"/>
              <a:t>de la classe </a:t>
            </a:r>
            <a:r>
              <a:rPr lang="fr-CA" sz="1200" b="1" i="1" dirty="0" err="1" smtClean="0"/>
              <a:t>Joi</a:t>
            </a:r>
            <a:endParaRPr lang="fr-CA" sz="1200" b="1" i="1" dirty="0"/>
          </a:p>
          <a:p>
            <a:pPr marL="152401" indent="0">
              <a:spcBef>
                <a:spcPts val="1000"/>
              </a:spcBef>
              <a:buSzPts val="1200"/>
              <a:buNone/>
            </a:pPr>
            <a:endParaRPr lang="fr-CA" sz="1200" dirty="0"/>
          </a:p>
          <a:p>
            <a:pPr marL="152401" indent="0">
              <a:spcBef>
                <a:spcPts val="1000"/>
              </a:spcBef>
              <a:buSzPts val="1200"/>
              <a:buNone/>
            </a:pPr>
            <a:endParaRPr lang="en-CA" sz="1200" dirty="0">
              <a:latin typeface="Roboto" panose="020B0604020202020204" charset="0"/>
              <a:cs typeface="Roboto" panose="020B0604020202020204" charset="0"/>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a:latin typeface="Roboto" panose="020B0604020202020204" charset="0"/>
              <a:ea typeface="Roboto" panose="020B0604020202020204" charset="0"/>
              <a:cs typeface="Courier New"/>
              <a:sym typeface="Courier New"/>
            </a:endParaRPr>
          </a:p>
          <a:p>
            <a:pPr marL="171450" indent="-171450">
              <a:lnSpc>
                <a:spcPct val="100000"/>
              </a:lnSpc>
            </a:pPr>
            <a:endParaRPr lang="fr-CA" sz="1200" dirty="0">
              <a:latin typeface="Roboto" panose="020B0604020202020204" charset="0"/>
              <a:ea typeface="Roboto" panose="020B0604020202020204" charset="0"/>
              <a:cs typeface="Courier New"/>
              <a:sym typeface="Courier New"/>
            </a:endParaRPr>
          </a:p>
          <a:p>
            <a:pPr marL="628650" lvl="1" indent="-171450">
              <a:lnSpc>
                <a:spcPct val="100000"/>
              </a:lnSpc>
            </a:pPr>
            <a:endParaRPr lang="en-CA"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fr-FR" sz="1200" b="1"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298403018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75"/>
          <p:cNvSpPr txBox="1">
            <a:spLocks noGrp="1"/>
          </p:cNvSpPr>
          <p:nvPr>
            <p:ph type="title"/>
          </p:nvPr>
        </p:nvSpPr>
        <p:spPr>
          <a:xfrm>
            <a:off x="287449" y="738725"/>
            <a:ext cx="8678933"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MongoDB &gt; </a:t>
            </a:r>
            <a:r>
              <a:rPr lang="en" dirty="0" smtClean="0"/>
              <a:t>Relations &gt; </a:t>
            </a:r>
            <a:r>
              <a:rPr lang="fr-CA" dirty="0" smtClean="0">
                <a:solidFill>
                  <a:srgbClr val="FFFF00"/>
                </a:solidFill>
              </a:rPr>
              <a:t>Valider les </a:t>
            </a:r>
            <a:r>
              <a:rPr lang="fr-CA" dirty="0" err="1" smtClean="0">
                <a:solidFill>
                  <a:srgbClr val="FFFF00"/>
                </a:solidFill>
              </a:rPr>
              <a:t>ObjectId</a:t>
            </a:r>
            <a:endParaRPr dirty="0">
              <a:solidFill>
                <a:srgbClr val="FFFF00"/>
              </a:solidFill>
            </a:endParaRPr>
          </a:p>
        </p:txBody>
      </p:sp>
      <p:sp>
        <p:nvSpPr>
          <p:cNvPr id="1832" name="Google Shape;1832;p275"/>
          <p:cNvSpPr txBox="1">
            <a:spLocks noGrp="1"/>
          </p:cNvSpPr>
          <p:nvPr>
            <p:ph type="body" idx="1"/>
          </p:nvPr>
        </p:nvSpPr>
        <p:spPr>
          <a:xfrm>
            <a:off x="160850" y="1677524"/>
            <a:ext cx="8856600" cy="3465976"/>
          </a:xfrm>
          <a:prstGeom prst="rect">
            <a:avLst/>
          </a:prstGeom>
        </p:spPr>
        <p:txBody>
          <a:bodyPr spcFirstLastPara="1" wrap="square" lIns="91425" tIns="91425" rIns="91425" bIns="91425" anchor="t" anchorCtr="0">
            <a:noAutofit/>
          </a:bodyPr>
          <a:lstStyle/>
          <a:p>
            <a:pPr marL="139700" indent="0">
              <a:buNone/>
            </a:pPr>
            <a:r>
              <a:rPr lang="en-CA" sz="1200" dirty="0">
                <a:latin typeface="Courier New" panose="02070309020205020404" pitchFamily="49" charset="0"/>
                <a:cs typeface="Courier New" panose="02070309020205020404" pitchFamily="49" charset="0"/>
              </a:rPr>
              <a:t>function </a:t>
            </a:r>
            <a:r>
              <a:rPr lang="en-CA" sz="1200" dirty="0" err="1">
                <a:latin typeface="Courier New" panose="02070309020205020404" pitchFamily="49" charset="0"/>
                <a:cs typeface="Courier New" panose="02070309020205020404" pitchFamily="49" charset="0"/>
              </a:rPr>
              <a:t>validerCommande</a:t>
            </a:r>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commande</a:t>
            </a:r>
            <a:r>
              <a:rPr lang="en-CA" sz="1200" dirty="0">
                <a:latin typeface="Courier New" panose="02070309020205020404" pitchFamily="49" charset="0"/>
                <a:cs typeface="Courier New" panose="02070309020205020404" pitchFamily="49" charset="0"/>
              </a:rPr>
              <a:t>) {</a:t>
            </a:r>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const</a:t>
            </a:r>
            <a:r>
              <a:rPr lang="en-CA" sz="1200" dirty="0" smtClean="0">
                <a:latin typeface="Courier New" panose="02070309020205020404" pitchFamily="49" charset="0"/>
                <a:cs typeface="Courier New" panose="02070309020205020404" pitchFamily="49" charset="0"/>
              </a:rPr>
              <a:t> </a:t>
            </a:r>
            <a:r>
              <a:rPr lang="en-CA" sz="1200" dirty="0">
                <a:latin typeface="Courier New" panose="02070309020205020404" pitchFamily="49" charset="0"/>
                <a:cs typeface="Courier New" panose="02070309020205020404" pitchFamily="49" charset="0"/>
              </a:rPr>
              <a:t>schema = {</a:t>
            </a:r>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clientId</a:t>
            </a:r>
            <a:r>
              <a:rPr lang="en-CA" sz="1200"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Joi.objectId</a:t>
            </a:r>
            <a:r>
              <a:rPr lang="en-CA" sz="1200" b="1" dirty="0">
                <a:latin typeface="Courier New" panose="02070309020205020404" pitchFamily="49" charset="0"/>
                <a:cs typeface="Courier New" panose="02070309020205020404" pitchFamily="49" charset="0"/>
              </a:rPr>
              <a:t>()</a:t>
            </a:r>
            <a:r>
              <a:rPr lang="en-CA" sz="1200" dirty="0">
                <a:latin typeface="Courier New" panose="02070309020205020404" pitchFamily="49" charset="0"/>
                <a:cs typeface="Courier New" panose="02070309020205020404" pitchFamily="49" charset="0"/>
              </a:rPr>
              <a:t>.required(),</a:t>
            </a:r>
          </a:p>
          <a:p>
            <a:pPr marL="139700" indent="0">
              <a:buNone/>
            </a:pPr>
            <a:r>
              <a:rPr lang="en-CA" sz="1200" dirty="0" smtClean="0">
                <a:latin typeface="Courier New" panose="02070309020205020404" pitchFamily="49" charset="0"/>
                <a:cs typeface="Courier New" panose="02070309020205020404" pitchFamily="49" charset="0"/>
              </a:rPr>
              <a:t>        </a:t>
            </a:r>
            <a:r>
              <a:rPr lang="en-CA" sz="1200" dirty="0" err="1" smtClean="0">
                <a:latin typeface="Courier New" panose="02070309020205020404" pitchFamily="49" charset="0"/>
                <a:cs typeface="Courier New" panose="02070309020205020404" pitchFamily="49" charset="0"/>
              </a:rPr>
              <a:t>albumId</a:t>
            </a:r>
            <a:r>
              <a:rPr lang="en-CA" sz="1200"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Joi.objectId</a:t>
            </a:r>
            <a:r>
              <a:rPr lang="en-CA" sz="1200" b="1" dirty="0">
                <a:latin typeface="Courier New" panose="02070309020205020404" pitchFamily="49" charset="0"/>
                <a:cs typeface="Courier New" panose="02070309020205020404" pitchFamily="49" charset="0"/>
              </a:rPr>
              <a:t>()</a:t>
            </a:r>
            <a:r>
              <a:rPr lang="en-CA" sz="1200" dirty="0">
                <a:latin typeface="Courier New" panose="02070309020205020404" pitchFamily="49" charset="0"/>
                <a:cs typeface="Courier New" panose="02070309020205020404" pitchFamily="49" charset="0"/>
              </a:rPr>
              <a:t>.required()</a:t>
            </a:r>
          </a:p>
          <a:p>
            <a:pPr marL="139700" indent="0">
              <a:buNone/>
            </a:pPr>
            <a:r>
              <a:rPr lang="en-CA" sz="1200" dirty="0" smtClean="0">
                <a:latin typeface="Courier New" panose="02070309020205020404" pitchFamily="49" charset="0"/>
                <a:cs typeface="Courier New" panose="02070309020205020404" pitchFamily="49" charset="0"/>
              </a:rPr>
              <a:t>    };</a:t>
            </a:r>
            <a:endParaRPr lang="en-CA" sz="1200" dirty="0">
              <a:latin typeface="Courier New" panose="02070309020205020404" pitchFamily="49" charset="0"/>
              <a:cs typeface="Courier New" panose="02070309020205020404" pitchFamily="49" charset="0"/>
            </a:endParaRPr>
          </a:p>
          <a:p>
            <a:pPr marL="139700" indent="0">
              <a:buNone/>
            </a:pPr>
            <a:r>
              <a:rPr lang="en-CA" sz="1200" dirty="0" smtClean="0">
                <a:latin typeface="Courier New" panose="02070309020205020404" pitchFamily="49" charset="0"/>
                <a:cs typeface="Courier New" panose="02070309020205020404" pitchFamily="49" charset="0"/>
              </a:rPr>
              <a:t>    return </a:t>
            </a:r>
            <a:r>
              <a:rPr lang="en-CA" sz="1200" dirty="0" err="1">
                <a:latin typeface="Courier New" panose="02070309020205020404" pitchFamily="49" charset="0"/>
                <a:cs typeface="Courier New" panose="02070309020205020404" pitchFamily="49" charset="0"/>
              </a:rPr>
              <a:t>Joi.validate</a:t>
            </a:r>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commande</a:t>
            </a:r>
            <a:r>
              <a:rPr lang="en-CA" sz="1200" dirty="0">
                <a:latin typeface="Courier New" panose="02070309020205020404" pitchFamily="49" charset="0"/>
                <a:cs typeface="Courier New" panose="02070309020205020404" pitchFamily="49" charset="0"/>
              </a:rPr>
              <a:t>, schema);</a:t>
            </a:r>
          </a:p>
          <a:p>
            <a:pPr marL="139700" indent="0">
              <a:buNone/>
            </a:pPr>
            <a:r>
              <a:rPr lang="en-CA" sz="1200" dirty="0">
                <a:latin typeface="Courier New" panose="02070309020205020404" pitchFamily="49" charset="0"/>
                <a:cs typeface="Courier New" panose="02070309020205020404" pitchFamily="49" charset="0"/>
              </a:rPr>
              <a:t>}</a:t>
            </a:r>
          </a:p>
          <a:p>
            <a:pPr marL="381001" indent="-228600">
              <a:spcBef>
                <a:spcPts val="1000"/>
              </a:spcBef>
              <a:buSzPts val="1200"/>
              <a:buFont typeface="+mj-lt"/>
              <a:buAutoNum type="arabicPeriod" startAt="4"/>
            </a:pPr>
            <a:r>
              <a:rPr lang="fr-CA" sz="1200" dirty="0" smtClean="0"/>
              <a:t>Enregistrez les modifications et exécutez </a:t>
            </a:r>
            <a:r>
              <a:rPr lang="fr-CA" sz="1200" b="1" i="1" dirty="0" smtClean="0"/>
              <a:t>index.js</a:t>
            </a:r>
          </a:p>
          <a:p>
            <a:pPr marL="381001" indent="-228600">
              <a:spcBef>
                <a:spcPts val="1000"/>
              </a:spcBef>
              <a:buSzPts val="1200"/>
              <a:buFont typeface="+mj-lt"/>
              <a:buAutoNum type="arabicPeriod" startAt="4"/>
            </a:pPr>
            <a:r>
              <a:rPr lang="fr-CA" sz="1200" dirty="0" smtClean="0"/>
              <a:t>Ouvrez </a:t>
            </a:r>
            <a:r>
              <a:rPr lang="fr-CA" sz="1200" dirty="0" err="1" smtClean="0"/>
              <a:t>Postman</a:t>
            </a:r>
            <a:r>
              <a:rPr lang="fr-CA" sz="1200" dirty="0" smtClean="0"/>
              <a:t> et créez une commande à l’aide de la méthode POST </a:t>
            </a:r>
            <a:r>
              <a:rPr lang="fr-CA" sz="1200" dirty="0" smtClean="0">
                <a:hlinkClick r:id="rId3"/>
              </a:rPr>
              <a:t>http://localhost:3000/commandes</a:t>
            </a:r>
            <a:r>
              <a:rPr lang="fr-CA" sz="1200" dirty="0" smtClean="0"/>
              <a:t> et en soumettant un </a:t>
            </a:r>
            <a:r>
              <a:rPr lang="fr-CA" sz="1200" b="1" i="1" dirty="0" err="1" smtClean="0"/>
              <a:t>clientId</a:t>
            </a:r>
            <a:r>
              <a:rPr lang="fr-CA" sz="1200" dirty="0" smtClean="0"/>
              <a:t> ou </a:t>
            </a:r>
            <a:r>
              <a:rPr lang="fr-CA" sz="1200" b="1" i="1" dirty="0" err="1" smtClean="0"/>
              <a:t>albumId</a:t>
            </a:r>
            <a:r>
              <a:rPr lang="fr-CA" sz="1200" dirty="0" smtClean="0"/>
              <a:t> invalides</a:t>
            </a:r>
          </a:p>
          <a:p>
            <a:pPr marL="381001" indent="-228600">
              <a:spcBef>
                <a:spcPts val="1000"/>
              </a:spcBef>
              <a:buSzPts val="1200"/>
              <a:buFont typeface="+mj-lt"/>
              <a:buAutoNum type="arabicPeriod" startAt="4"/>
            </a:pPr>
            <a:r>
              <a:rPr lang="fr-CA" sz="1200" dirty="0" smtClean="0"/>
              <a:t>Vérifiez que vous obtenez un message d’erreur indiquant que l’</a:t>
            </a:r>
            <a:r>
              <a:rPr lang="fr-CA" sz="1200" b="1" i="1" dirty="0" err="1" smtClean="0"/>
              <a:t>ObjectId</a:t>
            </a:r>
            <a:r>
              <a:rPr lang="fr-CA" sz="1200" b="1" i="1" dirty="0" smtClean="0"/>
              <a:t> </a:t>
            </a:r>
            <a:r>
              <a:rPr lang="fr-CA" sz="1200" dirty="0" smtClean="0"/>
              <a:t>ne correspond pas au pattern requis.</a:t>
            </a:r>
            <a:endParaRPr lang="fr-CA" sz="1200" dirty="0"/>
          </a:p>
          <a:p>
            <a:pPr marL="152401" indent="0">
              <a:spcBef>
                <a:spcPts val="1000"/>
              </a:spcBef>
              <a:buSzPts val="1200"/>
              <a:buNone/>
            </a:pPr>
            <a:endParaRPr lang="fr-CA" sz="1200" dirty="0"/>
          </a:p>
          <a:p>
            <a:pPr marL="152401" indent="0">
              <a:spcBef>
                <a:spcPts val="1000"/>
              </a:spcBef>
              <a:buSzPts val="1200"/>
              <a:buNone/>
            </a:pPr>
            <a:endParaRPr lang="en-CA" sz="1200" dirty="0">
              <a:latin typeface="Roboto" panose="020B0604020202020204" charset="0"/>
              <a:cs typeface="Roboto" panose="020B0604020202020204" charset="0"/>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a:latin typeface="Roboto" panose="020B0604020202020204" charset="0"/>
              <a:ea typeface="Roboto" panose="020B0604020202020204" charset="0"/>
              <a:cs typeface="Courier New"/>
              <a:sym typeface="Courier New"/>
            </a:endParaRPr>
          </a:p>
          <a:p>
            <a:pPr marL="171450" indent="-171450">
              <a:lnSpc>
                <a:spcPct val="100000"/>
              </a:lnSpc>
            </a:pPr>
            <a:endParaRPr lang="fr-CA" sz="1200" dirty="0">
              <a:latin typeface="Roboto" panose="020B0604020202020204" charset="0"/>
              <a:ea typeface="Roboto" panose="020B0604020202020204" charset="0"/>
              <a:cs typeface="Courier New"/>
              <a:sym typeface="Courier New"/>
            </a:endParaRPr>
          </a:p>
          <a:p>
            <a:pPr marL="628650" lvl="1" indent="-171450">
              <a:lnSpc>
                <a:spcPct val="100000"/>
              </a:lnSpc>
            </a:pPr>
            <a:endParaRPr lang="en-CA"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en-CA" sz="1200" b="1" dirty="0" smtClean="0">
              <a:latin typeface="Roboto" panose="020B0604020202020204" charset="0"/>
              <a:ea typeface="Roboto" panose="020B0604020202020204" charset="0"/>
              <a:cs typeface="Courier New"/>
              <a:sym typeface="Courier New"/>
            </a:endParaRPr>
          </a:p>
          <a:p>
            <a:pPr marL="171450" indent="-171450">
              <a:lnSpc>
                <a:spcPct val="100000"/>
              </a:lnSpc>
            </a:pPr>
            <a:endParaRPr lang="fr-FR" sz="1200" b="1" dirty="0" smtClean="0"/>
          </a:p>
          <a:p>
            <a:pPr marL="365760" lvl="0" indent="-213359">
              <a:spcBef>
                <a:spcPts val="1000"/>
              </a:spcBef>
              <a:buSzPts val="1200"/>
              <a:buAutoNum type="arabicPeriod"/>
            </a:pPr>
            <a:endParaRPr lang="fr-FR" sz="1200" dirty="0" smtClean="0"/>
          </a:p>
          <a:p>
            <a:pPr marL="171450" indent="-171450">
              <a:lnSpc>
                <a:spcPct val="135714"/>
              </a:lnSpc>
            </a:pPr>
            <a:endParaRPr lang="fr-CA" sz="1200" dirty="0" smtClean="0">
              <a:latin typeface="Roboto" panose="020B0604020202020204" charset="0"/>
              <a:ea typeface="Roboto" panose="020B0604020202020204" charset="0"/>
              <a:cs typeface="Courier New"/>
              <a:sym typeface="Courier New"/>
            </a:endParaRPr>
          </a:p>
          <a:p>
            <a:pPr marL="171450" indent="-171450">
              <a:lnSpc>
                <a:spcPct val="135714"/>
              </a:lnSpc>
            </a:pPr>
            <a:endParaRPr sz="1200" dirty="0" smtClean="0">
              <a:latin typeface="Roboto" panose="020B0604020202020204" charset="0"/>
              <a:ea typeface="Roboto" panose="020B0604020202020204" charset="0"/>
              <a:cs typeface="Courier New"/>
              <a:sym typeface="Courier New"/>
            </a:endParaRPr>
          </a:p>
          <a:p>
            <a:pPr marL="0" marR="0" lvl="0" indent="0" algn="l" rtl="0">
              <a:lnSpc>
                <a:spcPct val="115000"/>
              </a:lnSpc>
              <a:spcBef>
                <a:spcPts val="0"/>
              </a:spcBef>
              <a:spcAft>
                <a:spcPts val="0"/>
              </a:spcAft>
              <a:buNone/>
            </a:pPr>
            <a:endParaRPr sz="1200" dirty="0"/>
          </a:p>
          <a:p>
            <a:pPr marL="457200" lvl="0" indent="0" algn="l" rtl="0">
              <a:spcBef>
                <a:spcPts val="1000"/>
              </a:spcBef>
              <a:spcAft>
                <a:spcPts val="0"/>
              </a:spcAft>
              <a:buNone/>
            </a:pPr>
            <a:endParaRPr sz="1200" dirty="0"/>
          </a:p>
          <a:p>
            <a:pPr marL="0" lvl="0" indent="0" algn="l" rtl="0">
              <a:lnSpc>
                <a:spcPct val="135714"/>
              </a:lnSpc>
              <a:spcBef>
                <a:spcPts val="1000"/>
              </a:spcBef>
              <a:spcAft>
                <a:spcPts val="0"/>
              </a:spcAft>
              <a:buNone/>
            </a:pPr>
            <a:endParaRPr sz="1200" dirty="0"/>
          </a:p>
          <a:p>
            <a:pPr marL="0" lvl="0" indent="0" algn="l" rtl="0">
              <a:spcBef>
                <a:spcPts val="0"/>
              </a:spcBef>
              <a:spcAft>
                <a:spcPts val="0"/>
              </a:spcAft>
              <a:buNone/>
            </a:pPr>
            <a:endParaRPr b="1" i="1" dirty="0"/>
          </a:p>
          <a:p>
            <a:pPr marL="914400" lvl="0" indent="0" algn="l" rtl="0">
              <a:spcBef>
                <a:spcPts val="1000"/>
              </a:spcBef>
              <a:spcAft>
                <a:spcPts val="0"/>
              </a:spcAft>
              <a:buNone/>
            </a:pPr>
            <a:endParaRPr dirty="0"/>
          </a:p>
          <a:p>
            <a:pPr marL="0" lvl="0" indent="0" algn="l" rtl="0">
              <a:spcBef>
                <a:spcPts val="1000"/>
              </a:spcBef>
              <a:spcAft>
                <a:spcPts val="0"/>
              </a:spcAft>
              <a:buNone/>
            </a:pPr>
            <a:endParaRPr sz="1200" dirty="0"/>
          </a:p>
          <a:p>
            <a:pPr marL="0" lvl="0" indent="0" algn="l" rtl="0">
              <a:spcBef>
                <a:spcPts val="1000"/>
              </a:spcBef>
              <a:spcAft>
                <a:spcPts val="0"/>
              </a:spcAft>
              <a:buNone/>
            </a:pPr>
            <a:endParaRPr sz="1200" dirty="0"/>
          </a:p>
          <a:p>
            <a:pPr marL="0" lvl="0" indent="0" algn="l" rtl="0">
              <a:spcBef>
                <a:spcPts val="1000"/>
              </a:spcBef>
              <a:spcAft>
                <a:spcPts val="0"/>
              </a:spcAft>
              <a:buNone/>
            </a:pPr>
            <a:endParaRPr dirty="0"/>
          </a:p>
          <a:p>
            <a:pPr marL="0" lvl="0" indent="0" algn="l" rtl="0">
              <a:spcBef>
                <a:spcPts val="1000"/>
              </a:spcBef>
              <a:spcAft>
                <a:spcPts val="1000"/>
              </a:spcAft>
              <a:buNone/>
            </a:pPr>
            <a:endParaRPr sz="1200" b="1" i="1" dirty="0"/>
          </a:p>
        </p:txBody>
      </p:sp>
    </p:spTree>
    <p:extLst>
      <p:ext uri="{BB962C8B-B14F-4D97-AF65-F5344CB8AC3E}">
        <p14:creationId xmlns:p14="http://schemas.microsoft.com/office/powerpoint/2010/main" val="1988854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File System</a:t>
            </a:r>
            <a:endParaRPr>
              <a:solidFill>
                <a:srgbClr val="FFFF00"/>
              </a:solidFill>
            </a:endParaRPr>
          </a:p>
        </p:txBody>
      </p:sp>
      <p:sp>
        <p:nvSpPr>
          <p:cNvPr id="300" name="Google Shape;300;p43"/>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3 :</a:t>
            </a:r>
            <a:endParaRPr sz="1200" u="sng"/>
          </a:p>
          <a:p>
            <a:pPr marL="365760" lvl="0" indent="-213359" algn="l" rtl="0">
              <a:spcBef>
                <a:spcPts val="1000"/>
              </a:spcBef>
              <a:spcAft>
                <a:spcPts val="0"/>
              </a:spcAft>
              <a:buSzPts val="1200"/>
              <a:buAutoNum type="arabicPeriod"/>
            </a:pPr>
            <a:r>
              <a:rPr lang="en" sz="1200"/>
              <a:t>Ouvrez le fichier </a:t>
            </a:r>
            <a:r>
              <a:rPr lang="en" sz="1200" b="1" i="1"/>
              <a:t>app.js</a:t>
            </a:r>
            <a:endParaRPr sz="1200" b="1" i="1"/>
          </a:p>
          <a:p>
            <a:pPr marL="365760" lvl="0" indent="-213359" algn="l" rtl="0">
              <a:spcBef>
                <a:spcPts val="1000"/>
              </a:spcBef>
              <a:spcAft>
                <a:spcPts val="0"/>
              </a:spcAft>
              <a:buSzPts val="1200"/>
              <a:buAutoNum type="arabicPeriod"/>
            </a:pPr>
            <a:r>
              <a:rPr lang="en" sz="1200"/>
              <a:t>Remplacer le paramètre </a:t>
            </a:r>
            <a:r>
              <a:rPr lang="en" sz="1050" b="1">
                <a:latin typeface="Courier New"/>
                <a:ea typeface="Courier New"/>
                <a:cs typeface="Courier New"/>
                <a:sym typeface="Courier New"/>
              </a:rPr>
              <a:t>'./' par '$' </a:t>
            </a:r>
            <a:r>
              <a:rPr lang="en" sz="1200"/>
              <a:t>de la fonction </a:t>
            </a:r>
            <a:r>
              <a:rPr lang="en" sz="1200" b="1" i="1"/>
              <a:t>readdir()</a:t>
            </a:r>
            <a:r>
              <a:rPr lang="en" sz="1200" i="1"/>
              <a:t> </a:t>
            </a:r>
            <a:r>
              <a:rPr lang="en" sz="1200"/>
              <a:t>pour simuler une erreur :</a:t>
            </a:r>
            <a:endParaRPr/>
          </a:p>
          <a:p>
            <a:pPr marL="457200" lvl="0" indent="0" algn="l" rtl="0">
              <a:lnSpc>
                <a:spcPct val="135714"/>
              </a:lnSpc>
              <a:spcBef>
                <a:spcPts val="1000"/>
              </a:spcBef>
              <a:spcAft>
                <a:spcPts val="0"/>
              </a:spcAft>
              <a:buNone/>
            </a:pPr>
            <a:r>
              <a:rPr lang="en" sz="1050">
                <a:latin typeface="Courier New"/>
                <a:ea typeface="Courier New"/>
                <a:cs typeface="Courier New"/>
                <a:sym typeface="Courier New"/>
              </a:rPr>
              <a:t>const fs = require('fs');</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fs.readdir(</a:t>
            </a:r>
            <a:r>
              <a:rPr lang="en" sz="1050" b="1">
                <a:latin typeface="Courier New"/>
                <a:ea typeface="Courier New"/>
                <a:cs typeface="Courier New"/>
                <a:sym typeface="Courier New"/>
              </a:rPr>
              <a:t>'$'</a:t>
            </a:r>
            <a:r>
              <a:rPr lang="en" sz="1050">
                <a:latin typeface="Courier New"/>
                <a:ea typeface="Courier New"/>
                <a:cs typeface="Courier New"/>
                <a:sym typeface="Courier New"/>
              </a:rPr>
              <a:t>, function(err, fichiers) {</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if (err) console.log('Error', err);</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else console.log('Result', fichiers);</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Enregistrez et exécutez le code</a:t>
            </a:r>
            <a:endParaRPr sz="1200"/>
          </a:p>
          <a:p>
            <a:pPr marL="365760" lvl="0" indent="-213359" algn="l" rtl="0">
              <a:spcBef>
                <a:spcPts val="1000"/>
              </a:spcBef>
              <a:spcAft>
                <a:spcPts val="0"/>
              </a:spcAft>
              <a:buSzPts val="1200"/>
              <a:buAutoNum type="arabicPeriod"/>
            </a:pPr>
            <a:r>
              <a:rPr lang="en" sz="1200"/>
              <a:t>Observez le résultat à l’écran</a:t>
            </a:r>
            <a:endParaRPr sz="1200"/>
          </a:p>
          <a:p>
            <a:pPr marL="457200" lvl="0" indent="0" algn="l" rtl="0">
              <a:lnSpc>
                <a:spcPct val="135714"/>
              </a:lnSpc>
              <a:spcBef>
                <a:spcPts val="1000"/>
              </a:spcBef>
              <a:spcAft>
                <a:spcPts val="0"/>
              </a:spcAft>
              <a:buNone/>
            </a:pPr>
            <a:endParaRPr sz="1050" b="1">
              <a:latin typeface="Courier New"/>
              <a:ea typeface="Courier New"/>
              <a:cs typeface="Courier New"/>
              <a:sym typeface="Courier New"/>
            </a:endParaRPr>
          </a:p>
          <a:p>
            <a:pPr marL="0" lvl="0" indent="0" algn="l" rtl="0">
              <a:spcBef>
                <a:spcPts val="1000"/>
              </a:spcBef>
              <a:spcAft>
                <a:spcPts val="1600"/>
              </a:spcAft>
              <a:buNone/>
            </a:pPr>
            <a:endParaRPr/>
          </a:p>
        </p:txBody>
      </p:sp>
      <p:sp>
        <p:nvSpPr>
          <p:cNvPr id="301" name="Google Shape;301;p43"/>
          <p:cNvSpPr txBox="1">
            <a:spLocks noGrp="1"/>
          </p:cNvSpPr>
          <p:nvPr>
            <p:ph type="body" idx="1"/>
          </p:nvPr>
        </p:nvSpPr>
        <p:spPr>
          <a:xfrm>
            <a:off x="4344875" y="1723600"/>
            <a:ext cx="46845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5"/>
            </a:pPr>
            <a:r>
              <a:rPr lang="en" sz="1200"/>
              <a:t>Vous constaterez que l’objet </a:t>
            </a:r>
            <a:r>
              <a:rPr lang="en" sz="1200" b="1" i="1"/>
              <a:t>err </a:t>
            </a:r>
            <a:r>
              <a:rPr lang="en" sz="1200"/>
              <a:t>est différent de </a:t>
            </a:r>
            <a:r>
              <a:rPr lang="en" sz="1200" b="1" i="1"/>
              <a:t>null </a:t>
            </a:r>
            <a:r>
              <a:rPr lang="en" sz="1200"/>
              <a:t>étant donné qu’une erreur </a:t>
            </a:r>
            <a:r>
              <a:rPr lang="en" sz="1200" b="1" i="1"/>
              <a:t>no such file or directory</a:t>
            </a:r>
            <a:r>
              <a:rPr lang="en" sz="1200"/>
              <a:t> a été soulevée par Node</a:t>
            </a: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Events</a:t>
            </a:r>
            <a:endParaRPr>
              <a:solidFill>
                <a:srgbClr val="FFFF00"/>
              </a:solidFill>
            </a:endParaRPr>
          </a:p>
        </p:txBody>
      </p:sp>
      <p:sp>
        <p:nvSpPr>
          <p:cNvPr id="307" name="Google Shape;307;p44"/>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Un des concepts fondamentaux de Node est celui d’événement ( </a:t>
            </a:r>
            <a:r>
              <a:rPr lang="en" sz="1200" b="1"/>
              <a:t>Event </a:t>
            </a:r>
            <a:r>
              <a:rPr lang="en" sz="1200"/>
              <a:t>)</a:t>
            </a:r>
            <a:endParaRPr sz="1200" b="1"/>
          </a:p>
          <a:p>
            <a:pPr marL="365760" lvl="0" indent="-213359" algn="l" rtl="0">
              <a:spcBef>
                <a:spcPts val="1000"/>
              </a:spcBef>
              <a:spcAft>
                <a:spcPts val="0"/>
              </a:spcAft>
              <a:buSzPts val="1200"/>
              <a:buChar char="●"/>
            </a:pPr>
            <a:r>
              <a:rPr lang="en" sz="1200"/>
              <a:t>La majorité des fonctionnalités de Node sont basés sur le concept d’événement ( </a:t>
            </a:r>
            <a:r>
              <a:rPr lang="en" sz="1200" b="1"/>
              <a:t>Event )</a:t>
            </a:r>
            <a:endParaRPr sz="1200" b="1"/>
          </a:p>
          <a:p>
            <a:pPr marL="365760" lvl="0" indent="-213359" algn="l" rtl="0">
              <a:spcBef>
                <a:spcPts val="1000"/>
              </a:spcBef>
              <a:spcAft>
                <a:spcPts val="0"/>
              </a:spcAft>
              <a:buSzPts val="1200"/>
              <a:buChar char="●"/>
            </a:pPr>
            <a:r>
              <a:rPr lang="en" sz="1200"/>
              <a:t>Un événement ou </a:t>
            </a:r>
            <a:r>
              <a:rPr lang="en" sz="1200" b="1"/>
              <a:t>Event </a:t>
            </a:r>
            <a:r>
              <a:rPr lang="en" sz="1200"/>
              <a:t>correspond à un signal déclenché dans l’application pour indiquer que quelque chose vient de se passer</a:t>
            </a:r>
            <a:endParaRPr sz="1200"/>
          </a:p>
          <a:p>
            <a:pPr marL="365760" lvl="0" indent="-213359" algn="l" rtl="0">
              <a:spcBef>
                <a:spcPts val="1000"/>
              </a:spcBef>
              <a:spcAft>
                <a:spcPts val="0"/>
              </a:spcAft>
              <a:buSzPts val="1200"/>
              <a:buChar char="●"/>
            </a:pPr>
            <a:r>
              <a:rPr lang="en" sz="1200"/>
              <a:t>Par exemple, dans Node il existe une classe </a:t>
            </a:r>
            <a:r>
              <a:rPr lang="en" sz="1200" b="1"/>
              <a:t>HTTP </a:t>
            </a:r>
            <a:r>
              <a:rPr lang="en" sz="1200"/>
              <a:t>qui nous permet de créer un serveur web et de recevoir des requêtes sur un port donné. A chaque fois qu’une requête est reçue sur un port, un </a:t>
            </a:r>
            <a:r>
              <a:rPr lang="en" sz="1200" b="1"/>
              <a:t>événement </a:t>
            </a:r>
            <a:r>
              <a:rPr lang="en" sz="1200"/>
              <a:t>est déclenché par la classe </a:t>
            </a:r>
            <a:r>
              <a:rPr lang="en" sz="1200" b="1"/>
              <a:t>HTTP</a:t>
            </a:r>
            <a:r>
              <a:rPr lang="en" sz="1200"/>
              <a:t>. Le but est de répondre à cet </a:t>
            </a:r>
            <a:r>
              <a:rPr lang="en" sz="1200" b="1"/>
              <a:t>événement </a:t>
            </a:r>
            <a:r>
              <a:rPr lang="en" sz="1200"/>
              <a:t>ce qui implique de lire la requête et de retourner la bonne réponse</a:t>
            </a:r>
            <a:endParaRPr sz="1200"/>
          </a:p>
          <a:p>
            <a:pPr marL="457200" lvl="0" indent="0" algn="l" rtl="0">
              <a:lnSpc>
                <a:spcPct val="135714"/>
              </a:lnSpc>
              <a:spcBef>
                <a:spcPts val="1000"/>
              </a:spcBef>
              <a:spcAft>
                <a:spcPts val="0"/>
              </a:spcAft>
              <a:buNone/>
            </a:pPr>
            <a:endParaRPr sz="1050" b="1">
              <a:latin typeface="Courier New"/>
              <a:ea typeface="Courier New"/>
              <a:cs typeface="Courier New"/>
              <a:sym typeface="Courier New"/>
            </a:endParaRPr>
          </a:p>
          <a:p>
            <a:pPr marL="0" lvl="0" indent="0" algn="l" rtl="0">
              <a:spcBef>
                <a:spcPts val="1000"/>
              </a:spcBef>
              <a:spcAft>
                <a:spcPts val="1600"/>
              </a:spcAft>
              <a:buNone/>
            </a:pPr>
            <a:endParaRPr/>
          </a:p>
        </p:txBody>
      </p:sp>
      <p:sp>
        <p:nvSpPr>
          <p:cNvPr id="308" name="Google Shape;308;p44"/>
          <p:cNvSpPr txBox="1">
            <a:spLocks noGrp="1"/>
          </p:cNvSpPr>
          <p:nvPr>
            <p:ph type="body" idx="1"/>
          </p:nvPr>
        </p:nvSpPr>
        <p:spPr>
          <a:xfrm>
            <a:off x="4344875" y="1723600"/>
            <a:ext cx="46845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365760" lvl="0" indent="-213359" algn="l" rtl="0">
              <a:spcBef>
                <a:spcPts val="1000"/>
              </a:spcBef>
              <a:spcAft>
                <a:spcPts val="0"/>
              </a:spcAft>
              <a:buSzPts val="1200"/>
              <a:buChar char="●"/>
            </a:pPr>
            <a:r>
              <a:rPr lang="en" sz="1200"/>
              <a:t>A l’intérieur de la documentation de Node, vous allez voir qu’il existe plusieurs classes qui génèrent différent types d’événements et que vous aurez à traiter ces événements dont vous aurez besoin dans votre code</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309" name="Google Shape;309;p44"/>
          <p:cNvSpPr/>
          <p:nvPr/>
        </p:nvSpPr>
        <p:spPr>
          <a:xfrm>
            <a:off x="4784175" y="2180600"/>
            <a:ext cx="1581000" cy="1334700"/>
          </a:xfrm>
          <a:prstGeom prst="roundRect">
            <a:avLst>
              <a:gd name="adj" fmla="val 16667"/>
            </a:avLst>
          </a:prstGeom>
          <a:solidFill>
            <a:schemeClr val="accent5"/>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310" name="Google Shape;310;p44"/>
          <p:cNvSpPr/>
          <p:nvPr/>
        </p:nvSpPr>
        <p:spPr>
          <a:xfrm>
            <a:off x="7853875" y="2642600"/>
            <a:ext cx="400500" cy="410700"/>
          </a:xfrm>
          <a:prstGeom prst="ellipse">
            <a:avLst/>
          </a:prstGeom>
          <a:solidFill>
            <a:schemeClr val="accent6"/>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1" name="Google Shape;311;p44"/>
          <p:cNvCxnSpPr>
            <a:stCxn id="309" idx="3"/>
            <a:endCxn id="310" idx="2"/>
          </p:cNvCxnSpPr>
          <p:nvPr/>
        </p:nvCxnSpPr>
        <p:spPr>
          <a:xfrm>
            <a:off x="6365175" y="2847950"/>
            <a:ext cx="1488600" cy="0"/>
          </a:xfrm>
          <a:prstGeom prst="straightConnector1">
            <a:avLst/>
          </a:prstGeom>
          <a:noFill/>
          <a:ln w="19050" cap="flat" cmpd="sng">
            <a:solidFill>
              <a:schemeClr val="dk2"/>
            </a:solidFill>
            <a:prstDash val="dot"/>
            <a:round/>
            <a:headEnd type="none" w="med" len="med"/>
            <a:tailEnd type="triangle" w="med" len="med"/>
          </a:ln>
        </p:spPr>
      </p:cxnSp>
      <p:sp>
        <p:nvSpPr>
          <p:cNvPr id="312" name="Google Shape;312;p44"/>
          <p:cNvSpPr txBox="1"/>
          <p:nvPr/>
        </p:nvSpPr>
        <p:spPr>
          <a:xfrm>
            <a:off x="6911975" y="2274150"/>
            <a:ext cx="21174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Event: Nouvelle requête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Events</a:t>
            </a:r>
            <a:endParaRPr>
              <a:solidFill>
                <a:srgbClr val="FFFF00"/>
              </a:solidFill>
            </a:endParaRPr>
          </a:p>
        </p:txBody>
      </p:sp>
      <p:sp>
        <p:nvSpPr>
          <p:cNvPr id="318" name="Google Shape;318;p45"/>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365760" lvl="0" indent="-213359" algn="l" rtl="0">
              <a:lnSpc>
                <a:spcPct val="100000"/>
              </a:lnSpc>
              <a:spcBef>
                <a:spcPts val="0"/>
              </a:spcBef>
              <a:spcAft>
                <a:spcPts val="0"/>
              </a:spcAft>
              <a:buSzPts val="1200"/>
              <a:buChar char="●"/>
            </a:pPr>
            <a:r>
              <a:rPr lang="en" sz="1200"/>
              <a:t>Repartez dans le documentation de Node, dans la liste des modules, repérez le module </a:t>
            </a:r>
            <a:r>
              <a:rPr lang="en" sz="1200" b="1"/>
              <a:t>Events</a:t>
            </a:r>
            <a:endParaRPr sz="1200" b="1"/>
          </a:p>
          <a:p>
            <a:pPr marL="457200" lvl="0" indent="0" algn="l" rtl="0">
              <a:lnSpc>
                <a:spcPct val="100000"/>
              </a:lnSpc>
              <a:spcBef>
                <a:spcPts val="0"/>
              </a:spcBef>
              <a:spcAft>
                <a:spcPts val="0"/>
              </a:spcAft>
              <a:buClr>
                <a:srgbClr val="000000"/>
              </a:buClr>
              <a:buSzPts val="1100"/>
              <a:buFont typeface="Arial"/>
              <a:buNone/>
            </a:pPr>
            <a:endParaRPr sz="1200" b="1"/>
          </a:p>
          <a:p>
            <a:pPr marL="365760" lvl="0" indent="-213359" algn="l" rtl="0">
              <a:spcBef>
                <a:spcPts val="0"/>
              </a:spcBef>
              <a:spcAft>
                <a:spcPts val="0"/>
              </a:spcAft>
              <a:buSzPts val="1200"/>
              <a:buChar char="●"/>
            </a:pPr>
            <a:r>
              <a:rPr lang="en" sz="1200"/>
              <a:t>Le module </a:t>
            </a:r>
            <a:r>
              <a:rPr lang="en" sz="1200" b="1"/>
              <a:t>Events </a:t>
            </a:r>
            <a:r>
              <a:rPr lang="en" sz="1200"/>
              <a:t>possède la classe </a:t>
            </a:r>
            <a:r>
              <a:rPr lang="en" sz="1200" b="1"/>
              <a:t>EventEmitter </a:t>
            </a:r>
            <a:endParaRPr sz="1200"/>
          </a:p>
          <a:p>
            <a:pPr marL="365760" lvl="0" indent="-213359" algn="l" rtl="0">
              <a:spcBef>
                <a:spcPts val="1000"/>
              </a:spcBef>
              <a:spcAft>
                <a:spcPts val="0"/>
              </a:spcAft>
              <a:buSzPts val="1200"/>
              <a:buChar char="●"/>
            </a:pPr>
            <a:r>
              <a:rPr lang="en" sz="1200"/>
              <a:t>Plusieurs classes de Node sont basés sur la classe </a:t>
            </a:r>
            <a:r>
              <a:rPr lang="en" sz="1200" b="1"/>
              <a:t>EventEmitter</a:t>
            </a:r>
            <a:endParaRPr sz="1200" b="1"/>
          </a:p>
          <a:p>
            <a:pPr marL="0" lvl="0" indent="0" algn="l" rtl="0">
              <a:spcBef>
                <a:spcPts val="100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Ouvrez le fichier </a:t>
            </a:r>
            <a:r>
              <a:rPr lang="en" sz="1200" b="1" i="1"/>
              <a:t>app.js</a:t>
            </a:r>
            <a:endParaRPr sz="1200" b="1" i="1"/>
          </a:p>
          <a:p>
            <a:pPr marL="365760" lvl="0" indent="-213359" algn="l" rtl="0">
              <a:spcBef>
                <a:spcPts val="1000"/>
              </a:spcBef>
              <a:spcAft>
                <a:spcPts val="0"/>
              </a:spcAft>
              <a:buSzPts val="1200"/>
              <a:buAutoNum type="arabicPeriod"/>
            </a:pPr>
            <a:r>
              <a:rPr lang="en" sz="1200"/>
              <a:t>Entrez le code suivant :</a:t>
            </a:r>
            <a:endParaRPr/>
          </a:p>
          <a:p>
            <a:pPr marL="0" lvl="0" indent="0" algn="l" rtl="0">
              <a:spcBef>
                <a:spcPts val="1000"/>
              </a:spcBef>
              <a:spcAft>
                <a:spcPts val="0"/>
              </a:spcAft>
              <a:buNone/>
            </a:pPr>
            <a:endParaRPr sz="1200"/>
          </a:p>
          <a:p>
            <a:pPr marL="457200" lvl="0" indent="0" algn="l" rtl="0">
              <a:lnSpc>
                <a:spcPct val="135714"/>
              </a:lnSpc>
              <a:spcBef>
                <a:spcPts val="1000"/>
              </a:spcBef>
              <a:spcAft>
                <a:spcPts val="0"/>
              </a:spcAft>
              <a:buNone/>
            </a:pPr>
            <a:endParaRPr sz="1050" b="1">
              <a:latin typeface="Courier New"/>
              <a:ea typeface="Courier New"/>
              <a:cs typeface="Courier New"/>
              <a:sym typeface="Courier New"/>
            </a:endParaRPr>
          </a:p>
          <a:p>
            <a:pPr marL="0" lvl="0" indent="0" algn="l" rtl="0">
              <a:spcBef>
                <a:spcPts val="1000"/>
              </a:spcBef>
              <a:spcAft>
                <a:spcPts val="1600"/>
              </a:spcAft>
              <a:buNone/>
            </a:pPr>
            <a:endParaRPr/>
          </a:p>
        </p:txBody>
      </p:sp>
      <p:sp>
        <p:nvSpPr>
          <p:cNvPr id="319" name="Google Shape;319;p45"/>
          <p:cNvSpPr txBox="1">
            <a:spLocks noGrp="1"/>
          </p:cNvSpPr>
          <p:nvPr>
            <p:ph type="body" idx="1"/>
          </p:nvPr>
        </p:nvSpPr>
        <p:spPr>
          <a:xfrm>
            <a:off x="4344875" y="1723600"/>
            <a:ext cx="46845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b="1">
                <a:latin typeface="Courier New"/>
                <a:ea typeface="Courier New"/>
                <a:cs typeface="Courier New"/>
                <a:sym typeface="Courier New"/>
              </a:rPr>
              <a:t>const EventEmitter = require('events');</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const emitter = new EventEmitter();</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Inscrire un écouteur d'événement</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emitter.on('messageAffiché', function()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console.log('Listener called');</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Déclencher un événement</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emitter.emit('messageAffiché');</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startAt="3"/>
            </a:pPr>
            <a:r>
              <a:rPr lang="en" sz="1200"/>
              <a:t>Enregistrez et exécutez le code</a:t>
            </a:r>
            <a:endParaRPr sz="1050" b="1">
              <a:latin typeface="Courier New"/>
              <a:ea typeface="Courier New"/>
              <a:cs typeface="Courier New"/>
              <a:sym typeface="Courier New"/>
            </a:endParaRPr>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Events</a:t>
            </a:r>
            <a:endParaRPr>
              <a:solidFill>
                <a:srgbClr val="FFFF00"/>
              </a:solidFill>
            </a:endParaRPr>
          </a:p>
        </p:txBody>
      </p:sp>
      <p:sp>
        <p:nvSpPr>
          <p:cNvPr id="325" name="Google Shape;325;p46"/>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Remarquez que lorsqu’on charge le module </a:t>
            </a:r>
            <a:r>
              <a:rPr lang="en" sz="1200" b="1" i="1"/>
              <a:t>events</a:t>
            </a:r>
            <a:r>
              <a:rPr lang="en" sz="1200"/>
              <a:t>, une référence à la classe </a:t>
            </a:r>
            <a:r>
              <a:rPr lang="en" sz="1200" b="1" i="1"/>
              <a:t>EventEmitter </a:t>
            </a:r>
            <a:r>
              <a:rPr lang="en" sz="1200"/>
              <a:t>est retournée</a:t>
            </a:r>
            <a:endParaRPr sz="1200"/>
          </a:p>
          <a:p>
            <a:pPr marL="365760" lvl="0" indent="-213359" algn="l" rtl="0">
              <a:spcBef>
                <a:spcPts val="1000"/>
              </a:spcBef>
              <a:spcAft>
                <a:spcPts val="0"/>
              </a:spcAft>
              <a:buSzPts val="1200"/>
              <a:buChar char="●"/>
            </a:pPr>
            <a:r>
              <a:rPr lang="en" sz="1200"/>
              <a:t>Par convention, lorsqu’on déclare une variable qui fait référence à une classe, on utilise une majuscule au début du nom de la classe</a:t>
            </a:r>
            <a:endParaRPr sz="1200"/>
          </a:p>
          <a:p>
            <a:pPr marL="0" lvl="0" indent="0" algn="l" rtl="0">
              <a:lnSpc>
                <a:spcPct val="135714"/>
              </a:lnSpc>
              <a:spcBef>
                <a:spcPts val="1000"/>
              </a:spcBef>
              <a:spcAft>
                <a:spcPts val="0"/>
              </a:spcAft>
              <a:buNone/>
            </a:pPr>
            <a:r>
              <a:rPr lang="en" sz="1050" b="1">
                <a:latin typeface="Courier New"/>
                <a:ea typeface="Courier New"/>
                <a:cs typeface="Courier New"/>
                <a:sym typeface="Courier New"/>
              </a:rPr>
              <a:t>     const EventEmitter = require('events');</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365760" lvl="0" indent="-213359" algn="l" rtl="0">
              <a:spcBef>
                <a:spcPts val="0"/>
              </a:spcBef>
              <a:spcAft>
                <a:spcPts val="0"/>
              </a:spcAft>
              <a:buSzPts val="1200"/>
              <a:buChar char="●"/>
            </a:pPr>
            <a:r>
              <a:rPr lang="en" sz="1200"/>
              <a:t>Afin de pouvoir utiliser la classe </a:t>
            </a:r>
            <a:r>
              <a:rPr lang="en" sz="1200" b="1" i="1"/>
              <a:t>EventEmitter</a:t>
            </a:r>
            <a:r>
              <a:rPr lang="en" sz="1200"/>
              <a:t>, il faudra créer un </a:t>
            </a:r>
            <a:r>
              <a:rPr lang="en" sz="1200" b="1"/>
              <a:t>objet </a:t>
            </a:r>
            <a:r>
              <a:rPr lang="en" sz="1200"/>
              <a:t>ou une instance de cette classe en utilisant l’opérateur </a:t>
            </a:r>
            <a:r>
              <a:rPr lang="en" sz="1200" b="1" i="1"/>
              <a:t>new</a:t>
            </a:r>
            <a:endParaRPr sz="1200" b="1" i="1"/>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const emitter = new EventEmitter();</a:t>
            </a:r>
            <a:endParaRPr sz="1050" b="1">
              <a:latin typeface="Courier New"/>
              <a:ea typeface="Courier New"/>
              <a:cs typeface="Courier New"/>
              <a:sym typeface="Courier New"/>
            </a:endParaRPr>
          </a:p>
          <a:p>
            <a:pPr marL="457200" lvl="0" indent="0" algn="l" rtl="0">
              <a:spcBef>
                <a:spcPts val="0"/>
              </a:spcBef>
              <a:spcAft>
                <a:spcPts val="0"/>
              </a:spcAft>
              <a:buNone/>
            </a:pPr>
            <a:endParaRPr sz="1200"/>
          </a:p>
          <a:p>
            <a:pPr marL="457200" lvl="0" indent="0" algn="l" rtl="0">
              <a:lnSpc>
                <a:spcPct val="135714"/>
              </a:lnSpc>
              <a:spcBef>
                <a:spcPts val="1000"/>
              </a:spcBef>
              <a:spcAft>
                <a:spcPts val="0"/>
              </a:spcAft>
              <a:buNone/>
            </a:pPr>
            <a:endParaRPr sz="1050" b="1">
              <a:latin typeface="Courier New"/>
              <a:ea typeface="Courier New"/>
              <a:cs typeface="Courier New"/>
              <a:sym typeface="Courier New"/>
            </a:endParaRPr>
          </a:p>
          <a:p>
            <a:pPr marL="0" lvl="0" indent="0" algn="l" rtl="0">
              <a:spcBef>
                <a:spcPts val="1000"/>
              </a:spcBef>
              <a:spcAft>
                <a:spcPts val="1600"/>
              </a:spcAft>
              <a:buNone/>
            </a:pPr>
            <a:endParaRPr/>
          </a:p>
        </p:txBody>
      </p:sp>
      <p:sp>
        <p:nvSpPr>
          <p:cNvPr id="326" name="Google Shape;326;p46"/>
          <p:cNvSpPr txBox="1">
            <a:spLocks noGrp="1"/>
          </p:cNvSpPr>
          <p:nvPr>
            <p:ph type="body" idx="1"/>
          </p:nvPr>
        </p:nvSpPr>
        <p:spPr>
          <a:xfrm>
            <a:off x="4344875" y="1723600"/>
            <a:ext cx="46845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Pour déclencher un événement, il faudra utiliser la méthode </a:t>
            </a:r>
            <a:r>
              <a:rPr lang="en" sz="1200" b="1" i="1"/>
              <a:t>emit()</a:t>
            </a:r>
            <a:r>
              <a:rPr lang="en" sz="1200"/>
              <a:t> de l’objet </a:t>
            </a:r>
            <a:r>
              <a:rPr lang="en" sz="1200" b="1" i="1"/>
              <a:t>emitter</a:t>
            </a:r>
            <a:endParaRPr sz="1200" b="1" i="1"/>
          </a:p>
          <a:p>
            <a:pPr marL="365760" lvl="0" indent="-213359" algn="l" rtl="0">
              <a:spcBef>
                <a:spcPts val="1000"/>
              </a:spcBef>
              <a:spcAft>
                <a:spcPts val="0"/>
              </a:spcAft>
              <a:buSzPts val="1200"/>
              <a:buChar char="●"/>
            </a:pPr>
            <a:r>
              <a:rPr lang="en" sz="1200"/>
              <a:t>La méthode </a:t>
            </a:r>
            <a:r>
              <a:rPr lang="en" sz="1200" b="1" i="1"/>
              <a:t>emit()</a:t>
            </a:r>
            <a:r>
              <a:rPr lang="en" sz="1200"/>
              <a:t> reçoit en paramètre le nom de l’événement à déclencher. Dans ce cas le nom de l’événement est </a:t>
            </a:r>
            <a:r>
              <a:rPr lang="en" sz="1200" b="1" i="1"/>
              <a:t>messageAffiché</a:t>
            </a:r>
            <a:endParaRPr sz="1200" b="1" i="1"/>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 Déclencher un événement</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emitter.emit('messageAffiché');</a:t>
            </a:r>
            <a:endParaRPr sz="1050" b="1">
              <a:latin typeface="Courier New"/>
              <a:ea typeface="Courier New"/>
              <a:cs typeface="Courier New"/>
              <a:sym typeface="Courier New"/>
            </a:endParaRPr>
          </a:p>
          <a:p>
            <a:pPr marL="365760" lvl="0" indent="-213359" algn="l" rtl="0">
              <a:spcBef>
                <a:spcPts val="1000"/>
              </a:spcBef>
              <a:spcAft>
                <a:spcPts val="0"/>
              </a:spcAft>
              <a:buSzPts val="1200"/>
              <a:buChar char="●"/>
            </a:pPr>
            <a:r>
              <a:rPr lang="en" sz="1200"/>
              <a:t>La méthode </a:t>
            </a:r>
            <a:r>
              <a:rPr lang="en" sz="1200" b="1" i="1"/>
              <a:t>emit()</a:t>
            </a:r>
            <a:r>
              <a:rPr lang="en" sz="1200"/>
              <a:t> reçoit en paramètre le nom de l’événement à déclencher</a:t>
            </a: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Events</a:t>
            </a:r>
            <a:endParaRPr>
              <a:solidFill>
                <a:srgbClr val="FFFF00"/>
              </a:solidFill>
            </a:endParaRPr>
          </a:p>
        </p:txBody>
      </p:sp>
      <p:sp>
        <p:nvSpPr>
          <p:cNvPr id="332" name="Google Shape;332;p47"/>
          <p:cNvSpPr txBox="1">
            <a:spLocks noGrp="1"/>
          </p:cNvSpPr>
          <p:nvPr>
            <p:ph type="body" idx="1"/>
          </p:nvPr>
        </p:nvSpPr>
        <p:spPr>
          <a:xfrm>
            <a:off x="87425" y="1723600"/>
            <a:ext cx="42573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Pour que l’événement déclenché précédemment soit intercepté et traité, il faudra définir un </a:t>
            </a:r>
            <a:r>
              <a:rPr lang="en" sz="1200" b="1"/>
              <a:t>écouteur d’événement</a:t>
            </a:r>
            <a:endParaRPr sz="1200"/>
          </a:p>
          <a:p>
            <a:pPr marL="365760" lvl="0" indent="-213359" algn="l" rtl="0">
              <a:spcBef>
                <a:spcPts val="1000"/>
              </a:spcBef>
              <a:spcAft>
                <a:spcPts val="0"/>
              </a:spcAft>
              <a:buSzPts val="1200"/>
              <a:buChar char="●"/>
            </a:pPr>
            <a:r>
              <a:rPr lang="en" sz="1200"/>
              <a:t>Un écouteur d’événement est une fonction qui sera invoquée lorsqu’un événement est déclenché</a:t>
            </a:r>
            <a:endParaRPr sz="1200"/>
          </a:p>
          <a:p>
            <a:pPr marL="365760" lvl="0" indent="-213359" algn="l" rtl="0">
              <a:spcBef>
                <a:spcPts val="1000"/>
              </a:spcBef>
              <a:spcAft>
                <a:spcPts val="0"/>
              </a:spcAft>
              <a:buSzPts val="1200"/>
              <a:buChar char="●"/>
            </a:pPr>
            <a:r>
              <a:rPr lang="en" sz="1200"/>
              <a:t>Pour définir un </a:t>
            </a:r>
            <a:r>
              <a:rPr lang="en" sz="1200" b="1"/>
              <a:t>écouteur d’événement</a:t>
            </a:r>
            <a:r>
              <a:rPr lang="en" sz="1200"/>
              <a:t>, on peut utiliser la méthode</a:t>
            </a:r>
            <a:r>
              <a:rPr lang="en" sz="1200" b="1" i="1"/>
              <a:t> addListener()</a:t>
            </a:r>
            <a:r>
              <a:rPr lang="en" sz="1200"/>
              <a:t>.</a:t>
            </a:r>
            <a:endParaRPr sz="1200"/>
          </a:p>
          <a:p>
            <a:pPr marL="365760" lvl="0" indent="-213359" algn="l" rtl="0">
              <a:spcBef>
                <a:spcPts val="1000"/>
              </a:spcBef>
              <a:spcAft>
                <a:spcPts val="0"/>
              </a:spcAft>
              <a:buSzPts val="1200"/>
              <a:buChar char="●"/>
            </a:pPr>
            <a:r>
              <a:rPr lang="en" sz="1200"/>
              <a:t>Il existe une </a:t>
            </a:r>
            <a:r>
              <a:rPr lang="en" sz="1200" b="1"/>
              <a:t>alias </a:t>
            </a:r>
            <a:r>
              <a:rPr lang="en" sz="1200"/>
              <a:t>à la méthode </a:t>
            </a:r>
            <a:r>
              <a:rPr lang="en" sz="1200" b="1" i="1"/>
              <a:t>addListener()</a:t>
            </a:r>
            <a:r>
              <a:rPr lang="en" sz="1200"/>
              <a:t> qui est </a:t>
            </a:r>
            <a:r>
              <a:rPr lang="en" sz="1200" b="1" i="1"/>
              <a:t>on() </a:t>
            </a:r>
            <a:r>
              <a:rPr lang="en" sz="1200"/>
              <a:t>et c’est la plus couramment utilisée</a:t>
            </a:r>
            <a:endParaRPr sz="1200"/>
          </a:p>
          <a:p>
            <a:pPr marL="457200" lvl="0" indent="0" algn="l" rtl="0">
              <a:lnSpc>
                <a:spcPct val="135714"/>
              </a:lnSpc>
              <a:spcBef>
                <a:spcPts val="1000"/>
              </a:spcBef>
              <a:spcAft>
                <a:spcPts val="0"/>
              </a:spcAft>
              <a:buNone/>
            </a:pPr>
            <a:endParaRPr sz="1050" b="1">
              <a:latin typeface="Courier New"/>
              <a:ea typeface="Courier New"/>
              <a:cs typeface="Courier New"/>
              <a:sym typeface="Courier New"/>
            </a:endParaRPr>
          </a:p>
          <a:p>
            <a:pPr marL="0" lvl="0" indent="0" algn="l" rtl="0">
              <a:spcBef>
                <a:spcPts val="1000"/>
              </a:spcBef>
              <a:spcAft>
                <a:spcPts val="1600"/>
              </a:spcAft>
              <a:buNone/>
            </a:pPr>
            <a:endParaRPr/>
          </a:p>
        </p:txBody>
      </p:sp>
      <p:sp>
        <p:nvSpPr>
          <p:cNvPr id="333" name="Google Shape;333;p47"/>
          <p:cNvSpPr txBox="1">
            <a:spLocks noGrp="1"/>
          </p:cNvSpPr>
          <p:nvPr>
            <p:ph type="body" idx="1"/>
          </p:nvPr>
        </p:nvSpPr>
        <p:spPr>
          <a:xfrm>
            <a:off x="4344875" y="1723600"/>
            <a:ext cx="46845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La méthode </a:t>
            </a:r>
            <a:r>
              <a:rPr lang="en" sz="1200" b="1" i="1"/>
              <a:t>on()</a:t>
            </a:r>
            <a:r>
              <a:rPr lang="en" sz="1200"/>
              <a:t> reçoit deux arguments :</a:t>
            </a:r>
            <a:endParaRPr sz="1200"/>
          </a:p>
          <a:p>
            <a:pPr marL="822960" lvl="1" indent="-213360" algn="l" rtl="0">
              <a:spcBef>
                <a:spcPts val="1000"/>
              </a:spcBef>
              <a:spcAft>
                <a:spcPts val="0"/>
              </a:spcAft>
              <a:buSzPts val="1200"/>
              <a:buChar char="○"/>
            </a:pPr>
            <a:r>
              <a:rPr lang="en"/>
              <a:t>Le premier argument est le </a:t>
            </a:r>
            <a:r>
              <a:rPr lang="en" b="1"/>
              <a:t>nom de l’événement</a:t>
            </a:r>
            <a:r>
              <a:rPr lang="en"/>
              <a:t> déclenché par la méthode </a:t>
            </a:r>
            <a:r>
              <a:rPr lang="en" b="1" i="1"/>
              <a:t>emit()</a:t>
            </a:r>
            <a:r>
              <a:rPr lang="en"/>
              <a:t>. Dans ce cas il s’agit de </a:t>
            </a:r>
            <a:r>
              <a:rPr lang="en" b="1" i="1"/>
              <a:t>messageAffiché</a:t>
            </a:r>
            <a:endParaRPr b="1" i="1"/>
          </a:p>
          <a:p>
            <a:pPr marL="822960" lvl="1" indent="-213360" algn="l" rtl="0">
              <a:spcBef>
                <a:spcPts val="1000"/>
              </a:spcBef>
              <a:spcAft>
                <a:spcPts val="0"/>
              </a:spcAft>
              <a:buSzPts val="1200"/>
              <a:buChar char="○"/>
            </a:pPr>
            <a:r>
              <a:rPr lang="en"/>
              <a:t>Le deuxième argument est la </a:t>
            </a:r>
            <a:r>
              <a:rPr lang="en" b="1"/>
              <a:t>fonction de rappel</a:t>
            </a:r>
            <a:r>
              <a:rPr lang="en"/>
              <a:t> (callback function) qui est invoquée lorsque l’événement est déclenché par la fonction </a:t>
            </a:r>
            <a:r>
              <a:rPr lang="en" b="1" i="1"/>
              <a:t>emit()</a:t>
            </a:r>
            <a:endParaRPr sz="1200"/>
          </a:p>
          <a:p>
            <a:pPr marL="365760" lvl="0" indent="-213359" algn="l" rtl="0">
              <a:spcBef>
                <a:spcPts val="1000"/>
              </a:spcBef>
              <a:spcAft>
                <a:spcPts val="0"/>
              </a:spcAft>
              <a:buSzPts val="1200"/>
              <a:buChar char="●"/>
            </a:pPr>
            <a:r>
              <a:rPr lang="en" sz="1200" b="1"/>
              <a:t>L’ordre </a:t>
            </a:r>
            <a:r>
              <a:rPr lang="en" sz="1200"/>
              <a:t>d’appel aux méthodes </a:t>
            </a:r>
            <a:r>
              <a:rPr lang="en" sz="1200" b="1" i="1"/>
              <a:t>on()</a:t>
            </a:r>
            <a:r>
              <a:rPr lang="en" sz="1200"/>
              <a:t> et </a:t>
            </a:r>
            <a:r>
              <a:rPr lang="en" sz="1200" b="1" i="1"/>
              <a:t>emit() </a:t>
            </a:r>
            <a:r>
              <a:rPr lang="en" sz="1200"/>
              <a:t>est important. Ainsi, si on définit l’écouteur d’événement </a:t>
            </a:r>
            <a:r>
              <a:rPr lang="en" sz="1200" b="1"/>
              <a:t>après </a:t>
            </a:r>
            <a:r>
              <a:rPr lang="en" sz="1200"/>
              <a:t>l’avoir déclenché ( appeler </a:t>
            </a:r>
            <a:r>
              <a:rPr lang="en" sz="1200" b="1" i="1"/>
              <a:t>on()</a:t>
            </a:r>
            <a:r>
              <a:rPr lang="en" sz="1200"/>
              <a:t> après </a:t>
            </a:r>
            <a:r>
              <a:rPr lang="en" sz="1200" b="1" i="1"/>
              <a:t>emit()</a:t>
            </a:r>
            <a:r>
              <a:rPr lang="en" sz="1200"/>
              <a:t> ) rien ne va se passer dans l’application car lorsque la méthode </a:t>
            </a:r>
            <a:r>
              <a:rPr lang="en" sz="1200" b="1" i="1"/>
              <a:t>emit()</a:t>
            </a:r>
            <a:r>
              <a:rPr lang="en" sz="1200"/>
              <a:t> est invoquée, elle va itérer à travers tous les écouteurs d’événements qui sont définis et les invoque de manière synchrone</a:t>
            </a:r>
            <a:endParaRPr sz="1200"/>
          </a:p>
          <a:p>
            <a:pPr marL="0" lvl="0" indent="0" algn="l" rtl="0">
              <a:spcBef>
                <a:spcPts val="1000"/>
              </a:spcBef>
              <a:spcAft>
                <a:spcPts val="0"/>
              </a:spcAft>
              <a:buNone/>
            </a:pP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Arguments passés sur les événements</a:t>
            </a:r>
            <a:endParaRPr>
              <a:solidFill>
                <a:srgbClr val="FFFF00"/>
              </a:solidFill>
            </a:endParaRPr>
          </a:p>
        </p:txBody>
      </p:sp>
      <p:sp>
        <p:nvSpPr>
          <p:cNvPr id="339" name="Google Shape;339;p48"/>
          <p:cNvSpPr txBox="1">
            <a:spLocks noGrp="1"/>
          </p:cNvSpPr>
          <p:nvPr>
            <p:ph type="body" idx="1"/>
          </p:nvPr>
        </p:nvSpPr>
        <p:spPr>
          <a:xfrm>
            <a:off x="87425" y="1723600"/>
            <a:ext cx="51810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Lorsqu’un événement est déclenché, il est possible d’envoyer des données reliées à cet événement</a:t>
            </a:r>
            <a:endParaRPr sz="1200"/>
          </a:p>
          <a:p>
            <a:pPr marL="365760" lvl="0" indent="-213359" algn="l" rtl="0">
              <a:spcBef>
                <a:spcPts val="1000"/>
              </a:spcBef>
              <a:spcAft>
                <a:spcPts val="0"/>
              </a:spcAft>
              <a:buSzPts val="1200"/>
              <a:buChar char="●"/>
            </a:pPr>
            <a:r>
              <a:rPr lang="en" sz="1200"/>
              <a:t>Ainsi, lorsque la méthode </a:t>
            </a:r>
            <a:r>
              <a:rPr lang="en" sz="1200" b="1" i="1"/>
              <a:t>emit()</a:t>
            </a:r>
            <a:r>
              <a:rPr lang="en" sz="1200"/>
              <a:t> est invoquée, on peut lui passer un certain nombre d’arguments qui représentent les données à envoyer</a:t>
            </a:r>
            <a:endParaRPr sz="1050" b="1">
              <a:latin typeface="Courier New"/>
              <a:ea typeface="Courier New"/>
              <a:cs typeface="Courier New"/>
              <a:sym typeface="Courier New"/>
            </a:endParaRPr>
          </a:p>
          <a:p>
            <a:pPr marL="0" lvl="0" indent="0" algn="l" rtl="0">
              <a:lnSpc>
                <a:spcPct val="135714"/>
              </a:lnSpc>
              <a:spcBef>
                <a:spcPts val="1000"/>
              </a:spcBef>
              <a:spcAft>
                <a:spcPts val="0"/>
              </a:spcAft>
              <a:buNone/>
            </a:pPr>
            <a:r>
              <a:rPr lang="en" sz="1050">
                <a:latin typeface="Courier New"/>
                <a:ea typeface="Courier New"/>
                <a:cs typeface="Courier New"/>
                <a:sym typeface="Courier New"/>
              </a:rPr>
              <a:t>     emitter.emit('messageAffiché', </a:t>
            </a:r>
            <a:r>
              <a:rPr lang="en" sz="1050" b="1">
                <a:latin typeface="Courier New"/>
                <a:ea typeface="Courier New"/>
                <a:cs typeface="Courier New"/>
                <a:sym typeface="Courier New"/>
              </a:rPr>
              <a:t>1, 'url'</a:t>
            </a:r>
            <a:r>
              <a:rPr lang="en" sz="1050">
                <a:latin typeface="Courier New"/>
                <a:ea typeface="Courier New"/>
                <a:cs typeface="Courier New"/>
                <a:sym typeface="Courier New"/>
              </a:rPr>
              <a:t>);</a:t>
            </a:r>
            <a:endParaRPr sz="1200"/>
          </a:p>
          <a:p>
            <a:pPr marL="365760" lvl="0" indent="-213359" algn="l" rtl="0">
              <a:spcBef>
                <a:spcPts val="1000"/>
              </a:spcBef>
              <a:spcAft>
                <a:spcPts val="0"/>
              </a:spcAft>
              <a:buSzPts val="1200"/>
              <a:buChar char="●"/>
            </a:pPr>
            <a:r>
              <a:rPr lang="en" sz="1200"/>
              <a:t>Lorsqu’il y a plusieurs données à envoyer, il est préférable de les encapsuler dans un objet </a:t>
            </a:r>
            <a:r>
              <a:rPr lang="en" sz="1050" b="1">
                <a:latin typeface="Courier New"/>
                <a:ea typeface="Courier New"/>
                <a:cs typeface="Courier New"/>
                <a:sym typeface="Courier New"/>
              </a:rPr>
              <a:t>{ id: 1, url: 'http://' }</a:t>
            </a:r>
            <a:endParaRPr sz="1200"/>
          </a:p>
          <a:p>
            <a:pPr marL="0" lvl="0" indent="0" algn="l" rtl="0">
              <a:lnSpc>
                <a:spcPct val="135714"/>
              </a:lnSpc>
              <a:spcBef>
                <a:spcPts val="1000"/>
              </a:spcBef>
              <a:spcAft>
                <a:spcPts val="0"/>
              </a:spcAft>
              <a:buNone/>
            </a:pPr>
            <a:r>
              <a:rPr lang="en" sz="1050">
                <a:solidFill>
                  <a:srgbClr val="9CDCFE"/>
                </a:solidFill>
                <a:latin typeface="Courier New"/>
                <a:ea typeface="Courier New"/>
                <a:cs typeface="Courier New"/>
                <a:sym typeface="Courier New"/>
              </a:rPr>
              <a:t>     </a:t>
            </a:r>
            <a:r>
              <a:rPr lang="en" sz="1050">
                <a:latin typeface="Courier New"/>
                <a:ea typeface="Courier New"/>
                <a:cs typeface="Courier New"/>
                <a:sym typeface="Courier New"/>
              </a:rPr>
              <a:t>emitter.emit('messageAffiché', </a:t>
            </a:r>
            <a:r>
              <a:rPr lang="en" sz="1050" b="1">
                <a:latin typeface="Courier New"/>
                <a:ea typeface="Courier New"/>
                <a:cs typeface="Courier New"/>
                <a:sym typeface="Courier New"/>
              </a:rPr>
              <a:t>{ id: 1, url: 'http://' }</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0" lvl="0" indent="0" algn="l" rtl="0">
              <a:lnSpc>
                <a:spcPct val="135714"/>
              </a:lnSpc>
              <a:spcBef>
                <a:spcPts val="0"/>
              </a:spcBef>
              <a:spcAft>
                <a:spcPts val="0"/>
              </a:spcAft>
              <a:buNone/>
            </a:pPr>
            <a:endParaRPr sz="1050">
              <a:latin typeface="Courier New"/>
              <a:ea typeface="Courier New"/>
              <a:cs typeface="Courier New"/>
              <a:sym typeface="Courier New"/>
            </a:endParaRPr>
          </a:p>
          <a:p>
            <a:pPr marL="365760" lvl="0" indent="-213359" algn="l" rtl="0">
              <a:spcBef>
                <a:spcPts val="0"/>
              </a:spcBef>
              <a:spcAft>
                <a:spcPts val="0"/>
              </a:spcAft>
              <a:buSzPts val="1200"/>
              <a:buChar char="●"/>
            </a:pPr>
            <a:r>
              <a:rPr lang="en" sz="1200"/>
              <a:t>Lorsqu’on définit un écouteur d’événement grâce à la méthode </a:t>
            </a:r>
            <a:r>
              <a:rPr lang="en" sz="1200" b="1" i="1"/>
              <a:t>on()</a:t>
            </a:r>
            <a:r>
              <a:rPr lang="en" sz="1200"/>
              <a:t>, la fonction de rappel peut recevoir les arguments qui ont été envoyées</a:t>
            </a:r>
            <a:endParaRPr sz="1050">
              <a:latin typeface="Courier New"/>
              <a:ea typeface="Courier New"/>
              <a:cs typeface="Courier New"/>
              <a:sym typeface="Courier New"/>
            </a:endParaRPr>
          </a:p>
          <a:p>
            <a:pPr marL="457200" lvl="0" indent="0" algn="l" rtl="0">
              <a:spcBef>
                <a:spcPts val="1000"/>
              </a:spcBef>
              <a:spcAft>
                <a:spcPts val="0"/>
              </a:spcAft>
              <a:buNone/>
            </a:pPr>
            <a:endParaRPr sz="1200"/>
          </a:p>
          <a:p>
            <a:pPr marL="0" lvl="0" indent="0" algn="l" rtl="0">
              <a:spcBef>
                <a:spcPts val="1000"/>
              </a:spcBef>
              <a:spcAft>
                <a:spcPts val="1600"/>
              </a:spcAft>
              <a:buNone/>
            </a:pPr>
            <a:endParaRPr/>
          </a:p>
        </p:txBody>
      </p:sp>
      <p:sp>
        <p:nvSpPr>
          <p:cNvPr id="340" name="Google Shape;340;p48"/>
          <p:cNvSpPr txBox="1">
            <a:spLocks noGrp="1"/>
          </p:cNvSpPr>
          <p:nvPr>
            <p:ph type="body" idx="1"/>
          </p:nvPr>
        </p:nvSpPr>
        <p:spPr>
          <a:xfrm>
            <a:off x="5216375" y="1723600"/>
            <a:ext cx="38130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latin typeface="Courier New"/>
                <a:ea typeface="Courier New"/>
                <a:cs typeface="Courier New"/>
                <a:sym typeface="Courier New"/>
              </a:rPr>
              <a:t>emitter.on('messageAffiché', function(</a:t>
            </a:r>
            <a:r>
              <a:rPr lang="en" sz="1050" b="1">
                <a:latin typeface="Courier New"/>
                <a:ea typeface="Courier New"/>
                <a:cs typeface="Courier New"/>
                <a:sym typeface="Courier New"/>
              </a:rPr>
              <a:t>arg</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latin typeface="Courier New"/>
                <a:ea typeface="Courier New"/>
                <a:cs typeface="Courier New"/>
                <a:sym typeface="Courier New"/>
              </a:rPr>
              <a:t>   console.log('Écouteur appelé');</a:t>
            </a:r>
            <a:endParaRPr sz="1050">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latin typeface="Courier New"/>
                <a:ea typeface="Courier New"/>
                <a:cs typeface="Courier New"/>
                <a:sym typeface="Courier New"/>
              </a:rPr>
              <a:t>   console.log(</a:t>
            </a:r>
            <a:r>
              <a:rPr lang="en" sz="1050" b="1">
                <a:latin typeface="Courier New"/>
                <a:ea typeface="Courier New"/>
                <a:cs typeface="Courier New"/>
                <a:sym typeface="Courier New"/>
              </a:rPr>
              <a:t>arg</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0" lvl="0" indent="0" algn="l" rtl="0">
              <a:spcBef>
                <a:spcPts val="0"/>
              </a:spcBef>
              <a:spcAft>
                <a:spcPts val="0"/>
              </a:spcAft>
              <a:buNone/>
            </a:pPr>
            <a:r>
              <a:rPr lang="en" sz="1200" u="sng"/>
              <a:t>Exercice 1:</a:t>
            </a:r>
            <a:endParaRPr sz="1200" u="sng"/>
          </a:p>
          <a:p>
            <a:pPr marL="365760" lvl="0" indent="-213359" algn="l" rtl="0">
              <a:spcBef>
                <a:spcPts val="1000"/>
              </a:spcBef>
              <a:spcAft>
                <a:spcPts val="0"/>
              </a:spcAft>
              <a:buSzPts val="1200"/>
              <a:buAutoNum type="arabicPeriod"/>
            </a:pPr>
            <a:r>
              <a:rPr lang="en" sz="1200"/>
              <a:t>Ouvrez le fichier </a:t>
            </a:r>
            <a:r>
              <a:rPr lang="en" sz="1200" b="1" i="1"/>
              <a:t>app.js</a:t>
            </a:r>
            <a:endParaRPr sz="1200" b="1" i="1"/>
          </a:p>
          <a:p>
            <a:pPr marL="365760" lvl="0" indent="-213359" algn="l" rtl="0">
              <a:spcBef>
                <a:spcPts val="1000"/>
              </a:spcBef>
              <a:spcAft>
                <a:spcPts val="0"/>
              </a:spcAft>
              <a:buSzPts val="1200"/>
              <a:buAutoNum type="arabicPeriod"/>
            </a:pPr>
            <a:r>
              <a:rPr lang="en" sz="1200"/>
              <a:t>Modifiez l’appel à la méthode </a:t>
            </a:r>
            <a:r>
              <a:rPr lang="en" sz="1200" b="1" i="1"/>
              <a:t>emit()</a:t>
            </a:r>
            <a:r>
              <a:rPr lang="en" sz="1200"/>
              <a:t> pour envoyer des arguments sous forme d’objet de l’événement déclenché</a:t>
            </a:r>
            <a:endParaRPr sz="1200"/>
          </a:p>
          <a:p>
            <a:pPr marL="365760" lvl="0" indent="-213359" algn="l" rtl="0">
              <a:spcBef>
                <a:spcPts val="1000"/>
              </a:spcBef>
              <a:spcAft>
                <a:spcPts val="0"/>
              </a:spcAft>
              <a:buSzPts val="1200"/>
              <a:buAutoNum type="arabicPeriod"/>
            </a:pPr>
            <a:r>
              <a:rPr lang="en" sz="1200"/>
              <a:t>Modifier l’appel à la méthode </a:t>
            </a:r>
            <a:r>
              <a:rPr lang="en" sz="1200" b="1" i="1"/>
              <a:t>on() </a:t>
            </a:r>
            <a:r>
              <a:rPr lang="en" sz="1200"/>
              <a:t>pour recevoir les arguments de l’événement déclenché et les afficher</a:t>
            </a:r>
            <a:endParaRPr sz="1200"/>
          </a:p>
          <a:p>
            <a:pPr marL="365760" lvl="0" indent="-213359" algn="l" rtl="0">
              <a:spcBef>
                <a:spcPts val="1000"/>
              </a:spcBef>
              <a:spcAft>
                <a:spcPts val="0"/>
              </a:spcAft>
              <a:buSzPts val="1200"/>
              <a:buAutoNum type="arabicPeriod"/>
            </a:pPr>
            <a:r>
              <a:rPr lang="en" sz="1200"/>
              <a:t>Enregistrez et exécutez le code</a:t>
            </a:r>
            <a:endParaRPr sz="1200"/>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Arguments passés sur les événements</a:t>
            </a:r>
            <a:endParaRPr>
              <a:solidFill>
                <a:srgbClr val="FFFF00"/>
              </a:solidFill>
            </a:endParaRPr>
          </a:p>
        </p:txBody>
      </p:sp>
      <p:sp>
        <p:nvSpPr>
          <p:cNvPr id="346" name="Google Shape;346;p49"/>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Pour simplifier le code, vous pouvez remplacer le mot clé </a:t>
            </a:r>
            <a:r>
              <a:rPr lang="en" sz="1200" b="1" i="1"/>
              <a:t>function </a:t>
            </a:r>
            <a:r>
              <a:rPr lang="en" sz="1200"/>
              <a:t>pour représenter une fonction en JavaScript par une fonction fléchée </a:t>
            </a:r>
            <a:r>
              <a:rPr lang="en" sz="1200" b="1"/>
              <a:t>() =&gt;</a:t>
            </a:r>
            <a:endParaRPr sz="1200" b="1"/>
          </a:p>
          <a:p>
            <a:pPr marL="365760" lvl="0" indent="-213359" algn="l" rtl="0">
              <a:spcBef>
                <a:spcPts val="1000"/>
              </a:spcBef>
              <a:spcAft>
                <a:spcPts val="0"/>
              </a:spcAft>
              <a:buSzPts val="1200"/>
              <a:buChar char="●"/>
            </a:pPr>
            <a:r>
              <a:rPr lang="en" sz="1200"/>
              <a:t>La fonction fléchée a été introduite dans la spécification de ES6 ou ECMAScript 6</a:t>
            </a:r>
            <a:endParaRPr sz="1200"/>
          </a:p>
          <a:p>
            <a:pPr marL="457200" lvl="0" indent="0" algn="l" rtl="0">
              <a:lnSpc>
                <a:spcPct val="135714"/>
              </a:lnSpc>
              <a:spcBef>
                <a:spcPts val="1000"/>
              </a:spcBef>
              <a:spcAft>
                <a:spcPts val="0"/>
              </a:spcAft>
              <a:buNone/>
            </a:pPr>
            <a:r>
              <a:rPr lang="en" sz="1050">
                <a:latin typeface="Courier New"/>
                <a:ea typeface="Courier New"/>
                <a:cs typeface="Courier New"/>
                <a:sym typeface="Courier New"/>
              </a:rPr>
              <a:t>emitter.on('messageAffiché', </a:t>
            </a:r>
            <a:r>
              <a:rPr lang="en" sz="1050" b="1">
                <a:latin typeface="Courier New"/>
                <a:ea typeface="Courier New"/>
                <a:cs typeface="Courier New"/>
                <a:sym typeface="Courier New"/>
              </a:rPr>
              <a:t>(</a:t>
            </a:r>
            <a:r>
              <a:rPr lang="en" sz="1050">
                <a:latin typeface="Courier New"/>
                <a:ea typeface="Courier New"/>
                <a:cs typeface="Courier New"/>
                <a:sym typeface="Courier New"/>
              </a:rPr>
              <a:t>arg</a:t>
            </a:r>
            <a:r>
              <a:rPr lang="en" sz="1050" b="1">
                <a:latin typeface="Courier New"/>
                <a:ea typeface="Courier New"/>
                <a:cs typeface="Courier New"/>
                <a:sym typeface="Courier New"/>
              </a:rPr>
              <a:t>) =&gt;</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console.log('Écouteur appelé');</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console.log(arg);</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0" lvl="0" indent="0" algn="l" rtl="0">
              <a:spcBef>
                <a:spcPts val="1000"/>
              </a:spcBef>
              <a:spcAft>
                <a:spcPts val="0"/>
              </a:spcAft>
              <a:buNone/>
            </a:pPr>
            <a:r>
              <a:rPr lang="en" sz="1200" u="sng"/>
              <a:t>Exercice 2:</a:t>
            </a:r>
            <a:endParaRPr sz="1200"/>
          </a:p>
          <a:p>
            <a:pPr marL="365760" lvl="0" indent="-213359" algn="l" rtl="0">
              <a:spcBef>
                <a:spcPts val="1000"/>
              </a:spcBef>
              <a:spcAft>
                <a:spcPts val="0"/>
              </a:spcAft>
              <a:buSzPts val="1200"/>
              <a:buAutoNum type="arabicPeriod"/>
            </a:pPr>
            <a:r>
              <a:rPr lang="en" sz="1200"/>
              <a:t>Dans le module</a:t>
            </a:r>
            <a:r>
              <a:rPr lang="en" sz="1200" b="1" i="1"/>
              <a:t> logger </a:t>
            </a:r>
            <a:r>
              <a:rPr lang="en" sz="1200"/>
              <a:t>nous avons une fonction </a:t>
            </a:r>
            <a:r>
              <a:rPr lang="en" sz="1200" b="1" i="1"/>
              <a:t>log()</a:t>
            </a:r>
            <a:r>
              <a:rPr lang="en" sz="1200"/>
              <a:t> qui permet de logger des messages</a:t>
            </a:r>
            <a:endParaRPr sz="1200"/>
          </a:p>
          <a:p>
            <a:pPr marL="0" lvl="0" indent="0" algn="l" rtl="0">
              <a:spcBef>
                <a:spcPts val="1000"/>
              </a:spcBef>
              <a:spcAft>
                <a:spcPts val="1600"/>
              </a:spcAft>
              <a:buNone/>
            </a:pPr>
            <a:endParaRPr/>
          </a:p>
        </p:txBody>
      </p:sp>
      <p:sp>
        <p:nvSpPr>
          <p:cNvPr id="347" name="Google Shape;347;p49"/>
          <p:cNvSpPr txBox="1">
            <a:spLocks noGrp="1"/>
          </p:cNvSpPr>
          <p:nvPr>
            <p:ph type="body" idx="1"/>
          </p:nvPr>
        </p:nvSpPr>
        <p:spPr>
          <a:xfrm>
            <a:off x="4572125" y="1723600"/>
            <a:ext cx="44574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2"/>
            </a:pPr>
            <a:r>
              <a:rPr lang="en" sz="1200"/>
              <a:t>Modifier le module </a:t>
            </a:r>
            <a:r>
              <a:rPr lang="en" sz="1200" b="1" i="1"/>
              <a:t>logger </a:t>
            </a:r>
            <a:r>
              <a:rPr lang="en" sz="1200"/>
              <a:t>pour créer un événement qui indique que le log s’est effectué avec comme donnée </a:t>
            </a:r>
            <a:r>
              <a:rPr lang="en" sz="1200" b="1" i="1"/>
              <a:t>texte</a:t>
            </a:r>
            <a:r>
              <a:rPr lang="en" sz="1200"/>
              <a:t> et ensuite gérer l’événement qui a été déclenché en affichant la donnée qui a été envoyée dans l’événement</a:t>
            </a:r>
            <a:endParaRPr/>
          </a:p>
          <a:p>
            <a:pPr marL="0" lvl="0" indent="0" algn="l" rtl="0">
              <a:lnSpc>
                <a:spcPct val="100000"/>
              </a:lnSpc>
              <a:spcBef>
                <a:spcPts val="100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Étendre EventEmitter</a:t>
            </a:r>
            <a:endParaRPr>
              <a:solidFill>
                <a:srgbClr val="FFFF00"/>
              </a:solidFill>
            </a:endParaRPr>
          </a:p>
        </p:txBody>
      </p:sp>
      <p:sp>
        <p:nvSpPr>
          <p:cNvPr id="353" name="Google Shape;353;p50"/>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Il est recommandé de ne pas utiliser directement l’instance de </a:t>
            </a:r>
            <a:r>
              <a:rPr lang="en" sz="1200" b="1" i="1"/>
              <a:t>EventEmitter </a:t>
            </a:r>
            <a:r>
              <a:rPr lang="en" sz="1200"/>
              <a:t>pour gérer les évènements lorsque plusieurs modules sont impliqués mais plutôt de </a:t>
            </a:r>
            <a:r>
              <a:rPr lang="en" sz="1200" b="1"/>
              <a:t>définir une classe</a:t>
            </a:r>
            <a:r>
              <a:rPr lang="en" sz="1200"/>
              <a:t> qui possède toutes les fonctionnalités nécessaires d’un </a:t>
            </a:r>
            <a:r>
              <a:rPr lang="en" sz="1200" b="1" i="1"/>
              <a:t>EventEmitter </a:t>
            </a:r>
            <a:r>
              <a:rPr lang="en" sz="1200"/>
              <a:t>et de la réutiliser</a:t>
            </a:r>
            <a:endParaRPr sz="1200"/>
          </a:p>
          <a:p>
            <a:pPr marL="0" lvl="0" indent="0" algn="l" rtl="0">
              <a:spcBef>
                <a:spcPts val="1000"/>
              </a:spcBef>
              <a:spcAft>
                <a:spcPts val="0"/>
              </a:spcAft>
              <a:buNone/>
            </a:pPr>
            <a:r>
              <a:rPr lang="en" sz="1200" u="sng"/>
              <a:t>Exercice 1:</a:t>
            </a:r>
            <a:endParaRPr sz="1200"/>
          </a:p>
          <a:p>
            <a:pPr marL="365760" lvl="0" indent="-213359" algn="l" rtl="0">
              <a:spcBef>
                <a:spcPts val="1000"/>
              </a:spcBef>
              <a:spcAft>
                <a:spcPts val="0"/>
              </a:spcAft>
              <a:buSzPts val="1200"/>
              <a:buAutoNum type="arabicPeriod"/>
            </a:pPr>
            <a:r>
              <a:rPr lang="en" sz="1200"/>
              <a:t>Ouvrez le fichier </a:t>
            </a:r>
            <a:r>
              <a:rPr lang="en" sz="1200" b="1" i="1"/>
              <a:t>app.js</a:t>
            </a:r>
            <a:endParaRPr sz="1200" b="1" i="1"/>
          </a:p>
          <a:p>
            <a:pPr marL="365760" lvl="0" indent="-213359" algn="l" rtl="0">
              <a:spcBef>
                <a:spcPts val="1000"/>
              </a:spcBef>
              <a:spcAft>
                <a:spcPts val="0"/>
              </a:spcAft>
              <a:buSzPts val="1200"/>
              <a:buAutoNum type="arabicPeriod"/>
            </a:pPr>
            <a:r>
              <a:rPr lang="en" sz="1200"/>
              <a:t>Copier les deux premières lignes et placez les au début du fichier </a:t>
            </a:r>
            <a:r>
              <a:rPr lang="en" sz="1200" b="1" i="1"/>
              <a:t>logger.js</a:t>
            </a:r>
            <a:endParaRPr sz="1200" b="1" i="1"/>
          </a:p>
          <a:p>
            <a:pPr marL="457200" lvl="0" indent="0" algn="l" rtl="0">
              <a:lnSpc>
                <a:spcPct val="135714"/>
              </a:lnSpc>
              <a:spcBef>
                <a:spcPts val="1000"/>
              </a:spcBef>
              <a:spcAft>
                <a:spcPts val="0"/>
              </a:spcAft>
              <a:buNone/>
            </a:pPr>
            <a:r>
              <a:rPr lang="en" sz="1050" b="1">
                <a:solidFill>
                  <a:schemeClr val="dk2"/>
                </a:solidFill>
                <a:latin typeface="Courier New"/>
                <a:ea typeface="Courier New"/>
                <a:cs typeface="Courier New"/>
                <a:sym typeface="Courier New"/>
              </a:rPr>
              <a:t>const EventEmitter = require('events');</a:t>
            </a:r>
            <a:endParaRPr sz="1050" b="1">
              <a:solidFill>
                <a:schemeClr val="dk2"/>
              </a:solidFill>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solidFill>
                  <a:schemeClr val="dk2"/>
                </a:solidFill>
                <a:latin typeface="Courier New"/>
                <a:ea typeface="Courier New"/>
                <a:cs typeface="Courier New"/>
                <a:sym typeface="Courier New"/>
              </a:rPr>
              <a:t>const emitter = new EventEmitter();</a:t>
            </a:r>
            <a:endParaRPr sz="1050" b="1">
              <a:solidFill>
                <a:schemeClr val="dk2"/>
              </a:solidFill>
              <a:latin typeface="Courier New"/>
              <a:ea typeface="Courier New"/>
              <a:cs typeface="Courier New"/>
              <a:sym typeface="Courier New"/>
            </a:endParaRPr>
          </a:p>
          <a:p>
            <a:pPr marL="457200" lvl="0" indent="0" algn="l" rtl="0">
              <a:spcBef>
                <a:spcPts val="0"/>
              </a:spcBef>
              <a:spcAft>
                <a:spcPts val="0"/>
              </a:spcAft>
              <a:buNone/>
            </a:pPr>
            <a:endParaRPr sz="1200" b="1" i="1"/>
          </a:p>
          <a:p>
            <a:pPr marL="0" lvl="0" indent="0" algn="l" rtl="0">
              <a:spcBef>
                <a:spcPts val="1000"/>
              </a:spcBef>
              <a:spcAft>
                <a:spcPts val="1600"/>
              </a:spcAft>
              <a:buNone/>
            </a:pPr>
            <a:endParaRPr/>
          </a:p>
        </p:txBody>
      </p:sp>
      <p:sp>
        <p:nvSpPr>
          <p:cNvPr id="354" name="Google Shape;354;p50"/>
          <p:cNvSpPr txBox="1">
            <a:spLocks noGrp="1"/>
          </p:cNvSpPr>
          <p:nvPr>
            <p:ph type="body" idx="1"/>
          </p:nvPr>
        </p:nvSpPr>
        <p:spPr>
          <a:xfrm>
            <a:off x="4572125" y="1723600"/>
            <a:ext cx="44574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a:t>Ouvrez le fichier </a:t>
            </a:r>
            <a:r>
              <a:rPr lang="en" sz="1200" b="1" i="1"/>
              <a:t>app.js</a:t>
            </a:r>
            <a:endParaRPr sz="1200" b="1" i="1"/>
          </a:p>
          <a:p>
            <a:pPr marL="365760" lvl="0" indent="-213359" algn="l" rtl="0">
              <a:spcBef>
                <a:spcPts val="1000"/>
              </a:spcBef>
              <a:spcAft>
                <a:spcPts val="0"/>
              </a:spcAft>
              <a:buSzPts val="1200"/>
              <a:buAutoNum type="arabicPeriod" startAt="3"/>
            </a:pPr>
            <a:r>
              <a:rPr lang="en" sz="1200"/>
              <a:t>Copiez la ligne qui déclenche l’événement et placez la dans la fonction </a:t>
            </a:r>
            <a:r>
              <a:rPr lang="en" sz="1200" b="1" i="1"/>
              <a:t>log()</a:t>
            </a:r>
            <a:r>
              <a:rPr lang="en" sz="1200"/>
              <a:t> qui se trouve dans le fichier </a:t>
            </a:r>
            <a:r>
              <a:rPr lang="en" sz="1200" b="1" i="1"/>
              <a:t>logger.js </a:t>
            </a:r>
            <a:r>
              <a:rPr lang="en" sz="1200"/>
              <a:t>pour indiquer qu’un message a été loggé</a:t>
            </a:r>
            <a:endParaRPr sz="1200"/>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 Déclencher un événement</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emitter.emit('messageAffiché', { id: 1, url: 'http://'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startAt="3"/>
            </a:pPr>
            <a:r>
              <a:rPr lang="en" sz="1200"/>
              <a:t>Ouvrez le fichier </a:t>
            </a:r>
            <a:r>
              <a:rPr lang="en" sz="1200" b="1"/>
              <a:t>app.js</a:t>
            </a:r>
            <a:endParaRPr sz="1200" b="1"/>
          </a:p>
          <a:p>
            <a:pPr marL="365760" lvl="0" indent="-213359" algn="l" rtl="0">
              <a:spcBef>
                <a:spcPts val="1000"/>
              </a:spcBef>
              <a:spcAft>
                <a:spcPts val="0"/>
              </a:spcAft>
              <a:buSzPts val="1200"/>
              <a:buAutoNum type="arabicPeriod" startAt="3"/>
            </a:pPr>
            <a:r>
              <a:rPr lang="en" sz="1200"/>
              <a:t>Charger le module </a:t>
            </a:r>
            <a:r>
              <a:rPr lang="en" sz="1200" b="1" i="1"/>
              <a:t>logger </a:t>
            </a:r>
            <a:r>
              <a:rPr lang="en" sz="1200"/>
              <a:t>et appelez la fonction </a:t>
            </a:r>
            <a:r>
              <a:rPr lang="en" sz="1200" b="1" i="1"/>
              <a:t>log()</a:t>
            </a:r>
            <a:endParaRPr sz="1200" b="1" i="1"/>
          </a:p>
          <a:p>
            <a:pPr marL="365760" lvl="0" indent="-213359" algn="l" rtl="0">
              <a:spcBef>
                <a:spcPts val="1000"/>
              </a:spcBef>
              <a:spcAft>
                <a:spcPts val="0"/>
              </a:spcAft>
              <a:buSzPts val="1200"/>
              <a:buAutoNum type="arabicPeriod" startAt="3"/>
            </a:pPr>
            <a:r>
              <a:rPr lang="en" sz="1200"/>
              <a:t>Enregistrez et exécutez </a:t>
            </a:r>
            <a:r>
              <a:rPr lang="en" sz="1200" b="1" i="1"/>
              <a:t>app.js</a:t>
            </a:r>
            <a:endParaRPr sz="1200" b="1" i="1"/>
          </a:p>
          <a:p>
            <a:pPr marL="365760" lvl="0" indent="-213359" algn="l" rtl="0">
              <a:spcBef>
                <a:spcPts val="1000"/>
              </a:spcBef>
              <a:spcAft>
                <a:spcPts val="0"/>
              </a:spcAft>
              <a:buSzPts val="1200"/>
              <a:buAutoNum type="arabicPeriod" startAt="3"/>
            </a:pPr>
            <a:r>
              <a:rPr lang="en" sz="1200"/>
              <a:t>Qu’est-ce que vous observez et pourquoi ?</a:t>
            </a:r>
            <a:endParaRPr sz="1200"/>
          </a:p>
          <a:p>
            <a:pPr marL="457200" lvl="0" indent="0" algn="l" rtl="0">
              <a:spcBef>
                <a:spcPts val="1000"/>
              </a:spcBef>
              <a:spcAft>
                <a:spcPts val="0"/>
              </a:spcAft>
              <a:buNone/>
            </a:pPr>
            <a:endParaRPr sz="1200"/>
          </a:p>
          <a:p>
            <a:pPr marL="0" lvl="0" indent="0" algn="l" rtl="0">
              <a:lnSpc>
                <a:spcPct val="100000"/>
              </a:lnSpc>
              <a:spcBef>
                <a:spcPts val="100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Étendre EventEmitter</a:t>
            </a:r>
            <a:endParaRPr>
              <a:solidFill>
                <a:srgbClr val="FFFF00"/>
              </a:solidFill>
            </a:endParaRPr>
          </a:p>
        </p:txBody>
      </p:sp>
      <p:sp>
        <p:nvSpPr>
          <p:cNvPr id="360" name="Google Shape;360;p51"/>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Vous allez constater qu’après avoir exécuté le code, rien ne va s’afficher à l’écran</a:t>
            </a:r>
            <a:endParaRPr sz="1200"/>
          </a:p>
          <a:p>
            <a:pPr marL="365760" lvl="0" indent="-213359" algn="l" rtl="0">
              <a:spcBef>
                <a:spcPts val="1000"/>
              </a:spcBef>
              <a:spcAft>
                <a:spcPts val="0"/>
              </a:spcAft>
              <a:buSzPts val="1200"/>
              <a:buChar char="●"/>
            </a:pPr>
            <a:r>
              <a:rPr lang="en" sz="1200"/>
              <a:t>Ceci s’explique par le fait qu’il existe deux objets distincts de la classe </a:t>
            </a:r>
            <a:r>
              <a:rPr lang="en" sz="1200" b="1" i="1"/>
              <a:t>EventEmitter</a:t>
            </a:r>
            <a:r>
              <a:rPr lang="en" sz="1200"/>
              <a:t>. Une qui se trouve dans le module </a:t>
            </a:r>
            <a:r>
              <a:rPr lang="en" sz="1200" b="1" i="1"/>
              <a:t>logger </a:t>
            </a:r>
            <a:r>
              <a:rPr lang="en" sz="1200"/>
              <a:t>et l’autre dans le module </a:t>
            </a:r>
            <a:r>
              <a:rPr lang="en" sz="1200" b="1" i="1"/>
              <a:t>app</a:t>
            </a:r>
            <a:endParaRPr sz="1200" b="1" i="1"/>
          </a:p>
          <a:p>
            <a:pPr marL="365760" lvl="0" indent="-213359" algn="l" rtl="0">
              <a:spcBef>
                <a:spcPts val="1000"/>
              </a:spcBef>
              <a:spcAft>
                <a:spcPts val="0"/>
              </a:spcAft>
              <a:buSzPts val="1200"/>
              <a:buChar char="●"/>
            </a:pPr>
            <a:r>
              <a:rPr lang="en" sz="1200"/>
              <a:t>L’objet de la classe </a:t>
            </a:r>
            <a:r>
              <a:rPr lang="en" sz="1200" b="1" i="1"/>
              <a:t>EventEmitter </a:t>
            </a:r>
            <a:r>
              <a:rPr lang="en" sz="1200"/>
              <a:t>qui se trouve dans le module </a:t>
            </a:r>
            <a:r>
              <a:rPr lang="en" sz="1200" b="1" i="1"/>
              <a:t>logger </a:t>
            </a:r>
            <a:r>
              <a:rPr lang="en" sz="1200"/>
              <a:t>est utilisée pour déclencher l’événement</a:t>
            </a:r>
            <a:endParaRPr sz="1200"/>
          </a:p>
          <a:p>
            <a:pPr marL="365760" lvl="0" indent="-213359" algn="l" rtl="0">
              <a:spcBef>
                <a:spcPts val="1000"/>
              </a:spcBef>
              <a:spcAft>
                <a:spcPts val="0"/>
              </a:spcAft>
              <a:buSzPts val="1200"/>
              <a:buChar char="●"/>
            </a:pPr>
            <a:r>
              <a:rPr lang="en" sz="1200"/>
              <a:t>L’objet de la classe </a:t>
            </a:r>
            <a:r>
              <a:rPr lang="en" sz="1200" b="1" i="1"/>
              <a:t>EventEmitter </a:t>
            </a:r>
            <a:r>
              <a:rPr lang="en" sz="1200"/>
              <a:t>qui se trouve dans le module </a:t>
            </a:r>
            <a:r>
              <a:rPr lang="en" sz="1200" b="1" i="1"/>
              <a:t>app </a:t>
            </a:r>
            <a:r>
              <a:rPr lang="en" sz="1200"/>
              <a:t>est utilisée pour gérer l’événement</a:t>
            </a:r>
            <a:endParaRPr sz="1200"/>
          </a:p>
          <a:p>
            <a:pPr marL="365760" lvl="0" indent="-213359" algn="l" rtl="0">
              <a:spcBef>
                <a:spcPts val="1000"/>
              </a:spcBef>
              <a:spcAft>
                <a:spcPts val="0"/>
              </a:spcAft>
              <a:buSzPts val="1200"/>
              <a:buChar char="●"/>
            </a:pPr>
            <a:r>
              <a:rPr lang="en" sz="1200"/>
              <a:t>Ce sont donc deux objets distincts qui n’ont aucune relation entre eux</a:t>
            </a:r>
            <a:endParaRPr sz="1200"/>
          </a:p>
          <a:p>
            <a:pPr marL="457200" lvl="0" indent="0" algn="l" rtl="0">
              <a:spcBef>
                <a:spcPts val="1000"/>
              </a:spcBef>
              <a:spcAft>
                <a:spcPts val="0"/>
              </a:spcAft>
              <a:buNone/>
            </a:pPr>
            <a:endParaRPr sz="1200" b="1" i="1"/>
          </a:p>
          <a:p>
            <a:pPr marL="0" lvl="0" indent="0" algn="l" rtl="0">
              <a:spcBef>
                <a:spcPts val="1000"/>
              </a:spcBef>
              <a:spcAft>
                <a:spcPts val="1600"/>
              </a:spcAft>
              <a:buNone/>
            </a:pPr>
            <a:endParaRPr/>
          </a:p>
        </p:txBody>
      </p:sp>
      <p:sp>
        <p:nvSpPr>
          <p:cNvPr id="361" name="Google Shape;361;p51"/>
          <p:cNvSpPr txBox="1">
            <a:spLocks noGrp="1"/>
          </p:cNvSpPr>
          <p:nvPr>
            <p:ph type="body" idx="1"/>
          </p:nvPr>
        </p:nvSpPr>
        <p:spPr>
          <a:xfrm>
            <a:off x="4572125" y="1723600"/>
            <a:ext cx="44574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Il faudra donc </a:t>
            </a:r>
            <a:r>
              <a:rPr lang="en" sz="1200" b="1"/>
              <a:t>définir une classe</a:t>
            </a:r>
            <a:r>
              <a:rPr lang="en" sz="1200"/>
              <a:t> qui aura les fonctionnalités nécessaires d’un </a:t>
            </a:r>
            <a:r>
              <a:rPr lang="en" sz="1200" b="1" i="1"/>
              <a:t>EventEmitter </a:t>
            </a:r>
            <a:r>
              <a:rPr lang="en" sz="1200"/>
              <a:t>afin de pouvoir créer qu’un seul objet de cette classe pour accomplir à la fois le déclenchement et la gestion de l’événement</a:t>
            </a:r>
            <a:endParaRPr sz="1200"/>
          </a:p>
          <a:p>
            <a:pPr marL="0" lvl="0" indent="0" algn="l" rtl="0">
              <a:spcBef>
                <a:spcPts val="1000"/>
              </a:spcBef>
              <a:spcAft>
                <a:spcPts val="0"/>
              </a:spcAft>
              <a:buNone/>
            </a:pPr>
            <a:r>
              <a:rPr lang="en" sz="1200" u="sng"/>
              <a:t>Exercice 1:</a:t>
            </a:r>
            <a:endParaRPr sz="1200"/>
          </a:p>
          <a:p>
            <a:pPr marL="365760" lvl="0" indent="-213359" algn="l" rtl="0">
              <a:spcBef>
                <a:spcPts val="1000"/>
              </a:spcBef>
              <a:spcAft>
                <a:spcPts val="0"/>
              </a:spcAft>
              <a:buSzPts val="1200"/>
              <a:buAutoNum type="arabicPeriod"/>
            </a:pPr>
            <a:r>
              <a:rPr lang="en" sz="1200"/>
              <a:t>Ouvrez le fichier </a:t>
            </a:r>
            <a:r>
              <a:rPr lang="en" sz="1200" b="1" i="1"/>
              <a:t>logger.js</a:t>
            </a:r>
            <a:endParaRPr sz="1200" b="1" i="1"/>
          </a:p>
          <a:p>
            <a:pPr marL="365760" lvl="0" indent="-213359" algn="l" rtl="0">
              <a:spcBef>
                <a:spcPts val="1000"/>
              </a:spcBef>
              <a:spcAft>
                <a:spcPts val="0"/>
              </a:spcAft>
              <a:buSzPts val="1200"/>
              <a:buAutoNum type="arabicPeriod"/>
            </a:pPr>
            <a:r>
              <a:rPr lang="en" sz="1200"/>
              <a:t>Juste après la déclaration de la variable </a:t>
            </a:r>
            <a:r>
              <a:rPr lang="en" sz="1200" b="1" i="1"/>
              <a:t>url</a:t>
            </a:r>
            <a:r>
              <a:rPr lang="en" sz="1200"/>
              <a:t>, définissez une classe </a:t>
            </a:r>
            <a:r>
              <a:rPr lang="en" sz="1200" b="1" i="1"/>
              <a:t>Logger </a:t>
            </a:r>
            <a:r>
              <a:rPr lang="en" sz="1200"/>
              <a:t>qui hérite de la classe </a:t>
            </a:r>
            <a:r>
              <a:rPr lang="en" sz="1200" b="1" i="1"/>
              <a:t>EventEmitter</a:t>
            </a:r>
            <a:endParaRPr sz="1200" b="1" i="1"/>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class Logger extends EventEmitter {}</a:t>
            </a: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a:pPr>
            <a:r>
              <a:rPr lang="en" sz="1200"/>
              <a:t>Déplacez la fonction </a:t>
            </a:r>
            <a:r>
              <a:rPr lang="en" sz="1200" b="1" i="1"/>
              <a:t>log() </a:t>
            </a:r>
            <a:r>
              <a:rPr lang="en" sz="1200"/>
              <a:t>à l’intérieur de lasse </a:t>
            </a:r>
            <a:r>
              <a:rPr lang="en" sz="1200" b="1" i="1"/>
              <a:t>Logger </a:t>
            </a:r>
            <a:r>
              <a:rPr lang="en" sz="1200"/>
              <a:t>et supprimez le mot clé </a:t>
            </a:r>
            <a:r>
              <a:rPr lang="en" sz="1200" b="1" i="1"/>
              <a:t>function</a:t>
            </a:r>
            <a:r>
              <a:rPr lang="en" sz="1200"/>
              <a:t>. </a:t>
            </a:r>
            <a:r>
              <a:rPr lang="en" sz="1200" b="1" i="1"/>
              <a:t>log()</a:t>
            </a:r>
            <a:r>
              <a:rPr lang="en" sz="1200"/>
              <a:t> devient à présent une </a:t>
            </a:r>
            <a:r>
              <a:rPr lang="en" sz="1200" b="1"/>
              <a:t>méthode </a:t>
            </a:r>
            <a:r>
              <a:rPr lang="en" sz="1200"/>
              <a:t>et non une fonction</a:t>
            </a:r>
            <a:endParaRPr sz="1050">
              <a:solidFill>
                <a:srgbClr val="D4D4D4"/>
              </a:solidFill>
            </a:endParaRPr>
          </a:p>
          <a:p>
            <a:pPr marL="457200" lvl="0" indent="0" algn="l" rtl="0">
              <a:spcBef>
                <a:spcPts val="1000"/>
              </a:spcBef>
              <a:spcAft>
                <a:spcPts val="0"/>
              </a:spcAft>
              <a:buNone/>
            </a:pPr>
            <a:endParaRPr sz="1200"/>
          </a:p>
          <a:p>
            <a:pPr marL="0" lvl="0" indent="0" algn="l" rtl="0">
              <a:spcBef>
                <a:spcPts val="10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65500" y="1718250"/>
            <a:ext cx="4045200" cy="170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Contenu</a:t>
            </a:r>
            <a:endParaRPr/>
          </a:p>
        </p:txBody>
      </p:sp>
      <p:sp>
        <p:nvSpPr>
          <p:cNvPr id="86" name="Google Shape;86;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Node.js</a:t>
            </a:r>
            <a:endParaRPr/>
          </a:p>
          <a:p>
            <a:pPr marL="457200" lvl="0" indent="-342900" algn="l" rtl="0">
              <a:spcBef>
                <a:spcPts val="1600"/>
              </a:spcBef>
              <a:spcAft>
                <a:spcPts val="0"/>
              </a:spcAft>
              <a:buClr>
                <a:srgbClr val="FFFFFF"/>
              </a:buClr>
              <a:buSzPts val="1800"/>
              <a:buChar char="●"/>
            </a:pPr>
            <a:r>
              <a:rPr lang="en">
                <a:solidFill>
                  <a:srgbClr val="FFFFFF"/>
                </a:solidFill>
              </a:rPr>
              <a:t>Création des API avec Express</a:t>
            </a:r>
            <a:endParaRPr>
              <a:solidFill>
                <a:srgbClr val="FFFFFF"/>
              </a:solidFill>
            </a:endParaRPr>
          </a:p>
          <a:p>
            <a:pPr marL="457200" lvl="0" indent="-342900" algn="l" rtl="0">
              <a:spcBef>
                <a:spcPts val="1600"/>
              </a:spcBef>
              <a:spcAft>
                <a:spcPts val="0"/>
              </a:spcAft>
              <a:buClr>
                <a:srgbClr val="FFFFFF"/>
              </a:buClr>
              <a:buSzPts val="1800"/>
              <a:buChar char="●"/>
            </a:pPr>
            <a:r>
              <a:rPr lang="en">
                <a:solidFill>
                  <a:srgbClr val="FFFFFF"/>
                </a:solidFill>
              </a:rPr>
              <a:t>Code Synchrone et Asynchrone</a:t>
            </a:r>
            <a:endParaRPr>
              <a:solidFill>
                <a:srgbClr val="FFFFFF"/>
              </a:solidFill>
            </a:endParaRPr>
          </a:p>
          <a:p>
            <a:pPr marL="457200" lvl="0" indent="-342900" algn="l" rtl="0">
              <a:spcBef>
                <a:spcPts val="1600"/>
              </a:spcBef>
              <a:spcAft>
                <a:spcPts val="1600"/>
              </a:spcAft>
              <a:buClr>
                <a:srgbClr val="FFFFFF"/>
              </a:buClr>
              <a:buSzPts val="1800"/>
              <a:buChar char="●"/>
            </a:pPr>
            <a:r>
              <a:rPr lang="en">
                <a:solidFill>
                  <a:srgbClr val="FFFFFF"/>
                </a:solidFill>
              </a:rPr>
              <a:t>Intégration d’une base de données Mongo</a:t>
            </a:r>
            <a:endParaRPr>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Étendre EventEmitter</a:t>
            </a:r>
            <a:endParaRPr>
              <a:solidFill>
                <a:srgbClr val="FFFF00"/>
              </a:solidFill>
            </a:endParaRPr>
          </a:p>
        </p:txBody>
      </p:sp>
      <p:sp>
        <p:nvSpPr>
          <p:cNvPr id="367" name="Google Shape;367;p52"/>
          <p:cNvSpPr txBox="1">
            <a:spLocks noGrp="1"/>
          </p:cNvSpPr>
          <p:nvPr>
            <p:ph type="body" idx="1"/>
          </p:nvPr>
        </p:nvSpPr>
        <p:spPr>
          <a:xfrm>
            <a:off x="87425" y="1723600"/>
            <a:ext cx="39576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4"/>
            </a:pPr>
            <a:r>
              <a:rPr lang="en" sz="1200"/>
              <a:t>A l’intérieur de la fonction </a:t>
            </a:r>
            <a:r>
              <a:rPr lang="en" sz="1200" b="1" i="1"/>
              <a:t>log()</a:t>
            </a:r>
            <a:r>
              <a:rPr lang="en" sz="1200"/>
              <a:t>, remplacer l’objet </a:t>
            </a:r>
            <a:r>
              <a:rPr lang="en" sz="1200" b="1" i="1"/>
              <a:t>emitter </a:t>
            </a:r>
            <a:r>
              <a:rPr lang="en" sz="1200"/>
              <a:t>par </a:t>
            </a:r>
            <a:r>
              <a:rPr lang="en" sz="1200" b="1" i="1"/>
              <a:t>this </a:t>
            </a:r>
            <a:r>
              <a:rPr lang="en" sz="1200"/>
              <a:t>pour indiquer que c’est l’objet courant de la classe </a:t>
            </a:r>
            <a:r>
              <a:rPr lang="en" sz="1200" b="1" i="1"/>
              <a:t>Logger </a:t>
            </a:r>
            <a:r>
              <a:rPr lang="en" sz="1200"/>
              <a:t>qui va déclencher l’événement grâce à l’héritage de la classe </a:t>
            </a:r>
            <a:r>
              <a:rPr lang="en" sz="1200" b="1" i="1"/>
              <a:t>EventEmitter</a:t>
            </a:r>
            <a:endParaRPr sz="1200" b="1" i="1"/>
          </a:p>
          <a:p>
            <a:pPr marL="365760" lvl="0" indent="-213359" algn="l" rtl="0">
              <a:spcBef>
                <a:spcPts val="1000"/>
              </a:spcBef>
              <a:spcAft>
                <a:spcPts val="0"/>
              </a:spcAft>
              <a:buSzPts val="1200"/>
              <a:buAutoNum type="arabicPeriod" startAt="4"/>
            </a:pPr>
            <a:r>
              <a:rPr lang="en" sz="1200"/>
              <a:t>Exportez la classe </a:t>
            </a:r>
            <a:r>
              <a:rPr lang="en" sz="1200" b="1" i="1"/>
              <a:t>Logger </a:t>
            </a:r>
            <a:r>
              <a:rPr lang="en" sz="1200"/>
              <a:t>pour qu’elle soit accessible à l’extérieur du module </a:t>
            </a:r>
            <a:r>
              <a:rPr lang="en" sz="1200" b="1" i="1"/>
              <a:t>logger</a:t>
            </a:r>
            <a:endParaRPr sz="1200" b="1" i="1"/>
          </a:p>
          <a:p>
            <a:pPr marL="365760" lvl="0" indent="-213359" algn="l" rtl="0">
              <a:spcBef>
                <a:spcPts val="1000"/>
              </a:spcBef>
              <a:spcAft>
                <a:spcPts val="0"/>
              </a:spcAft>
              <a:buSzPts val="1200"/>
              <a:buAutoNum type="arabicPeriod" startAt="4"/>
            </a:pPr>
            <a:r>
              <a:rPr lang="en" sz="1200"/>
              <a:t>Supprimer la ligne </a:t>
            </a:r>
            <a:endParaRPr sz="1200"/>
          </a:p>
          <a:p>
            <a:pPr marL="457200" lvl="0" indent="0" algn="l" rtl="0">
              <a:spcBef>
                <a:spcPts val="1000"/>
              </a:spcBef>
              <a:spcAft>
                <a:spcPts val="1000"/>
              </a:spcAft>
              <a:buNone/>
            </a:pPr>
            <a:r>
              <a:rPr lang="en" sz="1050" b="1">
                <a:latin typeface="Courier New"/>
                <a:ea typeface="Courier New"/>
                <a:cs typeface="Courier New"/>
                <a:sym typeface="Courier New"/>
              </a:rPr>
              <a:t>const emitter = new EventEmitter();</a:t>
            </a:r>
            <a:endParaRPr/>
          </a:p>
        </p:txBody>
      </p:sp>
      <p:sp>
        <p:nvSpPr>
          <p:cNvPr id="368" name="Google Shape;368;p52"/>
          <p:cNvSpPr txBox="1">
            <a:spLocks noGrp="1"/>
          </p:cNvSpPr>
          <p:nvPr>
            <p:ph type="body" idx="1"/>
          </p:nvPr>
        </p:nvSpPr>
        <p:spPr>
          <a:xfrm>
            <a:off x="4045000" y="1723600"/>
            <a:ext cx="49848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00" b="1">
                <a:latin typeface="Courier New"/>
                <a:ea typeface="Courier New"/>
                <a:cs typeface="Courier New"/>
                <a:sym typeface="Courier New"/>
              </a:rPr>
              <a:t>class Logger extends EventEmitter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log(message)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console.log(message);</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this.emit('messageAffiché', { id: 1, url: 'http://'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module.exports = Logger;</a:t>
            </a:r>
            <a:endParaRPr sz="1000" b="1" i="1"/>
          </a:p>
          <a:p>
            <a:pPr marL="457200" lvl="0" indent="0" algn="l" rtl="0">
              <a:spcBef>
                <a:spcPts val="0"/>
              </a:spcBef>
              <a:spcAft>
                <a:spcPts val="0"/>
              </a:spcAft>
              <a:buNone/>
            </a:pPr>
            <a:endParaRPr sz="1200"/>
          </a:p>
          <a:p>
            <a:pPr marL="365760" lvl="0" indent="-213359" algn="l" rtl="0">
              <a:spcBef>
                <a:spcPts val="1000"/>
              </a:spcBef>
              <a:spcAft>
                <a:spcPts val="0"/>
              </a:spcAft>
              <a:buSzPts val="1200"/>
              <a:buAutoNum type="arabicPeriod" startAt="7"/>
            </a:pPr>
            <a:r>
              <a:rPr lang="en" sz="1200"/>
              <a:t>Enregistrer le fichier </a:t>
            </a:r>
            <a:r>
              <a:rPr lang="en" sz="1200" b="1" i="1"/>
              <a:t>logger.js</a:t>
            </a:r>
            <a:endParaRPr sz="1200"/>
          </a:p>
          <a:p>
            <a:pPr marL="0" lvl="0" indent="0" algn="l" rtl="0">
              <a:spcBef>
                <a:spcPts val="1000"/>
              </a:spcBef>
              <a:spcAft>
                <a:spcPts val="16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Étendre EventEmitter</a:t>
            </a:r>
            <a:endParaRPr>
              <a:solidFill>
                <a:srgbClr val="FFFF00"/>
              </a:solidFill>
            </a:endParaRPr>
          </a:p>
        </p:txBody>
      </p:sp>
      <p:sp>
        <p:nvSpPr>
          <p:cNvPr id="374" name="Google Shape;374;p53"/>
          <p:cNvSpPr txBox="1">
            <a:spLocks noGrp="1"/>
          </p:cNvSpPr>
          <p:nvPr>
            <p:ph type="body" idx="1"/>
          </p:nvPr>
        </p:nvSpPr>
        <p:spPr>
          <a:xfrm>
            <a:off x="87425" y="1723600"/>
            <a:ext cx="39576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8"/>
            </a:pPr>
            <a:r>
              <a:rPr lang="en" sz="1200"/>
              <a:t>Ouvrez le fichier </a:t>
            </a:r>
            <a:r>
              <a:rPr lang="en" sz="1200" b="1" i="1"/>
              <a:t>app.js</a:t>
            </a:r>
            <a:endParaRPr sz="1200" b="1" i="1"/>
          </a:p>
          <a:p>
            <a:pPr marL="365760" lvl="0" indent="-213359" algn="l" rtl="0">
              <a:spcBef>
                <a:spcPts val="1000"/>
              </a:spcBef>
              <a:spcAft>
                <a:spcPts val="0"/>
              </a:spcAft>
              <a:buSzPts val="1200"/>
              <a:buAutoNum type="arabicPeriod" startAt="8"/>
            </a:pPr>
            <a:r>
              <a:rPr lang="en" sz="1200"/>
              <a:t>Chargez et créer un objet </a:t>
            </a:r>
            <a:r>
              <a:rPr lang="en" sz="1200" b="1" i="1"/>
              <a:t>logger </a:t>
            </a:r>
            <a:r>
              <a:rPr lang="en" sz="1200"/>
              <a:t>de la classe </a:t>
            </a:r>
            <a:r>
              <a:rPr lang="en" sz="1200" b="1" i="1"/>
              <a:t>Logger</a:t>
            </a:r>
            <a:endParaRPr sz="1200" b="1" i="1"/>
          </a:p>
          <a:p>
            <a:pPr marL="365760" lvl="0" indent="-213359" algn="l" rtl="0">
              <a:spcBef>
                <a:spcPts val="1000"/>
              </a:spcBef>
              <a:spcAft>
                <a:spcPts val="0"/>
              </a:spcAft>
              <a:buSzPts val="1200"/>
              <a:buAutoNum type="arabicPeriod" startAt="8"/>
            </a:pPr>
            <a:r>
              <a:rPr lang="en" sz="1200"/>
              <a:t>Appelez la méthode </a:t>
            </a:r>
            <a:r>
              <a:rPr lang="en" sz="1200" b="1" i="1"/>
              <a:t>log()</a:t>
            </a:r>
            <a:r>
              <a:rPr lang="en" sz="1200"/>
              <a:t> de l’objet </a:t>
            </a:r>
            <a:r>
              <a:rPr lang="en" sz="1200" b="1" i="1"/>
              <a:t>logger</a:t>
            </a:r>
            <a:endParaRPr sz="1200" b="1" i="1"/>
          </a:p>
          <a:p>
            <a:pPr marL="365760" lvl="0" indent="-213359" algn="l" rtl="0">
              <a:spcBef>
                <a:spcPts val="1000"/>
              </a:spcBef>
              <a:spcAft>
                <a:spcPts val="0"/>
              </a:spcAft>
              <a:buSzPts val="1200"/>
              <a:buAutoNum type="arabicPeriod" startAt="8"/>
            </a:pPr>
            <a:r>
              <a:rPr lang="en" sz="1200"/>
              <a:t>Supprimer deux lignes </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const EventEmitter = require('events');</a:t>
            </a:r>
            <a:endParaRPr sz="1050" b="1">
              <a:latin typeface="Courier New"/>
              <a:ea typeface="Courier New"/>
              <a:cs typeface="Courier New"/>
              <a:sym typeface="Courier New"/>
            </a:endParaRPr>
          </a:p>
          <a:p>
            <a:pPr marL="457200" lvl="0" indent="0" algn="l" rtl="0">
              <a:spcBef>
                <a:spcPts val="0"/>
              </a:spcBef>
              <a:spcAft>
                <a:spcPts val="0"/>
              </a:spcAft>
              <a:buNone/>
            </a:pPr>
            <a:r>
              <a:rPr lang="en" sz="1050" b="1">
                <a:latin typeface="Courier New"/>
                <a:ea typeface="Courier New"/>
                <a:cs typeface="Courier New"/>
                <a:sym typeface="Courier New"/>
              </a:rPr>
              <a:t>const emitter = new EventEmitter();</a:t>
            </a:r>
            <a:endParaRPr sz="1200"/>
          </a:p>
          <a:p>
            <a:pPr marL="365760" lvl="0" indent="-213359" algn="l" rtl="0">
              <a:spcBef>
                <a:spcPts val="1000"/>
              </a:spcBef>
              <a:spcAft>
                <a:spcPts val="0"/>
              </a:spcAft>
              <a:buSzPts val="1200"/>
              <a:buAutoNum type="arabicPeriod" startAt="8"/>
            </a:pPr>
            <a:r>
              <a:rPr lang="en" sz="1200"/>
              <a:t>Définissez l’écouteur d’événement sur l’objet </a:t>
            </a:r>
            <a:r>
              <a:rPr lang="en" sz="1200" b="1" i="1"/>
              <a:t>logger</a:t>
            </a:r>
            <a:endParaRPr sz="1200" b="1" i="1"/>
          </a:p>
          <a:p>
            <a:pPr marL="0" lvl="0" indent="0" algn="l" rtl="0">
              <a:spcBef>
                <a:spcPts val="1000"/>
              </a:spcBef>
              <a:spcAft>
                <a:spcPts val="1600"/>
              </a:spcAft>
              <a:buNone/>
            </a:pPr>
            <a:endParaRPr/>
          </a:p>
        </p:txBody>
      </p:sp>
      <p:sp>
        <p:nvSpPr>
          <p:cNvPr id="375" name="Google Shape;375;p53"/>
          <p:cNvSpPr txBox="1">
            <a:spLocks noGrp="1"/>
          </p:cNvSpPr>
          <p:nvPr>
            <p:ph type="body" idx="1"/>
          </p:nvPr>
        </p:nvSpPr>
        <p:spPr>
          <a:xfrm>
            <a:off x="4045000" y="1723600"/>
            <a:ext cx="49848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b="1">
                <a:latin typeface="Courier New"/>
                <a:ea typeface="Courier New"/>
                <a:cs typeface="Courier New"/>
                <a:sym typeface="Courier New"/>
              </a:rPr>
              <a:t>const Logger = require('./logger');</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const logger = new Logger();</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Enregistrer un écouteur d'événement</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logger.on('messageAffiché', (arg) =&gt;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console.log('Écouteur appelé', arg);</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logger.log('message');</a:t>
            </a:r>
            <a:endParaRPr sz="1050" b="1">
              <a:latin typeface="Courier New"/>
              <a:ea typeface="Courier New"/>
              <a:cs typeface="Courier New"/>
              <a:sym typeface="Courier New"/>
            </a:endParaRPr>
          </a:p>
          <a:p>
            <a:pPr marL="0" lvl="0" indent="0" algn="l" rtl="0">
              <a:spcBef>
                <a:spcPts val="0"/>
              </a:spcBef>
              <a:spcAft>
                <a:spcPts val="0"/>
              </a:spcAft>
              <a:buNone/>
            </a:pPr>
            <a:endParaRPr sz="1200"/>
          </a:p>
          <a:p>
            <a:pPr marL="365760" lvl="0" indent="-213359" algn="l" rtl="0">
              <a:spcBef>
                <a:spcPts val="1000"/>
              </a:spcBef>
              <a:spcAft>
                <a:spcPts val="0"/>
              </a:spcAft>
              <a:buSzPts val="1200"/>
              <a:buAutoNum type="arabicPeriod" startAt="13"/>
            </a:pPr>
            <a:r>
              <a:rPr lang="en" sz="1200"/>
              <a:t>Enregistrez et exécutez le fichier </a:t>
            </a:r>
            <a:r>
              <a:rPr lang="en" sz="1200" b="1" i="1"/>
              <a:t>app.js</a:t>
            </a:r>
            <a:endParaRPr sz="1200"/>
          </a:p>
          <a:p>
            <a:pPr marL="0" lvl="0" indent="0" algn="l" rtl="0">
              <a:spcBef>
                <a:spcPts val="10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HTTP</a:t>
            </a:r>
            <a:endParaRPr>
              <a:solidFill>
                <a:srgbClr val="FFFF00"/>
              </a:solidFill>
            </a:endParaRPr>
          </a:p>
        </p:txBody>
      </p:sp>
      <p:sp>
        <p:nvSpPr>
          <p:cNvPr id="381" name="Google Shape;381;p54"/>
          <p:cNvSpPr txBox="1">
            <a:spLocks noGrp="1"/>
          </p:cNvSpPr>
          <p:nvPr>
            <p:ph type="body" idx="1"/>
          </p:nvPr>
        </p:nvSpPr>
        <p:spPr>
          <a:xfrm>
            <a:off x="87425" y="1723600"/>
            <a:ext cx="4457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Le module </a:t>
            </a:r>
            <a:r>
              <a:rPr lang="en" sz="1200" b="1"/>
              <a:t>HTTP </a:t>
            </a:r>
            <a:r>
              <a:rPr lang="en" sz="1200"/>
              <a:t>est souvent utilisé pour développer des applications distribuées</a:t>
            </a:r>
            <a:endParaRPr sz="1200"/>
          </a:p>
          <a:p>
            <a:pPr marL="365760" lvl="0" indent="-213359" algn="l" rtl="0">
              <a:spcBef>
                <a:spcPts val="1000"/>
              </a:spcBef>
              <a:spcAft>
                <a:spcPts val="0"/>
              </a:spcAft>
              <a:buSzPts val="1200"/>
              <a:buChar char="●"/>
            </a:pPr>
            <a:r>
              <a:rPr lang="en" sz="1200"/>
              <a:t>Par exemple, il est possible de créer des serveurs web pour répondre à différentes requêtes HTTP sur un port donné</a:t>
            </a:r>
            <a:endParaRPr sz="1200"/>
          </a:p>
          <a:p>
            <a:pPr marL="365760" lvl="0" indent="-213359" algn="l" rtl="0">
              <a:spcBef>
                <a:spcPts val="1000"/>
              </a:spcBef>
              <a:spcAft>
                <a:spcPts val="0"/>
              </a:spcAft>
              <a:buSzPts val="1200"/>
              <a:buChar char="●"/>
            </a:pPr>
            <a:r>
              <a:rPr lang="en" sz="1200"/>
              <a:t>Ceci a pour but de développer des services de type back-end pour des applications front-end</a:t>
            </a:r>
            <a:endParaRPr sz="1200"/>
          </a:p>
          <a:p>
            <a:pPr marL="365760" lvl="0" indent="-213359" algn="l" rtl="0">
              <a:lnSpc>
                <a:spcPct val="100000"/>
              </a:lnSpc>
              <a:spcBef>
                <a:spcPts val="1000"/>
              </a:spcBef>
              <a:spcAft>
                <a:spcPts val="0"/>
              </a:spcAft>
              <a:buSzPts val="1200"/>
              <a:buChar char="●"/>
            </a:pPr>
            <a:r>
              <a:rPr lang="en" sz="1200"/>
              <a:t>Repartez dans le documentation de Node, dans la liste des modules, repérez le module </a:t>
            </a:r>
            <a:r>
              <a:rPr lang="en" sz="1200" b="1"/>
              <a:t>HTTP</a:t>
            </a:r>
            <a:endParaRPr sz="1200" b="1"/>
          </a:p>
          <a:p>
            <a:pPr marL="457200" lvl="0" indent="0" algn="l" rtl="0">
              <a:lnSpc>
                <a:spcPct val="100000"/>
              </a:lnSpc>
              <a:spcBef>
                <a:spcPts val="0"/>
              </a:spcBef>
              <a:spcAft>
                <a:spcPts val="0"/>
              </a:spcAft>
              <a:buClr>
                <a:srgbClr val="000000"/>
              </a:buClr>
              <a:buSzPts val="1100"/>
              <a:buFont typeface="Arial"/>
              <a:buNone/>
            </a:pPr>
            <a:endParaRPr sz="1200" b="1"/>
          </a:p>
          <a:p>
            <a:pPr marL="365760" lvl="0" indent="-213359" algn="l" rtl="0">
              <a:spcBef>
                <a:spcPts val="0"/>
              </a:spcBef>
              <a:spcAft>
                <a:spcPts val="0"/>
              </a:spcAft>
              <a:buSzPts val="1200"/>
              <a:buChar char="●"/>
            </a:pPr>
            <a:r>
              <a:rPr lang="en" sz="1200"/>
              <a:t>Observez les différentes classes du module </a:t>
            </a:r>
            <a:r>
              <a:rPr lang="en" sz="1200" b="1"/>
              <a:t>HTTP</a:t>
            </a:r>
            <a:endParaRPr sz="1200"/>
          </a:p>
          <a:p>
            <a:pPr marL="0" lvl="0" indent="0" algn="l" rtl="0">
              <a:spcBef>
                <a:spcPts val="1000"/>
              </a:spcBef>
              <a:spcAft>
                <a:spcPts val="1600"/>
              </a:spcAft>
              <a:buNone/>
            </a:pPr>
            <a:endParaRPr/>
          </a:p>
        </p:txBody>
      </p:sp>
      <p:sp>
        <p:nvSpPr>
          <p:cNvPr id="382" name="Google Shape;382;p54"/>
          <p:cNvSpPr txBox="1">
            <a:spLocks noGrp="1"/>
          </p:cNvSpPr>
          <p:nvPr>
            <p:ph type="body" idx="1"/>
          </p:nvPr>
        </p:nvSpPr>
        <p:spPr>
          <a:xfrm>
            <a:off x="4572000" y="1723600"/>
            <a:ext cx="44577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1 :</a:t>
            </a:r>
            <a:endParaRPr sz="1200"/>
          </a:p>
          <a:p>
            <a:pPr marL="365760" lvl="0" indent="-213359" algn="l" rtl="0">
              <a:spcBef>
                <a:spcPts val="1000"/>
              </a:spcBef>
              <a:spcAft>
                <a:spcPts val="0"/>
              </a:spcAft>
              <a:buSzPts val="1200"/>
              <a:buAutoNum type="arabicPeriod"/>
            </a:pPr>
            <a:r>
              <a:rPr lang="en" sz="1200"/>
              <a:t>Ouvrez le fichier </a:t>
            </a:r>
            <a:r>
              <a:rPr lang="en" sz="1200" b="1" i="1"/>
              <a:t>app.js</a:t>
            </a:r>
            <a:endParaRPr sz="1200" b="1" i="1"/>
          </a:p>
          <a:p>
            <a:pPr marL="365760" lvl="0" indent="-213359" algn="l" rtl="0">
              <a:spcBef>
                <a:spcPts val="1000"/>
              </a:spcBef>
              <a:spcAft>
                <a:spcPts val="0"/>
              </a:spcAft>
              <a:buSzPts val="1200"/>
              <a:buAutoNum type="arabicPeriod"/>
            </a:pPr>
            <a:r>
              <a:rPr lang="en" sz="1200"/>
              <a:t>Charger le module </a:t>
            </a:r>
            <a:r>
              <a:rPr lang="en" sz="1200" b="1"/>
              <a:t>http</a:t>
            </a:r>
            <a:endParaRPr sz="1200" b="1"/>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const http = require('http');</a:t>
            </a:r>
            <a:endParaRPr sz="1050" b="1">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Créer un serveur web en appelant la méthode </a:t>
            </a:r>
            <a:r>
              <a:rPr lang="en" sz="1200" b="1" i="1"/>
              <a:t>createServer()</a:t>
            </a:r>
            <a:endParaRPr sz="1200" b="1" i="1"/>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const server = http.createServer();</a:t>
            </a:r>
            <a:endParaRPr sz="1200"/>
          </a:p>
          <a:p>
            <a:pPr marL="365760" lvl="0" indent="-213359" algn="l" rtl="0">
              <a:spcBef>
                <a:spcPts val="1000"/>
              </a:spcBef>
              <a:spcAft>
                <a:spcPts val="0"/>
              </a:spcAft>
              <a:buSzPts val="1200"/>
              <a:buAutoNum type="arabicPeriod"/>
            </a:pPr>
            <a:r>
              <a:rPr lang="en" sz="1200"/>
              <a:t>En consultant la documentation de Node, quel est le type d’objet retourné par la méthode </a:t>
            </a:r>
            <a:r>
              <a:rPr lang="en" sz="1200" b="1" i="1"/>
              <a:t>createServer()</a:t>
            </a:r>
            <a:r>
              <a:rPr lang="en" sz="1200"/>
              <a:t> ?</a:t>
            </a:r>
            <a:endParaRPr sz="1200" b="1" i="1"/>
          </a:p>
          <a:p>
            <a:pPr marL="457200" lvl="0" indent="0" algn="l" rtl="0">
              <a:spcBef>
                <a:spcPts val="1000"/>
              </a:spcBef>
              <a:spcAft>
                <a:spcPts val="0"/>
              </a:spcAft>
              <a:buNone/>
            </a:pPr>
            <a:endParaRPr sz="1200" b="1" i="1"/>
          </a:p>
          <a:p>
            <a:pPr marL="457200" lvl="0" indent="0" algn="l" rtl="0">
              <a:spcBef>
                <a:spcPts val="1000"/>
              </a:spcBef>
              <a:spcAft>
                <a:spcPts val="1000"/>
              </a:spcAft>
              <a:buNone/>
            </a:pP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HTTP</a:t>
            </a:r>
            <a:endParaRPr>
              <a:solidFill>
                <a:srgbClr val="FFFF00"/>
              </a:solidFill>
            </a:endParaRPr>
          </a:p>
        </p:txBody>
      </p:sp>
      <p:sp>
        <p:nvSpPr>
          <p:cNvPr id="388" name="Google Shape;388;p55"/>
          <p:cNvSpPr txBox="1">
            <a:spLocks noGrp="1"/>
          </p:cNvSpPr>
          <p:nvPr>
            <p:ph type="body" idx="1"/>
          </p:nvPr>
        </p:nvSpPr>
        <p:spPr>
          <a:xfrm>
            <a:off x="87425" y="1723600"/>
            <a:ext cx="4457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5"/>
            </a:pPr>
            <a:r>
              <a:rPr lang="en" sz="1200"/>
              <a:t>Pour connecter le serveur sur un port donné il suffit d’appeler la méthode </a:t>
            </a:r>
            <a:r>
              <a:rPr lang="en" sz="1200" b="1" i="1"/>
              <a:t>listen()</a:t>
            </a:r>
            <a:r>
              <a:rPr lang="en" sz="1200"/>
              <a:t> de l’objet </a:t>
            </a:r>
            <a:r>
              <a:rPr lang="en" sz="1200" b="1" i="1"/>
              <a:t>server</a:t>
            </a:r>
            <a:r>
              <a:rPr lang="en" sz="1200"/>
              <a:t>. La méthode </a:t>
            </a:r>
            <a:r>
              <a:rPr lang="en" sz="1200" b="1" i="1"/>
              <a:t>listen()</a:t>
            </a:r>
            <a:r>
              <a:rPr lang="en" sz="1200"/>
              <a:t> reçoit en paramètre le port d’écoute des requêtes HTTP</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server.listen(3000);</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startAt="5"/>
            </a:pPr>
            <a:r>
              <a:rPr lang="en" sz="1200"/>
              <a:t>Dès qu’une nouvelle connexion ou une requête est créée, l’objet </a:t>
            </a:r>
            <a:r>
              <a:rPr lang="en" sz="1200" b="1" i="1"/>
              <a:t>server </a:t>
            </a:r>
            <a:r>
              <a:rPr lang="en" sz="1200"/>
              <a:t>va déclencher un événement</a:t>
            </a:r>
            <a:endParaRPr sz="1200"/>
          </a:p>
          <a:p>
            <a:pPr marL="365760" lvl="0" indent="-213359" algn="l" rtl="0">
              <a:spcBef>
                <a:spcPts val="1000"/>
              </a:spcBef>
              <a:spcAft>
                <a:spcPts val="0"/>
              </a:spcAft>
              <a:buSzPts val="1200"/>
              <a:buAutoNum type="arabicPeriod" startAt="5"/>
            </a:pPr>
            <a:r>
              <a:rPr lang="en" sz="1200"/>
              <a:t>On peut donc utiliser la méthode </a:t>
            </a:r>
            <a:r>
              <a:rPr lang="en" sz="1200" b="1" i="1"/>
              <a:t>on()</a:t>
            </a:r>
            <a:r>
              <a:rPr lang="en" sz="1200"/>
              <a:t> de l’objet </a:t>
            </a:r>
            <a:r>
              <a:rPr lang="en" sz="1200" b="1" i="1"/>
              <a:t>server </a:t>
            </a:r>
            <a:r>
              <a:rPr lang="en" sz="1200"/>
              <a:t>pour gérer l’événement déclenché</a:t>
            </a:r>
            <a:endParaRPr sz="1200"/>
          </a:p>
          <a:p>
            <a:pPr marL="365760" lvl="0" indent="-213359" algn="l" rtl="0">
              <a:spcBef>
                <a:spcPts val="1000"/>
              </a:spcBef>
              <a:spcAft>
                <a:spcPts val="0"/>
              </a:spcAft>
              <a:buSzPts val="1200"/>
              <a:buAutoNum type="arabicPeriod" startAt="5"/>
            </a:pPr>
            <a:r>
              <a:rPr lang="en" sz="1200"/>
              <a:t>La méthode </a:t>
            </a:r>
            <a:r>
              <a:rPr lang="en" sz="1200" b="1" i="1"/>
              <a:t>on()</a:t>
            </a:r>
            <a:r>
              <a:rPr lang="en" sz="1200"/>
              <a:t> reçoit en paramètre le nom de l’événement déclenché et une fonction de rappel avec comme paramètre un objet de type </a:t>
            </a:r>
            <a:r>
              <a:rPr lang="en" sz="1200" b="1" i="1"/>
              <a:t>Socket</a:t>
            </a:r>
            <a:endParaRPr sz="1200" b="1" i="1"/>
          </a:p>
          <a:p>
            <a:pPr marL="0" lvl="0" indent="0" algn="l" rtl="0">
              <a:spcBef>
                <a:spcPts val="1000"/>
              </a:spcBef>
              <a:spcAft>
                <a:spcPts val="0"/>
              </a:spcAft>
              <a:buNone/>
            </a:pPr>
            <a:endParaRPr sz="1200"/>
          </a:p>
          <a:p>
            <a:pPr marL="0" lvl="0" indent="0" algn="l" rtl="0">
              <a:spcBef>
                <a:spcPts val="1000"/>
              </a:spcBef>
              <a:spcAft>
                <a:spcPts val="1600"/>
              </a:spcAft>
              <a:buNone/>
            </a:pPr>
            <a:endParaRPr/>
          </a:p>
        </p:txBody>
      </p:sp>
      <p:sp>
        <p:nvSpPr>
          <p:cNvPr id="389" name="Google Shape;389;p55"/>
          <p:cNvSpPr txBox="1">
            <a:spLocks noGrp="1"/>
          </p:cNvSpPr>
          <p:nvPr>
            <p:ph type="body" idx="1"/>
          </p:nvPr>
        </p:nvSpPr>
        <p:spPr>
          <a:xfrm>
            <a:off x="4572000" y="1723600"/>
            <a:ext cx="44577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b="1">
                <a:latin typeface="Courier New"/>
                <a:ea typeface="Courier New"/>
                <a:cs typeface="Courier New"/>
                <a:sym typeface="Courier New"/>
              </a:rPr>
              <a:t>server.on('connection', (socket) =&gt;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console.log('New connexion...');</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startAt="9"/>
            </a:pPr>
            <a:r>
              <a:rPr lang="en" sz="1200"/>
              <a:t>Ici le nom de l’événement déclenché est </a:t>
            </a:r>
            <a:r>
              <a:rPr lang="en" sz="1200" b="1" i="1"/>
              <a:t>connection</a:t>
            </a:r>
            <a:r>
              <a:rPr lang="en" sz="1200"/>
              <a:t>. Vous pouvez consulter les différents type d’événements déclenchés par l’objet </a:t>
            </a:r>
            <a:r>
              <a:rPr lang="en" sz="1200" b="1" i="1"/>
              <a:t>server </a:t>
            </a:r>
            <a:r>
              <a:rPr lang="en" sz="1200"/>
              <a:t>dans la documentation de Node</a:t>
            </a:r>
            <a:endParaRPr sz="1200"/>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const http = require('http');</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const server = http.createServer();</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server.on('connection', (socket) =&gt;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console.log('New connexion...');</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server.listen(3000);</a:t>
            </a:r>
            <a:endParaRPr sz="1050" b="1">
              <a:latin typeface="Courier New"/>
              <a:ea typeface="Courier New"/>
              <a:cs typeface="Courier New"/>
              <a:sym typeface="Courier New"/>
            </a:endParaRPr>
          </a:p>
          <a:p>
            <a:pPr marL="0" lvl="0" indent="0" algn="l" rtl="0">
              <a:spcBef>
                <a:spcPts val="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0"/>
              </a:spcAft>
              <a:buNone/>
            </a:pPr>
            <a:endParaRPr sz="1200" b="1" i="1"/>
          </a:p>
          <a:p>
            <a:pPr marL="457200" lvl="0" indent="0" algn="l" rtl="0">
              <a:spcBef>
                <a:spcPts val="1000"/>
              </a:spcBef>
              <a:spcAft>
                <a:spcPts val="1000"/>
              </a:spcAft>
              <a:buNone/>
            </a:pPr>
            <a:endParaRPr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HTTP</a:t>
            </a:r>
            <a:endParaRPr>
              <a:solidFill>
                <a:srgbClr val="FFFF00"/>
              </a:solidFill>
            </a:endParaRPr>
          </a:p>
        </p:txBody>
      </p:sp>
      <p:sp>
        <p:nvSpPr>
          <p:cNvPr id="395" name="Google Shape;395;p56"/>
          <p:cNvSpPr txBox="1">
            <a:spLocks noGrp="1"/>
          </p:cNvSpPr>
          <p:nvPr>
            <p:ph type="body" idx="1"/>
          </p:nvPr>
        </p:nvSpPr>
        <p:spPr>
          <a:xfrm>
            <a:off x="87425" y="1723600"/>
            <a:ext cx="4457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0"/>
            </a:pPr>
            <a:r>
              <a:rPr lang="en" sz="1200"/>
              <a:t>Enregistrez et exécutez le code</a:t>
            </a:r>
            <a:endParaRPr sz="1200"/>
          </a:p>
          <a:p>
            <a:pPr marL="365760" lvl="0" indent="-213359" algn="l" rtl="0">
              <a:spcBef>
                <a:spcPts val="1000"/>
              </a:spcBef>
              <a:spcAft>
                <a:spcPts val="0"/>
              </a:spcAft>
              <a:buSzPts val="1200"/>
              <a:buAutoNum type="arabicPeriod" startAt="10"/>
            </a:pPr>
            <a:r>
              <a:rPr lang="en" sz="1200"/>
              <a:t>Ouvrez votre navigateur web et aller à l’adresse suivante :</a:t>
            </a:r>
            <a:endParaRPr sz="1200"/>
          </a:p>
          <a:p>
            <a:pPr marL="457200" lvl="0" indent="0" algn="l" rtl="0">
              <a:spcBef>
                <a:spcPts val="1000"/>
              </a:spcBef>
              <a:spcAft>
                <a:spcPts val="0"/>
              </a:spcAft>
              <a:buNone/>
            </a:pPr>
            <a:r>
              <a:rPr lang="en" sz="1200" u="sng">
                <a:solidFill>
                  <a:schemeClr val="hlink"/>
                </a:solidFill>
                <a:hlinkClick r:id="rId3"/>
              </a:rPr>
              <a:t>http://localhost:3000</a:t>
            </a:r>
            <a:endParaRPr sz="1200"/>
          </a:p>
          <a:p>
            <a:pPr marL="365760" lvl="0" indent="-213359" algn="l" rtl="0">
              <a:spcBef>
                <a:spcPts val="1000"/>
              </a:spcBef>
              <a:spcAft>
                <a:spcPts val="0"/>
              </a:spcAft>
              <a:buSzPts val="1200"/>
              <a:buAutoNum type="arabicPeriod" startAt="10"/>
            </a:pPr>
            <a:r>
              <a:rPr lang="en" sz="1200"/>
              <a:t>Observez le résultat sur la console</a:t>
            </a:r>
            <a:endParaRPr sz="1200"/>
          </a:p>
          <a:p>
            <a:pPr marL="365760" lvl="0" indent="-213359" algn="l" rtl="0">
              <a:spcBef>
                <a:spcPts val="1000"/>
              </a:spcBef>
              <a:spcAft>
                <a:spcPts val="0"/>
              </a:spcAft>
              <a:buSzPts val="1200"/>
              <a:buChar char="●"/>
            </a:pPr>
            <a:r>
              <a:rPr lang="en" sz="1200"/>
              <a:t>Dans une vraie application, vous n’allez pas utiliser directement l’événement </a:t>
            </a:r>
            <a:r>
              <a:rPr lang="en" sz="1200" b="1" i="1"/>
              <a:t>connection </a:t>
            </a:r>
            <a:r>
              <a:rPr lang="en" sz="1200"/>
              <a:t>pour développer un service HTTP</a:t>
            </a:r>
            <a:endParaRPr sz="1200"/>
          </a:p>
          <a:p>
            <a:pPr marL="365760" lvl="0" indent="-213359" algn="l" rtl="0">
              <a:spcBef>
                <a:spcPts val="1000"/>
              </a:spcBef>
              <a:spcAft>
                <a:spcPts val="0"/>
              </a:spcAft>
              <a:buSzPts val="1200"/>
              <a:buChar char="●"/>
            </a:pPr>
            <a:r>
              <a:rPr lang="en" sz="1200"/>
              <a:t>Vous allez plutôt fournir à la fonction </a:t>
            </a:r>
            <a:r>
              <a:rPr lang="en" sz="1200" b="1" i="1"/>
              <a:t>createServer()</a:t>
            </a:r>
            <a:r>
              <a:rPr lang="en" sz="1200"/>
              <a:t> une fonction de rappel qui prend en paramètre deux objets : </a:t>
            </a:r>
            <a:r>
              <a:rPr lang="en" sz="1200" b="1" i="1"/>
              <a:t>request </a:t>
            </a:r>
            <a:r>
              <a:rPr lang="en" sz="1200"/>
              <a:t>et </a:t>
            </a:r>
            <a:r>
              <a:rPr lang="en" sz="1200" b="1" i="1"/>
              <a:t>response</a:t>
            </a:r>
            <a:endParaRPr sz="1200" b="1" i="1"/>
          </a:p>
          <a:p>
            <a:pPr marL="457200" lvl="0" indent="0" algn="l" rtl="0">
              <a:spcBef>
                <a:spcPts val="1000"/>
              </a:spcBef>
              <a:spcAft>
                <a:spcPts val="0"/>
              </a:spcAft>
              <a:buNone/>
            </a:pPr>
            <a:endParaRPr sz="1200"/>
          </a:p>
          <a:p>
            <a:pPr marL="45720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1600"/>
              </a:spcAft>
              <a:buNone/>
            </a:pPr>
            <a:endParaRPr/>
          </a:p>
        </p:txBody>
      </p:sp>
      <p:sp>
        <p:nvSpPr>
          <p:cNvPr id="396" name="Google Shape;396;p56"/>
          <p:cNvSpPr txBox="1">
            <a:spLocks noGrp="1"/>
          </p:cNvSpPr>
          <p:nvPr>
            <p:ph type="body" idx="1"/>
          </p:nvPr>
        </p:nvSpPr>
        <p:spPr>
          <a:xfrm>
            <a:off x="4572000" y="1723600"/>
            <a:ext cx="44577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2 :</a:t>
            </a:r>
            <a:endParaRPr sz="1200" u="sng"/>
          </a:p>
          <a:p>
            <a:pPr marL="365760" lvl="0" indent="-213359" algn="l" rtl="0">
              <a:spcBef>
                <a:spcPts val="1000"/>
              </a:spcBef>
              <a:spcAft>
                <a:spcPts val="0"/>
              </a:spcAft>
              <a:buSzPts val="1200"/>
              <a:buAutoNum type="arabicPeriod"/>
            </a:pPr>
            <a:r>
              <a:rPr lang="en" sz="1200"/>
              <a:t>Commenter la ligne de code </a:t>
            </a:r>
            <a:r>
              <a:rPr lang="en" sz="1050" b="1">
                <a:latin typeface="Courier New"/>
                <a:ea typeface="Courier New"/>
                <a:cs typeface="Courier New"/>
                <a:sym typeface="Courier New"/>
              </a:rPr>
              <a:t>server.on('connection', (socket) =&gt; {...});</a:t>
            </a:r>
            <a:endParaRPr sz="1050" b="1">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Appeler la méthode </a:t>
            </a:r>
            <a:r>
              <a:rPr lang="en" sz="1200" b="1" i="1"/>
              <a:t>createServer()</a:t>
            </a:r>
            <a:r>
              <a:rPr lang="en" sz="1200"/>
              <a:t> cette fois-ci avec une fonction de rappel qui prend deux paramètres </a:t>
            </a:r>
            <a:r>
              <a:rPr lang="en" sz="1200" b="1" i="1"/>
              <a:t>request </a:t>
            </a:r>
            <a:r>
              <a:rPr lang="en" sz="1200"/>
              <a:t>et </a:t>
            </a:r>
            <a:r>
              <a:rPr lang="en" sz="1200" b="1" i="1"/>
              <a:t>response</a:t>
            </a:r>
            <a:endParaRPr sz="1200" b="1" i="1"/>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const server = http.createServer((req, res) =&gt;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if (req.url === '/')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res.write('Hello World');</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res.end();</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b="1">
              <a:latin typeface="Courier New"/>
              <a:ea typeface="Courier New"/>
              <a:cs typeface="Courier New"/>
              <a:sym typeface="Courier New"/>
            </a:endParaRPr>
          </a:p>
          <a:p>
            <a:pPr marL="0" lvl="0" indent="0" algn="l" rtl="0">
              <a:spcBef>
                <a:spcPts val="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0"/>
              </a:spcAft>
              <a:buNone/>
            </a:pPr>
            <a:endParaRPr sz="1200" b="1" i="1"/>
          </a:p>
          <a:p>
            <a:pPr marL="457200" lvl="0" indent="0" algn="l" rtl="0">
              <a:spcBef>
                <a:spcPts val="1000"/>
              </a:spcBef>
              <a:spcAft>
                <a:spcPts val="1000"/>
              </a:spcAft>
              <a:buNone/>
            </a:pP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Module &gt; HTTP</a:t>
            </a:r>
            <a:endParaRPr>
              <a:solidFill>
                <a:srgbClr val="FFFF00"/>
              </a:solidFill>
            </a:endParaRPr>
          </a:p>
        </p:txBody>
      </p:sp>
      <p:sp>
        <p:nvSpPr>
          <p:cNvPr id="402" name="Google Shape;402;p57"/>
          <p:cNvSpPr txBox="1">
            <a:spLocks noGrp="1"/>
          </p:cNvSpPr>
          <p:nvPr>
            <p:ph type="body" idx="1"/>
          </p:nvPr>
        </p:nvSpPr>
        <p:spPr>
          <a:xfrm>
            <a:off x="87425" y="1723600"/>
            <a:ext cx="4457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0"/>
            </a:pPr>
            <a:r>
              <a:rPr lang="en" sz="1200"/>
              <a:t>Enregistrez et exécutez le code</a:t>
            </a:r>
            <a:endParaRPr sz="1200"/>
          </a:p>
          <a:p>
            <a:pPr marL="365760" lvl="0" indent="-213359" algn="l" rtl="0">
              <a:spcBef>
                <a:spcPts val="1000"/>
              </a:spcBef>
              <a:spcAft>
                <a:spcPts val="0"/>
              </a:spcAft>
              <a:buSzPts val="1200"/>
              <a:buAutoNum type="arabicPeriod" startAt="10"/>
            </a:pPr>
            <a:r>
              <a:rPr lang="en" sz="1200"/>
              <a:t>Ouvrez votre navigateur web et aller à l’adresse suivante :</a:t>
            </a:r>
            <a:endParaRPr sz="1200"/>
          </a:p>
          <a:p>
            <a:pPr marL="457200" lvl="0" indent="0" algn="l" rtl="0">
              <a:spcBef>
                <a:spcPts val="1000"/>
              </a:spcBef>
              <a:spcAft>
                <a:spcPts val="0"/>
              </a:spcAft>
              <a:buNone/>
            </a:pPr>
            <a:r>
              <a:rPr lang="en" sz="1200" u="sng">
                <a:solidFill>
                  <a:schemeClr val="hlink"/>
                </a:solidFill>
                <a:hlinkClick r:id="rId3"/>
              </a:rPr>
              <a:t>http://localhost:3000</a:t>
            </a:r>
            <a:endParaRPr sz="1200"/>
          </a:p>
          <a:p>
            <a:pPr marL="365760" lvl="0" indent="-213359" algn="l" rtl="0">
              <a:spcBef>
                <a:spcPts val="1000"/>
              </a:spcBef>
              <a:spcAft>
                <a:spcPts val="0"/>
              </a:spcAft>
              <a:buSzPts val="1200"/>
              <a:buAutoNum type="arabicPeriod" startAt="10"/>
            </a:pPr>
            <a:r>
              <a:rPr lang="en" sz="1200"/>
              <a:t>Observez le résultat sur le navigateur</a:t>
            </a:r>
            <a:endParaRPr sz="1200"/>
          </a:p>
          <a:p>
            <a:pPr marL="365760" lvl="0" indent="-213359" algn="l" rtl="0">
              <a:spcBef>
                <a:spcPts val="1000"/>
              </a:spcBef>
              <a:spcAft>
                <a:spcPts val="0"/>
              </a:spcAft>
              <a:buSzPts val="1200"/>
              <a:buChar char="●"/>
            </a:pPr>
            <a:r>
              <a:rPr lang="en" sz="1200"/>
              <a:t>Ici on vérifie que si l’url de l’objet </a:t>
            </a:r>
            <a:r>
              <a:rPr lang="en" sz="1200" b="1" i="1"/>
              <a:t>request </a:t>
            </a:r>
            <a:r>
              <a:rPr lang="en" sz="1200"/>
              <a:t>se termine par un </a:t>
            </a:r>
            <a:r>
              <a:rPr lang="en" sz="1200" b="1"/>
              <a:t>/</a:t>
            </a:r>
            <a:r>
              <a:rPr lang="en" sz="1200"/>
              <a:t> alors on demande à l’objet </a:t>
            </a:r>
            <a:r>
              <a:rPr lang="en" sz="1200" b="1" i="1"/>
              <a:t>response </a:t>
            </a:r>
            <a:r>
              <a:rPr lang="en" sz="1200"/>
              <a:t>d’afficher un </a:t>
            </a:r>
            <a:r>
              <a:rPr lang="en" sz="1200" b="1"/>
              <a:t>Hello World</a:t>
            </a:r>
            <a:r>
              <a:rPr lang="en" sz="1200"/>
              <a:t> sur la page web et ensuite de terminer la réponse en appelant la méthode </a:t>
            </a:r>
            <a:r>
              <a:rPr lang="en" sz="1200" b="1" i="1"/>
              <a:t>end()</a:t>
            </a:r>
            <a:endParaRPr sz="1200" b="1" i="1"/>
          </a:p>
          <a:p>
            <a:pPr marL="0" lvl="0" indent="0" algn="l" rtl="0">
              <a:spcBef>
                <a:spcPts val="1000"/>
              </a:spcBef>
              <a:spcAft>
                <a:spcPts val="0"/>
              </a:spcAft>
              <a:buNone/>
            </a:pPr>
            <a:r>
              <a:rPr lang="en" sz="1200" u="sng"/>
              <a:t>Exercice 3 :</a:t>
            </a:r>
            <a:endParaRPr sz="1200"/>
          </a:p>
          <a:p>
            <a:pPr marL="365760" lvl="0" indent="-213359" algn="l" rtl="0">
              <a:spcBef>
                <a:spcPts val="1000"/>
              </a:spcBef>
              <a:spcAft>
                <a:spcPts val="0"/>
              </a:spcAft>
              <a:buSzPts val="1200"/>
              <a:buAutoNum type="arabicPeriod"/>
            </a:pPr>
            <a:r>
              <a:rPr lang="en" sz="1200"/>
              <a:t>Toujours à l’intérieur de la fonction de rappel de la méthode </a:t>
            </a:r>
            <a:r>
              <a:rPr lang="en" sz="1200" b="1" i="1"/>
              <a:t>createServer()</a:t>
            </a:r>
            <a:r>
              <a:rPr lang="en" sz="1200"/>
              <a:t>, afficher une liste de cours sur la page web lorsque l’url se termine par </a:t>
            </a:r>
            <a:r>
              <a:rPr lang="en" sz="1200" b="1" i="1"/>
              <a:t>/js/cours</a:t>
            </a:r>
            <a:endParaRPr sz="1200"/>
          </a:p>
          <a:p>
            <a:pPr marL="45720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1600"/>
              </a:spcAft>
              <a:buNone/>
            </a:pPr>
            <a:endParaRPr/>
          </a:p>
        </p:txBody>
      </p:sp>
      <p:sp>
        <p:nvSpPr>
          <p:cNvPr id="403" name="Google Shape;403;p57"/>
          <p:cNvSpPr txBox="1">
            <a:spLocks noGrp="1"/>
          </p:cNvSpPr>
          <p:nvPr>
            <p:ph type="body" idx="1"/>
          </p:nvPr>
        </p:nvSpPr>
        <p:spPr>
          <a:xfrm>
            <a:off x="4572000" y="1723600"/>
            <a:ext cx="4457700" cy="3420000"/>
          </a:xfrm>
          <a:prstGeom prst="rect">
            <a:avLst/>
          </a:prstGeom>
        </p:spPr>
        <p:txBody>
          <a:bodyPr spcFirstLastPara="1" wrap="square" lIns="0" tIns="91425" rIns="91425" bIns="91425" anchor="t" anchorCtr="0">
            <a:noAutofit/>
          </a:bodyPr>
          <a:lstStyle/>
          <a:p>
            <a:pPr marL="457200" lvl="0" indent="0" algn="l" rtl="0">
              <a:spcBef>
                <a:spcPts val="0"/>
              </a:spcBef>
              <a:spcAft>
                <a:spcPts val="0"/>
              </a:spcAft>
              <a:buNone/>
            </a:pPr>
            <a:r>
              <a:rPr lang="en" sz="1200" b="1"/>
              <a:t>Indices </a:t>
            </a:r>
            <a:r>
              <a:rPr lang="en" sz="1200"/>
              <a:t>: Vous pouvez appeler </a:t>
            </a:r>
            <a:r>
              <a:rPr lang="en" sz="1200" b="1" i="1"/>
              <a:t>JSON.stringify() </a:t>
            </a:r>
            <a:r>
              <a:rPr lang="en" sz="1200"/>
              <a:t>pour afficher le contenu des cours sur le navigateur. Vous pouvez utiliser un tableau pour contenir la liste de cours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latin typeface="Courier New"/>
              <a:ea typeface="Courier New"/>
              <a:cs typeface="Courier New"/>
              <a:sym typeface="Courier New"/>
            </a:endParaRPr>
          </a:p>
          <a:p>
            <a:pPr marL="365760" lvl="0" indent="-213359" algn="l" rtl="0">
              <a:spcBef>
                <a:spcPts val="0"/>
              </a:spcBef>
              <a:spcAft>
                <a:spcPts val="0"/>
              </a:spcAft>
              <a:buSzPts val="1200"/>
              <a:buChar char="●"/>
            </a:pPr>
            <a:r>
              <a:rPr lang="en" sz="1200"/>
              <a:t>A chaque fois que vous aurez besoin de traiter une nouvelle url, vous allez modifier la fonction de rappel pour gérer la requête et la réponse correspondant à cet url</a:t>
            </a:r>
            <a:endParaRPr sz="1200"/>
          </a:p>
          <a:p>
            <a:pPr marL="365760" lvl="0" indent="-213359" algn="l" rtl="0">
              <a:spcBef>
                <a:spcPts val="1000"/>
              </a:spcBef>
              <a:spcAft>
                <a:spcPts val="0"/>
              </a:spcAft>
              <a:buSzPts val="1200"/>
              <a:buChar char="●"/>
            </a:pPr>
            <a:r>
              <a:rPr lang="en" sz="1200"/>
              <a:t>Ceci aura pour effet de rendre la fonction de rappel très chargée et difficile à maintenir au fur et à mesure qu’on ajoute du code pour gérer les différentes url</a:t>
            </a:r>
            <a:endParaRPr sz="1200"/>
          </a:p>
          <a:p>
            <a:pPr marL="365760" lvl="0" indent="-213359" algn="l" rtl="0">
              <a:spcBef>
                <a:spcPts val="1000"/>
              </a:spcBef>
              <a:spcAft>
                <a:spcPts val="0"/>
              </a:spcAft>
              <a:buSzPts val="1200"/>
              <a:buChar char="●"/>
            </a:pPr>
            <a:r>
              <a:rPr lang="en" sz="1200"/>
              <a:t>Il existe cependant une architecture nommé </a:t>
            </a:r>
            <a:r>
              <a:rPr lang="en" sz="1200" b="1" i="1"/>
              <a:t>Express </a:t>
            </a:r>
            <a:r>
              <a:rPr lang="en" sz="1200"/>
              <a:t>qui possède une structure dédiée pour gérer les différentes </a:t>
            </a:r>
            <a:r>
              <a:rPr lang="en" sz="1200" b="1" i="1"/>
              <a:t>routes </a:t>
            </a:r>
            <a:r>
              <a:rPr lang="en" sz="1200"/>
              <a:t>et qui est implémentée grâce au module </a:t>
            </a:r>
            <a:r>
              <a:rPr lang="en" sz="1200" b="1" i="1"/>
              <a:t>HTTP </a:t>
            </a:r>
            <a:endParaRPr sz="1200" b="1" i="1"/>
          </a:p>
          <a:p>
            <a:pPr marL="0" lvl="0" indent="0" algn="l" rtl="0">
              <a:spcBef>
                <a:spcPts val="1000"/>
              </a:spcBef>
              <a:spcAft>
                <a:spcPts val="0"/>
              </a:spcAft>
              <a:buNone/>
            </a:pPr>
            <a:endParaRPr sz="1200"/>
          </a:p>
          <a:p>
            <a:pPr marL="457200" lvl="0" indent="0" algn="l" rtl="0">
              <a:spcBef>
                <a:spcPts val="1000"/>
              </a:spcBef>
              <a:spcAft>
                <a:spcPts val="0"/>
              </a:spcAft>
              <a:buNone/>
            </a:pPr>
            <a:endParaRPr sz="1200" b="1" i="1"/>
          </a:p>
          <a:p>
            <a:pPr marL="457200" lvl="0" indent="0" algn="l" rtl="0">
              <a:spcBef>
                <a:spcPts val="1000"/>
              </a:spcBef>
              <a:spcAft>
                <a:spcPts val="1000"/>
              </a:spcAft>
              <a:buNone/>
            </a:pPr>
            <a:endParaRPr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Introduction</a:t>
            </a:r>
            <a:endParaRPr>
              <a:solidFill>
                <a:srgbClr val="FFFF00"/>
              </a:solidFill>
            </a:endParaRPr>
          </a:p>
        </p:txBody>
      </p:sp>
      <p:sp>
        <p:nvSpPr>
          <p:cNvPr id="409" name="Google Shape;409;p58"/>
          <p:cNvSpPr txBox="1">
            <a:spLocks noGrp="1"/>
          </p:cNvSpPr>
          <p:nvPr>
            <p:ph type="body" idx="1"/>
          </p:nvPr>
        </p:nvSpPr>
        <p:spPr>
          <a:xfrm>
            <a:off x="87425" y="1723600"/>
            <a:ext cx="4457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b="1"/>
              <a:t>NPM </a:t>
            </a:r>
            <a:r>
              <a:rPr lang="en" sz="1200"/>
              <a:t>ou </a:t>
            </a:r>
            <a:r>
              <a:rPr lang="en" sz="1200" b="1"/>
              <a:t>Node Package Manager</a:t>
            </a:r>
            <a:r>
              <a:rPr lang="en" sz="1200"/>
              <a:t> est un outil de ligne de commande et un vaste registre de librairies JavaScript ouverts au public</a:t>
            </a:r>
            <a:endParaRPr sz="1200"/>
          </a:p>
          <a:p>
            <a:pPr marL="365760" lvl="0" indent="-213359" algn="l" rtl="0">
              <a:spcBef>
                <a:spcPts val="1000"/>
              </a:spcBef>
              <a:spcAft>
                <a:spcPts val="0"/>
              </a:spcAft>
              <a:buSzPts val="1200"/>
              <a:buChar char="●"/>
            </a:pPr>
            <a:r>
              <a:rPr lang="en" sz="1200"/>
              <a:t>NPM vous permet donc de télécharger et installer les librairies à partir du registre</a:t>
            </a:r>
            <a:endParaRPr sz="1200"/>
          </a:p>
          <a:p>
            <a:pPr marL="365760" lvl="0" indent="-213359" algn="l" rtl="0">
              <a:spcBef>
                <a:spcPts val="1000"/>
              </a:spcBef>
              <a:spcAft>
                <a:spcPts val="0"/>
              </a:spcAft>
              <a:buSzPts val="1200"/>
              <a:buChar char="●"/>
            </a:pPr>
            <a:r>
              <a:rPr lang="en" sz="1200"/>
              <a:t>NPM vous permet aussi de publier vos propres librairies dans le registre</a:t>
            </a:r>
            <a:endParaRPr sz="1200"/>
          </a:p>
          <a:p>
            <a:pPr marL="365760" lvl="0" indent="-213359" algn="l" rtl="0">
              <a:spcBef>
                <a:spcPts val="1000"/>
              </a:spcBef>
              <a:spcAft>
                <a:spcPts val="0"/>
              </a:spcAft>
              <a:buSzPts val="1200"/>
              <a:buChar char="●"/>
            </a:pPr>
            <a:r>
              <a:rPr lang="en" sz="1200"/>
              <a:t>NPM est automatiquement installé lorsque vous installez l’environnement node</a:t>
            </a:r>
            <a:endParaRPr sz="1200"/>
          </a:p>
          <a:p>
            <a:pPr marL="365760" lvl="0" indent="-213359" algn="l" rtl="0">
              <a:spcBef>
                <a:spcPts val="1000"/>
              </a:spcBef>
              <a:spcAft>
                <a:spcPts val="0"/>
              </a:spcAft>
              <a:buSzPts val="1200"/>
              <a:buChar char="●"/>
            </a:pPr>
            <a:r>
              <a:rPr lang="en" sz="1200"/>
              <a:t>Le registre de NPM est accessible via </a:t>
            </a:r>
            <a:r>
              <a:rPr lang="en" sz="1200" u="sng">
                <a:solidFill>
                  <a:schemeClr val="accent5"/>
                </a:solidFill>
                <a:hlinkClick r:id="rId3"/>
              </a:rPr>
              <a:t>http://www.npmjs.com</a:t>
            </a:r>
            <a:endParaRPr sz="1200"/>
          </a:p>
          <a:p>
            <a:pPr marL="0" lvl="0" indent="0" algn="l" rtl="0">
              <a:spcBef>
                <a:spcPts val="1000"/>
              </a:spcBef>
              <a:spcAft>
                <a:spcPts val="0"/>
              </a:spcAft>
              <a:buNone/>
            </a:pPr>
            <a:endParaRPr sz="1200"/>
          </a:p>
          <a:p>
            <a:pPr marL="0" lvl="0" indent="0" algn="l" rtl="0">
              <a:spcBef>
                <a:spcPts val="1000"/>
              </a:spcBef>
              <a:spcAft>
                <a:spcPts val="1600"/>
              </a:spcAft>
              <a:buNone/>
            </a:pPr>
            <a:endParaRPr/>
          </a:p>
        </p:txBody>
      </p:sp>
      <p:sp>
        <p:nvSpPr>
          <p:cNvPr id="410" name="Google Shape;410;p58"/>
          <p:cNvSpPr txBox="1">
            <a:spLocks noGrp="1"/>
          </p:cNvSpPr>
          <p:nvPr>
            <p:ph type="body" idx="1"/>
          </p:nvPr>
        </p:nvSpPr>
        <p:spPr>
          <a:xfrm>
            <a:off x="4572000" y="1723600"/>
            <a:ext cx="4457700" cy="34200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sz="1200" u="sng"/>
              <a:t>Exercice 1 :</a:t>
            </a:r>
            <a:endParaRPr sz="1200" u="sng"/>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0"/>
              </a:spcBef>
              <a:spcAft>
                <a:spcPts val="0"/>
              </a:spcAft>
              <a:buSzPts val="1200"/>
              <a:buAutoNum type="arabicPeriod"/>
            </a:pPr>
            <a:r>
              <a:rPr lang="en" sz="1200"/>
              <a:t>Entrez la commande </a:t>
            </a:r>
            <a:r>
              <a:rPr lang="en" sz="1200" b="1" i="1"/>
              <a:t>npm -v</a:t>
            </a:r>
            <a:endParaRPr sz="1200"/>
          </a:p>
          <a:p>
            <a:pPr marL="365760" lvl="0" indent="-213359" algn="l" rtl="0">
              <a:spcBef>
                <a:spcPts val="0"/>
              </a:spcBef>
              <a:spcAft>
                <a:spcPts val="0"/>
              </a:spcAft>
              <a:buSzPts val="1200"/>
              <a:buAutoNum type="arabicPeriod"/>
            </a:pPr>
            <a:r>
              <a:rPr lang="en" sz="1200"/>
              <a:t>Entrez la commande </a:t>
            </a:r>
            <a:r>
              <a:rPr lang="en" sz="1200" b="1" i="1"/>
              <a:t>node -v</a:t>
            </a:r>
            <a:endParaRPr sz="1200" b="1" i="1"/>
          </a:p>
          <a:p>
            <a:pPr marL="365760" lvl="0" indent="-213359" algn="l" rtl="0">
              <a:spcBef>
                <a:spcPts val="0"/>
              </a:spcBef>
              <a:spcAft>
                <a:spcPts val="0"/>
              </a:spcAft>
              <a:buSzPts val="1200"/>
              <a:buAutoNum type="arabicPeriod"/>
            </a:pPr>
            <a:r>
              <a:rPr lang="en" sz="1200"/>
              <a:t>Qu’est-ce que vous constatez ?</a:t>
            </a:r>
            <a:endParaRPr sz="1200"/>
          </a:p>
          <a:p>
            <a:pPr marL="365760" lvl="0" indent="-213359" algn="l" rtl="0">
              <a:spcBef>
                <a:spcPts val="1000"/>
              </a:spcBef>
              <a:spcAft>
                <a:spcPts val="0"/>
              </a:spcAft>
              <a:buSzPts val="1200"/>
              <a:buChar char="●"/>
            </a:pPr>
            <a:r>
              <a:rPr lang="en" sz="1200" b="1"/>
              <a:t>NPM </a:t>
            </a:r>
            <a:r>
              <a:rPr lang="en" sz="1200"/>
              <a:t>et </a:t>
            </a:r>
            <a:r>
              <a:rPr lang="en" sz="1200" b="1"/>
              <a:t>Node </a:t>
            </a:r>
            <a:r>
              <a:rPr lang="en" sz="1200"/>
              <a:t>sont deux programmes qui ont été développés indépendamment l’un de l’autre</a:t>
            </a:r>
            <a:endParaRPr sz="1200"/>
          </a:p>
          <a:p>
            <a:pPr marL="365760" lvl="0" indent="-213359" algn="l" rtl="0">
              <a:spcBef>
                <a:spcPts val="1000"/>
              </a:spcBef>
              <a:spcAft>
                <a:spcPts val="0"/>
              </a:spcAft>
              <a:buSzPts val="1200"/>
              <a:buChar char="●"/>
            </a:pPr>
            <a:r>
              <a:rPr lang="en" sz="1200"/>
              <a:t>Pour installer une version spécifique de NPM, il faut exécuter la commande suivante :</a:t>
            </a:r>
            <a:endParaRPr sz="1200"/>
          </a:p>
          <a:p>
            <a:pPr marL="457200" lvl="0" indent="0" algn="l" rtl="0">
              <a:spcBef>
                <a:spcPts val="1000"/>
              </a:spcBef>
              <a:spcAft>
                <a:spcPts val="0"/>
              </a:spcAft>
              <a:buNone/>
            </a:pPr>
            <a:r>
              <a:rPr lang="en" sz="1200" b="1" i="1"/>
              <a:t>npm -i -g npm@&lt;version&gt;</a:t>
            </a:r>
            <a:endParaRPr sz="1200" b="1" i="1"/>
          </a:p>
          <a:p>
            <a:pPr marL="457200" lvl="0" indent="0" algn="l" rtl="0">
              <a:spcBef>
                <a:spcPts val="1000"/>
              </a:spcBef>
              <a:spcAft>
                <a:spcPts val="0"/>
              </a:spcAft>
              <a:buNone/>
            </a:pPr>
            <a:r>
              <a:rPr lang="en" sz="1200"/>
              <a:t>Example: </a:t>
            </a:r>
            <a:r>
              <a:rPr lang="en" sz="1200" b="1" i="1"/>
              <a:t>npm -i -g npm@5.5.1</a:t>
            </a:r>
            <a:endParaRPr sz="1200"/>
          </a:p>
          <a:p>
            <a:pPr marL="457200" lvl="0" indent="0" algn="l" rtl="0">
              <a:spcBef>
                <a:spcPts val="1000"/>
              </a:spcBef>
              <a:spcAft>
                <a:spcPts val="1000"/>
              </a:spcAft>
              <a:buNone/>
            </a:pPr>
            <a:endParaRPr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Package.json</a:t>
            </a:r>
            <a:endParaRPr>
              <a:solidFill>
                <a:srgbClr val="FFFF00"/>
              </a:solidFill>
            </a:endParaRPr>
          </a:p>
        </p:txBody>
      </p:sp>
      <p:sp>
        <p:nvSpPr>
          <p:cNvPr id="416" name="Google Shape;416;p59"/>
          <p:cNvSpPr txBox="1">
            <a:spLocks noGrp="1"/>
          </p:cNvSpPr>
          <p:nvPr>
            <p:ph type="body" idx="1"/>
          </p:nvPr>
        </p:nvSpPr>
        <p:spPr>
          <a:xfrm>
            <a:off x="87425" y="1723600"/>
            <a:ext cx="44577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1 :</a:t>
            </a:r>
            <a:endParaRPr sz="1200" u="sng"/>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0"/>
              </a:spcBef>
              <a:spcAft>
                <a:spcPts val="0"/>
              </a:spcAft>
              <a:buSzPts val="1200"/>
              <a:buAutoNum type="arabicPeriod"/>
            </a:pPr>
            <a:r>
              <a:rPr lang="en" sz="1200"/>
              <a:t>Créer un sous-répertoire </a:t>
            </a:r>
            <a:r>
              <a:rPr lang="en" sz="1200" b="1" i="1"/>
              <a:t>npm-demo</a:t>
            </a:r>
            <a:r>
              <a:rPr lang="en" sz="1200"/>
              <a:t> à l’intérieur de cours-nodejs</a:t>
            </a:r>
            <a:endParaRPr sz="1200"/>
          </a:p>
          <a:p>
            <a:pPr marL="457200" lvl="0" indent="0" algn="l" rtl="0">
              <a:spcBef>
                <a:spcPts val="1000"/>
              </a:spcBef>
              <a:spcAft>
                <a:spcPts val="0"/>
              </a:spcAft>
              <a:buNone/>
            </a:pPr>
            <a:r>
              <a:rPr lang="en" sz="1200" b="1" i="1"/>
              <a:t>mkdir cours-nodejs\npm-demo</a:t>
            </a:r>
            <a:endParaRPr sz="1200" i="1"/>
          </a:p>
          <a:p>
            <a:pPr marL="365760" lvl="0" indent="-213359" algn="l" rtl="0">
              <a:spcBef>
                <a:spcPts val="1600"/>
              </a:spcBef>
              <a:spcAft>
                <a:spcPts val="0"/>
              </a:spcAft>
              <a:buSzPts val="1200"/>
              <a:buAutoNum type="arabicPeriod"/>
            </a:pPr>
            <a:r>
              <a:rPr lang="en" sz="1200"/>
              <a:t>Créer le fichier </a:t>
            </a:r>
            <a:r>
              <a:rPr lang="en" sz="1200" b="1" i="1"/>
              <a:t>package.json</a:t>
            </a:r>
            <a:r>
              <a:rPr lang="en" sz="1200"/>
              <a:t> en entrant la commande suivante :</a:t>
            </a:r>
            <a:endParaRPr sz="1200"/>
          </a:p>
          <a:p>
            <a:pPr marL="457200" lvl="0" indent="0" algn="l" rtl="0">
              <a:spcBef>
                <a:spcPts val="1000"/>
              </a:spcBef>
              <a:spcAft>
                <a:spcPts val="0"/>
              </a:spcAft>
              <a:buNone/>
            </a:pPr>
            <a:r>
              <a:rPr lang="en" sz="1200" b="1" i="1"/>
              <a:t>npm init</a:t>
            </a:r>
            <a:endParaRPr sz="1200" b="1" i="1"/>
          </a:p>
          <a:p>
            <a:pPr marL="365760" lvl="0" indent="-213359" algn="l" rtl="0">
              <a:spcBef>
                <a:spcPts val="1000"/>
              </a:spcBef>
              <a:spcAft>
                <a:spcPts val="0"/>
              </a:spcAft>
              <a:buSzPts val="1200"/>
              <a:buAutoNum type="arabicPeriod"/>
            </a:pPr>
            <a:r>
              <a:rPr lang="en" sz="1200"/>
              <a:t>Une série de questions vont vous être posées pour compléter les informations du fichier</a:t>
            </a:r>
            <a:r>
              <a:rPr lang="en" sz="1200" b="1" i="1"/>
              <a:t> package.json</a:t>
            </a:r>
            <a:r>
              <a:rPr lang="en" sz="1200"/>
              <a:t>. Vous pouvez fournir une réponse par défaut en appuyant sur </a:t>
            </a:r>
            <a:r>
              <a:rPr lang="en" sz="1200" b="1" i="1"/>
              <a:t>Enter</a:t>
            </a:r>
            <a:endParaRPr sz="1200" b="1" i="1"/>
          </a:p>
          <a:p>
            <a:pPr marL="457200" lvl="0" indent="0" algn="l" rtl="0">
              <a:spcBef>
                <a:spcPts val="1000"/>
              </a:spcBef>
              <a:spcAft>
                <a:spcPts val="1000"/>
              </a:spcAft>
              <a:buNone/>
            </a:pPr>
            <a:endParaRPr sz="1200"/>
          </a:p>
        </p:txBody>
      </p:sp>
      <p:sp>
        <p:nvSpPr>
          <p:cNvPr id="417" name="Google Shape;417;p59"/>
          <p:cNvSpPr txBox="1">
            <a:spLocks noGrp="1"/>
          </p:cNvSpPr>
          <p:nvPr>
            <p:ph type="body" idx="1"/>
          </p:nvPr>
        </p:nvSpPr>
        <p:spPr>
          <a:xfrm>
            <a:off x="4572000" y="1723600"/>
            <a:ext cx="4457700" cy="3420000"/>
          </a:xfrm>
          <a:prstGeom prst="rect">
            <a:avLst/>
          </a:prstGeom>
        </p:spPr>
        <p:txBody>
          <a:bodyPr spcFirstLastPara="1" wrap="square" lIns="0" tIns="91425" rIns="91425" bIns="91425" anchor="t" anchorCtr="0">
            <a:noAutofit/>
          </a:bodyPr>
          <a:lstStyle/>
          <a:p>
            <a:pPr marL="457200" lvl="0" indent="0" algn="l" rtl="0">
              <a:lnSpc>
                <a:spcPct val="100000"/>
              </a:lnSpc>
              <a:spcBef>
                <a:spcPts val="0"/>
              </a:spcBef>
              <a:spcAft>
                <a:spcPts val="0"/>
              </a:spcAft>
              <a:buNone/>
            </a:pPr>
            <a:r>
              <a:rPr lang="en" sz="1200"/>
              <a:t>package name: (npm-demo)</a:t>
            </a:r>
            <a:endParaRPr sz="1200"/>
          </a:p>
          <a:p>
            <a:pPr marL="457200" lvl="0" indent="0" algn="l" rtl="0">
              <a:lnSpc>
                <a:spcPct val="100000"/>
              </a:lnSpc>
              <a:spcBef>
                <a:spcPts val="0"/>
              </a:spcBef>
              <a:spcAft>
                <a:spcPts val="0"/>
              </a:spcAft>
              <a:buNone/>
            </a:pPr>
            <a:r>
              <a:rPr lang="en" sz="1200"/>
              <a:t>version: (1.0.0)</a:t>
            </a:r>
            <a:endParaRPr sz="1200"/>
          </a:p>
          <a:p>
            <a:pPr marL="457200" lvl="0" indent="0" algn="l" rtl="0">
              <a:lnSpc>
                <a:spcPct val="100000"/>
              </a:lnSpc>
              <a:spcBef>
                <a:spcPts val="0"/>
              </a:spcBef>
              <a:spcAft>
                <a:spcPts val="0"/>
              </a:spcAft>
              <a:buNone/>
            </a:pPr>
            <a:r>
              <a:rPr lang="en" sz="1200"/>
              <a:t>description:</a:t>
            </a:r>
            <a:endParaRPr sz="1200"/>
          </a:p>
          <a:p>
            <a:pPr marL="457200" lvl="0" indent="0" algn="l" rtl="0">
              <a:lnSpc>
                <a:spcPct val="100000"/>
              </a:lnSpc>
              <a:spcBef>
                <a:spcPts val="0"/>
              </a:spcBef>
              <a:spcAft>
                <a:spcPts val="0"/>
              </a:spcAft>
              <a:buNone/>
            </a:pPr>
            <a:r>
              <a:rPr lang="en" sz="1200"/>
              <a:t>entry point: (index.js)</a:t>
            </a:r>
            <a:endParaRPr sz="1200"/>
          </a:p>
          <a:p>
            <a:pPr marL="457200" lvl="0" indent="0" algn="l" rtl="0">
              <a:lnSpc>
                <a:spcPct val="100000"/>
              </a:lnSpc>
              <a:spcBef>
                <a:spcPts val="0"/>
              </a:spcBef>
              <a:spcAft>
                <a:spcPts val="0"/>
              </a:spcAft>
              <a:buNone/>
            </a:pPr>
            <a:r>
              <a:rPr lang="en" sz="1200"/>
              <a:t>test command:</a:t>
            </a:r>
            <a:endParaRPr sz="1200"/>
          </a:p>
          <a:p>
            <a:pPr marL="457200" lvl="0" indent="0" algn="l" rtl="0">
              <a:lnSpc>
                <a:spcPct val="100000"/>
              </a:lnSpc>
              <a:spcBef>
                <a:spcPts val="0"/>
              </a:spcBef>
              <a:spcAft>
                <a:spcPts val="0"/>
              </a:spcAft>
              <a:buNone/>
            </a:pPr>
            <a:r>
              <a:rPr lang="en" sz="1200"/>
              <a:t>git repository:</a:t>
            </a:r>
            <a:endParaRPr sz="1200"/>
          </a:p>
          <a:p>
            <a:pPr marL="457200" lvl="0" indent="0" algn="l" rtl="0">
              <a:lnSpc>
                <a:spcPct val="100000"/>
              </a:lnSpc>
              <a:spcBef>
                <a:spcPts val="0"/>
              </a:spcBef>
              <a:spcAft>
                <a:spcPts val="0"/>
              </a:spcAft>
              <a:buNone/>
            </a:pPr>
            <a:r>
              <a:rPr lang="en" sz="1200"/>
              <a:t>keywords:</a:t>
            </a:r>
            <a:endParaRPr sz="1200"/>
          </a:p>
          <a:p>
            <a:pPr marL="457200" lvl="0" indent="0" algn="l" rtl="0">
              <a:lnSpc>
                <a:spcPct val="100000"/>
              </a:lnSpc>
              <a:spcBef>
                <a:spcPts val="0"/>
              </a:spcBef>
              <a:spcAft>
                <a:spcPts val="0"/>
              </a:spcAft>
              <a:buNone/>
            </a:pPr>
            <a:r>
              <a:rPr lang="en" sz="1200"/>
              <a:t>author:</a:t>
            </a:r>
            <a:endParaRPr sz="1200"/>
          </a:p>
          <a:p>
            <a:pPr marL="457200" lvl="0" indent="0" algn="l" rtl="0">
              <a:lnSpc>
                <a:spcPct val="100000"/>
              </a:lnSpc>
              <a:spcBef>
                <a:spcPts val="0"/>
              </a:spcBef>
              <a:spcAft>
                <a:spcPts val="0"/>
              </a:spcAft>
              <a:buNone/>
            </a:pPr>
            <a:r>
              <a:rPr lang="en" sz="1200"/>
              <a:t>license: (ISC)</a:t>
            </a:r>
            <a:endParaRPr sz="1200"/>
          </a:p>
          <a:p>
            <a:pPr marL="457200" lvl="0" indent="0" algn="l" rtl="0">
              <a:lnSpc>
                <a:spcPct val="100000"/>
              </a:lnSpc>
              <a:spcBef>
                <a:spcPts val="0"/>
              </a:spcBef>
              <a:spcAft>
                <a:spcPts val="0"/>
              </a:spcAft>
              <a:buNone/>
            </a:pPr>
            <a:endParaRPr sz="1200"/>
          </a:p>
          <a:p>
            <a:pPr marL="365760" lvl="0" indent="-213359" algn="l" rtl="0">
              <a:spcBef>
                <a:spcPts val="0"/>
              </a:spcBef>
              <a:spcAft>
                <a:spcPts val="0"/>
              </a:spcAft>
              <a:buSzPts val="1200"/>
              <a:buChar char="●"/>
            </a:pPr>
            <a:r>
              <a:rPr lang="en" sz="1200"/>
              <a:t>Le fichier </a:t>
            </a:r>
            <a:r>
              <a:rPr lang="en" sz="1200" b="1" i="1"/>
              <a:t>package.json</a:t>
            </a:r>
            <a:r>
              <a:rPr lang="en" sz="1200"/>
              <a:t> contient les informations nécessaires qui décrivent une application node comme :</a:t>
            </a:r>
            <a:endParaRPr sz="1200"/>
          </a:p>
          <a:p>
            <a:pPr marL="914400" lvl="1" indent="-304800" algn="l" rtl="0">
              <a:spcBef>
                <a:spcPts val="0"/>
              </a:spcBef>
              <a:spcAft>
                <a:spcPts val="0"/>
              </a:spcAft>
              <a:buSzPts val="1200"/>
              <a:buChar char="○"/>
            </a:pPr>
            <a:r>
              <a:rPr lang="en"/>
              <a:t>Le nom de l’application</a:t>
            </a:r>
            <a:endParaRPr/>
          </a:p>
          <a:p>
            <a:pPr marL="914400" lvl="1" indent="-304800" algn="l" rtl="0">
              <a:spcBef>
                <a:spcPts val="0"/>
              </a:spcBef>
              <a:spcAft>
                <a:spcPts val="0"/>
              </a:spcAft>
              <a:buSzPts val="1200"/>
              <a:buChar char="○"/>
            </a:pPr>
            <a:r>
              <a:rPr lang="en"/>
              <a:t>La version de l’application</a:t>
            </a:r>
            <a:endParaRPr/>
          </a:p>
          <a:p>
            <a:pPr marL="914400" lvl="1" indent="-304800" algn="l" rtl="0">
              <a:spcBef>
                <a:spcPts val="0"/>
              </a:spcBef>
              <a:spcAft>
                <a:spcPts val="0"/>
              </a:spcAft>
              <a:buSzPts val="1200"/>
              <a:buChar char="○"/>
            </a:pPr>
            <a:r>
              <a:rPr lang="en"/>
              <a:t>L’auteur de l’application</a:t>
            </a:r>
            <a:endParaRPr/>
          </a:p>
          <a:p>
            <a:pPr marL="914400" lvl="1" indent="-304800" algn="l" rtl="0">
              <a:spcBef>
                <a:spcPts val="0"/>
              </a:spcBef>
              <a:spcAft>
                <a:spcPts val="0"/>
              </a:spcAft>
              <a:buSzPts val="1200"/>
              <a:buChar char="○"/>
            </a:pPr>
            <a:r>
              <a:rPr lang="en"/>
              <a:t>Les dépendances de l’applications</a:t>
            </a:r>
            <a:endParaRPr/>
          </a:p>
          <a:p>
            <a:pPr marL="914400" lvl="1" indent="-304800" algn="l" rtl="0">
              <a:spcBef>
                <a:spcPts val="0"/>
              </a:spcBef>
              <a:spcAft>
                <a:spcPts val="0"/>
              </a:spcAft>
              <a:buSzPts val="1200"/>
              <a:buChar char="○"/>
            </a:pPr>
            <a:r>
              <a:rPr lang="en"/>
              <a:t>etc..</a:t>
            </a:r>
            <a:endParaRPr/>
          </a:p>
          <a:p>
            <a:pPr marL="0" lvl="0" indent="0" algn="l" rtl="0">
              <a:spcBef>
                <a:spcPts val="1000"/>
              </a:spcBef>
              <a:spcAft>
                <a:spcPts val="1600"/>
              </a:spcAft>
              <a:buNone/>
            </a:pP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Package.json</a:t>
            </a:r>
            <a:endParaRPr>
              <a:solidFill>
                <a:srgbClr val="FFFF00"/>
              </a:solidFill>
            </a:endParaRPr>
          </a:p>
        </p:txBody>
      </p:sp>
      <p:sp>
        <p:nvSpPr>
          <p:cNvPr id="423" name="Google Shape;423;p60"/>
          <p:cNvSpPr txBox="1">
            <a:spLocks noGrp="1"/>
          </p:cNvSpPr>
          <p:nvPr>
            <p:ph type="body" idx="1"/>
          </p:nvPr>
        </p:nvSpPr>
        <p:spPr>
          <a:xfrm>
            <a:off x="87425" y="1723600"/>
            <a:ext cx="43272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Une bonne pratique de programmation serait de créer d’abord le fichier </a:t>
            </a:r>
            <a:r>
              <a:rPr lang="en" sz="1200" b="1" i="1"/>
              <a:t>package.json</a:t>
            </a:r>
            <a:r>
              <a:rPr lang="en" sz="1200"/>
              <a:t> avant de commencer à programmer</a:t>
            </a:r>
            <a:endParaRPr sz="1200"/>
          </a:p>
          <a:p>
            <a:pPr marL="365760" lvl="0" indent="-213359" algn="l" rtl="0">
              <a:spcBef>
                <a:spcPts val="1000"/>
              </a:spcBef>
              <a:spcAft>
                <a:spcPts val="0"/>
              </a:spcAft>
              <a:buSzPts val="1200"/>
              <a:buChar char="●"/>
            </a:pPr>
            <a:r>
              <a:rPr lang="en" sz="1200"/>
              <a:t>Pour éviter de répondre à toutes les question à chaque fois qu’on veut créer un fichier </a:t>
            </a:r>
            <a:r>
              <a:rPr lang="en" sz="1200" b="1" i="1"/>
              <a:t>package.json</a:t>
            </a:r>
            <a:r>
              <a:rPr lang="en" sz="1200"/>
              <a:t> et de fournir ainsi par défaut toutes les informations, vous pouvez ajouter l’option </a:t>
            </a:r>
            <a:r>
              <a:rPr lang="en" sz="1200" b="1" i="1"/>
              <a:t>--yes</a:t>
            </a:r>
            <a:r>
              <a:rPr lang="en" sz="1200"/>
              <a:t> à la commande </a:t>
            </a:r>
            <a:r>
              <a:rPr lang="en" sz="1200" b="1" i="1"/>
              <a:t>npm init</a:t>
            </a:r>
            <a:endParaRPr sz="1200" b="1" i="1"/>
          </a:p>
          <a:p>
            <a:pPr marL="457200" lvl="0" indent="0" algn="l" rtl="0">
              <a:spcBef>
                <a:spcPts val="1000"/>
              </a:spcBef>
              <a:spcAft>
                <a:spcPts val="0"/>
              </a:spcAft>
              <a:buNone/>
            </a:pPr>
            <a:r>
              <a:rPr lang="en" sz="1200"/>
              <a:t>npm init </a:t>
            </a:r>
            <a:r>
              <a:rPr lang="en" sz="1200" b="1" i="1"/>
              <a:t>--yes</a:t>
            </a:r>
            <a:endParaRPr sz="1200" b="1" i="1"/>
          </a:p>
          <a:p>
            <a:pPr marL="365760" lvl="0" indent="-213359" algn="l" rtl="0">
              <a:spcBef>
                <a:spcPts val="1000"/>
              </a:spcBef>
              <a:spcAft>
                <a:spcPts val="1000"/>
              </a:spcAft>
              <a:buSzPts val="1200"/>
              <a:buChar char="●"/>
            </a:pPr>
            <a:r>
              <a:rPr lang="en" sz="1200"/>
              <a:t>Le contenu du package.json est donc </a:t>
            </a:r>
            <a:r>
              <a:rPr lang="en" sz="1200" b="1" i="1"/>
              <a:t>une suite de clés/valeurs</a:t>
            </a:r>
            <a:r>
              <a:rPr lang="en" sz="1200"/>
              <a:t> qui représentent les </a:t>
            </a:r>
            <a:r>
              <a:rPr lang="en" sz="1200" b="1" i="1"/>
              <a:t>métadonnées </a:t>
            </a:r>
            <a:r>
              <a:rPr lang="en" sz="1200"/>
              <a:t>d’une application node</a:t>
            </a:r>
            <a:endParaRPr sz="1200"/>
          </a:p>
        </p:txBody>
      </p:sp>
      <p:sp>
        <p:nvSpPr>
          <p:cNvPr id="424" name="Google Shape;424;p60"/>
          <p:cNvSpPr txBox="1">
            <a:spLocks noGrp="1"/>
          </p:cNvSpPr>
          <p:nvPr>
            <p:ph type="body" idx="1"/>
          </p:nvPr>
        </p:nvSpPr>
        <p:spPr>
          <a:xfrm>
            <a:off x="4414575" y="1723600"/>
            <a:ext cx="4615200" cy="34200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  "name": "npm-demo",</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  "version": "1.0.0",</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  "description": "",</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  "main": "index.js",</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  "scripts": {</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	"test": "echo \"Error: no test specified\" &amp;&amp; exit 1"</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  "author": "",</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  "license": "ISC"</a:t>
            </a:r>
            <a:endParaRPr sz="1000">
              <a:latin typeface="Courier New"/>
              <a:ea typeface="Courier New"/>
              <a:cs typeface="Courier New"/>
              <a:sym typeface="Courier New"/>
            </a:endParaRPr>
          </a:p>
          <a:p>
            <a:pPr marL="0" lvl="0" indent="0" algn="l" rtl="0">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spcBef>
                <a:spcPts val="0"/>
              </a:spcBef>
              <a:spcAft>
                <a:spcPts val="1600"/>
              </a:spcAft>
              <a:buNone/>
            </a:pP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Installer une librairie node</a:t>
            </a:r>
            <a:endParaRPr>
              <a:solidFill>
                <a:srgbClr val="FFFF00"/>
              </a:solidFill>
            </a:endParaRPr>
          </a:p>
        </p:txBody>
      </p:sp>
      <p:sp>
        <p:nvSpPr>
          <p:cNvPr id="430" name="Google Shape;430;p61"/>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Il est possible d’installer une librairie externe à l’intérieur de votre application node</a:t>
            </a:r>
            <a:endParaRPr sz="1200"/>
          </a:p>
          <a:p>
            <a:pPr marL="365760" lvl="0" indent="-213359" algn="l" rtl="0">
              <a:spcBef>
                <a:spcPts val="1000"/>
              </a:spcBef>
              <a:spcAft>
                <a:spcPts val="0"/>
              </a:spcAft>
              <a:buSzPts val="1200"/>
              <a:buChar char="●"/>
            </a:pPr>
            <a:r>
              <a:rPr lang="en" sz="1200"/>
              <a:t>Comme exercice, nous allons installer une librairie couramment utilisée nommée </a:t>
            </a:r>
            <a:r>
              <a:rPr lang="en" sz="1200" b="1" i="1"/>
              <a:t>underscore</a:t>
            </a:r>
            <a:endParaRPr sz="1200" b="1" i="1"/>
          </a:p>
          <a:p>
            <a:pPr marL="0" lvl="0" indent="0" algn="l" rtl="0">
              <a:spcBef>
                <a:spcPts val="100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Ouvrez votre navigateur web et aller sur </a:t>
            </a:r>
            <a:r>
              <a:rPr lang="en" sz="1200" u="sng">
                <a:solidFill>
                  <a:schemeClr val="hlink"/>
                </a:solidFill>
                <a:hlinkClick r:id="rId3"/>
              </a:rPr>
              <a:t>http://www.npmjs.com</a:t>
            </a:r>
            <a:endParaRPr sz="1200"/>
          </a:p>
          <a:p>
            <a:pPr marL="365760" lvl="0" indent="-213359" algn="l" rtl="0">
              <a:spcBef>
                <a:spcPts val="1000"/>
              </a:spcBef>
              <a:spcAft>
                <a:spcPts val="0"/>
              </a:spcAft>
              <a:buSzPts val="1200"/>
              <a:buAutoNum type="arabicPeriod"/>
            </a:pPr>
            <a:r>
              <a:rPr lang="en" sz="1200"/>
              <a:t>Sur le champ de saisie ”Search packages”, recherchez la librairie </a:t>
            </a:r>
            <a:r>
              <a:rPr lang="en" sz="1200" b="1" i="1"/>
              <a:t>underscore</a:t>
            </a:r>
            <a:endParaRPr sz="1200" b="1" i="1"/>
          </a:p>
          <a:p>
            <a:pPr marL="365760" lvl="0" indent="-213359" algn="l" rtl="0">
              <a:spcBef>
                <a:spcPts val="1000"/>
              </a:spcBef>
              <a:spcAft>
                <a:spcPts val="1000"/>
              </a:spcAft>
              <a:buSzPts val="1200"/>
              <a:buAutoNum type="arabicPeriod"/>
            </a:pPr>
            <a:r>
              <a:rPr lang="en" sz="1200"/>
              <a:t>Clicker sur la librairie </a:t>
            </a:r>
            <a:r>
              <a:rPr lang="en" sz="1200" b="1" i="1"/>
              <a:t>underscore</a:t>
            </a:r>
            <a:endParaRPr sz="1200"/>
          </a:p>
        </p:txBody>
      </p:sp>
      <p:sp>
        <p:nvSpPr>
          <p:cNvPr id="431" name="Google Shape;431;p61"/>
          <p:cNvSpPr txBox="1">
            <a:spLocks noGrp="1"/>
          </p:cNvSpPr>
          <p:nvPr>
            <p:ph type="body" idx="1"/>
          </p:nvPr>
        </p:nvSpPr>
        <p:spPr>
          <a:xfrm>
            <a:off x="4572000" y="1723600"/>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AutoNum type="arabicPeriod" startAt="4"/>
            </a:pPr>
            <a:r>
              <a:rPr lang="en" sz="1200"/>
              <a:t>Examinez les informations de la librairie </a:t>
            </a:r>
            <a:r>
              <a:rPr lang="en" sz="1200" b="1" i="1"/>
              <a:t>underscore</a:t>
            </a:r>
            <a:r>
              <a:rPr lang="en" sz="1200"/>
              <a:t>. Vous pouvez voir entre autre la commande pour installer la librairie, la dernière version de la librairies, le nombre de téléchargements, etc.</a:t>
            </a:r>
            <a:endParaRPr sz="1200"/>
          </a:p>
          <a:p>
            <a:pPr marL="365760" lvl="0" indent="-213359" algn="l" rtl="0">
              <a:spcBef>
                <a:spcPts val="1000"/>
              </a:spcBef>
              <a:spcAft>
                <a:spcPts val="0"/>
              </a:spcAft>
              <a:buSzPts val="1200"/>
              <a:buAutoNum type="arabicPeriod" startAt="4"/>
            </a:pPr>
            <a:r>
              <a:rPr lang="en" sz="1200"/>
              <a:t>Ouvrez la ligne de commande windows</a:t>
            </a:r>
            <a:endParaRPr sz="1200"/>
          </a:p>
          <a:p>
            <a:pPr marL="365760" lvl="0" indent="-213359" algn="l" rtl="0">
              <a:spcBef>
                <a:spcPts val="1000"/>
              </a:spcBef>
              <a:spcAft>
                <a:spcPts val="0"/>
              </a:spcAft>
              <a:buSzPts val="1200"/>
              <a:buAutoNum type="arabicPeriod" startAt="4"/>
            </a:pPr>
            <a:r>
              <a:rPr lang="en" sz="1200"/>
              <a:t>Allez dans le répertoire </a:t>
            </a:r>
            <a:r>
              <a:rPr lang="en" sz="1200" b="1" i="1"/>
              <a:t>npm-demo</a:t>
            </a:r>
            <a:r>
              <a:rPr lang="en" sz="1200"/>
              <a:t> que vous avez créé précédemment</a:t>
            </a:r>
            <a:endParaRPr sz="1200"/>
          </a:p>
          <a:p>
            <a:pPr marL="365760" lvl="0" indent="-213359" algn="l" rtl="0">
              <a:spcBef>
                <a:spcPts val="1000"/>
              </a:spcBef>
              <a:spcAft>
                <a:spcPts val="0"/>
              </a:spcAft>
              <a:buSzPts val="1200"/>
              <a:buAutoNum type="arabicPeriod" startAt="4"/>
            </a:pPr>
            <a:r>
              <a:rPr lang="en" sz="1200"/>
              <a:t>Entrez la commande </a:t>
            </a:r>
            <a:r>
              <a:rPr lang="en" sz="1200" b="1" i="1"/>
              <a:t>npm i underscore</a:t>
            </a:r>
            <a:r>
              <a:rPr lang="en" sz="1200"/>
              <a:t> pour installer la librairie</a:t>
            </a:r>
            <a:endParaRPr sz="1200"/>
          </a:p>
          <a:p>
            <a:pPr marL="457200" lvl="0" indent="0" algn="l" rtl="0">
              <a:spcBef>
                <a:spcPts val="1000"/>
              </a:spcBef>
              <a:spcAft>
                <a:spcPts val="0"/>
              </a:spcAft>
              <a:buNone/>
            </a:pPr>
            <a:r>
              <a:rPr lang="en" sz="1200"/>
              <a:t>Note: La commande </a:t>
            </a:r>
            <a:r>
              <a:rPr lang="en" sz="1200" b="1" i="1"/>
              <a:t>npm i underscore</a:t>
            </a:r>
            <a:r>
              <a:rPr lang="en" sz="1200"/>
              <a:t> est équivalente à </a:t>
            </a:r>
            <a:r>
              <a:rPr lang="en" sz="1200" b="1" i="1"/>
              <a:t>npm install underscore</a:t>
            </a:r>
            <a:r>
              <a:rPr lang="en" sz="1200"/>
              <a:t>. L’option </a:t>
            </a:r>
            <a:r>
              <a:rPr lang="en" sz="1200" b="1" i="1"/>
              <a:t>i</a:t>
            </a:r>
            <a:r>
              <a:rPr lang="en" sz="1200"/>
              <a:t> étant un raccourci à </a:t>
            </a:r>
            <a:r>
              <a:rPr lang="en" sz="1200" b="1" i="1"/>
              <a:t>install</a:t>
            </a:r>
            <a:endParaRPr sz="1200" b="1" i="1"/>
          </a:p>
          <a:p>
            <a:pPr marL="0" lvl="0" indent="0" algn="l" rtl="0">
              <a:spcBef>
                <a:spcPts val="1000"/>
              </a:spcBef>
              <a:spcAft>
                <a:spcPts val="0"/>
              </a:spcAft>
              <a:buNone/>
            </a:pPr>
            <a:endParaRPr sz="1000">
              <a:latin typeface="Courier New"/>
              <a:ea typeface="Courier New"/>
              <a:cs typeface="Courier New"/>
              <a:sym typeface="Courier New"/>
            </a:endParaRPr>
          </a:p>
          <a:p>
            <a:pPr marL="0" lvl="0" indent="0" algn="l" rtl="0">
              <a:spcBef>
                <a:spcPts val="0"/>
              </a:spcBef>
              <a:spcAft>
                <a:spcPts val="160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Node.js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Installer une librairie node</a:t>
            </a:r>
            <a:endParaRPr>
              <a:solidFill>
                <a:srgbClr val="FFFF00"/>
              </a:solidFill>
            </a:endParaRPr>
          </a:p>
        </p:txBody>
      </p:sp>
      <p:sp>
        <p:nvSpPr>
          <p:cNvPr id="437" name="Google Shape;437;p62"/>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8"/>
            </a:pPr>
            <a:r>
              <a:rPr lang="en" sz="1200"/>
              <a:t>Ouvrez le fichier </a:t>
            </a:r>
            <a:r>
              <a:rPr lang="en" sz="1200" b="1" i="1"/>
              <a:t>package.json</a:t>
            </a:r>
            <a:endParaRPr sz="1200" b="1" i="1"/>
          </a:p>
          <a:p>
            <a:pPr marL="365760" lvl="0" indent="-213359" algn="l" rtl="0">
              <a:spcBef>
                <a:spcPts val="1000"/>
              </a:spcBef>
              <a:spcAft>
                <a:spcPts val="0"/>
              </a:spcAft>
              <a:buSzPts val="1200"/>
              <a:buAutoNum type="arabicPeriod" startAt="8"/>
            </a:pPr>
            <a:r>
              <a:rPr lang="en" sz="1200"/>
              <a:t>Observez la nouvelle propriété </a:t>
            </a:r>
            <a:r>
              <a:rPr lang="en" sz="1200" b="1" i="1"/>
              <a:t>dependencies </a:t>
            </a:r>
            <a:r>
              <a:rPr lang="en" sz="1200"/>
              <a:t>qui contient la librairie </a:t>
            </a:r>
            <a:r>
              <a:rPr lang="en" sz="1200" b="1" i="1"/>
              <a:t>underscore </a:t>
            </a:r>
            <a:r>
              <a:rPr lang="en" sz="1200"/>
              <a:t>qui vient d’être installée et sa version</a:t>
            </a:r>
            <a:endParaRPr sz="1200"/>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 "dependencies":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"underscore": "^1.9.1"</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a:t>
            </a:r>
            <a:endParaRPr sz="1200"/>
          </a:p>
          <a:p>
            <a:pPr marL="365760" lvl="0" indent="-213359" algn="l" rtl="0">
              <a:spcBef>
                <a:spcPts val="1000"/>
              </a:spcBef>
              <a:spcAft>
                <a:spcPts val="1000"/>
              </a:spcAft>
              <a:buSzPts val="1200"/>
              <a:buChar char="●"/>
            </a:pPr>
            <a:r>
              <a:rPr lang="en" sz="1200"/>
              <a:t>Dans le fichier </a:t>
            </a:r>
            <a:r>
              <a:rPr lang="en" sz="1200" b="1" i="1"/>
              <a:t>package.json</a:t>
            </a:r>
            <a:r>
              <a:rPr lang="en" sz="1200"/>
              <a:t> on spécifie toutes les dépendances de l’application et leurs version</a:t>
            </a:r>
            <a:endParaRPr sz="1200" b="1"/>
          </a:p>
        </p:txBody>
      </p:sp>
      <p:sp>
        <p:nvSpPr>
          <p:cNvPr id="438" name="Google Shape;438;p62"/>
          <p:cNvSpPr txBox="1">
            <a:spLocks noGrp="1"/>
          </p:cNvSpPr>
          <p:nvPr>
            <p:ph type="body" idx="1"/>
          </p:nvPr>
        </p:nvSpPr>
        <p:spPr>
          <a:xfrm>
            <a:off x="4572000" y="1723600"/>
            <a:ext cx="4457700" cy="3420000"/>
          </a:xfrm>
          <a:prstGeom prst="rect">
            <a:avLst/>
          </a:prstGeom>
        </p:spPr>
        <p:txBody>
          <a:bodyPr spcFirstLastPara="1" wrap="square" lIns="0" tIns="91425" rIns="91425" bIns="91425" anchor="t" anchorCtr="0">
            <a:noAutofit/>
          </a:bodyPr>
          <a:lstStyle/>
          <a:p>
            <a:pPr marL="457200" lvl="0" indent="-304800" algn="l" rtl="0">
              <a:spcBef>
                <a:spcPts val="0"/>
              </a:spcBef>
              <a:spcAft>
                <a:spcPts val="0"/>
              </a:spcAft>
              <a:buSzPts val="1200"/>
              <a:buChar char="●"/>
            </a:pPr>
            <a:r>
              <a:rPr lang="en" sz="1200"/>
              <a:t>Lorsque vous exécutez la commande </a:t>
            </a:r>
            <a:r>
              <a:rPr lang="en" sz="1200" b="1" i="1"/>
              <a:t>npm i</a:t>
            </a:r>
            <a:r>
              <a:rPr lang="en" sz="1200"/>
              <a:t> :</a:t>
            </a:r>
            <a:endParaRPr sz="1200"/>
          </a:p>
          <a:p>
            <a:pPr marL="731520" lvl="1" indent="-213359" algn="l" rtl="0">
              <a:spcBef>
                <a:spcPts val="1000"/>
              </a:spcBef>
              <a:spcAft>
                <a:spcPts val="0"/>
              </a:spcAft>
              <a:buSzPts val="1200"/>
              <a:buAutoNum type="alphaLcPeriod"/>
            </a:pPr>
            <a:r>
              <a:rPr lang="en"/>
              <a:t>npm va télécharger la dernière version de la librairie à partir du registre</a:t>
            </a:r>
            <a:endParaRPr/>
          </a:p>
          <a:p>
            <a:pPr marL="731520" lvl="1" indent="-213359" algn="l" rtl="0">
              <a:spcBef>
                <a:spcPts val="1000"/>
              </a:spcBef>
              <a:spcAft>
                <a:spcPts val="0"/>
              </a:spcAft>
              <a:buSzPts val="1200"/>
              <a:buAutoNum type="alphaLcPeriod"/>
            </a:pPr>
            <a:r>
              <a:rPr lang="en"/>
              <a:t>npm va ensuite créer un répertoire </a:t>
            </a:r>
            <a:r>
              <a:rPr lang="en" b="1" i="1"/>
              <a:t>node_modules </a:t>
            </a:r>
            <a:r>
              <a:rPr lang="en"/>
              <a:t>s’il n’existe pas et va placer la librairie à l’intérieur de ce répertoires avec toutes ses dépendances</a:t>
            </a:r>
            <a:endParaRPr sz="1200" b="1" i="1"/>
          </a:p>
          <a:p>
            <a:pPr marL="0" lvl="0" indent="0" algn="l" rtl="0">
              <a:spcBef>
                <a:spcPts val="1000"/>
              </a:spcBef>
              <a:spcAft>
                <a:spcPts val="0"/>
              </a:spcAft>
              <a:buNone/>
            </a:pPr>
            <a:endParaRPr sz="1200"/>
          </a:p>
          <a:p>
            <a:pPr marL="0" lvl="0" indent="0" algn="l" rtl="0">
              <a:spcBef>
                <a:spcPts val="1000"/>
              </a:spcBef>
              <a:spcAft>
                <a:spcPts val="0"/>
              </a:spcAft>
              <a:buNone/>
            </a:pPr>
            <a:endParaRPr sz="1000">
              <a:latin typeface="Courier New"/>
              <a:ea typeface="Courier New"/>
              <a:cs typeface="Courier New"/>
              <a:sym typeface="Courier New"/>
            </a:endParaRPr>
          </a:p>
          <a:p>
            <a:pPr marL="0" lvl="0" indent="0" algn="l" rtl="0">
              <a:spcBef>
                <a:spcPts val="0"/>
              </a:spcBef>
              <a:spcAft>
                <a:spcPts val="1600"/>
              </a:spcAft>
              <a:buNone/>
            </a:pP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Utiliser une librairie</a:t>
            </a:r>
            <a:endParaRPr>
              <a:solidFill>
                <a:srgbClr val="FFFF00"/>
              </a:solidFill>
            </a:endParaRPr>
          </a:p>
        </p:txBody>
      </p:sp>
      <p:sp>
        <p:nvSpPr>
          <p:cNvPr id="444" name="Google Shape;444;p63"/>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Vous pouvez maintenant utiliser la librairie externe </a:t>
            </a:r>
            <a:r>
              <a:rPr lang="en" sz="1200" b="1" i="1"/>
              <a:t>underscore </a:t>
            </a:r>
            <a:r>
              <a:rPr lang="en" sz="1200"/>
              <a:t>que vous venez d’installer en suivant le prochain exercice</a:t>
            </a:r>
            <a:endParaRPr sz="1200"/>
          </a:p>
          <a:p>
            <a:pPr marL="0" lvl="0" indent="0" algn="l" rtl="0">
              <a:spcBef>
                <a:spcPts val="100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Dans le répertoire </a:t>
            </a:r>
            <a:r>
              <a:rPr lang="en" sz="1200" b="1" i="1"/>
              <a:t>npm-demo</a:t>
            </a:r>
            <a:r>
              <a:rPr lang="en" sz="1200"/>
              <a:t>, créez un fichier </a:t>
            </a:r>
            <a:r>
              <a:rPr lang="en" sz="1200" b="1" i="1"/>
              <a:t>index.js</a:t>
            </a:r>
            <a:endParaRPr sz="1200" b="1" i="1"/>
          </a:p>
          <a:p>
            <a:pPr marL="365760" lvl="0" indent="-213359" algn="l" rtl="0">
              <a:spcBef>
                <a:spcPts val="1000"/>
              </a:spcBef>
              <a:spcAft>
                <a:spcPts val="0"/>
              </a:spcAft>
              <a:buSzPts val="1200"/>
              <a:buAutoNum type="arabicPeriod"/>
            </a:pPr>
            <a:r>
              <a:rPr lang="en" sz="1200"/>
              <a:t>Ouvrez le fichier index.js et chargez le module </a:t>
            </a:r>
            <a:r>
              <a:rPr lang="en" sz="1200" b="1" i="1"/>
              <a:t>underscore</a:t>
            </a:r>
            <a:r>
              <a:rPr lang="en" sz="1200"/>
              <a:t>.</a:t>
            </a:r>
            <a:r>
              <a:rPr lang="en" sz="1200" b="1" i="1"/>
              <a:t> </a:t>
            </a:r>
            <a:r>
              <a:rPr lang="en" sz="1200"/>
              <a:t>Par convention, on utilise le caractère </a:t>
            </a:r>
            <a:r>
              <a:rPr lang="en" sz="1200" b="1"/>
              <a:t>_</a:t>
            </a:r>
            <a:r>
              <a:rPr lang="en" sz="1200"/>
              <a:t>  (underscore) pour référer au module </a:t>
            </a:r>
            <a:r>
              <a:rPr lang="en" sz="1200" b="1" i="1"/>
              <a:t>underscore </a:t>
            </a:r>
            <a:r>
              <a:rPr lang="en" sz="1200"/>
              <a:t>comme suit :</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const _ = require('underscore');</a:t>
            </a:r>
            <a:endParaRPr sz="1050" b="1">
              <a:latin typeface="Courier New"/>
              <a:ea typeface="Courier New"/>
              <a:cs typeface="Courier New"/>
              <a:sym typeface="Courier New"/>
            </a:endParaRPr>
          </a:p>
          <a:p>
            <a:pPr marL="457200" lvl="0" indent="0" algn="l" rtl="0">
              <a:spcBef>
                <a:spcPts val="0"/>
              </a:spcBef>
              <a:spcAft>
                <a:spcPts val="0"/>
              </a:spcAft>
              <a:buNone/>
            </a:pPr>
            <a:endParaRPr sz="1200"/>
          </a:p>
          <a:p>
            <a:pPr marL="365760" lvl="0" indent="-213359" algn="l" rtl="0">
              <a:spcBef>
                <a:spcPts val="1000"/>
              </a:spcBef>
              <a:spcAft>
                <a:spcPts val="0"/>
              </a:spcAft>
              <a:buSzPts val="1200"/>
              <a:buChar char="●"/>
            </a:pPr>
            <a:r>
              <a:rPr lang="en" sz="1200"/>
              <a:t>Pour charger un module, node va d’abord vérifier en ordre si le module en question est présent dans l’un des trois cas suivants :</a:t>
            </a:r>
            <a:endParaRPr sz="1200"/>
          </a:p>
        </p:txBody>
      </p:sp>
      <p:sp>
        <p:nvSpPr>
          <p:cNvPr id="445" name="Google Shape;445;p63"/>
          <p:cNvSpPr txBox="1">
            <a:spLocks noGrp="1"/>
          </p:cNvSpPr>
          <p:nvPr>
            <p:ph type="body" idx="1"/>
          </p:nvPr>
        </p:nvSpPr>
        <p:spPr>
          <a:xfrm>
            <a:off x="4572000" y="1723600"/>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AutoNum type="alphaUcPeriod"/>
            </a:pPr>
            <a:r>
              <a:rPr lang="en" sz="1200" b="1"/>
              <a:t>Noyau </a:t>
            </a:r>
            <a:r>
              <a:rPr lang="en" sz="1200"/>
              <a:t>de node</a:t>
            </a:r>
            <a:endParaRPr sz="1200"/>
          </a:p>
          <a:p>
            <a:pPr marL="365760" lvl="0" indent="-213359" algn="l" rtl="0">
              <a:spcBef>
                <a:spcPts val="0"/>
              </a:spcBef>
              <a:spcAft>
                <a:spcPts val="0"/>
              </a:spcAft>
              <a:buSzPts val="1200"/>
              <a:buAutoNum type="alphaUcPeriod"/>
            </a:pPr>
            <a:r>
              <a:rPr lang="en" sz="1200" b="1"/>
              <a:t>Fichier </a:t>
            </a:r>
            <a:r>
              <a:rPr lang="en" sz="1200"/>
              <a:t>ou </a:t>
            </a:r>
            <a:r>
              <a:rPr lang="en" sz="1200" b="1"/>
              <a:t>répertoire </a:t>
            </a:r>
            <a:r>
              <a:rPr lang="en" sz="1200"/>
              <a:t>de l’application courante</a:t>
            </a:r>
            <a:endParaRPr sz="1200"/>
          </a:p>
          <a:p>
            <a:pPr marL="365760" lvl="0" indent="-213359" algn="l" rtl="0">
              <a:spcBef>
                <a:spcPts val="0"/>
              </a:spcBef>
              <a:spcAft>
                <a:spcPts val="0"/>
              </a:spcAft>
              <a:buSzPts val="1200"/>
              <a:buAutoNum type="alphaUcPeriod"/>
            </a:pPr>
            <a:r>
              <a:rPr lang="en" sz="1200" b="1"/>
              <a:t>node_modules </a:t>
            </a:r>
            <a:r>
              <a:rPr lang="en" sz="1200"/>
              <a:t>de l’application courante</a:t>
            </a:r>
            <a:endParaRPr sz="1200"/>
          </a:p>
          <a:p>
            <a:pPr marL="365760" lvl="0" indent="-213359" algn="l" rtl="0">
              <a:spcBef>
                <a:spcPts val="1000"/>
              </a:spcBef>
              <a:spcAft>
                <a:spcPts val="0"/>
              </a:spcAft>
              <a:buSzPts val="1200"/>
              <a:buChar char="●"/>
            </a:pPr>
            <a:r>
              <a:rPr lang="en" sz="1200"/>
              <a:t>Dans le cas présent, node va charger le module à partir du répertoire </a:t>
            </a:r>
            <a:r>
              <a:rPr lang="en" sz="1200" b="1" i="1"/>
              <a:t>node_modules</a:t>
            </a:r>
            <a:r>
              <a:rPr lang="en" sz="1200"/>
              <a:t> étant donné que ce n’est ni un module qui existe dans le noyau de node et ni un fichier ou un répertoire</a:t>
            </a:r>
            <a:endParaRPr sz="1200"/>
          </a:p>
          <a:p>
            <a:pPr marL="365760" lvl="0" indent="-213359" algn="l" rtl="0">
              <a:spcBef>
                <a:spcPts val="1000"/>
              </a:spcBef>
              <a:spcAft>
                <a:spcPts val="0"/>
              </a:spcAft>
              <a:buSzPts val="1200"/>
              <a:buAutoNum type="arabicPeriod" startAt="3"/>
            </a:pPr>
            <a:r>
              <a:rPr lang="en" sz="1200"/>
              <a:t>Ouvrez votre navigateur et aller sur </a:t>
            </a:r>
            <a:r>
              <a:rPr lang="en" sz="1200" u="sng">
                <a:solidFill>
                  <a:schemeClr val="hlink"/>
                </a:solidFill>
                <a:hlinkClick r:id="rId3"/>
              </a:rPr>
              <a:t>https://underscorejs.org/</a:t>
            </a:r>
            <a:endParaRPr sz="1200"/>
          </a:p>
          <a:p>
            <a:pPr marL="365760" lvl="0" indent="-213359" algn="l" rtl="0">
              <a:spcBef>
                <a:spcPts val="1000"/>
              </a:spcBef>
              <a:spcAft>
                <a:spcPts val="0"/>
              </a:spcAft>
              <a:buSzPts val="1200"/>
              <a:buAutoNum type="arabicPeriod" startAt="3"/>
            </a:pPr>
            <a:r>
              <a:rPr lang="en" sz="1200"/>
              <a:t>Dans le compartiment gauche de la documentation, repérez la fonction </a:t>
            </a:r>
            <a:r>
              <a:rPr lang="en" sz="1200" b="1" i="1"/>
              <a:t>contains() </a:t>
            </a:r>
            <a:r>
              <a:rPr lang="en" sz="1200"/>
              <a:t>et examinez ses arguments</a:t>
            </a:r>
            <a:endParaRPr sz="1200"/>
          </a:p>
          <a:p>
            <a:pPr marL="365760" lvl="0" indent="-213359" algn="l" rtl="0">
              <a:spcBef>
                <a:spcPts val="1000"/>
              </a:spcBef>
              <a:spcAft>
                <a:spcPts val="0"/>
              </a:spcAft>
              <a:buSzPts val="1200"/>
              <a:buAutoNum type="arabicPeriod" startAt="3"/>
            </a:pPr>
            <a:r>
              <a:rPr lang="en" sz="1200"/>
              <a:t>Utilisez la méthode </a:t>
            </a:r>
            <a:r>
              <a:rPr lang="en" sz="1200" b="1" i="1"/>
              <a:t>contains()</a:t>
            </a:r>
            <a:r>
              <a:rPr lang="en" sz="1200"/>
              <a:t> pour déterminer si une valeur donnée est présente dans un tableau donné</a:t>
            </a:r>
            <a:endParaRPr sz="1200"/>
          </a:p>
          <a:p>
            <a:pPr marL="0" lvl="0" indent="0" algn="l" rtl="0">
              <a:spcBef>
                <a:spcPts val="1000"/>
              </a:spcBef>
              <a:spcAft>
                <a:spcPts val="0"/>
              </a:spcAft>
              <a:buNone/>
            </a:pPr>
            <a:endParaRPr sz="1000">
              <a:latin typeface="Courier New"/>
              <a:ea typeface="Courier New"/>
              <a:cs typeface="Courier New"/>
              <a:sym typeface="Courier New"/>
            </a:endParaRPr>
          </a:p>
          <a:p>
            <a:pPr marL="0" lvl="0" indent="0" algn="l" rtl="0">
              <a:spcBef>
                <a:spcPts val="0"/>
              </a:spcBef>
              <a:spcAft>
                <a:spcPts val="1600"/>
              </a:spcAft>
              <a:buNone/>
            </a:pP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Utiliser une librairie</a:t>
            </a:r>
            <a:endParaRPr>
              <a:solidFill>
                <a:srgbClr val="FFFF00"/>
              </a:solidFill>
            </a:endParaRPr>
          </a:p>
        </p:txBody>
      </p:sp>
      <p:sp>
        <p:nvSpPr>
          <p:cNvPr id="451" name="Google Shape;451;p64"/>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b="1">
                <a:latin typeface="Courier New"/>
                <a:ea typeface="Courier New"/>
                <a:cs typeface="Courier New"/>
                <a:sym typeface="Courier New"/>
              </a:rPr>
              <a:t>const _ = require('underscore');</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const result = _.contains([1, 2, 3], 2);</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console.log(result);</a:t>
            </a:r>
            <a:endParaRPr sz="1050" b="1">
              <a:latin typeface="Courier New"/>
              <a:ea typeface="Courier New"/>
              <a:cs typeface="Courier New"/>
              <a:sym typeface="Courier New"/>
            </a:endParaRPr>
          </a:p>
          <a:p>
            <a:pPr marL="0" lvl="0" indent="0" algn="l" rtl="0">
              <a:spcBef>
                <a:spcPts val="0"/>
              </a:spcBef>
              <a:spcAft>
                <a:spcPts val="1000"/>
              </a:spcAft>
              <a:buNone/>
            </a:pPr>
            <a:endParaRPr sz="1200"/>
          </a:p>
        </p:txBody>
      </p:sp>
      <p:sp>
        <p:nvSpPr>
          <p:cNvPr id="452" name="Google Shape;452;p64"/>
          <p:cNvSpPr txBox="1">
            <a:spLocks noGrp="1"/>
          </p:cNvSpPr>
          <p:nvPr>
            <p:ph type="body" idx="1"/>
          </p:nvPr>
        </p:nvSpPr>
        <p:spPr>
          <a:xfrm>
            <a:off x="4572000" y="1723600"/>
            <a:ext cx="4457700" cy="34200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endParaRPr sz="1200"/>
          </a:p>
          <a:p>
            <a:pPr marL="0" lvl="0" indent="0" algn="l" rtl="0">
              <a:spcBef>
                <a:spcPts val="1000"/>
              </a:spcBef>
              <a:spcAft>
                <a:spcPts val="0"/>
              </a:spcAft>
              <a:buNone/>
            </a:pPr>
            <a:endParaRPr sz="1000">
              <a:latin typeface="Courier New"/>
              <a:ea typeface="Courier New"/>
              <a:cs typeface="Courier New"/>
              <a:sym typeface="Courier New"/>
            </a:endParaRPr>
          </a:p>
          <a:p>
            <a:pPr marL="0" lvl="0" indent="0" algn="l" rtl="0">
              <a:spcBef>
                <a:spcPts val="0"/>
              </a:spcBef>
              <a:spcAft>
                <a:spcPts val="1600"/>
              </a:spcAft>
              <a:buNone/>
            </a:pPr>
            <a:endParaRPr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Dépendances d’une librairie</a:t>
            </a:r>
            <a:endParaRPr>
              <a:solidFill>
                <a:srgbClr val="FFFF00"/>
              </a:solidFill>
            </a:endParaRPr>
          </a:p>
        </p:txBody>
      </p:sp>
      <p:sp>
        <p:nvSpPr>
          <p:cNvPr id="458" name="Google Shape;458;p65"/>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a:t>
            </a:r>
            <a:endParaRPr sz="1200" u="sng"/>
          </a:p>
          <a:p>
            <a:pPr marL="365760" lvl="0" indent="-213359" algn="l" rtl="0">
              <a:spcBef>
                <a:spcPts val="1000"/>
              </a:spcBef>
              <a:spcAft>
                <a:spcPts val="0"/>
              </a:spcAft>
              <a:buSzPts val="1200"/>
              <a:buAutoNum type="arabicPeriod"/>
            </a:pPr>
            <a:r>
              <a:rPr lang="en" sz="1200"/>
              <a:t>Dans le répertoire </a:t>
            </a:r>
            <a:r>
              <a:rPr lang="en" sz="1200" b="1" i="1"/>
              <a:t>npm-demo</a:t>
            </a:r>
            <a:r>
              <a:rPr lang="en" sz="1200"/>
              <a:t>, installez la librairie </a:t>
            </a:r>
            <a:r>
              <a:rPr lang="en" sz="1200" b="1" i="1"/>
              <a:t>mongoose </a:t>
            </a:r>
            <a:r>
              <a:rPr lang="en" sz="1200"/>
              <a:t>à l’aide de la commande </a:t>
            </a:r>
            <a:r>
              <a:rPr lang="en" sz="1200" b="1" i="1"/>
              <a:t>npm i </a:t>
            </a:r>
            <a:r>
              <a:rPr lang="en" sz="1200"/>
              <a:t>ou </a:t>
            </a:r>
            <a:r>
              <a:rPr lang="en" sz="1200" b="1" i="1"/>
              <a:t>npm install</a:t>
            </a:r>
            <a:endParaRPr sz="1200" b="1" i="1"/>
          </a:p>
          <a:p>
            <a:pPr marL="365760" lvl="0" indent="-213359" algn="l" rtl="0">
              <a:spcBef>
                <a:spcPts val="1000"/>
              </a:spcBef>
              <a:spcAft>
                <a:spcPts val="0"/>
              </a:spcAft>
              <a:buSzPts val="1200"/>
              <a:buAutoNum type="arabicPeriod"/>
            </a:pPr>
            <a:r>
              <a:rPr lang="en" sz="1200"/>
              <a:t>Examinez ensuite le fichier </a:t>
            </a:r>
            <a:r>
              <a:rPr lang="en" sz="1200" b="1" i="1"/>
              <a:t>package.json</a:t>
            </a:r>
            <a:r>
              <a:rPr lang="en" sz="1200"/>
              <a:t> application ainsi que le contenu du répertoire </a:t>
            </a:r>
            <a:r>
              <a:rPr lang="en" sz="1200" b="1" i="1"/>
              <a:t>node_modules</a:t>
            </a:r>
            <a:endParaRPr sz="1200" b="1" i="1"/>
          </a:p>
          <a:p>
            <a:pPr marL="365760" lvl="0" indent="-213359" algn="l" rtl="0">
              <a:spcBef>
                <a:spcPts val="1000"/>
              </a:spcBef>
              <a:spcAft>
                <a:spcPts val="0"/>
              </a:spcAft>
              <a:buSzPts val="1200"/>
              <a:buChar char="●"/>
            </a:pPr>
            <a:r>
              <a:rPr lang="en" sz="1200"/>
              <a:t>La librairie </a:t>
            </a:r>
            <a:r>
              <a:rPr lang="en" sz="1200" b="1" i="1"/>
              <a:t>mongoose </a:t>
            </a:r>
            <a:r>
              <a:rPr lang="en" sz="1200"/>
              <a:t>contient des fonctionnalités qui permet d’interagir avec une base de données </a:t>
            </a:r>
            <a:r>
              <a:rPr lang="en" sz="1200" b="1"/>
              <a:t>mongo </a:t>
            </a:r>
            <a:r>
              <a:rPr lang="en" sz="1200"/>
              <a:t>pour entre autre enregistrer des données</a:t>
            </a:r>
            <a:endParaRPr sz="1200"/>
          </a:p>
          <a:p>
            <a:pPr marL="365760" lvl="0" indent="-213359" algn="l" rtl="0">
              <a:spcBef>
                <a:spcPts val="1000"/>
              </a:spcBef>
              <a:spcAft>
                <a:spcPts val="0"/>
              </a:spcAft>
              <a:buSzPts val="1200"/>
              <a:buAutoNum type="arabicPeriod"/>
            </a:pPr>
            <a:r>
              <a:rPr lang="en" sz="1200"/>
              <a:t>Vous allez constater que le répertoire </a:t>
            </a:r>
            <a:r>
              <a:rPr lang="en" sz="1200" b="1" i="1"/>
              <a:t>node_modules </a:t>
            </a:r>
            <a:r>
              <a:rPr lang="en" sz="1200"/>
              <a:t>contient plusieurs librairies qui sont en réalité des </a:t>
            </a:r>
            <a:r>
              <a:rPr lang="en" sz="1200" b="1"/>
              <a:t>dépendances </a:t>
            </a:r>
            <a:r>
              <a:rPr lang="en" sz="1200"/>
              <a:t>à la librairie </a:t>
            </a:r>
            <a:r>
              <a:rPr lang="en" sz="1200" b="1" i="1"/>
              <a:t>mongoose</a:t>
            </a:r>
            <a:endParaRPr sz="1200"/>
          </a:p>
          <a:p>
            <a:pPr marL="0" lvl="0" indent="0" algn="l" rtl="0">
              <a:spcBef>
                <a:spcPts val="1000"/>
              </a:spcBef>
              <a:spcAft>
                <a:spcPts val="1000"/>
              </a:spcAft>
              <a:buNone/>
            </a:pPr>
            <a:endParaRPr sz="1200"/>
          </a:p>
        </p:txBody>
      </p:sp>
      <p:sp>
        <p:nvSpPr>
          <p:cNvPr id="459" name="Google Shape;459;p65"/>
          <p:cNvSpPr txBox="1">
            <a:spLocks noGrp="1"/>
          </p:cNvSpPr>
          <p:nvPr>
            <p:ph type="body" idx="1"/>
          </p:nvPr>
        </p:nvSpPr>
        <p:spPr>
          <a:xfrm>
            <a:off x="4572000" y="1723600"/>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Si vous installez une librairie dont une de ses dépendances </a:t>
            </a:r>
            <a:r>
              <a:rPr lang="en" sz="1200" b="1"/>
              <a:t>existe déjà</a:t>
            </a:r>
            <a:r>
              <a:rPr lang="en" sz="1200"/>
              <a:t> dans votre application mais dont </a:t>
            </a:r>
            <a:r>
              <a:rPr lang="en" sz="1200" b="1"/>
              <a:t>la version est différente</a:t>
            </a:r>
            <a:r>
              <a:rPr lang="en" sz="1200"/>
              <a:t>, alors</a:t>
            </a:r>
            <a:r>
              <a:rPr lang="en" sz="1200" b="1"/>
              <a:t> </a:t>
            </a:r>
            <a:r>
              <a:rPr lang="en" sz="1200"/>
              <a:t>: </a:t>
            </a:r>
            <a:endParaRPr sz="1200"/>
          </a:p>
          <a:p>
            <a:pPr marL="640080" lvl="1" indent="-304800" algn="l" rtl="0">
              <a:spcBef>
                <a:spcPts val="1000"/>
              </a:spcBef>
              <a:spcAft>
                <a:spcPts val="0"/>
              </a:spcAft>
              <a:buSzPts val="1200"/>
              <a:buChar char="○"/>
            </a:pPr>
            <a:r>
              <a:rPr lang="en"/>
              <a:t>npm</a:t>
            </a:r>
            <a:r>
              <a:rPr lang="en" sz="1200"/>
              <a:t> va créer un répertoire </a:t>
            </a:r>
            <a:r>
              <a:rPr lang="en" sz="1200" b="1" i="1"/>
              <a:t>node_modules</a:t>
            </a:r>
            <a:r>
              <a:rPr lang="en" sz="1200"/>
              <a:t> suppléme</a:t>
            </a:r>
            <a:r>
              <a:rPr lang="en"/>
              <a:t>ntaire à l’intérieur de la librairie</a:t>
            </a:r>
            <a:endParaRPr sz="1200"/>
          </a:p>
          <a:p>
            <a:pPr marL="640080" lvl="1" indent="-304800" algn="l" rtl="0">
              <a:spcBef>
                <a:spcPts val="1000"/>
              </a:spcBef>
              <a:spcAft>
                <a:spcPts val="0"/>
              </a:spcAft>
              <a:buSzPts val="1200"/>
              <a:buChar char="○"/>
            </a:pPr>
            <a:r>
              <a:rPr lang="en"/>
              <a:t>npm va télécharger et placer</a:t>
            </a:r>
            <a:r>
              <a:rPr lang="en" sz="1200"/>
              <a:t> la bonne version de la dépendance </a:t>
            </a:r>
            <a:r>
              <a:rPr lang="en"/>
              <a:t>à l’intérieur du répertoire </a:t>
            </a:r>
            <a:r>
              <a:rPr lang="en" b="1" i="1"/>
              <a:t>node_modules </a:t>
            </a:r>
            <a:r>
              <a:rPr lang="en"/>
              <a:t>créé précédemment</a:t>
            </a:r>
            <a:endParaRPr/>
          </a:p>
          <a:p>
            <a:pPr marL="365760" lvl="0" indent="-213359" algn="l" rtl="0">
              <a:spcBef>
                <a:spcPts val="1000"/>
              </a:spcBef>
              <a:spcAft>
                <a:spcPts val="0"/>
              </a:spcAft>
              <a:buSzPts val="1200"/>
              <a:buChar char="●"/>
            </a:pPr>
            <a:r>
              <a:rPr lang="en" sz="1200"/>
              <a:t>Ceci permet donc d’empêcher d’avoir deux versions de la même dépendance installée dans le répertoire principal </a:t>
            </a:r>
            <a:r>
              <a:rPr lang="en" sz="1200" b="1" i="1"/>
              <a:t>node_modules </a:t>
            </a:r>
            <a:r>
              <a:rPr lang="en" sz="1200"/>
              <a:t>de votre application</a:t>
            </a:r>
            <a:endParaRPr/>
          </a:p>
          <a:p>
            <a:pPr marL="0" lvl="0" indent="0" algn="l" rtl="0">
              <a:spcBef>
                <a:spcPts val="1000"/>
              </a:spcBef>
              <a:spcAft>
                <a:spcPts val="0"/>
              </a:spcAft>
              <a:buNone/>
            </a:pPr>
            <a:endParaRPr/>
          </a:p>
          <a:p>
            <a:pPr marL="0" lvl="0" indent="0" algn="l" rtl="0">
              <a:spcBef>
                <a:spcPts val="1000"/>
              </a:spcBef>
              <a:spcAft>
                <a:spcPts val="1600"/>
              </a:spcAft>
              <a:buNone/>
            </a:pPr>
            <a:endParaRPr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Contrôle de source </a:t>
            </a:r>
            <a:endParaRPr>
              <a:solidFill>
                <a:srgbClr val="FFFF00"/>
              </a:solidFill>
            </a:endParaRPr>
          </a:p>
        </p:txBody>
      </p:sp>
      <p:sp>
        <p:nvSpPr>
          <p:cNvPr id="465" name="Google Shape;465;p66"/>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Le répertoire </a:t>
            </a:r>
            <a:r>
              <a:rPr lang="en" sz="1200" b="1" i="1"/>
              <a:t>node_modules </a:t>
            </a:r>
            <a:r>
              <a:rPr lang="en" sz="1200"/>
              <a:t>pourrait contenir de plus en plus de librairies au fur et à mesure qu’une application évolue dans le temps et qui peut être de l’ordre de quelques MBytes</a:t>
            </a:r>
            <a:endParaRPr sz="1200"/>
          </a:p>
          <a:p>
            <a:pPr marL="365760" lvl="0" indent="-213359" algn="l" rtl="0">
              <a:spcBef>
                <a:spcPts val="1000"/>
              </a:spcBef>
              <a:spcAft>
                <a:spcPts val="0"/>
              </a:spcAft>
              <a:buSzPts val="1200"/>
              <a:buChar char="●"/>
            </a:pPr>
            <a:r>
              <a:rPr lang="en" sz="1200"/>
              <a:t>Il est fortement suggéré </a:t>
            </a:r>
            <a:r>
              <a:rPr lang="en" sz="1200" b="1"/>
              <a:t>d’exclure </a:t>
            </a:r>
            <a:r>
              <a:rPr lang="en" sz="1200"/>
              <a:t>le répertoire </a:t>
            </a:r>
            <a:r>
              <a:rPr lang="en" sz="1200" b="1" i="1"/>
              <a:t>node_modules </a:t>
            </a:r>
            <a:r>
              <a:rPr lang="en" sz="1200"/>
              <a:t>dans votre logiciel de gestion de version de fichiers (Ex: git), de copier/coller ou de l’envoyer par email car :</a:t>
            </a:r>
            <a:endParaRPr sz="1200"/>
          </a:p>
          <a:p>
            <a:pPr marL="822960" lvl="1" indent="-213360" algn="l" rtl="0">
              <a:spcBef>
                <a:spcPts val="1000"/>
              </a:spcBef>
              <a:spcAft>
                <a:spcPts val="0"/>
              </a:spcAft>
              <a:buSzPts val="1200"/>
              <a:buChar char="○"/>
            </a:pPr>
            <a:r>
              <a:rPr lang="en" sz="1200"/>
              <a:t>le répertoire peut être très volumineux en terme de données</a:t>
            </a:r>
            <a:endParaRPr/>
          </a:p>
          <a:p>
            <a:pPr marL="822960" lvl="1" indent="-213360" algn="l" rtl="0">
              <a:spcBef>
                <a:spcPts val="1000"/>
              </a:spcBef>
              <a:spcAft>
                <a:spcPts val="0"/>
              </a:spcAft>
              <a:buSzPts val="1200"/>
              <a:buChar char="○"/>
            </a:pPr>
            <a:r>
              <a:rPr lang="en"/>
              <a:t>C</a:t>
            </a:r>
            <a:r>
              <a:rPr lang="en" sz="1200"/>
              <a:t>elui qui va récupérer </a:t>
            </a:r>
            <a:r>
              <a:rPr lang="en"/>
              <a:t>votre </a:t>
            </a:r>
            <a:r>
              <a:rPr lang="en" sz="1200"/>
              <a:t>répertoire </a:t>
            </a:r>
            <a:r>
              <a:rPr lang="en" sz="1200" b="1" i="1"/>
              <a:t>node_modules </a:t>
            </a:r>
            <a:r>
              <a:rPr lang="en" sz="1200"/>
              <a:t>va devoir télécharger des centaines de MBytes de données</a:t>
            </a:r>
            <a:endParaRPr sz="1200"/>
          </a:p>
          <a:p>
            <a:pPr marL="0" lvl="0" indent="0" algn="l" rtl="0">
              <a:spcBef>
                <a:spcPts val="1000"/>
              </a:spcBef>
              <a:spcAft>
                <a:spcPts val="1000"/>
              </a:spcAft>
              <a:buNone/>
            </a:pPr>
            <a:endParaRPr sz="1200"/>
          </a:p>
        </p:txBody>
      </p:sp>
      <p:sp>
        <p:nvSpPr>
          <p:cNvPr id="466" name="Google Shape;466;p66"/>
          <p:cNvSpPr txBox="1">
            <a:spLocks noGrp="1"/>
          </p:cNvSpPr>
          <p:nvPr>
            <p:ph type="body" idx="1"/>
          </p:nvPr>
        </p:nvSpPr>
        <p:spPr>
          <a:xfrm>
            <a:off x="4572000" y="1723600"/>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Afin de récupérer plus facilement le répertoire </a:t>
            </a:r>
            <a:r>
              <a:rPr lang="en" sz="1200" b="1" i="1"/>
              <a:t>node_modules</a:t>
            </a:r>
            <a:r>
              <a:rPr lang="en" sz="1200"/>
              <a:t>, il suffit tout simplement de réinstaller la librairie avec toutes ses dépendances grâce au fichier </a:t>
            </a:r>
            <a:r>
              <a:rPr lang="en" sz="1200" b="1" i="1"/>
              <a:t>package.json</a:t>
            </a:r>
            <a:endParaRPr b="1" i="1"/>
          </a:p>
          <a:p>
            <a:pPr marL="0" lvl="0" indent="0" algn="l" rtl="0">
              <a:spcBef>
                <a:spcPts val="1000"/>
              </a:spcBef>
              <a:spcAft>
                <a:spcPts val="0"/>
              </a:spcAft>
              <a:buNone/>
            </a:pPr>
            <a:r>
              <a:rPr lang="en" sz="1200" u="sng"/>
              <a:t>Exercice :</a:t>
            </a:r>
            <a:endParaRPr/>
          </a:p>
          <a:p>
            <a:pPr marL="365760" lvl="0" indent="-213359" algn="l" rtl="0">
              <a:spcBef>
                <a:spcPts val="1000"/>
              </a:spcBef>
              <a:spcAft>
                <a:spcPts val="0"/>
              </a:spcAft>
              <a:buSzPts val="1200"/>
              <a:buAutoNum type="arabicPeriod"/>
            </a:pPr>
            <a:r>
              <a:rPr lang="en" sz="1200"/>
              <a:t>Supprimer le répertoire </a:t>
            </a:r>
            <a:r>
              <a:rPr lang="en" sz="1200" b="1" i="1"/>
              <a:t>node_modules </a:t>
            </a:r>
            <a:r>
              <a:rPr lang="en" sz="1200"/>
              <a:t>qui se trouve dans votre répertoire </a:t>
            </a:r>
            <a:r>
              <a:rPr lang="en" sz="1200" b="1" i="1"/>
              <a:t>npm-demo</a:t>
            </a:r>
            <a:endParaRPr sz="1200" b="1" i="1"/>
          </a:p>
          <a:p>
            <a:pPr marL="365760" lvl="0" indent="-213359" algn="l" rtl="0">
              <a:spcBef>
                <a:spcPts val="1000"/>
              </a:spcBef>
              <a:spcAft>
                <a:spcPts val="0"/>
              </a:spcAft>
              <a:buSzPts val="1200"/>
              <a:buAutoNum type="arabicPeriod"/>
            </a:pPr>
            <a:r>
              <a:rPr lang="en" sz="1200"/>
              <a:t>A la ligne de commande, exécutez la commande </a:t>
            </a:r>
            <a:r>
              <a:rPr lang="en" sz="1200" b="1" i="1"/>
              <a:t>npm i</a:t>
            </a:r>
            <a:r>
              <a:rPr lang="en" sz="1200"/>
              <a:t> ou </a:t>
            </a:r>
            <a:r>
              <a:rPr lang="en" sz="1200" b="1" i="1"/>
              <a:t>npm install</a:t>
            </a:r>
            <a:r>
              <a:rPr lang="en" sz="1200"/>
              <a:t> pour restaurer toutes dépendances de votre application</a:t>
            </a:r>
            <a:endParaRPr sz="1200"/>
          </a:p>
          <a:p>
            <a:pPr marL="365760" lvl="0" indent="-213359" algn="l" rtl="0">
              <a:spcBef>
                <a:spcPts val="1000"/>
              </a:spcBef>
              <a:spcAft>
                <a:spcPts val="1000"/>
              </a:spcAft>
              <a:buSzPts val="1200"/>
              <a:buAutoNum type="arabicPeriod"/>
            </a:pPr>
            <a:r>
              <a:rPr lang="en" sz="1200"/>
              <a:t>Observez le répertoire </a:t>
            </a:r>
            <a:r>
              <a:rPr lang="en" sz="1200" b="1" i="1"/>
              <a:t>node_modules </a:t>
            </a:r>
            <a:r>
              <a:rPr lang="en" sz="1200"/>
              <a:t>de nouveau créé avec toutes les dépendances nécessaires</a:t>
            </a:r>
            <a:endParaRPr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Contrôle de source </a:t>
            </a:r>
            <a:endParaRPr>
              <a:solidFill>
                <a:srgbClr val="FFFF00"/>
              </a:solidFill>
            </a:endParaRPr>
          </a:p>
        </p:txBody>
      </p:sp>
      <p:sp>
        <p:nvSpPr>
          <p:cNvPr id="472" name="Google Shape;472;p67"/>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En exécutant </a:t>
            </a:r>
            <a:r>
              <a:rPr lang="en" sz="1200" b="1" i="1"/>
              <a:t>npm i</a:t>
            </a:r>
            <a:r>
              <a:rPr lang="en" sz="1200"/>
              <a:t> ou </a:t>
            </a:r>
            <a:r>
              <a:rPr lang="en" sz="1200" b="1" i="1"/>
              <a:t>npm install</a:t>
            </a:r>
            <a:r>
              <a:rPr lang="en" sz="1200"/>
              <a:t> :</a:t>
            </a:r>
            <a:endParaRPr sz="1200"/>
          </a:p>
          <a:p>
            <a:pPr marL="822960" lvl="1" indent="-213360" algn="l" rtl="0">
              <a:spcBef>
                <a:spcPts val="1000"/>
              </a:spcBef>
              <a:spcAft>
                <a:spcPts val="0"/>
              </a:spcAft>
              <a:buSzPts val="1200"/>
              <a:buChar char="○"/>
            </a:pPr>
            <a:r>
              <a:rPr lang="en"/>
              <a:t>Npm va lire lire les dépendances qui sont décrites dans le fichier package.json</a:t>
            </a:r>
            <a:endParaRPr/>
          </a:p>
          <a:p>
            <a:pPr marL="822960" lvl="1" indent="-213360" algn="l" rtl="0">
              <a:spcBef>
                <a:spcPts val="1000"/>
              </a:spcBef>
              <a:spcAft>
                <a:spcPts val="0"/>
              </a:spcAft>
              <a:buSzPts val="1200"/>
              <a:buChar char="○"/>
            </a:pPr>
            <a:r>
              <a:rPr lang="en"/>
              <a:t>Npm va par la suite installer ces dépendances et les placer dans le répertoire </a:t>
            </a:r>
            <a:r>
              <a:rPr lang="en" b="1" i="1"/>
              <a:t>node_modules</a:t>
            </a:r>
            <a:endParaRPr b="1" i="1"/>
          </a:p>
          <a:p>
            <a:pPr marL="365760" lvl="0" indent="-213359" algn="l" rtl="0">
              <a:spcBef>
                <a:spcPts val="1000"/>
              </a:spcBef>
              <a:spcAft>
                <a:spcPts val="0"/>
              </a:spcAft>
              <a:buSzPts val="1200"/>
              <a:buChar char="●"/>
            </a:pPr>
            <a:r>
              <a:rPr lang="en" sz="1200"/>
              <a:t>Si vous utilisez </a:t>
            </a:r>
            <a:r>
              <a:rPr lang="en" sz="1200" b="1" i="1"/>
              <a:t>git </a:t>
            </a:r>
            <a:r>
              <a:rPr lang="en" sz="1200"/>
              <a:t>comme gestion de version de fichiers, voici les étapes pour </a:t>
            </a:r>
            <a:r>
              <a:rPr lang="en" sz="1200" b="1"/>
              <a:t>exclure </a:t>
            </a:r>
            <a:r>
              <a:rPr lang="en" sz="1200"/>
              <a:t>le répertoire </a:t>
            </a:r>
            <a:r>
              <a:rPr lang="en" sz="1200" b="1" i="1"/>
              <a:t>node_modules </a:t>
            </a:r>
            <a:r>
              <a:rPr lang="en" sz="1200"/>
              <a:t>:</a:t>
            </a:r>
            <a:endParaRPr sz="1200"/>
          </a:p>
          <a:p>
            <a:pPr marL="822960" lvl="1" indent="-213360" algn="l" rtl="0">
              <a:spcBef>
                <a:spcPts val="1000"/>
              </a:spcBef>
              <a:spcAft>
                <a:spcPts val="0"/>
              </a:spcAft>
              <a:buSzPts val="1200"/>
              <a:buChar char="○"/>
            </a:pPr>
            <a:r>
              <a:rPr lang="en"/>
              <a:t>Initialiser le </a:t>
            </a:r>
            <a:r>
              <a:rPr lang="en" i="1"/>
              <a:t>git repository </a:t>
            </a:r>
            <a:r>
              <a:rPr lang="en"/>
              <a:t>en exécutant la commande </a:t>
            </a:r>
            <a:r>
              <a:rPr lang="en" b="1" i="1"/>
              <a:t>git init</a:t>
            </a:r>
            <a:endParaRPr b="1" i="1"/>
          </a:p>
          <a:p>
            <a:pPr marL="822960" lvl="1" indent="-213360" algn="l" rtl="0">
              <a:spcBef>
                <a:spcPts val="1000"/>
              </a:spcBef>
              <a:spcAft>
                <a:spcPts val="1000"/>
              </a:spcAft>
              <a:buSzPts val="1200"/>
              <a:buChar char="○"/>
            </a:pPr>
            <a:r>
              <a:rPr lang="en"/>
              <a:t>Exécutez la commande </a:t>
            </a:r>
            <a:r>
              <a:rPr lang="en" b="1" i="1"/>
              <a:t>git status</a:t>
            </a:r>
            <a:r>
              <a:rPr lang="en"/>
              <a:t> pour visualiser les fichier et répertoires qui sont prête à être inclure dans </a:t>
            </a:r>
            <a:r>
              <a:rPr lang="en" b="1" i="1"/>
              <a:t>git</a:t>
            </a:r>
            <a:endParaRPr b="1" i="1"/>
          </a:p>
        </p:txBody>
      </p:sp>
      <p:sp>
        <p:nvSpPr>
          <p:cNvPr id="473" name="Google Shape;473;p67"/>
          <p:cNvSpPr txBox="1">
            <a:spLocks noGrp="1"/>
          </p:cNvSpPr>
          <p:nvPr>
            <p:ph type="body" idx="1"/>
          </p:nvPr>
        </p:nvSpPr>
        <p:spPr>
          <a:xfrm>
            <a:off x="4572000" y="1641475"/>
            <a:ext cx="4457700" cy="3420000"/>
          </a:xfrm>
          <a:prstGeom prst="rect">
            <a:avLst/>
          </a:prstGeom>
        </p:spPr>
        <p:txBody>
          <a:bodyPr spcFirstLastPara="1" wrap="square" lIns="0" tIns="91425" rIns="91425" bIns="91425" anchor="t" anchorCtr="0">
            <a:noAutofit/>
          </a:bodyPr>
          <a:lstStyle/>
          <a:p>
            <a:pPr marL="822960" lvl="1" indent="-213360" algn="l" rtl="0">
              <a:spcBef>
                <a:spcPts val="0"/>
              </a:spcBef>
              <a:spcAft>
                <a:spcPts val="0"/>
              </a:spcAft>
              <a:buSzPts val="1200"/>
              <a:buChar char="○"/>
            </a:pPr>
            <a:r>
              <a:rPr lang="en"/>
              <a:t>Remarquez que le répertoire </a:t>
            </a:r>
            <a:r>
              <a:rPr lang="en" b="1" i="1"/>
              <a:t>node_modules </a:t>
            </a:r>
            <a:r>
              <a:rPr lang="en"/>
              <a:t>apparaît dans la liste</a:t>
            </a:r>
            <a:endParaRPr/>
          </a:p>
          <a:p>
            <a:pPr marL="822960" lvl="1" indent="-213360" algn="l" rtl="0">
              <a:spcBef>
                <a:spcPts val="1000"/>
              </a:spcBef>
              <a:spcAft>
                <a:spcPts val="0"/>
              </a:spcAft>
              <a:buSzPts val="1200"/>
              <a:buChar char="○"/>
            </a:pPr>
            <a:r>
              <a:rPr lang="en"/>
              <a:t>Pour exclure le répertoire node_modules, créez un fichier </a:t>
            </a:r>
            <a:r>
              <a:rPr lang="en" b="1" i="1"/>
              <a:t>.gitignore</a:t>
            </a:r>
            <a:r>
              <a:rPr lang="en"/>
              <a:t> dans votre répertoire </a:t>
            </a:r>
            <a:r>
              <a:rPr lang="en" b="1" i="1"/>
              <a:t>npm-demo</a:t>
            </a:r>
            <a:endParaRPr b="1" i="1"/>
          </a:p>
          <a:p>
            <a:pPr marL="822960" lvl="1" indent="-213360" algn="l" rtl="0">
              <a:spcBef>
                <a:spcPts val="1000"/>
              </a:spcBef>
              <a:spcAft>
                <a:spcPts val="0"/>
              </a:spcAft>
              <a:buSzPts val="1200"/>
              <a:buChar char="○"/>
            </a:pPr>
            <a:r>
              <a:rPr lang="en"/>
              <a:t>Ouvrez le fichier </a:t>
            </a:r>
            <a:r>
              <a:rPr lang="en" b="1" i="1"/>
              <a:t>.gitignore</a:t>
            </a:r>
            <a:r>
              <a:rPr lang="en"/>
              <a:t>, ajouter </a:t>
            </a:r>
            <a:r>
              <a:rPr lang="en" b="1" i="1"/>
              <a:t>node_modules/ </a:t>
            </a:r>
            <a:r>
              <a:rPr lang="en"/>
              <a:t>et enregistrez</a:t>
            </a:r>
            <a:endParaRPr/>
          </a:p>
          <a:p>
            <a:pPr marL="822960" lvl="1" indent="-213360" algn="l" rtl="0">
              <a:spcBef>
                <a:spcPts val="1000"/>
              </a:spcBef>
              <a:spcAft>
                <a:spcPts val="0"/>
              </a:spcAft>
              <a:buSzPts val="1200"/>
              <a:buChar char="○"/>
            </a:pPr>
            <a:r>
              <a:rPr lang="en"/>
              <a:t>Retournez à la ligne de commande et entrez de nouveau </a:t>
            </a:r>
            <a:r>
              <a:rPr lang="en" b="1" i="1"/>
              <a:t>git status</a:t>
            </a:r>
            <a:endParaRPr b="1" i="1"/>
          </a:p>
          <a:p>
            <a:pPr marL="822960" lvl="1" indent="-213360" algn="l" rtl="0">
              <a:spcBef>
                <a:spcPts val="1000"/>
              </a:spcBef>
              <a:spcAft>
                <a:spcPts val="0"/>
              </a:spcAft>
              <a:buSzPts val="1200"/>
              <a:buChar char="○"/>
            </a:pPr>
            <a:r>
              <a:rPr lang="en"/>
              <a:t>Remarquez que le répertoire </a:t>
            </a:r>
            <a:r>
              <a:rPr lang="en" b="1" i="1"/>
              <a:t>/node_modules</a:t>
            </a:r>
            <a:r>
              <a:rPr lang="en"/>
              <a:t> n’apparaît plus dans la liste</a:t>
            </a:r>
            <a:endParaRPr/>
          </a:p>
          <a:p>
            <a:pPr marL="822960" lvl="1" indent="-213360" algn="l" rtl="0">
              <a:spcBef>
                <a:spcPts val="1000"/>
              </a:spcBef>
              <a:spcAft>
                <a:spcPts val="1000"/>
              </a:spcAft>
              <a:buSzPts val="1200"/>
              <a:buChar char="○"/>
            </a:pPr>
            <a:r>
              <a:rPr lang="en"/>
              <a:t>Pour ajouter et envoyer vos fichiers dans git, exécutez les commandes suivantes : </a:t>
            </a:r>
            <a:r>
              <a:rPr lang="en" b="1" i="1"/>
              <a:t>git add .</a:t>
            </a:r>
            <a:r>
              <a:rPr lang="en"/>
              <a:t>         </a:t>
            </a:r>
            <a:r>
              <a:rPr lang="en" b="1" i="1"/>
              <a:t>git commit -m “Votre premier commit”</a:t>
            </a:r>
            <a:endParaRPr b="1" i="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Version sémantique</a:t>
            </a:r>
            <a:endParaRPr>
              <a:solidFill>
                <a:srgbClr val="FFFF00"/>
              </a:solidFill>
            </a:endParaRPr>
          </a:p>
        </p:txBody>
      </p:sp>
      <p:sp>
        <p:nvSpPr>
          <p:cNvPr id="479" name="Google Shape;479;p68"/>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marR="0" lvl="0" indent="-213359" algn="l" rtl="0">
              <a:lnSpc>
                <a:spcPct val="115000"/>
              </a:lnSpc>
              <a:spcBef>
                <a:spcPts val="0"/>
              </a:spcBef>
              <a:spcAft>
                <a:spcPts val="0"/>
              </a:spcAft>
              <a:buClr>
                <a:schemeClr val="lt2"/>
              </a:buClr>
              <a:buSzPts val="1200"/>
              <a:buFont typeface="Roboto"/>
              <a:buChar char="●"/>
            </a:pPr>
            <a:r>
              <a:rPr lang="en" sz="1200"/>
              <a:t>Chaque dépendance qui est définie dans le fichier </a:t>
            </a:r>
            <a:r>
              <a:rPr lang="en" sz="1200" b="1" i="1"/>
              <a:t>package.json</a:t>
            </a:r>
            <a:r>
              <a:rPr lang="en" sz="1200"/>
              <a:t> possède une version</a:t>
            </a:r>
            <a:endParaRPr sz="1200"/>
          </a:p>
          <a:p>
            <a:pPr marL="457200" lvl="0" indent="0" algn="l" rtl="0">
              <a:lnSpc>
                <a:spcPct val="135714"/>
              </a:lnSpc>
              <a:spcBef>
                <a:spcPts val="1000"/>
              </a:spcBef>
              <a:spcAft>
                <a:spcPts val="0"/>
              </a:spcAft>
              <a:buNone/>
            </a:pPr>
            <a:r>
              <a:rPr lang="en" sz="1050">
                <a:latin typeface="Courier New"/>
                <a:ea typeface="Courier New"/>
                <a:cs typeface="Courier New"/>
                <a:sym typeface="Courier New"/>
              </a:rPr>
              <a:t> "dependencies": {</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"mongoose": "</a:t>
            </a:r>
            <a:r>
              <a:rPr lang="en" sz="1050" b="1">
                <a:latin typeface="Courier New"/>
                <a:ea typeface="Courier New"/>
                <a:cs typeface="Courier New"/>
                <a:sym typeface="Courier New"/>
              </a:rPr>
              <a:t>^5.2.17</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"underscore": "</a:t>
            </a:r>
            <a:r>
              <a:rPr lang="en" sz="1050" b="1">
                <a:latin typeface="Courier New"/>
                <a:ea typeface="Courier New"/>
                <a:cs typeface="Courier New"/>
                <a:sym typeface="Courier New"/>
              </a:rPr>
              <a:t>^1.9.1</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marL="365760" lvl="0" indent="-213359" algn="l" rtl="0">
              <a:spcBef>
                <a:spcPts val="0"/>
              </a:spcBef>
              <a:spcAft>
                <a:spcPts val="0"/>
              </a:spcAft>
              <a:buSzPts val="1200"/>
              <a:buChar char="●"/>
            </a:pPr>
            <a:r>
              <a:rPr lang="en" sz="1200"/>
              <a:t>Chaque version est composée de </a:t>
            </a:r>
            <a:r>
              <a:rPr lang="en" sz="1200" b="1"/>
              <a:t>trois nombres</a:t>
            </a:r>
            <a:r>
              <a:rPr lang="en" sz="1200"/>
              <a:t> qui représente la version sémantique d’une librairie  :</a:t>
            </a:r>
            <a:endParaRPr sz="1200"/>
          </a:p>
          <a:p>
            <a:pPr marL="822960" lvl="1" indent="-213360" algn="l" rtl="0">
              <a:spcBef>
                <a:spcPts val="1000"/>
              </a:spcBef>
              <a:spcAft>
                <a:spcPts val="0"/>
              </a:spcAft>
              <a:buSzPts val="1200"/>
              <a:buChar char="○"/>
            </a:pPr>
            <a:r>
              <a:rPr lang="en"/>
              <a:t>Le premier nombre représente la version </a:t>
            </a:r>
            <a:r>
              <a:rPr lang="en" b="1"/>
              <a:t>majeur </a:t>
            </a:r>
            <a:r>
              <a:rPr lang="en"/>
              <a:t>d’une librairie</a:t>
            </a:r>
            <a:endParaRPr/>
          </a:p>
          <a:p>
            <a:pPr marL="822960" lvl="1" indent="-213360" algn="l" rtl="0">
              <a:spcBef>
                <a:spcPts val="0"/>
              </a:spcBef>
              <a:spcAft>
                <a:spcPts val="0"/>
              </a:spcAft>
              <a:buSzPts val="1200"/>
              <a:buChar char="○"/>
            </a:pPr>
            <a:r>
              <a:rPr lang="en"/>
              <a:t>Le deuxième npm représente la version </a:t>
            </a:r>
            <a:r>
              <a:rPr lang="en" b="1"/>
              <a:t>mineur </a:t>
            </a:r>
            <a:r>
              <a:rPr lang="en"/>
              <a:t>d’une librairie</a:t>
            </a:r>
            <a:endParaRPr/>
          </a:p>
          <a:p>
            <a:pPr marL="822960" lvl="1" indent="-213360" algn="l" rtl="0">
              <a:spcBef>
                <a:spcPts val="0"/>
              </a:spcBef>
              <a:spcAft>
                <a:spcPts val="0"/>
              </a:spcAft>
              <a:buSzPts val="1200"/>
              <a:buChar char="○"/>
            </a:pPr>
            <a:r>
              <a:rPr lang="en"/>
              <a:t>Le troisième nombre représente la </a:t>
            </a:r>
            <a:r>
              <a:rPr lang="en" b="1"/>
              <a:t>résolution </a:t>
            </a:r>
            <a:r>
              <a:rPr lang="en"/>
              <a:t>(</a:t>
            </a:r>
            <a:r>
              <a:rPr lang="en" b="1"/>
              <a:t>patch</a:t>
            </a:r>
            <a:r>
              <a:rPr lang="en"/>
              <a:t>) d’une librairie</a:t>
            </a:r>
            <a:endParaRPr/>
          </a:p>
        </p:txBody>
      </p:sp>
      <p:sp>
        <p:nvSpPr>
          <p:cNvPr id="480" name="Google Shape;480;p68"/>
          <p:cNvSpPr txBox="1">
            <a:spLocks noGrp="1"/>
          </p:cNvSpPr>
          <p:nvPr>
            <p:ph type="body" idx="1"/>
          </p:nvPr>
        </p:nvSpPr>
        <p:spPr>
          <a:xfrm>
            <a:off x="4572000" y="1641475"/>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Example : </a:t>
            </a:r>
            <a:endParaRPr sz="1200"/>
          </a:p>
          <a:p>
            <a:pPr marL="0" lvl="0" indent="457200" algn="l" rtl="0">
              <a:spcBef>
                <a:spcPts val="1000"/>
              </a:spcBef>
              <a:spcAft>
                <a:spcPts val="0"/>
              </a:spcAft>
              <a:buNone/>
            </a:pPr>
            <a:r>
              <a:rPr lang="en" sz="1050">
                <a:latin typeface="Courier New"/>
                <a:ea typeface="Courier New"/>
                <a:cs typeface="Courier New"/>
                <a:sym typeface="Courier New"/>
              </a:rPr>
              <a:t>"mongoose": "</a:t>
            </a:r>
            <a:r>
              <a:rPr lang="en" sz="1050" b="1">
                <a:latin typeface="Courier New"/>
                <a:ea typeface="Courier New"/>
                <a:cs typeface="Courier New"/>
                <a:sym typeface="Courier New"/>
              </a:rPr>
              <a:t>^5.2.17</a:t>
            </a:r>
            <a:r>
              <a:rPr lang="en" sz="1050">
                <a:latin typeface="Courier New"/>
                <a:ea typeface="Courier New"/>
                <a:cs typeface="Courier New"/>
                <a:sym typeface="Courier New"/>
              </a:rPr>
              <a:t>", // </a:t>
            </a:r>
            <a:r>
              <a:rPr lang="en" sz="1050" b="1">
                <a:latin typeface="Courier New"/>
                <a:ea typeface="Courier New"/>
                <a:cs typeface="Courier New"/>
                <a:sym typeface="Courier New"/>
              </a:rPr>
              <a:t>Majeur</a:t>
            </a:r>
            <a:r>
              <a:rPr lang="en" sz="1050">
                <a:latin typeface="Courier New"/>
                <a:ea typeface="Courier New"/>
                <a:cs typeface="Courier New"/>
                <a:sym typeface="Courier New"/>
              </a:rPr>
              <a:t>.</a:t>
            </a:r>
            <a:r>
              <a:rPr lang="en" sz="1050" b="1">
                <a:latin typeface="Courier New"/>
                <a:ea typeface="Courier New"/>
                <a:cs typeface="Courier New"/>
                <a:sym typeface="Courier New"/>
              </a:rPr>
              <a:t>Mineur</a:t>
            </a:r>
            <a:r>
              <a:rPr lang="en" sz="1050">
                <a:latin typeface="Courier New"/>
                <a:ea typeface="Courier New"/>
                <a:cs typeface="Courier New"/>
                <a:sym typeface="Courier New"/>
              </a:rPr>
              <a:t>.</a:t>
            </a:r>
            <a:r>
              <a:rPr lang="en" sz="1050" b="1">
                <a:latin typeface="Courier New"/>
                <a:ea typeface="Courier New"/>
                <a:cs typeface="Courier New"/>
                <a:sym typeface="Courier New"/>
              </a:rPr>
              <a:t>Patch</a:t>
            </a:r>
            <a:endParaRPr sz="1050" b="1">
              <a:latin typeface="Courier New"/>
              <a:ea typeface="Courier New"/>
              <a:cs typeface="Courier New"/>
              <a:sym typeface="Courier New"/>
            </a:endParaRPr>
          </a:p>
          <a:p>
            <a:pPr marL="365760" lvl="0" indent="-213359" algn="l" rtl="0">
              <a:spcBef>
                <a:spcPts val="1000"/>
              </a:spcBef>
              <a:spcAft>
                <a:spcPts val="0"/>
              </a:spcAft>
              <a:buSzPts val="1200"/>
              <a:buChar char="●"/>
            </a:pPr>
            <a:r>
              <a:rPr lang="en" sz="1200"/>
              <a:t>Si un développeur </a:t>
            </a:r>
            <a:r>
              <a:rPr lang="en" sz="1200" b="1"/>
              <a:t>règle un bug</a:t>
            </a:r>
            <a:r>
              <a:rPr lang="en" sz="1200"/>
              <a:t> sur une librairie, alors il va augmenter sa version </a:t>
            </a:r>
            <a:r>
              <a:rPr lang="en" sz="1200" b="1"/>
              <a:t>Patch</a:t>
            </a:r>
            <a:endParaRPr sz="1200" b="1"/>
          </a:p>
          <a:p>
            <a:pPr marL="0" lvl="0" indent="0" algn="l" rtl="0">
              <a:spcBef>
                <a:spcPts val="1000"/>
              </a:spcBef>
              <a:spcAft>
                <a:spcPts val="0"/>
              </a:spcAft>
              <a:buNone/>
            </a:pPr>
            <a:r>
              <a:rPr lang="en" sz="1050">
                <a:latin typeface="Courier New"/>
                <a:ea typeface="Courier New"/>
                <a:cs typeface="Courier New"/>
                <a:sym typeface="Courier New"/>
              </a:rPr>
              <a:t>      "mongoose": "</a:t>
            </a:r>
            <a:r>
              <a:rPr lang="en" sz="1050" b="1">
                <a:latin typeface="Courier New"/>
                <a:ea typeface="Courier New"/>
                <a:cs typeface="Courier New"/>
                <a:sym typeface="Courier New"/>
              </a:rPr>
              <a:t>^5.2.17</a:t>
            </a:r>
            <a:r>
              <a:rPr lang="en" sz="1050">
                <a:latin typeface="Courier New"/>
                <a:ea typeface="Courier New"/>
                <a:cs typeface="Courier New"/>
                <a:sym typeface="Courier New"/>
              </a:rPr>
              <a:t>", // 5.2.</a:t>
            </a:r>
            <a:r>
              <a:rPr lang="en" sz="1050" b="1">
                <a:latin typeface="Courier New"/>
                <a:ea typeface="Courier New"/>
                <a:cs typeface="Courier New"/>
                <a:sym typeface="Courier New"/>
              </a:rPr>
              <a:t>18</a:t>
            </a:r>
            <a:endParaRPr sz="1200" b="1"/>
          </a:p>
          <a:p>
            <a:pPr marL="365760" lvl="0" indent="-213359" algn="l" rtl="0">
              <a:spcBef>
                <a:spcPts val="1000"/>
              </a:spcBef>
              <a:spcAft>
                <a:spcPts val="0"/>
              </a:spcAft>
              <a:buSzPts val="1200"/>
              <a:buChar char="●"/>
            </a:pPr>
            <a:r>
              <a:rPr lang="en" sz="1200"/>
              <a:t>Si un développeur </a:t>
            </a:r>
            <a:r>
              <a:rPr lang="en" sz="1200" b="1"/>
              <a:t>ajoute une nouvelle fonctionnalité</a:t>
            </a:r>
            <a:r>
              <a:rPr lang="en" sz="1200"/>
              <a:t> à une librairie sans compromettre son API existante, alors il va augmenter sa version </a:t>
            </a:r>
            <a:r>
              <a:rPr lang="en" sz="1200" b="1"/>
              <a:t>Mineur </a:t>
            </a:r>
            <a:r>
              <a:rPr lang="en" sz="1200"/>
              <a:t>et sa version </a:t>
            </a:r>
            <a:r>
              <a:rPr lang="en" sz="1200" b="1"/>
              <a:t>Patch </a:t>
            </a:r>
            <a:r>
              <a:rPr lang="en" sz="1200"/>
              <a:t>sera mise à </a:t>
            </a:r>
            <a:r>
              <a:rPr lang="en" sz="1200" b="1"/>
              <a:t>0</a:t>
            </a:r>
            <a:r>
              <a:rPr lang="en" sz="1200"/>
              <a:t> étant donnée qu’aucun bug n’a été décelé. Cette version pourrait donc être instable</a:t>
            </a:r>
            <a:endParaRPr sz="1200"/>
          </a:p>
          <a:p>
            <a:pPr marL="0" lvl="0" indent="0" algn="l" rtl="0">
              <a:spcBef>
                <a:spcPts val="1000"/>
              </a:spcBef>
              <a:spcAft>
                <a:spcPts val="1000"/>
              </a:spcAft>
              <a:buNone/>
            </a:pPr>
            <a:r>
              <a:rPr lang="en" sz="1050">
                <a:latin typeface="Courier New"/>
                <a:ea typeface="Courier New"/>
                <a:cs typeface="Courier New"/>
                <a:sym typeface="Courier New"/>
              </a:rPr>
              <a:t>      "mongoose": "</a:t>
            </a:r>
            <a:r>
              <a:rPr lang="en" sz="1050" b="1">
                <a:latin typeface="Courier New"/>
                <a:ea typeface="Courier New"/>
                <a:cs typeface="Courier New"/>
                <a:sym typeface="Courier New"/>
              </a:rPr>
              <a:t>^5.2.17</a:t>
            </a:r>
            <a:r>
              <a:rPr lang="en" sz="1050">
                <a:latin typeface="Courier New"/>
                <a:ea typeface="Courier New"/>
                <a:cs typeface="Courier New"/>
                <a:sym typeface="Courier New"/>
              </a:rPr>
              <a:t>", // 5.</a:t>
            </a:r>
            <a:r>
              <a:rPr lang="en" sz="1050" b="1">
                <a:latin typeface="Courier New"/>
                <a:ea typeface="Courier New"/>
                <a:cs typeface="Courier New"/>
                <a:sym typeface="Courier New"/>
              </a:rPr>
              <a:t>3</a:t>
            </a:r>
            <a:r>
              <a:rPr lang="en" sz="1050">
                <a:latin typeface="Courier New"/>
                <a:ea typeface="Courier New"/>
                <a:cs typeface="Courier New"/>
                <a:sym typeface="Courier New"/>
              </a:rPr>
              <a:t>.</a:t>
            </a:r>
            <a:r>
              <a:rPr lang="en" sz="1050" b="1">
                <a:latin typeface="Courier New"/>
                <a:ea typeface="Courier New"/>
                <a:cs typeface="Courier New"/>
                <a:sym typeface="Courier New"/>
              </a:rPr>
              <a:t>0</a:t>
            </a:r>
            <a:endParaRPr sz="1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Version sémantique</a:t>
            </a:r>
            <a:endParaRPr>
              <a:solidFill>
                <a:srgbClr val="FFFF00"/>
              </a:solidFill>
            </a:endParaRPr>
          </a:p>
        </p:txBody>
      </p:sp>
      <p:sp>
        <p:nvSpPr>
          <p:cNvPr id="486" name="Google Shape;486;p69"/>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Si un développeur </a:t>
            </a:r>
            <a:r>
              <a:rPr lang="en" sz="1200" b="1"/>
              <a:t>ajoute une nouvelle fonctionnalité</a:t>
            </a:r>
            <a:r>
              <a:rPr lang="en" sz="1200"/>
              <a:t> qui pourrait potentiellement compromettre son API existante, alors il va augmenter sa version </a:t>
            </a:r>
            <a:r>
              <a:rPr lang="en" sz="1200" b="1"/>
              <a:t>Majeur, </a:t>
            </a:r>
            <a:r>
              <a:rPr lang="en" sz="1200"/>
              <a:t>sa version </a:t>
            </a:r>
            <a:r>
              <a:rPr lang="en" sz="1200" b="1"/>
              <a:t>Mineur </a:t>
            </a:r>
            <a:r>
              <a:rPr lang="en" sz="1200"/>
              <a:t>et sa version </a:t>
            </a:r>
            <a:r>
              <a:rPr lang="en" sz="1200" b="1"/>
              <a:t>Patch </a:t>
            </a:r>
            <a:r>
              <a:rPr lang="en" sz="1200"/>
              <a:t>seront mises à </a:t>
            </a:r>
            <a:r>
              <a:rPr lang="en" sz="1200" b="1"/>
              <a:t>0</a:t>
            </a:r>
            <a:endParaRPr sz="1200" b="1"/>
          </a:p>
          <a:p>
            <a:pPr marL="0" lvl="0" indent="457200" algn="l" rtl="0">
              <a:spcBef>
                <a:spcPts val="1000"/>
              </a:spcBef>
              <a:spcAft>
                <a:spcPts val="0"/>
              </a:spcAft>
              <a:buNone/>
            </a:pPr>
            <a:r>
              <a:rPr lang="en" sz="1050">
                <a:latin typeface="Courier New"/>
                <a:ea typeface="Courier New"/>
                <a:cs typeface="Courier New"/>
                <a:sym typeface="Courier New"/>
              </a:rPr>
              <a:t>"mongoose": "</a:t>
            </a:r>
            <a:r>
              <a:rPr lang="en" sz="1050" b="1">
                <a:latin typeface="Courier New"/>
                <a:ea typeface="Courier New"/>
                <a:cs typeface="Courier New"/>
                <a:sym typeface="Courier New"/>
              </a:rPr>
              <a:t>^5.2.17</a:t>
            </a:r>
            <a:r>
              <a:rPr lang="en" sz="1050">
                <a:latin typeface="Courier New"/>
                <a:ea typeface="Courier New"/>
                <a:cs typeface="Courier New"/>
                <a:sym typeface="Courier New"/>
              </a:rPr>
              <a:t>", // </a:t>
            </a:r>
            <a:r>
              <a:rPr lang="en" sz="1050" b="1">
                <a:latin typeface="Courier New"/>
                <a:ea typeface="Courier New"/>
                <a:cs typeface="Courier New"/>
                <a:sym typeface="Courier New"/>
              </a:rPr>
              <a:t>6</a:t>
            </a:r>
            <a:r>
              <a:rPr lang="en" sz="1050">
                <a:latin typeface="Courier New"/>
                <a:ea typeface="Courier New"/>
                <a:cs typeface="Courier New"/>
                <a:sym typeface="Courier New"/>
              </a:rPr>
              <a:t>.</a:t>
            </a:r>
            <a:r>
              <a:rPr lang="en" sz="1050" b="1">
                <a:latin typeface="Courier New"/>
                <a:ea typeface="Courier New"/>
                <a:cs typeface="Courier New"/>
                <a:sym typeface="Courier New"/>
              </a:rPr>
              <a:t>0</a:t>
            </a:r>
            <a:r>
              <a:rPr lang="en" sz="1050">
                <a:latin typeface="Courier New"/>
                <a:ea typeface="Courier New"/>
                <a:cs typeface="Courier New"/>
                <a:sym typeface="Courier New"/>
              </a:rPr>
              <a:t>.</a:t>
            </a:r>
            <a:r>
              <a:rPr lang="en" sz="1050" b="1">
                <a:latin typeface="Courier New"/>
                <a:ea typeface="Courier New"/>
                <a:cs typeface="Courier New"/>
                <a:sym typeface="Courier New"/>
              </a:rPr>
              <a:t>0</a:t>
            </a:r>
            <a:endParaRPr sz="1050" b="1">
              <a:latin typeface="Courier New"/>
              <a:ea typeface="Courier New"/>
              <a:cs typeface="Courier New"/>
              <a:sym typeface="Courier New"/>
            </a:endParaRPr>
          </a:p>
          <a:p>
            <a:pPr marL="365760" lvl="0" indent="-213359" algn="l" rtl="0">
              <a:spcBef>
                <a:spcPts val="1000"/>
              </a:spcBef>
              <a:spcAft>
                <a:spcPts val="0"/>
              </a:spcAft>
              <a:buSzPts val="1200"/>
              <a:buChar char="●"/>
            </a:pPr>
            <a:r>
              <a:rPr lang="en" sz="1200"/>
              <a:t>Le caractère </a:t>
            </a:r>
            <a:r>
              <a:rPr lang="en" sz="1200" b="1"/>
              <a:t>^</a:t>
            </a:r>
            <a:r>
              <a:rPr lang="en" sz="1200"/>
              <a:t> (Caret ou Chapeau) qui est positionné juste en avant de la version Majeur d’une librairie indique à </a:t>
            </a:r>
            <a:r>
              <a:rPr lang="en" sz="1200" b="1"/>
              <a:t>npm </a:t>
            </a:r>
            <a:r>
              <a:rPr lang="en" sz="1200"/>
              <a:t>que nous sommes intéressés à n’importe quelle mise à jour de la librairie tant et aussi longtemps que sa version </a:t>
            </a:r>
            <a:r>
              <a:rPr lang="en" sz="1200" b="1"/>
              <a:t>Majeur reste inchangée</a:t>
            </a:r>
            <a:r>
              <a:rPr lang="en" sz="1200"/>
              <a:t>.</a:t>
            </a:r>
            <a:endParaRPr sz="1200"/>
          </a:p>
          <a:p>
            <a:pPr marL="365760" lvl="0" indent="-213359" algn="l" rtl="0">
              <a:spcBef>
                <a:spcPts val="1000"/>
              </a:spcBef>
              <a:spcAft>
                <a:spcPts val="0"/>
              </a:spcAft>
              <a:buSzPts val="1200"/>
              <a:buChar char="●"/>
            </a:pPr>
            <a:r>
              <a:rPr lang="en" sz="1200"/>
              <a:t>Ainsi, si une version </a:t>
            </a:r>
            <a:r>
              <a:rPr lang="en" sz="1200" b="1"/>
              <a:t>Mineur </a:t>
            </a:r>
            <a:r>
              <a:rPr lang="en" sz="1200"/>
              <a:t>ou </a:t>
            </a:r>
            <a:r>
              <a:rPr lang="en" sz="1200" b="1"/>
              <a:t>Patch </a:t>
            </a:r>
            <a:r>
              <a:rPr lang="en" sz="1200"/>
              <a:t>plus récente est disponible </a:t>
            </a:r>
            <a:r>
              <a:rPr lang="en" sz="1200" b="1"/>
              <a:t>sans changer la version Majeur</a:t>
            </a:r>
            <a:r>
              <a:rPr lang="en" sz="1200"/>
              <a:t>, alors npm va la télécharger et l’installer dans le répertoire </a:t>
            </a:r>
            <a:r>
              <a:rPr lang="en" sz="1200" b="1" i="1"/>
              <a:t>node_modules</a:t>
            </a:r>
            <a:endParaRPr b="1" i="1"/>
          </a:p>
        </p:txBody>
      </p:sp>
      <p:sp>
        <p:nvSpPr>
          <p:cNvPr id="487" name="Google Shape;487;p69"/>
          <p:cNvSpPr txBox="1">
            <a:spLocks noGrp="1"/>
          </p:cNvSpPr>
          <p:nvPr>
            <p:ph type="body" idx="1"/>
          </p:nvPr>
        </p:nvSpPr>
        <p:spPr>
          <a:xfrm>
            <a:off x="4572000" y="1641475"/>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Exemple : </a:t>
            </a:r>
            <a:endParaRPr sz="1200"/>
          </a:p>
          <a:p>
            <a:pPr marL="822960" lvl="1" indent="-213360" algn="l" rtl="0">
              <a:spcBef>
                <a:spcPts val="0"/>
              </a:spcBef>
              <a:spcAft>
                <a:spcPts val="0"/>
              </a:spcAft>
              <a:buSzPts val="1200"/>
              <a:buChar char="○"/>
            </a:pPr>
            <a:r>
              <a:rPr lang="en" sz="1200"/>
              <a:t>Pour la librairie </a:t>
            </a:r>
            <a:r>
              <a:rPr lang="en" sz="1200" b="1" i="1"/>
              <a:t>mongoose </a:t>
            </a:r>
            <a:r>
              <a:rPr lang="en" sz="1200"/>
              <a:t>on indique à </a:t>
            </a:r>
            <a:r>
              <a:rPr lang="en" sz="1200" b="1"/>
              <a:t>npm </a:t>
            </a:r>
            <a:r>
              <a:rPr lang="en" sz="1200"/>
              <a:t>que nous sommes intéressés uniquement par des mises à jour de la version </a:t>
            </a:r>
            <a:r>
              <a:rPr lang="en" sz="1200" b="1"/>
              <a:t>Mineur </a:t>
            </a:r>
            <a:r>
              <a:rPr lang="en" sz="1200"/>
              <a:t>ou </a:t>
            </a:r>
            <a:r>
              <a:rPr lang="en" sz="1200" b="1"/>
              <a:t>Patch sans changer sa version Majeur </a:t>
            </a:r>
            <a:r>
              <a:rPr lang="en" sz="1200"/>
              <a:t>qui est </a:t>
            </a:r>
            <a:r>
              <a:rPr lang="en" sz="1200" b="1"/>
              <a:t>5</a:t>
            </a:r>
            <a:endParaRPr sz="1200" b="1"/>
          </a:p>
          <a:p>
            <a:pPr marL="457200" lvl="0" indent="457200" algn="l" rtl="0">
              <a:spcBef>
                <a:spcPts val="1000"/>
              </a:spcBef>
              <a:spcAft>
                <a:spcPts val="0"/>
              </a:spcAft>
              <a:buNone/>
            </a:pPr>
            <a:r>
              <a:rPr lang="en" sz="1050">
                <a:latin typeface="Courier New"/>
                <a:ea typeface="Courier New"/>
                <a:cs typeface="Courier New"/>
                <a:sym typeface="Courier New"/>
              </a:rPr>
              <a:t>"mongoose": "</a:t>
            </a:r>
            <a:r>
              <a:rPr lang="en" sz="1050" b="1">
                <a:latin typeface="Courier New"/>
                <a:ea typeface="Courier New"/>
                <a:cs typeface="Courier New"/>
                <a:sym typeface="Courier New"/>
              </a:rPr>
              <a:t>^5.</a:t>
            </a:r>
            <a:r>
              <a:rPr lang="en" sz="1050">
                <a:latin typeface="Courier New"/>
                <a:ea typeface="Courier New"/>
                <a:cs typeface="Courier New"/>
                <a:sym typeface="Courier New"/>
              </a:rPr>
              <a:t>2.17"</a:t>
            </a:r>
            <a:endParaRPr sz="1050">
              <a:latin typeface="Courier New"/>
              <a:ea typeface="Courier New"/>
              <a:cs typeface="Courier New"/>
              <a:sym typeface="Courier New"/>
            </a:endParaRPr>
          </a:p>
          <a:p>
            <a:pPr marL="822960" lvl="1" indent="-213360" algn="l" rtl="0">
              <a:spcBef>
                <a:spcPts val="1000"/>
              </a:spcBef>
              <a:spcAft>
                <a:spcPts val="0"/>
              </a:spcAft>
              <a:buSzPts val="1200"/>
              <a:buChar char="○"/>
            </a:pPr>
            <a:r>
              <a:rPr lang="en"/>
              <a:t>Ainsi, si plusieurs versions de la librairie existent (Ex: 5.3.0, 5.4.2, 6.1.1) alors la version </a:t>
            </a:r>
            <a:r>
              <a:rPr lang="en" b="1"/>
              <a:t>5.4.2</a:t>
            </a:r>
            <a:r>
              <a:rPr lang="en"/>
              <a:t> sera installée même si la version </a:t>
            </a:r>
            <a:r>
              <a:rPr lang="en" b="1"/>
              <a:t>6.1.1</a:t>
            </a:r>
            <a:r>
              <a:rPr lang="en"/>
              <a:t> existe</a:t>
            </a:r>
            <a:endParaRPr/>
          </a:p>
          <a:p>
            <a:pPr marL="457200" lvl="0" indent="-304800" algn="l" rtl="0">
              <a:spcBef>
                <a:spcPts val="1000"/>
              </a:spcBef>
              <a:spcAft>
                <a:spcPts val="0"/>
              </a:spcAft>
              <a:buSzPts val="1200"/>
              <a:buChar char="●"/>
            </a:pPr>
            <a:r>
              <a:rPr lang="en" sz="1200"/>
              <a:t>Une autre façon de représenter la version de la librairie sans utiliser le caractère </a:t>
            </a:r>
            <a:r>
              <a:rPr lang="en" sz="1200" b="1"/>
              <a:t>^</a:t>
            </a:r>
            <a:r>
              <a:rPr lang="en" sz="1200"/>
              <a:t> (Caret ou Chapeau) est d’insérer un le caractère </a:t>
            </a:r>
            <a:r>
              <a:rPr lang="en" sz="1200" b="1"/>
              <a:t>x</a:t>
            </a:r>
            <a:r>
              <a:rPr lang="en" sz="1200"/>
              <a:t> juste après la version </a:t>
            </a:r>
            <a:r>
              <a:rPr lang="en" sz="1200" b="1"/>
              <a:t>Majeur </a:t>
            </a:r>
            <a:r>
              <a:rPr lang="en" sz="1200"/>
              <a:t>de la façon suivante :</a:t>
            </a:r>
            <a:endParaRPr sz="1200"/>
          </a:p>
          <a:p>
            <a:pPr marL="914400" lvl="0" indent="0" algn="l" rtl="0">
              <a:spcBef>
                <a:spcPts val="0"/>
              </a:spcBef>
              <a:spcAft>
                <a:spcPts val="0"/>
              </a:spcAft>
              <a:buNone/>
            </a:pPr>
            <a:r>
              <a:rPr lang="en" sz="1050">
                <a:latin typeface="Courier New"/>
                <a:ea typeface="Courier New"/>
                <a:cs typeface="Courier New"/>
                <a:sym typeface="Courier New"/>
              </a:rPr>
              <a:t>"mongoose": "</a:t>
            </a:r>
            <a:r>
              <a:rPr lang="en" sz="1050" b="1">
                <a:latin typeface="Courier New"/>
                <a:ea typeface="Courier New"/>
                <a:cs typeface="Courier New"/>
                <a:sym typeface="Courier New"/>
              </a:rPr>
              <a:t>5.x</a:t>
            </a:r>
            <a:r>
              <a:rPr lang="en" sz="1050">
                <a:latin typeface="Courier New"/>
                <a:ea typeface="Courier New"/>
                <a:cs typeface="Courier New"/>
                <a:sym typeface="Courier New"/>
              </a:rPr>
              <a:t>"</a:t>
            </a:r>
            <a:endParaRPr sz="1200"/>
          </a:p>
          <a:p>
            <a:pPr marL="457200" lvl="0" indent="0" algn="l" rtl="0">
              <a:spcBef>
                <a:spcPts val="1000"/>
              </a:spcBef>
              <a:spcAft>
                <a:spcPts val="100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Version sémantique</a:t>
            </a:r>
            <a:endParaRPr>
              <a:solidFill>
                <a:srgbClr val="FFFF00"/>
              </a:solidFill>
            </a:endParaRPr>
          </a:p>
        </p:txBody>
      </p:sp>
      <p:sp>
        <p:nvSpPr>
          <p:cNvPr id="493" name="Google Shape;493;p70"/>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Le caractère </a:t>
            </a:r>
            <a:r>
              <a:rPr lang="en" sz="1200" b="1"/>
              <a:t>~ </a:t>
            </a:r>
            <a:r>
              <a:rPr lang="en" sz="1200"/>
              <a:t>(Tilde) qui est aussi positionné juste en avant de la version Majeur d’une librairie indique à </a:t>
            </a:r>
            <a:r>
              <a:rPr lang="en" sz="1200" b="1"/>
              <a:t>npm </a:t>
            </a:r>
            <a:r>
              <a:rPr lang="en" sz="1200"/>
              <a:t>que nous sommes intéressés à n’importe quelle mise à jour de la librairie tant et aussi longtemps que sa version </a:t>
            </a:r>
            <a:r>
              <a:rPr lang="en" sz="1200" b="1"/>
              <a:t>Majeur et Mineur restent inchangée</a:t>
            </a:r>
            <a:r>
              <a:rPr lang="en" sz="1200"/>
              <a:t>.</a:t>
            </a:r>
            <a:endParaRPr sz="1200"/>
          </a:p>
          <a:p>
            <a:pPr marL="365760" lvl="0" indent="-213359" algn="l" rtl="0">
              <a:spcBef>
                <a:spcPts val="1000"/>
              </a:spcBef>
              <a:spcAft>
                <a:spcPts val="0"/>
              </a:spcAft>
              <a:buSzPts val="1200"/>
              <a:buChar char="●"/>
            </a:pPr>
            <a:r>
              <a:rPr lang="en" sz="1200"/>
              <a:t>Ainsi, si une version </a:t>
            </a:r>
            <a:r>
              <a:rPr lang="en" sz="1200" b="1"/>
              <a:t>Patch </a:t>
            </a:r>
            <a:r>
              <a:rPr lang="en" sz="1200"/>
              <a:t>plus récente est disponible </a:t>
            </a:r>
            <a:r>
              <a:rPr lang="en" sz="1200" b="1"/>
              <a:t>sans changer la version Majeur et Mineur</a:t>
            </a:r>
            <a:r>
              <a:rPr lang="en" sz="1200"/>
              <a:t>, alors npm va la télécharger et l’installer dans le répertoire </a:t>
            </a:r>
            <a:r>
              <a:rPr lang="en" sz="1200" b="1" i="1"/>
              <a:t>node_modules</a:t>
            </a:r>
            <a:endParaRPr sz="1200" b="1" i="1"/>
          </a:p>
          <a:p>
            <a:pPr marL="0" lvl="0" indent="457200" algn="l" rtl="0">
              <a:spcBef>
                <a:spcPts val="1000"/>
              </a:spcBef>
              <a:spcAft>
                <a:spcPts val="1000"/>
              </a:spcAft>
              <a:buNone/>
            </a:pPr>
            <a:r>
              <a:rPr lang="en" sz="1050">
                <a:latin typeface="Courier New"/>
                <a:ea typeface="Courier New"/>
                <a:cs typeface="Courier New"/>
                <a:sym typeface="Courier New"/>
              </a:rPr>
              <a:t>"mongoose": "</a:t>
            </a:r>
            <a:r>
              <a:rPr lang="en" sz="1050" b="1">
                <a:latin typeface="Courier New"/>
                <a:ea typeface="Courier New"/>
                <a:cs typeface="Courier New"/>
                <a:sym typeface="Courier New"/>
              </a:rPr>
              <a:t>~5.2.17</a:t>
            </a:r>
            <a:r>
              <a:rPr lang="en" sz="1050">
                <a:latin typeface="Courier New"/>
                <a:ea typeface="Courier New"/>
                <a:cs typeface="Courier New"/>
                <a:sym typeface="Courier New"/>
              </a:rPr>
              <a:t>", // </a:t>
            </a:r>
            <a:r>
              <a:rPr lang="en" sz="1050" b="1">
                <a:latin typeface="Courier New"/>
                <a:ea typeface="Courier New"/>
                <a:cs typeface="Courier New"/>
                <a:sym typeface="Courier New"/>
              </a:rPr>
              <a:t>5.2.</a:t>
            </a:r>
            <a:r>
              <a:rPr lang="en" sz="1050">
                <a:latin typeface="Courier New"/>
                <a:ea typeface="Courier New"/>
                <a:cs typeface="Courier New"/>
                <a:sym typeface="Courier New"/>
              </a:rPr>
              <a:t>18</a:t>
            </a:r>
            <a:endParaRPr sz="1200">
              <a:latin typeface="Courier New"/>
              <a:ea typeface="Courier New"/>
              <a:cs typeface="Courier New"/>
              <a:sym typeface="Courier New"/>
            </a:endParaRPr>
          </a:p>
        </p:txBody>
      </p:sp>
      <p:sp>
        <p:nvSpPr>
          <p:cNvPr id="494" name="Google Shape;494;p70"/>
          <p:cNvSpPr txBox="1">
            <a:spLocks noGrp="1"/>
          </p:cNvSpPr>
          <p:nvPr>
            <p:ph type="body" idx="1"/>
          </p:nvPr>
        </p:nvSpPr>
        <p:spPr>
          <a:xfrm>
            <a:off x="4572000" y="1641475"/>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Exemple : </a:t>
            </a:r>
            <a:endParaRPr sz="1200"/>
          </a:p>
          <a:p>
            <a:pPr marL="822960" lvl="1" indent="-213360" algn="l" rtl="0">
              <a:spcBef>
                <a:spcPts val="0"/>
              </a:spcBef>
              <a:spcAft>
                <a:spcPts val="0"/>
              </a:spcAft>
              <a:buSzPts val="1200"/>
              <a:buChar char="○"/>
            </a:pPr>
            <a:r>
              <a:rPr lang="en"/>
              <a:t>Pour la librairie </a:t>
            </a:r>
            <a:r>
              <a:rPr lang="en" b="1" i="1"/>
              <a:t>mongoose </a:t>
            </a:r>
            <a:r>
              <a:rPr lang="en"/>
              <a:t>on indique à </a:t>
            </a:r>
            <a:r>
              <a:rPr lang="en" b="1"/>
              <a:t>npm </a:t>
            </a:r>
            <a:r>
              <a:rPr lang="en"/>
              <a:t>que nous sommes intéressés uniquement par des mises à jour de la version </a:t>
            </a:r>
            <a:r>
              <a:rPr lang="en" b="1"/>
              <a:t>Patch sans changer sa version Majeur et Mineur </a:t>
            </a:r>
            <a:r>
              <a:rPr lang="en"/>
              <a:t>qui est </a:t>
            </a:r>
            <a:r>
              <a:rPr lang="en" b="1"/>
              <a:t>5.2</a:t>
            </a:r>
            <a:endParaRPr b="1"/>
          </a:p>
          <a:p>
            <a:pPr marL="457200" lvl="0" indent="457200" algn="l" rtl="0">
              <a:spcBef>
                <a:spcPts val="1000"/>
              </a:spcBef>
              <a:spcAft>
                <a:spcPts val="0"/>
              </a:spcAft>
              <a:buNone/>
            </a:pPr>
            <a:r>
              <a:rPr lang="en" sz="1050">
                <a:latin typeface="Courier New"/>
                <a:ea typeface="Courier New"/>
                <a:cs typeface="Courier New"/>
                <a:sym typeface="Courier New"/>
              </a:rPr>
              <a:t>"mongoose": "~</a:t>
            </a:r>
            <a:r>
              <a:rPr lang="en" sz="1050" b="1">
                <a:latin typeface="Courier New"/>
                <a:ea typeface="Courier New"/>
                <a:cs typeface="Courier New"/>
                <a:sym typeface="Courier New"/>
              </a:rPr>
              <a:t>5.2</a:t>
            </a:r>
            <a:r>
              <a:rPr lang="en" sz="1050">
                <a:latin typeface="Courier New"/>
                <a:ea typeface="Courier New"/>
                <a:cs typeface="Courier New"/>
                <a:sym typeface="Courier New"/>
              </a:rPr>
              <a:t>.17"</a:t>
            </a:r>
            <a:endParaRPr sz="1050">
              <a:latin typeface="Courier New"/>
              <a:ea typeface="Courier New"/>
              <a:cs typeface="Courier New"/>
              <a:sym typeface="Courier New"/>
            </a:endParaRPr>
          </a:p>
          <a:p>
            <a:pPr marL="822960" lvl="1" indent="-213360" algn="l" rtl="0">
              <a:spcBef>
                <a:spcPts val="1000"/>
              </a:spcBef>
              <a:spcAft>
                <a:spcPts val="0"/>
              </a:spcAft>
              <a:buSzPts val="1200"/>
              <a:buChar char="○"/>
            </a:pPr>
            <a:r>
              <a:rPr lang="en"/>
              <a:t>Ainsi, si plusieurs versions de la librairie existent (Ex: 5.2.18, 5.2.19, 5.3.0, 5.4.2, 6.1.1) alors la version </a:t>
            </a:r>
            <a:r>
              <a:rPr lang="en" b="1"/>
              <a:t>5.2.19</a:t>
            </a:r>
            <a:r>
              <a:rPr lang="en"/>
              <a:t> sera installée </a:t>
            </a:r>
            <a:endParaRPr/>
          </a:p>
          <a:p>
            <a:pPr marL="457200" lvl="0" indent="-317500" algn="l" rtl="0">
              <a:spcBef>
                <a:spcPts val="1000"/>
              </a:spcBef>
              <a:spcAft>
                <a:spcPts val="0"/>
              </a:spcAft>
              <a:buSzPts val="1400"/>
              <a:buChar char="●"/>
            </a:pPr>
            <a:r>
              <a:rPr lang="en" sz="1200"/>
              <a:t>Une autre façon de représenter la version de la librairie sans utiliser le caractère </a:t>
            </a:r>
            <a:r>
              <a:rPr lang="en" sz="1200" b="1"/>
              <a:t>~</a:t>
            </a:r>
            <a:r>
              <a:rPr lang="en" sz="1200"/>
              <a:t> (Tilde) est d’insérer un caractère </a:t>
            </a:r>
            <a:r>
              <a:rPr lang="en" sz="1200" b="1"/>
              <a:t>x</a:t>
            </a:r>
            <a:r>
              <a:rPr lang="en" sz="1200"/>
              <a:t> juste après la version </a:t>
            </a:r>
            <a:r>
              <a:rPr lang="en" sz="1200" b="1"/>
              <a:t>Mineur </a:t>
            </a:r>
            <a:r>
              <a:rPr lang="en" sz="1200"/>
              <a:t>de la façon suivante :</a:t>
            </a:r>
            <a:endParaRPr sz="1200"/>
          </a:p>
          <a:p>
            <a:pPr marL="914400" lvl="0" indent="0" algn="l" rtl="0">
              <a:spcBef>
                <a:spcPts val="0"/>
              </a:spcBef>
              <a:spcAft>
                <a:spcPts val="1000"/>
              </a:spcAft>
              <a:buNone/>
            </a:pPr>
            <a:r>
              <a:rPr lang="en" sz="1050">
                <a:latin typeface="Courier New"/>
                <a:ea typeface="Courier New"/>
                <a:cs typeface="Courier New"/>
                <a:sym typeface="Courier New"/>
              </a:rPr>
              <a:t>"mongoose": "</a:t>
            </a:r>
            <a:r>
              <a:rPr lang="en" sz="1050" b="1">
                <a:latin typeface="Courier New"/>
                <a:ea typeface="Courier New"/>
                <a:cs typeface="Courier New"/>
                <a:sym typeface="Courier New"/>
              </a:rPr>
              <a:t>5.2.x</a:t>
            </a:r>
            <a:r>
              <a:rPr lang="en" sz="1050">
                <a:latin typeface="Courier New"/>
                <a:ea typeface="Courier New"/>
                <a:cs typeface="Courier New"/>
                <a:sym typeface="Courier New"/>
              </a:rPr>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Version sémantique</a:t>
            </a:r>
            <a:endParaRPr>
              <a:solidFill>
                <a:srgbClr val="FFFF00"/>
              </a:solidFill>
            </a:endParaRPr>
          </a:p>
        </p:txBody>
      </p:sp>
      <p:sp>
        <p:nvSpPr>
          <p:cNvPr id="500" name="Google Shape;500;p71"/>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Il se pourrait que vous ne soyons intéressés par </a:t>
            </a:r>
            <a:r>
              <a:rPr lang="en" sz="1200" b="1"/>
              <a:t>aucune mise à jour</a:t>
            </a:r>
            <a:r>
              <a:rPr lang="en" sz="1200"/>
              <a:t> d’une librairie que ça soit sa version </a:t>
            </a:r>
            <a:r>
              <a:rPr lang="en" sz="1200" b="1"/>
              <a:t>Majeur</a:t>
            </a:r>
            <a:r>
              <a:rPr lang="en" sz="1200"/>
              <a:t>, </a:t>
            </a:r>
            <a:r>
              <a:rPr lang="en" sz="1200" b="1"/>
              <a:t>Mineur </a:t>
            </a:r>
            <a:r>
              <a:rPr lang="en" sz="1200"/>
              <a:t>ou </a:t>
            </a:r>
            <a:r>
              <a:rPr lang="en" sz="1200" b="1"/>
              <a:t>Patch</a:t>
            </a:r>
            <a:r>
              <a:rPr lang="en" sz="1200"/>
              <a:t>.</a:t>
            </a:r>
            <a:endParaRPr sz="1200"/>
          </a:p>
          <a:p>
            <a:pPr marL="365760" lvl="0" indent="-213359" algn="l" rtl="0">
              <a:spcBef>
                <a:spcPts val="1000"/>
              </a:spcBef>
              <a:spcAft>
                <a:spcPts val="0"/>
              </a:spcAft>
              <a:buSzPts val="1200"/>
              <a:buChar char="●"/>
            </a:pPr>
            <a:r>
              <a:rPr lang="en" sz="1200"/>
              <a:t>Cette situation pourrait survenir si on constate qu’une mise à jour quoi qu'elle soit pourrait compromettre les fonctionnalité de votre application</a:t>
            </a:r>
            <a:endParaRPr sz="1200"/>
          </a:p>
          <a:p>
            <a:pPr marL="365760" lvl="0" indent="-213359" algn="l" rtl="0">
              <a:spcBef>
                <a:spcPts val="1000"/>
              </a:spcBef>
              <a:spcAft>
                <a:spcPts val="0"/>
              </a:spcAft>
              <a:buSzPts val="1200"/>
              <a:buChar char="●"/>
            </a:pPr>
            <a:r>
              <a:rPr lang="en" sz="1200"/>
              <a:t>Dans ce cas il suffit de : </a:t>
            </a:r>
            <a:endParaRPr sz="1200"/>
          </a:p>
          <a:p>
            <a:pPr marL="914400" lvl="1" indent="-304800" algn="l" rtl="0">
              <a:spcBef>
                <a:spcPts val="1000"/>
              </a:spcBef>
              <a:spcAft>
                <a:spcPts val="0"/>
              </a:spcAft>
              <a:buSzPts val="1200"/>
              <a:buChar char="○"/>
            </a:pPr>
            <a:r>
              <a:rPr lang="en" sz="1200" b="1"/>
              <a:t>supprimer </a:t>
            </a:r>
            <a:r>
              <a:rPr lang="en" sz="1200"/>
              <a:t>soit le caractère </a:t>
            </a:r>
            <a:r>
              <a:rPr lang="en" sz="1200" b="1"/>
              <a:t>^</a:t>
            </a:r>
            <a:r>
              <a:rPr lang="en" sz="1200"/>
              <a:t> (Chapeau ou Caret) ou bien le caractère </a:t>
            </a:r>
            <a:r>
              <a:rPr lang="en" sz="1200" b="1"/>
              <a:t>~</a:t>
            </a:r>
            <a:r>
              <a:rPr lang="en" sz="1200"/>
              <a:t> (Tilde) qui se trouve devant la version Majeur</a:t>
            </a:r>
            <a:endParaRPr/>
          </a:p>
          <a:p>
            <a:pPr marL="914400" lvl="1" indent="-304800" algn="l" rtl="0">
              <a:spcBef>
                <a:spcPts val="1000"/>
              </a:spcBef>
              <a:spcAft>
                <a:spcPts val="0"/>
              </a:spcAft>
              <a:buSzPts val="1200"/>
              <a:buChar char="○"/>
            </a:pPr>
            <a:r>
              <a:rPr lang="en"/>
              <a:t>I</a:t>
            </a:r>
            <a:r>
              <a:rPr lang="en" sz="1200"/>
              <a:t>ndiquer la version </a:t>
            </a:r>
            <a:r>
              <a:rPr lang="en" sz="1200" b="1"/>
              <a:t>exacte </a:t>
            </a:r>
            <a:r>
              <a:rPr lang="en" sz="1200"/>
              <a:t>de la librairie q</a:t>
            </a:r>
            <a:r>
              <a:rPr lang="en"/>
              <a:t>u’on souhaite utiliser</a:t>
            </a:r>
            <a:endParaRPr sz="1200"/>
          </a:p>
          <a:p>
            <a:pPr marL="0" lvl="0" indent="0" algn="l" rtl="0">
              <a:spcBef>
                <a:spcPts val="1000"/>
              </a:spcBef>
              <a:spcAft>
                <a:spcPts val="1000"/>
              </a:spcAft>
              <a:buNone/>
            </a:pPr>
            <a:endParaRPr sz="1200">
              <a:latin typeface="Courier New"/>
              <a:ea typeface="Courier New"/>
              <a:cs typeface="Courier New"/>
              <a:sym typeface="Courier New"/>
            </a:endParaRPr>
          </a:p>
        </p:txBody>
      </p:sp>
      <p:sp>
        <p:nvSpPr>
          <p:cNvPr id="501" name="Google Shape;501;p71"/>
          <p:cNvSpPr txBox="1">
            <a:spLocks noGrp="1"/>
          </p:cNvSpPr>
          <p:nvPr>
            <p:ph type="body" idx="1"/>
          </p:nvPr>
        </p:nvSpPr>
        <p:spPr>
          <a:xfrm>
            <a:off x="4572000" y="1641475"/>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Exemple :</a:t>
            </a:r>
            <a:endParaRPr sz="1200"/>
          </a:p>
          <a:p>
            <a:pPr marL="822960" lvl="1" indent="-213360" algn="l" rtl="0">
              <a:spcBef>
                <a:spcPts val="1000"/>
              </a:spcBef>
              <a:spcAft>
                <a:spcPts val="0"/>
              </a:spcAft>
              <a:buSzPts val="1200"/>
              <a:buChar char="○"/>
            </a:pPr>
            <a:r>
              <a:rPr lang="en"/>
              <a:t>Pour la librairie </a:t>
            </a:r>
            <a:r>
              <a:rPr lang="en" b="1" i="1"/>
              <a:t>mongoose </a:t>
            </a:r>
            <a:r>
              <a:rPr lang="en"/>
              <a:t>on indique à </a:t>
            </a:r>
            <a:r>
              <a:rPr lang="en" b="1"/>
              <a:t>npm </a:t>
            </a:r>
            <a:r>
              <a:rPr lang="en"/>
              <a:t>que nous ne sommes intéressés par </a:t>
            </a:r>
            <a:r>
              <a:rPr lang="en" b="1"/>
              <a:t>aucune mise à jour</a:t>
            </a:r>
            <a:r>
              <a:rPr lang="en"/>
              <a:t> de la version de la librairie (Majeur, Mineur ou Patch)</a:t>
            </a:r>
            <a:endParaRPr/>
          </a:p>
          <a:p>
            <a:pPr marL="457200" lvl="0" indent="457200" algn="l" rtl="0">
              <a:spcBef>
                <a:spcPts val="1000"/>
              </a:spcBef>
              <a:spcAft>
                <a:spcPts val="0"/>
              </a:spcAft>
              <a:buNone/>
            </a:pPr>
            <a:r>
              <a:rPr lang="en" sz="1050">
                <a:latin typeface="Courier New"/>
                <a:ea typeface="Courier New"/>
                <a:cs typeface="Courier New"/>
                <a:sym typeface="Courier New"/>
              </a:rPr>
              <a:t>"mongoose": "5.2.17"</a:t>
            </a:r>
            <a:endParaRPr sz="1050">
              <a:latin typeface="Courier New"/>
              <a:ea typeface="Courier New"/>
              <a:cs typeface="Courier New"/>
              <a:sym typeface="Courier New"/>
            </a:endParaRPr>
          </a:p>
          <a:p>
            <a:pPr marL="822960" lvl="1" indent="-213360" algn="l" rtl="0">
              <a:spcBef>
                <a:spcPts val="1000"/>
              </a:spcBef>
              <a:spcAft>
                <a:spcPts val="0"/>
              </a:spcAft>
              <a:buSzPts val="1200"/>
              <a:buChar char="○"/>
            </a:pPr>
            <a:r>
              <a:rPr lang="en"/>
              <a:t>Ainsi, si plusieurs versions de la librairie existent (Ex: 5.2.18, 5.2.19, 5.3.0, 5.4.2, 6.1.1) alors seulement la version </a:t>
            </a:r>
            <a:r>
              <a:rPr lang="en" b="1"/>
              <a:t>5.2.17</a:t>
            </a:r>
            <a:r>
              <a:rPr lang="en"/>
              <a:t> sera installée</a:t>
            </a:r>
            <a:endParaRPr sz="1050">
              <a:latin typeface="Courier New"/>
              <a:ea typeface="Courier New"/>
              <a:cs typeface="Courier New"/>
              <a:sym typeface="Courier New"/>
            </a:endParaRPr>
          </a:p>
          <a:p>
            <a:pPr marL="0" lvl="0" indent="0" algn="l" rtl="0">
              <a:spcBef>
                <a:spcPts val="1000"/>
              </a:spcBef>
              <a:spcAft>
                <a:spcPts val="10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Définition</a:t>
            </a:r>
            <a:endParaRPr>
              <a:solidFill>
                <a:srgbClr val="FFFF00"/>
              </a:solidFill>
            </a:endParaRPr>
          </a:p>
        </p:txBody>
      </p:sp>
      <p:sp>
        <p:nvSpPr>
          <p:cNvPr id="97" name="Google Shape;97;p18"/>
          <p:cNvSpPr txBox="1">
            <a:spLocks noGrp="1"/>
          </p:cNvSpPr>
          <p:nvPr>
            <p:ph type="body" idx="1"/>
          </p:nvPr>
        </p:nvSpPr>
        <p:spPr>
          <a:xfrm>
            <a:off x="471900" y="1769975"/>
            <a:ext cx="3999900" cy="32751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b="1"/>
              <a:t>Node.js</a:t>
            </a:r>
            <a:r>
              <a:rPr lang="en" sz="1200"/>
              <a:t> ou communément appelé </a:t>
            </a:r>
            <a:r>
              <a:rPr lang="en" sz="1200" b="1"/>
              <a:t>node </a:t>
            </a:r>
            <a:r>
              <a:rPr lang="en" sz="1200"/>
              <a:t>est un environnement open source qui permet d’exécuter du code JavaScript en dehors du navigateur Web et sur n’importe quelle plateforme</a:t>
            </a:r>
            <a:endParaRPr sz="1200"/>
          </a:p>
          <a:p>
            <a:pPr marL="365760" lvl="0" indent="-213359" algn="l" rtl="0">
              <a:spcBef>
                <a:spcPts val="1000"/>
              </a:spcBef>
              <a:spcAft>
                <a:spcPts val="0"/>
              </a:spcAft>
              <a:buSzPts val="1200"/>
              <a:buChar char="●"/>
            </a:pPr>
            <a:r>
              <a:rPr lang="en" sz="1200" b="1"/>
              <a:t>Node.js </a:t>
            </a:r>
            <a:r>
              <a:rPr lang="en" sz="1200"/>
              <a:t>est souvent utilisé pour développer des services au niveau Back-end (API ou Application Programming Interface).</a:t>
            </a:r>
            <a:endParaRPr/>
          </a:p>
          <a:p>
            <a:pPr marL="457200" lvl="0" indent="-304800" algn="l" rtl="0">
              <a:spcBef>
                <a:spcPts val="1000"/>
              </a:spcBef>
              <a:spcAft>
                <a:spcPts val="0"/>
              </a:spcAft>
              <a:buSzPts val="1200"/>
              <a:buChar char="●"/>
            </a:pPr>
            <a:r>
              <a:rPr lang="en" sz="1200"/>
              <a:t>Exemples de services : </a:t>
            </a:r>
            <a:endParaRPr sz="1200"/>
          </a:p>
          <a:p>
            <a:pPr marL="822960" lvl="1" indent="-213360" algn="l" rtl="0">
              <a:spcBef>
                <a:spcPts val="1000"/>
              </a:spcBef>
              <a:spcAft>
                <a:spcPts val="0"/>
              </a:spcAft>
              <a:buSzPts val="1200"/>
              <a:buChar char="○"/>
            </a:pPr>
            <a:r>
              <a:rPr lang="en"/>
              <a:t>Enregistrer des données</a:t>
            </a:r>
            <a:endParaRPr/>
          </a:p>
          <a:p>
            <a:pPr marL="822960" lvl="1" indent="-213360" algn="l" rtl="0">
              <a:spcBef>
                <a:spcPts val="1000"/>
              </a:spcBef>
              <a:spcAft>
                <a:spcPts val="0"/>
              </a:spcAft>
              <a:buSzPts val="1200"/>
              <a:buChar char="○"/>
            </a:pPr>
            <a:r>
              <a:rPr lang="en"/>
              <a:t>Envoyer des courriels</a:t>
            </a:r>
            <a:endParaRPr/>
          </a:p>
          <a:p>
            <a:pPr marL="822960" lvl="1" indent="-213360" algn="l" rtl="0">
              <a:spcBef>
                <a:spcPts val="1000"/>
              </a:spcBef>
              <a:spcAft>
                <a:spcPts val="1000"/>
              </a:spcAft>
              <a:buSzPts val="1200"/>
              <a:buChar char="○"/>
            </a:pPr>
            <a:r>
              <a:rPr lang="en"/>
              <a:t>Envoyer des notifications</a:t>
            </a:r>
            <a:endParaRPr/>
          </a:p>
        </p:txBody>
      </p:sp>
      <p:sp>
        <p:nvSpPr>
          <p:cNvPr id="98" name="Google Shape;98;p18"/>
          <p:cNvSpPr txBox="1">
            <a:spLocks noGrp="1"/>
          </p:cNvSpPr>
          <p:nvPr>
            <p:ph type="body" idx="2"/>
          </p:nvPr>
        </p:nvSpPr>
        <p:spPr>
          <a:xfrm>
            <a:off x="4694250" y="1769950"/>
            <a:ext cx="3999900" cy="32751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b="1"/>
              <a:t>Node.js</a:t>
            </a:r>
            <a:r>
              <a:rPr lang="en" sz="1200"/>
              <a:t> est recommandé pour développer des services back-ends performants qui demandent beaucoup de traitement de données.</a:t>
            </a:r>
            <a:endParaRPr sz="1200"/>
          </a:p>
          <a:p>
            <a:pPr marL="365760" lvl="0" indent="-213359" algn="l" rtl="0">
              <a:spcBef>
                <a:spcPts val="1000"/>
              </a:spcBef>
              <a:spcAft>
                <a:spcPts val="0"/>
              </a:spcAft>
              <a:buSzPts val="1200"/>
              <a:buChar char="●"/>
            </a:pPr>
            <a:r>
              <a:rPr lang="en" sz="1200" b="1"/>
              <a:t>Node.js</a:t>
            </a:r>
            <a:r>
              <a:rPr lang="en" sz="1200"/>
              <a:t> utilise JavaScript comme langage de programmation. Vous n’avez donc pas besoin d’apprendre un nouveau langage si vous êtes par exemple un développeur Front-end ayant déjà une connaissance en JavaScript.</a:t>
            </a:r>
            <a:endParaRPr sz="1200"/>
          </a:p>
          <a:p>
            <a:pPr marL="365760" lvl="0" indent="-213359" algn="l" rtl="0">
              <a:spcBef>
                <a:spcPts val="1000"/>
              </a:spcBef>
              <a:spcAft>
                <a:spcPts val="0"/>
              </a:spcAft>
              <a:buSzPts val="1200"/>
              <a:buChar char="●"/>
            </a:pPr>
            <a:r>
              <a:rPr lang="en" sz="1200"/>
              <a:t>Développer avec </a:t>
            </a:r>
            <a:r>
              <a:rPr lang="en" sz="1200" b="1"/>
              <a:t>Node.js</a:t>
            </a:r>
            <a:r>
              <a:rPr lang="en" sz="1200"/>
              <a:t> c’est rapide et requiert moins de lignes de codes à écrire.</a:t>
            </a:r>
            <a:endParaRPr sz="1200"/>
          </a:p>
          <a:p>
            <a:pPr marL="365760" lvl="0" indent="-213359" algn="l" rtl="0">
              <a:spcBef>
                <a:spcPts val="1000"/>
              </a:spcBef>
              <a:spcAft>
                <a:spcPts val="1000"/>
              </a:spcAft>
              <a:buSzPts val="1200"/>
              <a:buChar char="●"/>
            </a:pPr>
            <a:r>
              <a:rPr lang="en" sz="1200" b="1"/>
              <a:t>Node.js</a:t>
            </a:r>
            <a:r>
              <a:rPr lang="en" sz="1200"/>
              <a:t> possède un des plus grands écosystèmes de librairies open source disponibles pour les développeurs.</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Afficher la liste des librairies installées</a:t>
            </a:r>
            <a:endParaRPr>
              <a:solidFill>
                <a:srgbClr val="FFFF00"/>
              </a:solidFill>
            </a:endParaRPr>
          </a:p>
        </p:txBody>
      </p:sp>
      <p:sp>
        <p:nvSpPr>
          <p:cNvPr id="507" name="Google Shape;507;p72"/>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marR="0" lvl="0" indent="-213359" algn="l" rtl="0">
              <a:lnSpc>
                <a:spcPct val="115000"/>
              </a:lnSpc>
              <a:spcBef>
                <a:spcPts val="0"/>
              </a:spcBef>
              <a:spcAft>
                <a:spcPts val="0"/>
              </a:spcAft>
              <a:buClr>
                <a:schemeClr val="lt2"/>
              </a:buClr>
              <a:buSzPts val="1200"/>
              <a:buFont typeface="Roboto"/>
              <a:buChar char="●"/>
            </a:pPr>
            <a:r>
              <a:rPr lang="en" sz="1200"/>
              <a:t>Il est parfois utile de connaître quelle version d’une librairie ainsi que ses dépendances sont installées dans votre application</a:t>
            </a:r>
            <a:endParaRPr sz="1200"/>
          </a:p>
          <a:p>
            <a:pPr marL="365760" marR="0" lvl="0" indent="-213359" algn="l" rtl="0">
              <a:lnSpc>
                <a:spcPct val="115000"/>
              </a:lnSpc>
              <a:spcBef>
                <a:spcPts val="1000"/>
              </a:spcBef>
              <a:spcAft>
                <a:spcPts val="0"/>
              </a:spcAft>
              <a:buSzPts val="1200"/>
              <a:buChar char="●"/>
            </a:pPr>
            <a:r>
              <a:rPr lang="en" sz="1200"/>
              <a:t>Pour ce faire il existe deux méthodes :</a:t>
            </a:r>
            <a:endParaRPr sz="1200"/>
          </a:p>
          <a:p>
            <a:pPr marL="822960" marR="0" lvl="1" indent="-213360" algn="l" rtl="0">
              <a:lnSpc>
                <a:spcPct val="115000"/>
              </a:lnSpc>
              <a:spcBef>
                <a:spcPts val="1000"/>
              </a:spcBef>
              <a:spcAft>
                <a:spcPts val="0"/>
              </a:spcAft>
              <a:buSzPts val="1200"/>
              <a:buChar char="○"/>
            </a:pPr>
            <a:r>
              <a:rPr lang="en"/>
              <a:t>Ouvrir le fichier </a:t>
            </a:r>
            <a:r>
              <a:rPr lang="en" b="1" i="1"/>
              <a:t>package.json</a:t>
            </a:r>
            <a:r>
              <a:rPr lang="en"/>
              <a:t> de la librairie et examiner sa version</a:t>
            </a:r>
            <a:endParaRPr/>
          </a:p>
          <a:p>
            <a:pPr marL="822960" marR="0" lvl="1" indent="-213360" algn="l" rtl="0">
              <a:lnSpc>
                <a:spcPct val="115000"/>
              </a:lnSpc>
              <a:spcBef>
                <a:spcPts val="1000"/>
              </a:spcBef>
              <a:spcAft>
                <a:spcPts val="1000"/>
              </a:spcAft>
              <a:buSzPts val="1200"/>
              <a:buChar char="○"/>
            </a:pPr>
            <a:r>
              <a:rPr lang="en"/>
              <a:t>Utiliser la commande </a:t>
            </a:r>
            <a:r>
              <a:rPr lang="en" b="1" i="1"/>
              <a:t>npm list</a:t>
            </a:r>
            <a:r>
              <a:rPr lang="en"/>
              <a:t> qui permet d’afficher sur la console la liste de toutes les librairies de votre application, leur dépendances ainsi que leurs versions</a:t>
            </a:r>
            <a:endParaRPr sz="1200">
              <a:latin typeface="Courier New"/>
              <a:ea typeface="Courier New"/>
              <a:cs typeface="Courier New"/>
              <a:sym typeface="Courier New"/>
            </a:endParaRPr>
          </a:p>
        </p:txBody>
      </p:sp>
      <p:sp>
        <p:nvSpPr>
          <p:cNvPr id="508" name="Google Shape;508;p72"/>
          <p:cNvSpPr txBox="1">
            <a:spLocks noGrp="1"/>
          </p:cNvSpPr>
          <p:nvPr>
            <p:ph type="body" idx="1"/>
          </p:nvPr>
        </p:nvSpPr>
        <p:spPr>
          <a:xfrm>
            <a:off x="4572000" y="1641475"/>
            <a:ext cx="4457700" cy="3420000"/>
          </a:xfrm>
          <a:prstGeom prst="rect">
            <a:avLst/>
          </a:prstGeom>
        </p:spPr>
        <p:txBody>
          <a:bodyPr spcFirstLastPara="1" wrap="square" lIns="0" tIns="91425" rIns="91425" bIns="91425" anchor="t" anchorCtr="0">
            <a:noAutofit/>
          </a:bodyPr>
          <a:lstStyle/>
          <a:p>
            <a:pPr marL="365760" marR="0" lvl="0" indent="-213359" algn="l" rtl="0">
              <a:lnSpc>
                <a:spcPct val="115000"/>
              </a:lnSpc>
              <a:spcBef>
                <a:spcPts val="0"/>
              </a:spcBef>
              <a:spcAft>
                <a:spcPts val="0"/>
              </a:spcAft>
              <a:buSzPts val="1200"/>
              <a:buChar char="●"/>
            </a:pPr>
            <a:r>
              <a:rPr lang="en" sz="1200"/>
              <a:t>Vous pouvez utiliser aussi la commande </a:t>
            </a:r>
            <a:r>
              <a:rPr lang="en" sz="1200" b="1" i="1"/>
              <a:t>npm list </a:t>
            </a:r>
            <a:r>
              <a:rPr lang="en" sz="1200"/>
              <a:t>en ajoutant l’option </a:t>
            </a:r>
            <a:r>
              <a:rPr lang="en" sz="1200" b="1" i="1"/>
              <a:t>--depth=0</a:t>
            </a:r>
            <a:r>
              <a:rPr lang="en" sz="1200"/>
              <a:t> pour n’afficher que les dépendances de </a:t>
            </a:r>
            <a:r>
              <a:rPr lang="en" sz="1200" b="1"/>
              <a:t>premier niveau </a:t>
            </a:r>
            <a:r>
              <a:rPr lang="en" sz="1200"/>
              <a:t>de votre application</a:t>
            </a:r>
            <a:endParaRPr sz="1200"/>
          </a:p>
          <a:p>
            <a:pPr marL="0" lvl="0" indent="0" algn="l" rtl="0">
              <a:spcBef>
                <a:spcPts val="1000"/>
              </a:spcBef>
              <a:spcAft>
                <a:spcPts val="0"/>
              </a:spcAft>
              <a:buNone/>
            </a:pPr>
            <a:r>
              <a:rPr lang="en" sz="1200" u="sng"/>
              <a:t>Exercice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Allez dans votre répertoire </a:t>
            </a:r>
            <a:r>
              <a:rPr lang="en" sz="1200" b="1" i="1"/>
              <a:t>npm-demo</a:t>
            </a:r>
            <a:endParaRPr sz="1200" b="1" i="1"/>
          </a:p>
          <a:p>
            <a:pPr marL="365760" lvl="0" indent="-213359" algn="l" rtl="0">
              <a:spcBef>
                <a:spcPts val="1000"/>
              </a:spcBef>
              <a:spcAft>
                <a:spcPts val="0"/>
              </a:spcAft>
              <a:buSzPts val="1200"/>
              <a:buAutoNum type="arabicPeriod"/>
            </a:pPr>
            <a:r>
              <a:rPr lang="en" sz="1200"/>
              <a:t>Exécutez la commande </a:t>
            </a:r>
            <a:r>
              <a:rPr lang="en" sz="1200" b="1" i="1"/>
              <a:t>npm list</a:t>
            </a:r>
            <a:endParaRPr sz="1200" b="1" i="1"/>
          </a:p>
          <a:p>
            <a:pPr marL="365760" lvl="0" indent="-213359" algn="l" rtl="0">
              <a:spcBef>
                <a:spcPts val="1000"/>
              </a:spcBef>
              <a:spcAft>
                <a:spcPts val="0"/>
              </a:spcAft>
              <a:buSzPts val="1200"/>
              <a:buAutoNum type="arabicPeriod"/>
            </a:pPr>
            <a:r>
              <a:rPr lang="en" sz="1200"/>
              <a:t>Observez la liste des librairies et leurs dépendances qui est sous forme d’arborescence</a:t>
            </a:r>
            <a:endParaRPr sz="1200"/>
          </a:p>
          <a:p>
            <a:pPr marL="365760" lvl="0" indent="-213359" algn="l" rtl="0">
              <a:spcBef>
                <a:spcPts val="1000"/>
              </a:spcBef>
              <a:spcAft>
                <a:spcPts val="0"/>
              </a:spcAft>
              <a:buSzPts val="1200"/>
              <a:buAutoNum type="arabicPeriod"/>
            </a:pPr>
            <a:r>
              <a:rPr lang="en" sz="1200"/>
              <a:t>Exécutez la commande </a:t>
            </a:r>
            <a:r>
              <a:rPr lang="en" sz="1200" b="1" i="1"/>
              <a:t>npm list --depth=0</a:t>
            </a:r>
            <a:r>
              <a:rPr lang="en" sz="1200"/>
              <a:t> pour afficher seulement les dépendances de </a:t>
            </a:r>
            <a:r>
              <a:rPr lang="en" sz="1200" b="1"/>
              <a:t>premier niveau</a:t>
            </a:r>
            <a:r>
              <a:rPr lang="en" sz="1200"/>
              <a:t> de votre application </a:t>
            </a:r>
            <a:endParaRPr sz="1200"/>
          </a:p>
          <a:p>
            <a:pPr marL="0" marR="0" lvl="0" indent="0" algn="l" rtl="0">
              <a:lnSpc>
                <a:spcPct val="115000"/>
              </a:lnSpc>
              <a:spcBef>
                <a:spcPts val="1000"/>
              </a:spcBef>
              <a:spcAft>
                <a:spcPts val="0"/>
              </a:spcAft>
              <a:buNone/>
            </a:pPr>
            <a:endParaRPr sz="1200"/>
          </a:p>
          <a:p>
            <a:pPr marL="0" lvl="0" indent="0" algn="l" rtl="0">
              <a:spcBef>
                <a:spcPts val="1000"/>
              </a:spcBef>
              <a:spcAft>
                <a:spcPts val="100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Afficher les informations d’une librairie</a:t>
            </a:r>
            <a:endParaRPr>
              <a:solidFill>
                <a:srgbClr val="FFFF00"/>
              </a:solidFill>
            </a:endParaRPr>
          </a:p>
        </p:txBody>
      </p:sp>
      <p:sp>
        <p:nvSpPr>
          <p:cNvPr id="514" name="Google Shape;514;p73"/>
          <p:cNvSpPr txBox="1">
            <a:spLocks noGrp="1"/>
          </p:cNvSpPr>
          <p:nvPr>
            <p:ph type="body" idx="1"/>
          </p:nvPr>
        </p:nvSpPr>
        <p:spPr>
          <a:xfrm>
            <a:off x="87425" y="1723600"/>
            <a:ext cx="4484700" cy="3557400"/>
          </a:xfrm>
          <a:prstGeom prst="rect">
            <a:avLst/>
          </a:prstGeom>
        </p:spPr>
        <p:txBody>
          <a:bodyPr spcFirstLastPara="1" wrap="square" lIns="91425" tIns="91425" rIns="91425" bIns="91425" anchor="t" anchorCtr="0">
            <a:noAutofit/>
          </a:bodyPr>
          <a:lstStyle/>
          <a:p>
            <a:pPr marL="365760" marR="0" lvl="0" indent="-213359" algn="l" rtl="0">
              <a:lnSpc>
                <a:spcPct val="115000"/>
              </a:lnSpc>
              <a:spcBef>
                <a:spcPts val="0"/>
              </a:spcBef>
              <a:spcAft>
                <a:spcPts val="0"/>
              </a:spcAft>
              <a:buClr>
                <a:schemeClr val="lt2"/>
              </a:buClr>
              <a:buSzPts val="1200"/>
              <a:buFont typeface="Roboto"/>
              <a:buChar char="●"/>
            </a:pPr>
            <a:r>
              <a:rPr lang="en" sz="1200"/>
              <a:t>Si vous voulez afficher les métadonnées d’une librairie que vous avez installée dans votre application, exécutez : </a:t>
            </a:r>
            <a:endParaRPr sz="1200"/>
          </a:p>
          <a:p>
            <a:pPr marL="822960" marR="0" lvl="1" indent="-213360" algn="l" rtl="0">
              <a:lnSpc>
                <a:spcPct val="115000"/>
              </a:lnSpc>
              <a:spcBef>
                <a:spcPts val="1000"/>
              </a:spcBef>
              <a:spcAft>
                <a:spcPts val="0"/>
              </a:spcAft>
              <a:buClr>
                <a:schemeClr val="lt2"/>
              </a:buClr>
              <a:buSzPts val="1200"/>
              <a:buFont typeface="Roboto"/>
              <a:buChar char="○"/>
            </a:pPr>
            <a:r>
              <a:rPr lang="en" sz="1200" b="1" i="1"/>
              <a:t>npm view &lt;nom de la librairie&gt;</a:t>
            </a:r>
            <a:endParaRPr b="1" i="1"/>
          </a:p>
          <a:p>
            <a:pPr marL="822960" marR="0" lvl="1" indent="-213360" algn="l" rtl="0">
              <a:lnSpc>
                <a:spcPct val="115000"/>
              </a:lnSpc>
              <a:spcBef>
                <a:spcPts val="0"/>
              </a:spcBef>
              <a:spcAft>
                <a:spcPts val="0"/>
              </a:spcAft>
              <a:buClr>
                <a:schemeClr val="lt2"/>
              </a:buClr>
              <a:buSzPts val="1200"/>
              <a:buFont typeface="Roboto"/>
              <a:buChar char="○"/>
            </a:pPr>
            <a:r>
              <a:rPr lang="en" sz="1200" b="1" i="1"/>
              <a:t>npm view mongoose</a:t>
            </a:r>
            <a:endParaRPr sz="1200" b="1" i="1"/>
          </a:p>
          <a:p>
            <a:pPr marL="0" lvl="0" indent="0" algn="l" rtl="0">
              <a:spcBef>
                <a:spcPts val="1000"/>
              </a:spcBef>
              <a:spcAft>
                <a:spcPts val="0"/>
              </a:spcAft>
              <a:buNone/>
            </a:pPr>
            <a:r>
              <a:rPr lang="en" sz="1200" u="sng"/>
              <a:t>Exercice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Allez dans le répertoire</a:t>
            </a:r>
            <a:r>
              <a:rPr lang="en" sz="1200" b="1" i="1"/>
              <a:t> npm-demo</a:t>
            </a:r>
            <a:endParaRPr sz="1200" b="1" i="1"/>
          </a:p>
          <a:p>
            <a:pPr marL="365760" lvl="0" indent="-213359" algn="l" rtl="0">
              <a:spcBef>
                <a:spcPts val="1000"/>
              </a:spcBef>
              <a:spcAft>
                <a:spcPts val="0"/>
              </a:spcAft>
              <a:buSzPts val="1200"/>
              <a:buAutoNum type="arabicPeriod"/>
            </a:pPr>
            <a:r>
              <a:rPr lang="en" sz="1200"/>
              <a:t>Exécutez la commande </a:t>
            </a:r>
            <a:r>
              <a:rPr lang="en" sz="1200" b="1" i="1"/>
              <a:t>npm view mongoose</a:t>
            </a:r>
            <a:endParaRPr sz="1200" b="1" i="1"/>
          </a:p>
          <a:p>
            <a:pPr marL="365760" lvl="0" indent="-213359" algn="l" rtl="0">
              <a:spcBef>
                <a:spcPts val="1000"/>
              </a:spcBef>
              <a:spcAft>
                <a:spcPts val="0"/>
              </a:spcAft>
              <a:buSzPts val="1200"/>
              <a:buAutoNum type="arabicPeriod"/>
            </a:pPr>
            <a:r>
              <a:rPr lang="en" sz="1200"/>
              <a:t>Les métadonnées affichées correspondent au contenu du fichier </a:t>
            </a:r>
            <a:r>
              <a:rPr lang="en" sz="1200" b="1" i="1"/>
              <a:t>package.json</a:t>
            </a:r>
            <a:endParaRPr sz="1200" b="1" i="1"/>
          </a:p>
          <a:p>
            <a:pPr marL="365760" lvl="0" indent="-213359" algn="l" rtl="0">
              <a:spcBef>
                <a:spcPts val="1000"/>
              </a:spcBef>
              <a:spcAft>
                <a:spcPts val="1000"/>
              </a:spcAft>
              <a:buSzPts val="1200"/>
              <a:buAutoNum type="arabicPeriod"/>
            </a:pPr>
            <a:r>
              <a:rPr lang="en" sz="1200"/>
              <a:t>Repérez les propriétés </a:t>
            </a:r>
            <a:r>
              <a:rPr lang="en" sz="1200" b="1" i="1"/>
              <a:t>version </a:t>
            </a:r>
            <a:r>
              <a:rPr lang="en" sz="1200"/>
              <a:t>et </a:t>
            </a:r>
            <a:r>
              <a:rPr lang="en" sz="1200" b="1" i="1"/>
              <a:t>dependencies </a:t>
            </a:r>
            <a:r>
              <a:rPr lang="en" sz="1200"/>
              <a:t>et leurs contenus</a:t>
            </a:r>
            <a:endParaRPr sz="1200"/>
          </a:p>
        </p:txBody>
      </p:sp>
      <p:sp>
        <p:nvSpPr>
          <p:cNvPr id="515" name="Google Shape;515;p73"/>
          <p:cNvSpPr txBox="1">
            <a:spLocks noGrp="1"/>
          </p:cNvSpPr>
          <p:nvPr>
            <p:ph type="body" idx="1"/>
          </p:nvPr>
        </p:nvSpPr>
        <p:spPr>
          <a:xfrm>
            <a:off x="4572000" y="1641475"/>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Le contenu du fichier </a:t>
            </a:r>
            <a:r>
              <a:rPr lang="en" sz="1200" b="1" i="1"/>
              <a:t>package.json</a:t>
            </a:r>
            <a:r>
              <a:rPr lang="en" sz="1200"/>
              <a:t> est assez grand et difficile à lire sur la console</a:t>
            </a:r>
            <a:endParaRPr sz="1200"/>
          </a:p>
          <a:p>
            <a:pPr marL="365760" lvl="0" indent="-213359" algn="l" rtl="0">
              <a:spcBef>
                <a:spcPts val="1000"/>
              </a:spcBef>
              <a:spcAft>
                <a:spcPts val="0"/>
              </a:spcAft>
              <a:buSzPts val="1200"/>
              <a:buChar char="●"/>
            </a:pPr>
            <a:r>
              <a:rPr lang="en" sz="1200"/>
              <a:t>Ainsi, si vous voulez afficher par exemple que les dépendances d’une librairie, alors vous devez mentionner le nom de la propriété </a:t>
            </a:r>
            <a:r>
              <a:rPr lang="en" sz="1200" b="1" i="1"/>
              <a:t>dependencies </a:t>
            </a:r>
            <a:r>
              <a:rPr lang="en" sz="1200"/>
              <a:t>à la ligne de commande :</a:t>
            </a:r>
            <a:endParaRPr sz="1200"/>
          </a:p>
          <a:p>
            <a:pPr marL="822960" lvl="1" indent="-213360" algn="l" rtl="0">
              <a:spcBef>
                <a:spcPts val="1000"/>
              </a:spcBef>
              <a:spcAft>
                <a:spcPts val="0"/>
              </a:spcAft>
              <a:buSzPts val="1200"/>
              <a:buChar char="○"/>
            </a:pPr>
            <a:r>
              <a:rPr lang="en" b="1" i="1"/>
              <a:t>npm view mongoose dependencies</a:t>
            </a:r>
            <a:endParaRPr/>
          </a:p>
          <a:p>
            <a:pPr marL="457200" lvl="0" indent="-304800" algn="l" rtl="0">
              <a:spcBef>
                <a:spcPts val="1000"/>
              </a:spcBef>
              <a:spcAft>
                <a:spcPts val="0"/>
              </a:spcAft>
              <a:buSzPts val="1200"/>
              <a:buChar char="●"/>
            </a:pPr>
            <a:r>
              <a:rPr lang="en" sz="1200"/>
              <a:t>Une autre propriété pratique à utiliser dans la ligne de commande est </a:t>
            </a:r>
            <a:r>
              <a:rPr lang="en" sz="1200" b="1" i="1"/>
              <a:t>versions.  </a:t>
            </a:r>
            <a:r>
              <a:rPr lang="en" sz="1200"/>
              <a:t>Elle permet d’afficher toutes les version disponibles d’une librairie</a:t>
            </a:r>
            <a:endParaRPr sz="1200"/>
          </a:p>
          <a:p>
            <a:pPr marL="822960" lvl="1" indent="-213360" algn="l" rtl="0">
              <a:spcBef>
                <a:spcPts val="1000"/>
              </a:spcBef>
              <a:spcAft>
                <a:spcPts val="0"/>
              </a:spcAft>
              <a:buSzPts val="1200"/>
              <a:buChar char="○"/>
            </a:pPr>
            <a:r>
              <a:rPr lang="en" b="1" i="1"/>
              <a:t>npm view mongoose versions</a:t>
            </a:r>
            <a:endParaRPr sz="1200"/>
          </a:p>
          <a:p>
            <a:pPr marL="0" marR="0" lvl="0" indent="0" algn="l" rtl="0">
              <a:lnSpc>
                <a:spcPct val="115000"/>
              </a:lnSpc>
              <a:spcBef>
                <a:spcPts val="1000"/>
              </a:spcBef>
              <a:spcAft>
                <a:spcPts val="0"/>
              </a:spcAft>
              <a:buNone/>
            </a:pPr>
            <a:endParaRPr sz="1200"/>
          </a:p>
          <a:p>
            <a:pPr marL="0" marR="0" lvl="0" indent="0" algn="l" rtl="0">
              <a:lnSpc>
                <a:spcPct val="115000"/>
              </a:lnSpc>
              <a:spcBef>
                <a:spcPts val="1000"/>
              </a:spcBef>
              <a:spcAft>
                <a:spcPts val="0"/>
              </a:spcAft>
              <a:buNone/>
            </a:pPr>
            <a:endParaRPr sz="1200"/>
          </a:p>
          <a:p>
            <a:pPr marL="0" lvl="0" indent="0" algn="l" rtl="0">
              <a:spcBef>
                <a:spcPts val="1000"/>
              </a:spcBef>
              <a:spcAft>
                <a:spcPts val="100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Installer une version spécifique d’une librairie</a:t>
            </a:r>
            <a:endParaRPr>
              <a:solidFill>
                <a:srgbClr val="FFFF00"/>
              </a:solidFill>
            </a:endParaRPr>
          </a:p>
        </p:txBody>
      </p:sp>
      <p:sp>
        <p:nvSpPr>
          <p:cNvPr id="521" name="Google Shape;521;p74"/>
          <p:cNvSpPr txBox="1">
            <a:spLocks noGrp="1"/>
          </p:cNvSpPr>
          <p:nvPr>
            <p:ph type="body" idx="1"/>
          </p:nvPr>
        </p:nvSpPr>
        <p:spPr>
          <a:xfrm>
            <a:off x="87425" y="1723600"/>
            <a:ext cx="4484700" cy="35574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Parfois, vous aurez besoin d’installer une version spécifique d’une librairie dans votre application</a:t>
            </a:r>
            <a:endParaRPr sz="1200"/>
          </a:p>
          <a:p>
            <a:pPr marL="365760" lvl="0" indent="-213359" algn="l" rtl="0">
              <a:spcBef>
                <a:spcPts val="1000"/>
              </a:spcBef>
              <a:spcAft>
                <a:spcPts val="0"/>
              </a:spcAft>
              <a:buSzPts val="1200"/>
              <a:buChar char="●"/>
            </a:pPr>
            <a:r>
              <a:rPr lang="en" sz="1200"/>
              <a:t>Pour ce faire vous devez exécuter la commande :</a:t>
            </a:r>
            <a:endParaRPr sz="1200"/>
          </a:p>
          <a:p>
            <a:pPr marL="457200" lvl="0" indent="0" algn="l" rtl="0">
              <a:spcBef>
                <a:spcPts val="1000"/>
              </a:spcBef>
              <a:spcAft>
                <a:spcPts val="0"/>
              </a:spcAft>
              <a:buNone/>
            </a:pPr>
            <a:r>
              <a:rPr lang="en" sz="1200" b="1" i="1"/>
              <a:t>npm i &lt;nom de la librairie&gt;@&lt;numéro de version&gt;</a:t>
            </a:r>
            <a:endParaRPr sz="1200" b="1" i="1"/>
          </a:p>
          <a:p>
            <a:pPr marL="0" lvl="0" indent="0" algn="l" rtl="0">
              <a:spcBef>
                <a:spcPts val="1000"/>
              </a:spcBef>
              <a:spcAft>
                <a:spcPts val="0"/>
              </a:spcAft>
              <a:buClr>
                <a:srgbClr val="000000"/>
              </a:buClr>
              <a:buSzPts val="1100"/>
              <a:buFont typeface="Arial"/>
              <a:buNone/>
            </a:pPr>
            <a:r>
              <a:rPr lang="en" sz="1200" u="sng"/>
              <a:t>Exercice 1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Allez dans le répertoire</a:t>
            </a:r>
            <a:r>
              <a:rPr lang="en" sz="1200" b="1" i="1"/>
              <a:t> npm-demo</a:t>
            </a:r>
            <a:endParaRPr sz="1200" b="1" i="1"/>
          </a:p>
          <a:p>
            <a:pPr marL="365760" lvl="0" indent="-213359" algn="l" rtl="0">
              <a:spcBef>
                <a:spcPts val="1000"/>
              </a:spcBef>
              <a:spcAft>
                <a:spcPts val="0"/>
              </a:spcAft>
              <a:buSzPts val="1200"/>
              <a:buAutoNum type="arabicPeriod"/>
            </a:pPr>
            <a:r>
              <a:rPr lang="en" sz="1200"/>
              <a:t>Entrez la commande </a:t>
            </a:r>
            <a:r>
              <a:rPr lang="en" sz="1200" b="1" i="1"/>
              <a:t>npm i mongoose@4.12.6</a:t>
            </a:r>
            <a:endParaRPr sz="1200" b="1" i="1"/>
          </a:p>
          <a:p>
            <a:pPr marL="365760" lvl="0" indent="-213359" algn="l" rtl="0">
              <a:spcBef>
                <a:spcPts val="1000"/>
              </a:spcBef>
              <a:spcAft>
                <a:spcPts val="1000"/>
              </a:spcAft>
              <a:buSzPts val="1200"/>
              <a:buAutoNum type="arabicPeriod"/>
            </a:pPr>
            <a:r>
              <a:rPr lang="en" sz="1200"/>
              <a:t>Examinez le fichier </a:t>
            </a:r>
            <a:r>
              <a:rPr lang="en" sz="1200" b="1" i="1"/>
              <a:t>package.json</a:t>
            </a:r>
            <a:r>
              <a:rPr lang="en" sz="1200"/>
              <a:t> de votre application et remarquez que la version de mongoose a été modifiée pour </a:t>
            </a:r>
            <a:r>
              <a:rPr lang="en" sz="1200" b="1" i="1"/>
              <a:t>4.12.6</a:t>
            </a:r>
            <a:endParaRPr sz="1200" b="1" i="1"/>
          </a:p>
        </p:txBody>
      </p:sp>
      <p:sp>
        <p:nvSpPr>
          <p:cNvPr id="522" name="Google Shape;522;p74"/>
          <p:cNvSpPr txBox="1">
            <a:spLocks noGrp="1"/>
          </p:cNvSpPr>
          <p:nvPr>
            <p:ph type="body" idx="1"/>
          </p:nvPr>
        </p:nvSpPr>
        <p:spPr>
          <a:xfrm>
            <a:off x="4572000" y="1641475"/>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AutoNum type="arabicPeriod" startAt="5"/>
            </a:pPr>
            <a:r>
              <a:rPr lang="en" sz="1200"/>
              <a:t>Afficher sur la console seulement les </a:t>
            </a:r>
            <a:r>
              <a:rPr lang="en" sz="1200" b="1"/>
              <a:t>dépendances de premier niveau</a:t>
            </a:r>
            <a:r>
              <a:rPr lang="en" sz="1200"/>
              <a:t> de votre application grâce à la commande que vous avez vu dans la section précédente</a:t>
            </a:r>
            <a:endParaRPr sz="1200"/>
          </a:p>
          <a:p>
            <a:pPr marL="0" lvl="0" indent="0" algn="l" rtl="0">
              <a:spcBef>
                <a:spcPts val="1000"/>
              </a:spcBef>
              <a:spcAft>
                <a:spcPts val="0"/>
              </a:spcAft>
              <a:buNone/>
            </a:pPr>
            <a:r>
              <a:rPr lang="en" sz="1200" u="sng"/>
              <a:t>Exercice 2 :</a:t>
            </a:r>
            <a:endParaRPr sz="1200" u="sng"/>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Allez dans le répertoire</a:t>
            </a:r>
            <a:r>
              <a:rPr lang="en" sz="1200" b="1" i="1"/>
              <a:t> npm-demo</a:t>
            </a:r>
            <a:endParaRPr sz="1200" b="1" i="1"/>
          </a:p>
          <a:p>
            <a:pPr marL="365760" lvl="0" indent="-213359" algn="l" rtl="0">
              <a:spcBef>
                <a:spcPts val="1000"/>
              </a:spcBef>
              <a:spcAft>
                <a:spcPts val="0"/>
              </a:spcAft>
              <a:buSzPts val="1200"/>
              <a:buAutoNum type="arabicPeriod"/>
            </a:pPr>
            <a:r>
              <a:rPr lang="en" sz="1200"/>
              <a:t>Installer la version </a:t>
            </a:r>
            <a:r>
              <a:rPr lang="en" sz="1200" b="1" i="1"/>
              <a:t>1.8.3</a:t>
            </a:r>
            <a:r>
              <a:rPr lang="en" sz="1200"/>
              <a:t> de la librairie </a:t>
            </a:r>
            <a:r>
              <a:rPr lang="en" sz="1200" b="1" i="1"/>
              <a:t>underscore</a:t>
            </a:r>
            <a:endParaRPr sz="1200" b="1" i="1"/>
          </a:p>
          <a:p>
            <a:pPr marL="365760" lvl="0" indent="-213359" algn="l" rtl="0">
              <a:spcBef>
                <a:spcPts val="1000"/>
              </a:spcBef>
              <a:spcAft>
                <a:spcPts val="0"/>
              </a:spcAft>
              <a:buSzPts val="1200"/>
              <a:buAutoNum type="arabicPeriod"/>
            </a:pPr>
            <a:r>
              <a:rPr lang="en" sz="1200"/>
              <a:t>Assurez vous que la version </a:t>
            </a:r>
            <a:r>
              <a:rPr lang="en" sz="1200" b="1" i="1"/>
              <a:t>1.8.3</a:t>
            </a:r>
            <a:r>
              <a:rPr lang="en" sz="1200"/>
              <a:t> de la librairie </a:t>
            </a:r>
            <a:r>
              <a:rPr lang="en" sz="1200" b="1" i="1"/>
              <a:t>underscore </a:t>
            </a:r>
            <a:r>
              <a:rPr lang="en" sz="1200"/>
              <a:t>a été mise à jour dans le fichier </a:t>
            </a:r>
            <a:r>
              <a:rPr lang="en" sz="1200" b="1" i="1"/>
              <a:t>package.json</a:t>
            </a:r>
            <a:r>
              <a:rPr lang="en" sz="1200"/>
              <a:t> de votre application</a:t>
            </a:r>
            <a:endParaRPr sz="1200"/>
          </a:p>
          <a:p>
            <a:pPr marL="0" marR="0" lvl="0" indent="0" algn="l" rtl="0">
              <a:lnSpc>
                <a:spcPct val="115000"/>
              </a:lnSpc>
              <a:spcBef>
                <a:spcPts val="1000"/>
              </a:spcBef>
              <a:spcAft>
                <a:spcPts val="0"/>
              </a:spcAft>
              <a:buNone/>
            </a:pPr>
            <a:endParaRPr sz="1200"/>
          </a:p>
          <a:p>
            <a:pPr marL="0" lvl="0" indent="0" algn="l" rtl="0">
              <a:spcBef>
                <a:spcPts val="1000"/>
              </a:spcBef>
              <a:spcAft>
                <a:spcPts val="100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Mise à jour des librairies</a:t>
            </a:r>
            <a:endParaRPr>
              <a:solidFill>
                <a:srgbClr val="FFFF00"/>
              </a:solidFill>
            </a:endParaRPr>
          </a:p>
        </p:txBody>
      </p:sp>
      <p:sp>
        <p:nvSpPr>
          <p:cNvPr id="528" name="Google Shape;528;p75"/>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Il est parfois utile de connaître les versions </a:t>
            </a:r>
            <a:r>
              <a:rPr lang="en" sz="1200" b="1"/>
              <a:t>obsolètes </a:t>
            </a:r>
            <a:r>
              <a:rPr lang="en" sz="1200"/>
              <a:t>et </a:t>
            </a:r>
            <a:r>
              <a:rPr lang="en" sz="1200" b="1"/>
              <a:t>nouvelles </a:t>
            </a:r>
            <a:r>
              <a:rPr lang="en" sz="1200"/>
              <a:t>des librairies qui se trouvent dans votre application</a:t>
            </a:r>
            <a:endParaRPr sz="1200"/>
          </a:p>
          <a:p>
            <a:pPr marL="365760" lvl="0" indent="-213359" algn="l" rtl="0">
              <a:spcBef>
                <a:spcPts val="1000"/>
              </a:spcBef>
              <a:spcAft>
                <a:spcPts val="0"/>
              </a:spcAft>
              <a:buSzPts val="1200"/>
              <a:buChar char="●"/>
            </a:pPr>
            <a:r>
              <a:rPr lang="en" sz="1200"/>
              <a:t>Pour ce faire vous devez exécuter la commande :</a:t>
            </a:r>
            <a:endParaRPr sz="1200"/>
          </a:p>
          <a:p>
            <a:pPr marL="457200" lvl="0" indent="0" algn="l" rtl="0">
              <a:spcBef>
                <a:spcPts val="1000"/>
              </a:spcBef>
              <a:spcAft>
                <a:spcPts val="0"/>
              </a:spcAft>
              <a:buSzPts val="1100"/>
              <a:buNone/>
            </a:pPr>
            <a:r>
              <a:rPr lang="en" sz="1200" b="1" i="1"/>
              <a:t>npm outdated</a:t>
            </a:r>
            <a:endParaRPr sz="1200" b="1" i="1"/>
          </a:p>
          <a:p>
            <a:pPr marL="0" lvl="0" indent="0" algn="l" rtl="0">
              <a:spcBef>
                <a:spcPts val="1000"/>
              </a:spcBef>
              <a:spcAft>
                <a:spcPts val="0"/>
              </a:spcAft>
              <a:buSzPts val="1100"/>
              <a:buNone/>
            </a:pPr>
            <a:r>
              <a:rPr lang="en" sz="1200" u="sng"/>
              <a:t>Exercice 1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Allez dans le répertoire</a:t>
            </a:r>
            <a:r>
              <a:rPr lang="en" sz="1200" b="1" i="1"/>
              <a:t> npm-demo</a:t>
            </a:r>
            <a:endParaRPr sz="1200" b="1" i="1"/>
          </a:p>
          <a:p>
            <a:pPr marL="365760" lvl="0" indent="-213359" algn="l" rtl="0">
              <a:spcBef>
                <a:spcPts val="1000"/>
              </a:spcBef>
              <a:spcAft>
                <a:spcPts val="0"/>
              </a:spcAft>
              <a:buSzPts val="1200"/>
              <a:buAutoNum type="arabicPeriod"/>
            </a:pPr>
            <a:r>
              <a:rPr lang="en" sz="1200"/>
              <a:t>Entrez la commande </a:t>
            </a:r>
            <a:r>
              <a:rPr lang="en" sz="1200" b="1" i="1"/>
              <a:t>npm outdated</a:t>
            </a:r>
            <a:endParaRPr sz="1200" b="1" i="1"/>
          </a:p>
          <a:p>
            <a:pPr marL="365760" lvl="0" indent="-213359" algn="l" rtl="0">
              <a:spcBef>
                <a:spcPts val="1000"/>
              </a:spcBef>
              <a:spcAft>
                <a:spcPts val="1000"/>
              </a:spcAft>
              <a:buSzPts val="1200"/>
              <a:buAutoNum type="arabicPeriod"/>
            </a:pPr>
            <a:r>
              <a:rPr lang="en" sz="1200"/>
              <a:t>Voici le résultat que vous devriez avoir sur votre console :</a:t>
            </a:r>
            <a:endParaRPr sz="1200"/>
          </a:p>
        </p:txBody>
      </p:sp>
      <p:sp>
        <p:nvSpPr>
          <p:cNvPr id="529" name="Google Shape;529;p75"/>
          <p:cNvSpPr txBox="1">
            <a:spLocks noGrp="1"/>
          </p:cNvSpPr>
          <p:nvPr>
            <p:ph type="body" idx="1"/>
          </p:nvPr>
        </p:nvSpPr>
        <p:spPr>
          <a:xfrm>
            <a:off x="4572000" y="1723375"/>
            <a:ext cx="4457700" cy="34200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sz="1200" b="1"/>
              <a:t>Package </a:t>
            </a:r>
            <a:r>
              <a:rPr lang="en" sz="1200"/>
              <a:t>	</a:t>
            </a:r>
            <a:r>
              <a:rPr lang="en" sz="1200" b="1"/>
              <a:t>Current </a:t>
            </a:r>
            <a:r>
              <a:rPr lang="en" sz="1200"/>
              <a:t>  	</a:t>
            </a:r>
            <a:r>
              <a:rPr lang="en" sz="1200" b="1"/>
              <a:t>Wanted </a:t>
            </a:r>
            <a:r>
              <a:rPr lang="en" sz="1200"/>
              <a:t> 	</a:t>
            </a:r>
            <a:r>
              <a:rPr lang="en" sz="1200" b="1"/>
              <a:t>Latest </a:t>
            </a:r>
            <a:r>
              <a:rPr lang="en" sz="1200"/>
              <a:t>           </a:t>
            </a:r>
            <a:r>
              <a:rPr lang="en" sz="1200" b="1"/>
              <a:t>Location</a:t>
            </a:r>
            <a:endParaRPr sz="1200" b="1"/>
          </a:p>
          <a:p>
            <a:pPr marL="0" lvl="0" indent="0" algn="l" rtl="0">
              <a:spcBef>
                <a:spcPts val="0"/>
              </a:spcBef>
              <a:spcAft>
                <a:spcPts val="0"/>
              </a:spcAft>
              <a:buNone/>
            </a:pPr>
            <a:r>
              <a:rPr lang="en" sz="1200"/>
              <a:t>mongoose	4.12.6  	4.13.17  	5.2.17            npm-demo</a:t>
            </a:r>
            <a:endParaRPr sz="1200"/>
          </a:p>
          <a:p>
            <a:pPr marL="0" lvl="0" indent="0" algn="l" rtl="0">
              <a:spcBef>
                <a:spcPts val="0"/>
              </a:spcBef>
              <a:spcAft>
                <a:spcPts val="0"/>
              </a:spcAft>
              <a:buNone/>
            </a:pPr>
            <a:r>
              <a:rPr lang="en" sz="1200"/>
              <a:t>underscore	1.8.3	   	1.9.1   		1.9.1  	           npm-demo</a:t>
            </a:r>
            <a:endParaRPr sz="1200"/>
          </a:p>
          <a:p>
            <a:pPr marL="365760" marR="0" lvl="0" indent="-213359" algn="l" rtl="0">
              <a:lnSpc>
                <a:spcPct val="115000"/>
              </a:lnSpc>
              <a:spcBef>
                <a:spcPts val="1000"/>
              </a:spcBef>
              <a:spcAft>
                <a:spcPts val="0"/>
              </a:spcAft>
              <a:buSzPts val="1200"/>
              <a:buChar char="●"/>
            </a:pPr>
            <a:r>
              <a:rPr lang="en" sz="1200"/>
              <a:t>L’exécution de la commande </a:t>
            </a:r>
            <a:r>
              <a:rPr lang="en" sz="1200" b="1" i="1"/>
              <a:t>npm outdated</a:t>
            </a:r>
            <a:r>
              <a:rPr lang="en" sz="1200"/>
              <a:t> permet à </a:t>
            </a:r>
            <a:r>
              <a:rPr lang="en" sz="1200" b="1" i="1"/>
              <a:t>npm </a:t>
            </a:r>
            <a:r>
              <a:rPr lang="en" sz="1200"/>
              <a:t>de </a:t>
            </a:r>
            <a:r>
              <a:rPr lang="en" sz="1200" b="1"/>
              <a:t>comparer </a:t>
            </a:r>
            <a:r>
              <a:rPr lang="en" sz="1200"/>
              <a:t>les versions des librairies installées dans votre application avec celles qui se trouvent dans le registre </a:t>
            </a:r>
            <a:r>
              <a:rPr lang="en" sz="1200" b="1" i="1"/>
              <a:t>npm</a:t>
            </a:r>
            <a:endParaRPr sz="1200" b="1" i="1"/>
          </a:p>
          <a:p>
            <a:pPr marL="365760" marR="0" lvl="0" indent="-213359" algn="l" rtl="0">
              <a:lnSpc>
                <a:spcPct val="115000"/>
              </a:lnSpc>
              <a:spcBef>
                <a:spcPts val="1000"/>
              </a:spcBef>
              <a:spcAft>
                <a:spcPts val="0"/>
              </a:spcAft>
              <a:buSzPts val="1200"/>
              <a:buChar char="●"/>
            </a:pPr>
            <a:r>
              <a:rPr lang="en" sz="1200"/>
              <a:t>La version courante (</a:t>
            </a:r>
            <a:r>
              <a:rPr lang="en" sz="1200" b="1"/>
              <a:t>Current</a:t>
            </a:r>
            <a:r>
              <a:rPr lang="en" sz="1200"/>
              <a:t>) de la librairie </a:t>
            </a:r>
            <a:r>
              <a:rPr lang="en" sz="1200" b="1" i="1"/>
              <a:t>mongoose</a:t>
            </a:r>
            <a:r>
              <a:rPr lang="en" sz="1200"/>
              <a:t> est </a:t>
            </a:r>
            <a:r>
              <a:rPr lang="en" sz="1200" b="1"/>
              <a:t>4.12.6</a:t>
            </a:r>
            <a:endParaRPr sz="1200" b="1"/>
          </a:p>
          <a:p>
            <a:pPr marL="365760" marR="0" lvl="0" indent="-213359" algn="l" rtl="0">
              <a:lnSpc>
                <a:spcPct val="115000"/>
              </a:lnSpc>
              <a:spcBef>
                <a:spcPts val="1000"/>
              </a:spcBef>
              <a:spcAft>
                <a:spcPts val="0"/>
              </a:spcAft>
              <a:buSzPts val="1200"/>
              <a:buChar char="●"/>
            </a:pPr>
            <a:r>
              <a:rPr lang="en" sz="1200"/>
              <a:t>La version cible ou bien celle qu’on voudrait (</a:t>
            </a:r>
            <a:r>
              <a:rPr lang="en" sz="1200" b="1"/>
              <a:t>Wanted</a:t>
            </a:r>
            <a:r>
              <a:rPr lang="en" sz="1200"/>
              <a:t>) de la librairie </a:t>
            </a:r>
            <a:r>
              <a:rPr lang="en" sz="1200" b="1" i="1"/>
              <a:t>mongoose </a:t>
            </a:r>
            <a:r>
              <a:rPr lang="en" sz="1200"/>
              <a:t>est </a:t>
            </a:r>
            <a:r>
              <a:rPr lang="en" sz="1200" b="1"/>
              <a:t>4.3.17</a:t>
            </a:r>
            <a:endParaRPr sz="1200" b="1"/>
          </a:p>
          <a:p>
            <a:pPr marL="365760" marR="0" lvl="0" indent="-213359" algn="l" rtl="0">
              <a:lnSpc>
                <a:spcPct val="115000"/>
              </a:lnSpc>
              <a:spcBef>
                <a:spcPts val="1000"/>
              </a:spcBef>
              <a:spcAft>
                <a:spcPts val="0"/>
              </a:spcAft>
              <a:buSzPts val="1200"/>
              <a:buChar char="●"/>
            </a:pPr>
            <a:r>
              <a:rPr lang="en" sz="1200"/>
              <a:t>La dernière version (</a:t>
            </a:r>
            <a:r>
              <a:rPr lang="en" sz="1200" b="1"/>
              <a:t>Latest</a:t>
            </a:r>
            <a:r>
              <a:rPr lang="en" sz="1200"/>
              <a:t>) de la librairie </a:t>
            </a:r>
            <a:r>
              <a:rPr lang="en" sz="1200" b="1" i="1"/>
              <a:t>mongoose </a:t>
            </a:r>
            <a:r>
              <a:rPr lang="en" sz="1200"/>
              <a:t>est </a:t>
            </a:r>
            <a:r>
              <a:rPr lang="en" sz="1200" b="1"/>
              <a:t>5.2.17 </a:t>
            </a:r>
            <a:endParaRPr sz="1200" b="1"/>
          </a:p>
          <a:p>
            <a:pPr marL="0" lvl="0" indent="0" algn="l" rtl="0">
              <a:spcBef>
                <a:spcPts val="1000"/>
              </a:spcBef>
              <a:spcAft>
                <a:spcPts val="100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Mise à jour des librairies</a:t>
            </a:r>
            <a:endParaRPr>
              <a:solidFill>
                <a:srgbClr val="FFFF00"/>
              </a:solidFill>
            </a:endParaRPr>
          </a:p>
        </p:txBody>
      </p:sp>
      <p:sp>
        <p:nvSpPr>
          <p:cNvPr id="535" name="Google Shape;535;p76"/>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Portez attention à la cible (</a:t>
            </a:r>
            <a:r>
              <a:rPr lang="en" sz="1200" b="1"/>
              <a:t>Wanted</a:t>
            </a:r>
            <a:r>
              <a:rPr lang="en" sz="1200"/>
              <a:t>) de la librairie mongoose qui est de </a:t>
            </a:r>
            <a:r>
              <a:rPr lang="en" sz="1200" b="1"/>
              <a:t>4.13.17</a:t>
            </a:r>
            <a:endParaRPr sz="1200" b="1"/>
          </a:p>
          <a:p>
            <a:pPr marL="822960" lvl="1" indent="-213360" algn="l" rtl="0">
              <a:spcBef>
                <a:spcPts val="1000"/>
              </a:spcBef>
              <a:spcAft>
                <a:spcPts val="0"/>
              </a:spcAft>
              <a:buSzPts val="1200"/>
              <a:buChar char="○"/>
            </a:pPr>
            <a:r>
              <a:rPr lang="en"/>
              <a:t>La version </a:t>
            </a:r>
            <a:r>
              <a:rPr lang="en" b="1"/>
              <a:t>4.13.17</a:t>
            </a:r>
            <a:r>
              <a:rPr lang="en"/>
              <a:t> est affichée car dans les dépendances du fichier </a:t>
            </a:r>
            <a:r>
              <a:rPr lang="en" b="1"/>
              <a:t>package.json</a:t>
            </a:r>
            <a:r>
              <a:rPr lang="en"/>
              <a:t> vous avez la définition suivante :</a:t>
            </a:r>
            <a:endParaRPr/>
          </a:p>
          <a:p>
            <a:pPr marL="914400" lvl="0" indent="0" algn="l" rtl="0">
              <a:spcBef>
                <a:spcPts val="1000"/>
              </a:spcBef>
              <a:spcAft>
                <a:spcPts val="0"/>
              </a:spcAft>
              <a:buNone/>
            </a:pPr>
            <a:r>
              <a:rPr lang="en" sz="1050" b="1">
                <a:latin typeface="Courier New"/>
                <a:ea typeface="Courier New"/>
                <a:cs typeface="Courier New"/>
                <a:sym typeface="Courier New"/>
              </a:rPr>
              <a:t>"mongoose": "^4.12.6"</a:t>
            </a:r>
            <a:endParaRPr sz="1050" b="1">
              <a:latin typeface="Courier New"/>
              <a:ea typeface="Courier New"/>
              <a:cs typeface="Courier New"/>
              <a:sym typeface="Courier New"/>
            </a:endParaRPr>
          </a:p>
          <a:p>
            <a:pPr marL="822960" lvl="1" indent="-213360" algn="l" rtl="0">
              <a:spcBef>
                <a:spcPts val="1000"/>
              </a:spcBef>
              <a:spcAft>
                <a:spcPts val="0"/>
              </a:spcAft>
              <a:buSzPts val="1200"/>
              <a:buChar char="○"/>
            </a:pPr>
            <a:r>
              <a:rPr lang="en"/>
              <a:t>Ce qui indique à </a:t>
            </a:r>
            <a:r>
              <a:rPr lang="en" b="1" i="1"/>
              <a:t>npm </a:t>
            </a:r>
            <a:r>
              <a:rPr lang="en"/>
              <a:t>que la dernière version disponible </a:t>
            </a:r>
            <a:r>
              <a:rPr lang="en" b="1"/>
              <a:t>sans changer la version Majeur</a:t>
            </a:r>
            <a:r>
              <a:rPr lang="en"/>
              <a:t> (</a:t>
            </a:r>
            <a:r>
              <a:rPr lang="en" b="1"/>
              <a:t>4.x</a:t>
            </a:r>
            <a:r>
              <a:rPr lang="en"/>
              <a:t>) est </a:t>
            </a:r>
            <a:r>
              <a:rPr lang="en" b="1"/>
              <a:t>4.13.17</a:t>
            </a:r>
            <a:endParaRPr b="1"/>
          </a:p>
          <a:p>
            <a:pPr marL="822960" lvl="1" indent="-213360" algn="l" rtl="0">
              <a:spcBef>
                <a:spcPts val="1000"/>
              </a:spcBef>
              <a:spcAft>
                <a:spcPts val="1000"/>
              </a:spcAft>
              <a:buSzPts val="1200"/>
              <a:buChar char="○"/>
            </a:pPr>
            <a:r>
              <a:rPr lang="en"/>
              <a:t>Ainsi, si une mise à jour effectuée, alors la version </a:t>
            </a:r>
            <a:r>
              <a:rPr lang="en" b="1"/>
              <a:t>4.13.17</a:t>
            </a:r>
            <a:r>
              <a:rPr lang="en"/>
              <a:t> sera installée dans votre application</a:t>
            </a:r>
            <a:endParaRPr/>
          </a:p>
        </p:txBody>
      </p:sp>
      <p:sp>
        <p:nvSpPr>
          <p:cNvPr id="536" name="Google Shape;536;p76"/>
          <p:cNvSpPr txBox="1">
            <a:spLocks noGrp="1"/>
          </p:cNvSpPr>
          <p:nvPr>
            <p:ph type="body" idx="1"/>
          </p:nvPr>
        </p:nvSpPr>
        <p:spPr>
          <a:xfrm>
            <a:off x="4572000" y="1723375"/>
            <a:ext cx="4457700" cy="3420000"/>
          </a:xfrm>
          <a:prstGeom prst="rect">
            <a:avLst/>
          </a:prstGeom>
        </p:spPr>
        <p:txBody>
          <a:bodyPr spcFirstLastPara="1" wrap="square" lIns="0" tIns="91425" rIns="91425" bIns="91425" anchor="t" anchorCtr="0">
            <a:noAutofit/>
          </a:bodyPr>
          <a:lstStyle/>
          <a:p>
            <a:pPr marL="365760" marR="0" lvl="0" indent="-213359" algn="l" rtl="0">
              <a:lnSpc>
                <a:spcPct val="115000"/>
              </a:lnSpc>
              <a:spcBef>
                <a:spcPts val="0"/>
              </a:spcBef>
              <a:spcAft>
                <a:spcPts val="0"/>
              </a:spcAft>
              <a:buSzPts val="1200"/>
              <a:buChar char="●"/>
            </a:pPr>
            <a:r>
              <a:rPr lang="en" sz="1200"/>
              <a:t>Pour mettre à jour les librairies, vous devez exécuter la commande </a:t>
            </a:r>
            <a:r>
              <a:rPr lang="en" sz="1200" b="1" i="1"/>
              <a:t>npm update</a:t>
            </a:r>
            <a:endParaRPr sz="1200" b="1" i="1"/>
          </a:p>
          <a:p>
            <a:pPr marL="365760" marR="0" lvl="0" indent="-213359" algn="l" rtl="0">
              <a:lnSpc>
                <a:spcPct val="115000"/>
              </a:lnSpc>
              <a:spcBef>
                <a:spcPts val="1000"/>
              </a:spcBef>
              <a:spcAft>
                <a:spcPts val="0"/>
              </a:spcAft>
              <a:buSzPts val="1200"/>
              <a:buChar char="●"/>
            </a:pPr>
            <a:r>
              <a:rPr lang="en" sz="1200" b="1" u="sng"/>
              <a:t>Important </a:t>
            </a:r>
            <a:r>
              <a:rPr lang="en" sz="1200"/>
              <a:t>:  </a:t>
            </a:r>
            <a:r>
              <a:rPr lang="en" sz="1200" b="1" i="1"/>
              <a:t>npm update </a:t>
            </a:r>
            <a:r>
              <a:rPr lang="en" sz="1200"/>
              <a:t>exécute seulement des mises à jour des versions </a:t>
            </a:r>
            <a:r>
              <a:rPr lang="en" sz="1200" b="1"/>
              <a:t>Mineur </a:t>
            </a:r>
            <a:r>
              <a:rPr lang="en" sz="1200"/>
              <a:t>et </a:t>
            </a:r>
            <a:r>
              <a:rPr lang="en" sz="1200" b="1"/>
              <a:t>Patch </a:t>
            </a:r>
            <a:r>
              <a:rPr lang="en" sz="1200"/>
              <a:t>des librairies car on ne voudrait pas briser une application si une version </a:t>
            </a:r>
            <a:r>
              <a:rPr lang="en" sz="1200" b="1"/>
              <a:t>Majeur </a:t>
            </a:r>
            <a:r>
              <a:rPr lang="en" sz="1200"/>
              <a:t>est installée</a:t>
            </a:r>
            <a:endParaRPr sz="1200"/>
          </a:p>
          <a:p>
            <a:pPr marL="0" lvl="0" indent="0" algn="l" rtl="0">
              <a:spcBef>
                <a:spcPts val="1000"/>
              </a:spcBef>
              <a:spcAft>
                <a:spcPts val="0"/>
              </a:spcAft>
              <a:buNone/>
            </a:pPr>
            <a:r>
              <a:rPr lang="en" sz="1200" u="sng"/>
              <a:t>Exercice 2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Allez dans le répertoire</a:t>
            </a:r>
            <a:r>
              <a:rPr lang="en" sz="1200" b="1" i="1"/>
              <a:t> npm-demo</a:t>
            </a:r>
            <a:endParaRPr sz="1200" b="1" i="1"/>
          </a:p>
          <a:p>
            <a:pPr marL="365760" lvl="0" indent="-213359" algn="l" rtl="0">
              <a:spcBef>
                <a:spcPts val="1000"/>
              </a:spcBef>
              <a:spcAft>
                <a:spcPts val="0"/>
              </a:spcAft>
              <a:buSzPts val="1200"/>
              <a:buAutoNum type="arabicPeriod"/>
            </a:pPr>
            <a:r>
              <a:rPr lang="en" sz="1200"/>
              <a:t>Exécutez la commande </a:t>
            </a:r>
            <a:r>
              <a:rPr lang="en" sz="1200" b="1" i="1"/>
              <a:t>npm update</a:t>
            </a:r>
            <a:endParaRPr sz="1200" b="1" i="1"/>
          </a:p>
          <a:p>
            <a:pPr marL="365760" lvl="0" indent="-213359" algn="l" rtl="0">
              <a:spcBef>
                <a:spcPts val="1000"/>
              </a:spcBef>
              <a:spcAft>
                <a:spcPts val="0"/>
              </a:spcAft>
              <a:buSzPts val="1200"/>
              <a:buAutoNum type="arabicPeriod"/>
            </a:pPr>
            <a:r>
              <a:rPr lang="en" sz="1200"/>
              <a:t>Observez les mise à jour effectuées des librairies </a:t>
            </a:r>
            <a:r>
              <a:rPr lang="en" sz="1200" b="1" i="1"/>
              <a:t>mongoose </a:t>
            </a:r>
            <a:r>
              <a:rPr lang="en" sz="1200"/>
              <a:t>et </a:t>
            </a:r>
            <a:r>
              <a:rPr lang="en" sz="1200" b="1" i="1"/>
              <a:t>underscore</a:t>
            </a:r>
            <a:endParaRPr sz="1200" b="1" i="1"/>
          </a:p>
          <a:p>
            <a:pPr marL="0" lvl="0" indent="0" algn="l" rtl="0">
              <a:spcBef>
                <a:spcPts val="1000"/>
              </a:spcBef>
              <a:spcAft>
                <a:spcPts val="100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Mise à jour des librairies</a:t>
            </a:r>
            <a:endParaRPr>
              <a:solidFill>
                <a:srgbClr val="FFFF00"/>
              </a:solidFill>
            </a:endParaRPr>
          </a:p>
        </p:txBody>
      </p:sp>
      <p:sp>
        <p:nvSpPr>
          <p:cNvPr id="542" name="Google Shape;542;p77"/>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Pour mettre à jour </a:t>
            </a:r>
            <a:r>
              <a:rPr lang="en" sz="1200" b="1"/>
              <a:t>la toute dernière version</a:t>
            </a:r>
            <a:r>
              <a:rPr lang="en" sz="1200"/>
              <a:t> d’une librairie en tenant compte de sa version </a:t>
            </a:r>
            <a:r>
              <a:rPr lang="en" sz="1200" b="1"/>
              <a:t>Majeur</a:t>
            </a:r>
            <a:r>
              <a:rPr lang="en" sz="1200"/>
              <a:t>, il faut exécuter la commande </a:t>
            </a:r>
            <a:r>
              <a:rPr lang="en" sz="1200" b="1" i="1"/>
              <a:t>npm-check-updates -u</a:t>
            </a:r>
            <a:r>
              <a:rPr lang="en" sz="1200"/>
              <a:t> ou </a:t>
            </a:r>
            <a:r>
              <a:rPr lang="en" sz="1200" b="1" i="1"/>
              <a:t>ncu -u</a:t>
            </a:r>
            <a:endParaRPr sz="1200"/>
          </a:p>
          <a:p>
            <a:pPr marL="365760" lvl="0" indent="-213359" algn="l" rtl="0">
              <a:spcBef>
                <a:spcPts val="1000"/>
              </a:spcBef>
              <a:spcAft>
                <a:spcPts val="0"/>
              </a:spcAft>
              <a:buSzPts val="1200"/>
              <a:buChar char="●"/>
            </a:pPr>
            <a:r>
              <a:rPr lang="en" sz="1200"/>
              <a:t>La commande </a:t>
            </a:r>
            <a:r>
              <a:rPr lang="en" sz="1200" b="1" i="1"/>
              <a:t>ncu -u </a:t>
            </a:r>
            <a:r>
              <a:rPr lang="en" sz="1200"/>
              <a:t>ne fait que </a:t>
            </a:r>
            <a:r>
              <a:rPr lang="en" sz="1200" b="1"/>
              <a:t>mettre à jour le fichier </a:t>
            </a:r>
            <a:r>
              <a:rPr lang="en" sz="1200" b="1" i="1"/>
              <a:t>package.json</a:t>
            </a:r>
            <a:r>
              <a:rPr lang="en" sz="1200"/>
              <a:t> de votre application avec la dernière version </a:t>
            </a:r>
            <a:r>
              <a:rPr lang="en" sz="1200" b="1"/>
              <a:t>Majeur </a:t>
            </a:r>
            <a:r>
              <a:rPr lang="en" sz="1200"/>
              <a:t>de la librairie</a:t>
            </a:r>
            <a:endParaRPr sz="1200"/>
          </a:p>
          <a:p>
            <a:pPr marL="365760" lvl="0" indent="-213359" algn="l" rtl="0">
              <a:spcBef>
                <a:spcPts val="1000"/>
              </a:spcBef>
              <a:spcAft>
                <a:spcPts val="0"/>
              </a:spcAft>
              <a:buSzPts val="1200"/>
              <a:buChar char="●"/>
            </a:pPr>
            <a:r>
              <a:rPr lang="en" sz="1200"/>
              <a:t>Ainsi, une fois le fichier package.json mis à jour avec la dernière version Majeur de la librairie, il faut exécuter la commande </a:t>
            </a:r>
            <a:r>
              <a:rPr lang="en" sz="1200" b="1" i="1"/>
              <a:t>npm install</a:t>
            </a:r>
            <a:r>
              <a:rPr lang="en" sz="1200"/>
              <a:t> ou </a:t>
            </a:r>
            <a:r>
              <a:rPr lang="en" sz="1200" b="1" i="1"/>
              <a:t>npm i</a:t>
            </a:r>
            <a:r>
              <a:rPr lang="en" sz="1200"/>
              <a:t> pour l’installer</a:t>
            </a:r>
            <a:endParaRPr sz="1200"/>
          </a:p>
          <a:p>
            <a:pPr marL="0" lvl="0" indent="0" algn="l" rtl="0">
              <a:spcBef>
                <a:spcPts val="1000"/>
              </a:spcBef>
              <a:spcAft>
                <a:spcPts val="0"/>
              </a:spcAft>
              <a:buNone/>
            </a:pPr>
            <a:r>
              <a:rPr lang="en" sz="1200" u="sng"/>
              <a:t>Exercice 2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1000"/>
              </a:spcAft>
              <a:buSzPts val="1200"/>
              <a:buAutoNum type="arabicPeriod"/>
            </a:pPr>
            <a:r>
              <a:rPr lang="en" sz="1200"/>
              <a:t>Allez dans le répertoire</a:t>
            </a:r>
            <a:r>
              <a:rPr lang="en" sz="1200" b="1" i="1"/>
              <a:t> npm-demo</a:t>
            </a:r>
            <a:endParaRPr/>
          </a:p>
        </p:txBody>
      </p:sp>
      <p:sp>
        <p:nvSpPr>
          <p:cNvPr id="543" name="Google Shape;543;p77"/>
          <p:cNvSpPr txBox="1">
            <a:spLocks noGrp="1"/>
          </p:cNvSpPr>
          <p:nvPr>
            <p:ph type="body" idx="1"/>
          </p:nvPr>
        </p:nvSpPr>
        <p:spPr>
          <a:xfrm>
            <a:off x="4572000" y="1723375"/>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AutoNum type="arabicPeriod" startAt="3"/>
            </a:pPr>
            <a:r>
              <a:rPr lang="en" sz="1200"/>
              <a:t>Exécutez la commande </a:t>
            </a:r>
            <a:r>
              <a:rPr lang="en" sz="1200" b="1" i="1"/>
              <a:t>npm i -g npm-check-updates</a:t>
            </a:r>
            <a:endParaRPr sz="1200" b="1" i="1"/>
          </a:p>
          <a:p>
            <a:pPr marL="365760" lvl="0" indent="-213359" algn="l" rtl="0">
              <a:spcBef>
                <a:spcPts val="1000"/>
              </a:spcBef>
              <a:spcAft>
                <a:spcPts val="0"/>
              </a:spcAft>
              <a:buSzPts val="1200"/>
              <a:buAutoNum type="arabicPeriod" startAt="3"/>
            </a:pPr>
            <a:r>
              <a:rPr lang="en" sz="1200"/>
              <a:t>Exécutez la commande </a:t>
            </a:r>
            <a:r>
              <a:rPr lang="en" sz="1200" b="1"/>
              <a:t>npm-check-updates </a:t>
            </a:r>
            <a:r>
              <a:rPr lang="en" sz="1200"/>
              <a:t>pour afficher les dernières version </a:t>
            </a:r>
            <a:r>
              <a:rPr lang="en" sz="1200" b="1"/>
              <a:t>Majeur </a:t>
            </a:r>
            <a:r>
              <a:rPr lang="en" sz="1200"/>
              <a:t>des librairies</a:t>
            </a:r>
            <a:endParaRPr sz="1200"/>
          </a:p>
          <a:p>
            <a:pPr marL="365760" lvl="0" indent="-213359" algn="l" rtl="0">
              <a:spcBef>
                <a:spcPts val="1000"/>
              </a:spcBef>
              <a:spcAft>
                <a:spcPts val="0"/>
              </a:spcAft>
              <a:buSzPts val="1200"/>
              <a:buAutoNum type="arabicPeriod" startAt="3"/>
            </a:pPr>
            <a:r>
              <a:rPr lang="en" sz="1200"/>
              <a:t>Exécutez la commande </a:t>
            </a:r>
            <a:r>
              <a:rPr lang="en" sz="1200" b="1" i="1"/>
              <a:t>ncu -u</a:t>
            </a:r>
            <a:r>
              <a:rPr lang="en" sz="1200"/>
              <a:t> pour </a:t>
            </a:r>
            <a:r>
              <a:rPr lang="en" sz="1200" b="1"/>
              <a:t>mettre à jour</a:t>
            </a:r>
            <a:r>
              <a:rPr lang="en" sz="1200"/>
              <a:t> le fichier </a:t>
            </a:r>
            <a:r>
              <a:rPr lang="en" sz="1200" b="1" i="1"/>
              <a:t>package.json</a:t>
            </a:r>
            <a:r>
              <a:rPr lang="en" sz="1200"/>
              <a:t> de votre application avec les dernières versions </a:t>
            </a:r>
            <a:r>
              <a:rPr lang="en" sz="1200" b="1"/>
              <a:t>Majeur </a:t>
            </a:r>
            <a:r>
              <a:rPr lang="en" sz="1200"/>
              <a:t>des  librairies</a:t>
            </a:r>
            <a:endParaRPr sz="1200"/>
          </a:p>
          <a:p>
            <a:pPr marL="365760" lvl="0" indent="-213359" algn="l" rtl="0">
              <a:spcBef>
                <a:spcPts val="1000"/>
              </a:spcBef>
              <a:spcAft>
                <a:spcPts val="0"/>
              </a:spcAft>
              <a:buSzPts val="1200"/>
              <a:buAutoNum type="arabicPeriod" startAt="3"/>
            </a:pPr>
            <a:r>
              <a:rPr lang="en" sz="1200"/>
              <a:t>Vérifiez que le fichier </a:t>
            </a:r>
            <a:r>
              <a:rPr lang="en" sz="1200" b="1" i="1"/>
              <a:t>package.json</a:t>
            </a:r>
            <a:r>
              <a:rPr lang="en" sz="1200"/>
              <a:t> a été mis à jour</a:t>
            </a:r>
            <a:endParaRPr sz="1200"/>
          </a:p>
          <a:p>
            <a:pPr marL="365760" lvl="0" indent="-213359" algn="l" rtl="0">
              <a:spcBef>
                <a:spcPts val="1000"/>
              </a:spcBef>
              <a:spcAft>
                <a:spcPts val="0"/>
              </a:spcAft>
              <a:buSzPts val="1200"/>
              <a:buAutoNum type="arabicPeriod" startAt="3"/>
            </a:pPr>
            <a:r>
              <a:rPr lang="en" sz="1200"/>
              <a:t>Exécutez la commande </a:t>
            </a:r>
            <a:r>
              <a:rPr lang="en" sz="1200" b="1" i="1"/>
              <a:t>npm i</a:t>
            </a:r>
            <a:r>
              <a:rPr lang="en" sz="1200"/>
              <a:t> pour </a:t>
            </a:r>
            <a:r>
              <a:rPr lang="en" sz="1200" b="1"/>
              <a:t>installer </a:t>
            </a:r>
            <a:r>
              <a:rPr lang="en" sz="1200"/>
              <a:t>les mises à jour</a:t>
            </a:r>
            <a:endParaRPr sz="1200"/>
          </a:p>
          <a:p>
            <a:pPr marL="365760" lvl="0" indent="-213359" algn="l" rtl="0">
              <a:spcBef>
                <a:spcPts val="1000"/>
              </a:spcBef>
              <a:spcAft>
                <a:spcPts val="0"/>
              </a:spcAft>
              <a:buSzPts val="1200"/>
              <a:buAutoNum type="arabicPeriod" startAt="3"/>
            </a:pPr>
            <a:r>
              <a:rPr lang="en" sz="1200"/>
              <a:t>Exécutez la commande </a:t>
            </a:r>
            <a:r>
              <a:rPr lang="en" sz="1200" b="1" i="1"/>
              <a:t>npm outdated </a:t>
            </a:r>
            <a:r>
              <a:rPr lang="en" sz="1200"/>
              <a:t>ou </a:t>
            </a:r>
            <a:r>
              <a:rPr lang="en" sz="1200" b="1" i="1"/>
              <a:t>ncu </a:t>
            </a:r>
            <a:r>
              <a:rPr lang="en" sz="1200"/>
              <a:t>pour vérifier que toutes les librairies de votre application sont à jour et les plus récentes</a:t>
            </a:r>
            <a:endParaRPr sz="1200"/>
          </a:p>
          <a:p>
            <a:pPr marL="0" lvl="0" indent="0" algn="l" rtl="0">
              <a:spcBef>
                <a:spcPts val="1000"/>
              </a:spcBef>
              <a:spcAft>
                <a:spcPts val="100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DevDependencies</a:t>
            </a:r>
            <a:endParaRPr>
              <a:solidFill>
                <a:srgbClr val="FFFF00"/>
              </a:solidFill>
            </a:endParaRPr>
          </a:p>
        </p:txBody>
      </p:sp>
      <p:sp>
        <p:nvSpPr>
          <p:cNvPr id="549" name="Google Shape;549;p78"/>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Jusqu’à maintenant, toutes les librairies que vous avez installées sont des dépendances reliées à l’application. Ce sont des dépendances nécessaires au bon fonctionnement de l’application</a:t>
            </a:r>
            <a:endParaRPr sz="1200"/>
          </a:p>
          <a:p>
            <a:pPr marL="365760" lvl="0" indent="-213359" algn="l" rtl="0">
              <a:spcBef>
                <a:spcPts val="1000"/>
              </a:spcBef>
              <a:spcAft>
                <a:spcPts val="0"/>
              </a:spcAft>
              <a:buSzPts val="1200"/>
              <a:buChar char="●"/>
            </a:pPr>
            <a:r>
              <a:rPr lang="en" sz="1200"/>
              <a:t>Il existe aussi des dépendances qui sont reliées seulement au </a:t>
            </a:r>
            <a:r>
              <a:rPr lang="en" sz="1200" b="1"/>
              <a:t>développement (DevDpendencies)</a:t>
            </a:r>
            <a:r>
              <a:rPr lang="en" sz="1200"/>
              <a:t>. Ce sont des dépendances qui ne sont pas nécessaires au bon fonctionnement de l’application. Par exemple :</a:t>
            </a:r>
            <a:endParaRPr sz="1200"/>
          </a:p>
          <a:p>
            <a:pPr marL="914400" lvl="1" indent="-304800" algn="l" rtl="0">
              <a:spcBef>
                <a:spcPts val="1000"/>
              </a:spcBef>
              <a:spcAft>
                <a:spcPts val="0"/>
              </a:spcAft>
              <a:buSzPts val="1200"/>
              <a:buChar char="○"/>
            </a:pPr>
            <a:r>
              <a:rPr lang="en"/>
              <a:t>Librairies pour exécuter des test unitaires</a:t>
            </a:r>
            <a:endParaRPr/>
          </a:p>
          <a:p>
            <a:pPr marL="914400" lvl="1" indent="-304800" algn="l" rtl="0">
              <a:spcBef>
                <a:spcPts val="0"/>
              </a:spcBef>
              <a:spcAft>
                <a:spcPts val="0"/>
              </a:spcAft>
              <a:buSzPts val="1200"/>
              <a:buChar char="○"/>
            </a:pPr>
            <a:r>
              <a:rPr lang="en"/>
              <a:t>Libraries pour analyser du code JavaScript</a:t>
            </a:r>
            <a:endParaRPr/>
          </a:p>
          <a:p>
            <a:pPr marL="365760" lvl="0" indent="-213359" algn="l" rtl="0">
              <a:spcBef>
                <a:spcPts val="1000"/>
              </a:spcBef>
              <a:spcAft>
                <a:spcPts val="1000"/>
              </a:spcAft>
              <a:buSzPts val="1200"/>
              <a:buChar char="●"/>
            </a:pPr>
            <a:r>
              <a:rPr lang="en" sz="1200"/>
              <a:t>Les dépendances liées au </a:t>
            </a:r>
            <a:r>
              <a:rPr lang="en" sz="1200" b="1"/>
              <a:t>développement </a:t>
            </a:r>
            <a:r>
              <a:rPr lang="en" sz="1200"/>
              <a:t>ne devraient en aucun cas être déployés dans un environnement de production</a:t>
            </a:r>
            <a:endParaRPr/>
          </a:p>
        </p:txBody>
      </p:sp>
      <p:sp>
        <p:nvSpPr>
          <p:cNvPr id="550" name="Google Shape;550;p78"/>
          <p:cNvSpPr txBox="1">
            <a:spLocks noGrp="1"/>
          </p:cNvSpPr>
          <p:nvPr>
            <p:ph type="body" idx="1"/>
          </p:nvPr>
        </p:nvSpPr>
        <p:spPr>
          <a:xfrm>
            <a:off x="4572000" y="1723375"/>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Nous allons installer la librairie </a:t>
            </a:r>
            <a:r>
              <a:rPr lang="en" sz="1200" b="1" i="1"/>
              <a:t>jshint </a:t>
            </a:r>
            <a:r>
              <a:rPr lang="en" sz="1200"/>
              <a:t>pour analyser votre code et identifier les erreurs potentiels ou de syntaxe</a:t>
            </a:r>
            <a:endParaRPr sz="1200"/>
          </a:p>
          <a:p>
            <a:pPr marL="0" lvl="0" indent="0" algn="l" rtl="0">
              <a:spcBef>
                <a:spcPts val="1000"/>
              </a:spcBef>
              <a:spcAft>
                <a:spcPts val="0"/>
              </a:spcAft>
              <a:buNone/>
            </a:pPr>
            <a:r>
              <a:rPr lang="en" sz="1200" u="sng"/>
              <a:t>Exercice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Allez dans le répertoire</a:t>
            </a:r>
            <a:r>
              <a:rPr lang="en" sz="1200" b="1" i="1"/>
              <a:t> npm-demo</a:t>
            </a:r>
            <a:endParaRPr sz="1200" b="1" i="1"/>
          </a:p>
          <a:p>
            <a:pPr marL="365760" lvl="0" indent="-213359" algn="l" rtl="0">
              <a:spcBef>
                <a:spcPts val="1000"/>
              </a:spcBef>
              <a:spcAft>
                <a:spcPts val="0"/>
              </a:spcAft>
              <a:buSzPts val="1200"/>
              <a:buAutoNum type="arabicPeriod"/>
            </a:pPr>
            <a:r>
              <a:rPr lang="en" sz="1200"/>
              <a:t>Exécutez la commande </a:t>
            </a:r>
            <a:r>
              <a:rPr lang="en" sz="1200" b="1" i="1"/>
              <a:t>npm i jshint --save-dev </a:t>
            </a:r>
            <a:r>
              <a:rPr lang="en" sz="1200"/>
              <a:t>afin d’installer la librairie </a:t>
            </a:r>
            <a:r>
              <a:rPr lang="en" sz="1200" b="1" i="1"/>
              <a:t>jshint </a:t>
            </a:r>
            <a:r>
              <a:rPr lang="en" sz="1200"/>
              <a:t>au niveau des dépendances reliés au développement (</a:t>
            </a:r>
            <a:r>
              <a:rPr lang="en" sz="1200" b="1"/>
              <a:t>devDependencies</a:t>
            </a:r>
            <a:r>
              <a:rPr lang="en" sz="1200"/>
              <a:t>)</a:t>
            </a:r>
            <a:endParaRPr sz="1200"/>
          </a:p>
          <a:p>
            <a:pPr marL="365760" lvl="0" indent="-213359" algn="l" rtl="0">
              <a:spcBef>
                <a:spcPts val="1000"/>
              </a:spcBef>
              <a:spcAft>
                <a:spcPts val="0"/>
              </a:spcAft>
              <a:buSzPts val="1200"/>
              <a:buAutoNum type="arabicPeriod"/>
            </a:pPr>
            <a:r>
              <a:rPr lang="en" sz="1200"/>
              <a:t>Ouvrez le fichier package.json et observez que la librairie jshint a été placée dans la propriété </a:t>
            </a:r>
            <a:r>
              <a:rPr lang="en" sz="1200" b="1" i="1"/>
              <a:t>devDependencies </a:t>
            </a:r>
            <a:endParaRPr sz="1200" b="1" i="1"/>
          </a:p>
          <a:p>
            <a:pPr marL="365760" lvl="0" indent="-213359" algn="l" rtl="0">
              <a:spcBef>
                <a:spcPts val="1000"/>
              </a:spcBef>
              <a:spcAft>
                <a:spcPts val="1000"/>
              </a:spcAft>
              <a:buSzPts val="1200"/>
              <a:buAutoNum type="arabicPeriod"/>
            </a:pPr>
            <a:r>
              <a:rPr lang="en" sz="1200"/>
              <a:t>Ouvrez le répertoire </a:t>
            </a:r>
            <a:r>
              <a:rPr lang="en" sz="1200" b="1" i="1"/>
              <a:t>node_modules </a:t>
            </a:r>
            <a:r>
              <a:rPr lang="en" sz="1200"/>
              <a:t>et vérifiez que la librairie jshint est bien présente</a:t>
            </a:r>
            <a:endParaRPr sz="1200" b="1" i="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DevDependencies</a:t>
            </a:r>
            <a:endParaRPr>
              <a:solidFill>
                <a:srgbClr val="FFFF00"/>
              </a:solidFill>
            </a:endParaRPr>
          </a:p>
        </p:txBody>
      </p:sp>
      <p:sp>
        <p:nvSpPr>
          <p:cNvPr id="556" name="Google Shape;556;p79"/>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Les dépendances quelles soient reliées à l’application (dependencies) ou de développement (devDependencies) sont toutes placées dans le répertoire </a:t>
            </a:r>
            <a:r>
              <a:rPr lang="en" sz="1200" b="1" i="1"/>
              <a:t>node_modules</a:t>
            </a:r>
            <a:endParaRPr sz="1200" b="1" i="1"/>
          </a:p>
          <a:p>
            <a:pPr marL="365760" lvl="0" indent="-213359" algn="l" rtl="0">
              <a:spcBef>
                <a:spcPts val="1000"/>
              </a:spcBef>
              <a:spcAft>
                <a:spcPts val="0"/>
              </a:spcAft>
              <a:buSzPts val="1200"/>
              <a:buChar char="●"/>
            </a:pPr>
            <a:r>
              <a:rPr lang="en" sz="1200"/>
              <a:t>Les dépendances applicatives et de développement sont différenciées dans le fichier package.json grâce à leur propriétés respectives </a:t>
            </a:r>
            <a:r>
              <a:rPr lang="en" sz="1200" b="1" i="1"/>
              <a:t>dependencies </a:t>
            </a:r>
            <a:r>
              <a:rPr lang="en" sz="1200"/>
              <a:t>et </a:t>
            </a:r>
            <a:r>
              <a:rPr lang="en" sz="1200" b="1" i="1"/>
              <a:t>devDependencies</a:t>
            </a:r>
            <a:endParaRPr sz="1200" b="1" i="1"/>
          </a:p>
          <a:p>
            <a:pPr marL="457200" lvl="0" indent="0" algn="l" rtl="0">
              <a:lnSpc>
                <a:spcPct val="135714"/>
              </a:lnSpc>
              <a:spcBef>
                <a:spcPts val="1000"/>
              </a:spcBef>
              <a:spcAft>
                <a:spcPts val="0"/>
              </a:spcAft>
              <a:buNone/>
            </a:pPr>
            <a:r>
              <a:rPr lang="en" sz="1050">
                <a:latin typeface="Courier New"/>
                <a:ea typeface="Courier New"/>
                <a:cs typeface="Courier New"/>
                <a:sym typeface="Courier New"/>
              </a:rPr>
              <a:t> "</a:t>
            </a:r>
            <a:r>
              <a:rPr lang="en" sz="1050" b="1">
                <a:latin typeface="Courier New"/>
                <a:ea typeface="Courier New"/>
                <a:cs typeface="Courier New"/>
                <a:sym typeface="Courier New"/>
              </a:rPr>
              <a:t>dependencies</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"mongoose": "^5.2.17",</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"underscore": "^1.9.1"</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a:t>
            </a:r>
            <a:r>
              <a:rPr lang="en" sz="1050" b="1">
                <a:latin typeface="Courier New"/>
                <a:ea typeface="Courier New"/>
                <a:cs typeface="Courier New"/>
                <a:sym typeface="Courier New"/>
              </a:rPr>
              <a:t>devDependencies</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"jshint": "^2.9.6"</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marL="0" lvl="0" indent="0" algn="l" rtl="0">
              <a:spcBef>
                <a:spcPts val="0"/>
              </a:spcBef>
              <a:spcAft>
                <a:spcPts val="1000"/>
              </a:spcAft>
              <a:buNone/>
            </a:pPr>
            <a:endParaRPr sz="1200"/>
          </a:p>
        </p:txBody>
      </p:sp>
      <p:sp>
        <p:nvSpPr>
          <p:cNvPr id="557" name="Google Shape;557;p79"/>
          <p:cNvSpPr txBox="1">
            <a:spLocks noGrp="1"/>
          </p:cNvSpPr>
          <p:nvPr>
            <p:ph type="body" idx="1"/>
          </p:nvPr>
        </p:nvSpPr>
        <p:spPr>
          <a:xfrm>
            <a:off x="4545125" y="1723375"/>
            <a:ext cx="4484700" cy="3420000"/>
          </a:xfrm>
          <a:prstGeom prst="rect">
            <a:avLst/>
          </a:prstGeom>
        </p:spPr>
        <p:txBody>
          <a:bodyPr spcFirstLastPara="1" wrap="square" lIns="0" tIns="91425" rIns="91425" bIns="91425" anchor="t" anchorCtr="0">
            <a:noAutofit/>
          </a:bodyPr>
          <a:lstStyle/>
          <a:p>
            <a:pPr marL="0" lvl="0" indent="0" algn="l" rtl="0">
              <a:spcBef>
                <a:spcPts val="0"/>
              </a:spcBef>
              <a:spcAft>
                <a:spcPts val="1000"/>
              </a:spcAft>
              <a:buNone/>
            </a:pPr>
            <a:endParaRPr sz="1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Désinstaller une librairie</a:t>
            </a:r>
            <a:endParaRPr>
              <a:solidFill>
                <a:srgbClr val="FFFF00"/>
              </a:solidFill>
            </a:endParaRPr>
          </a:p>
        </p:txBody>
      </p:sp>
      <p:sp>
        <p:nvSpPr>
          <p:cNvPr id="563" name="Google Shape;563;p80"/>
          <p:cNvSpPr txBox="1">
            <a:spLocks noGrp="1"/>
          </p:cNvSpPr>
          <p:nvPr>
            <p:ph type="body" idx="1"/>
          </p:nvPr>
        </p:nvSpPr>
        <p:spPr>
          <a:xfrm>
            <a:off x="87425" y="1723600"/>
            <a:ext cx="45489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Parfois vous aurez besoin de désinstaller une librairie de votre application si vous ne l’utilisez plus</a:t>
            </a:r>
            <a:endParaRPr sz="1200"/>
          </a:p>
          <a:p>
            <a:pPr marL="365760" lvl="0" indent="-213359" algn="l" rtl="0">
              <a:spcBef>
                <a:spcPts val="1000"/>
              </a:spcBef>
              <a:spcAft>
                <a:spcPts val="0"/>
              </a:spcAft>
              <a:buSzPts val="1200"/>
              <a:buChar char="●"/>
            </a:pPr>
            <a:r>
              <a:rPr lang="en" sz="1200"/>
              <a:t>Pour ce faire, vous devez exécuter </a:t>
            </a:r>
            <a:r>
              <a:rPr lang="en" sz="1200" b="1" i="1"/>
              <a:t>npm uninstall</a:t>
            </a:r>
            <a:r>
              <a:rPr lang="en" sz="1200"/>
              <a:t> ou </a:t>
            </a:r>
            <a:r>
              <a:rPr lang="en" sz="1200" b="1" i="1"/>
              <a:t>npm un</a:t>
            </a:r>
            <a:r>
              <a:rPr lang="en" sz="1200"/>
              <a:t> suivi du nom de la librairie à désinstaller</a:t>
            </a:r>
            <a:endParaRPr sz="1200"/>
          </a:p>
          <a:p>
            <a:pPr marL="457200" lvl="0" indent="0" algn="l" rtl="0">
              <a:spcBef>
                <a:spcPts val="1000"/>
              </a:spcBef>
              <a:spcAft>
                <a:spcPts val="0"/>
              </a:spcAft>
              <a:buNone/>
            </a:pPr>
            <a:r>
              <a:rPr lang="en" sz="1200" b="1" i="1"/>
              <a:t>npm un &lt;nom de la librairie&gt;</a:t>
            </a:r>
            <a:endParaRPr sz="1200" b="1" i="1"/>
          </a:p>
          <a:p>
            <a:pPr marL="0" lvl="0" indent="0" algn="l" rtl="0">
              <a:spcBef>
                <a:spcPts val="1000"/>
              </a:spcBef>
              <a:spcAft>
                <a:spcPts val="0"/>
              </a:spcAft>
              <a:buNone/>
            </a:pPr>
            <a:r>
              <a:rPr lang="en" sz="1200" u="sng"/>
              <a:t>Exercice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Allez dans le répertoire</a:t>
            </a:r>
            <a:r>
              <a:rPr lang="en" sz="1200" b="1" i="1"/>
              <a:t> npm-demo</a:t>
            </a:r>
            <a:endParaRPr sz="1200" b="1" i="1"/>
          </a:p>
          <a:p>
            <a:pPr marL="365760" lvl="0" indent="-213359" algn="l" rtl="0">
              <a:spcBef>
                <a:spcPts val="1000"/>
              </a:spcBef>
              <a:spcAft>
                <a:spcPts val="1000"/>
              </a:spcAft>
              <a:buSzPts val="1200"/>
              <a:buAutoNum type="arabicPeriod"/>
            </a:pPr>
            <a:r>
              <a:rPr lang="en" sz="1200"/>
              <a:t>Exécutez la commande </a:t>
            </a:r>
            <a:r>
              <a:rPr lang="en" sz="1200" b="1" i="1"/>
              <a:t>npm un mongoose </a:t>
            </a:r>
            <a:r>
              <a:rPr lang="en" sz="1200"/>
              <a:t>pour désinstaller la librairie </a:t>
            </a:r>
            <a:r>
              <a:rPr lang="en" sz="1200" b="1" i="1"/>
              <a:t>mongoose </a:t>
            </a:r>
            <a:r>
              <a:rPr lang="en" sz="1200"/>
              <a:t>de votre application</a:t>
            </a:r>
            <a:endParaRPr sz="1200"/>
          </a:p>
        </p:txBody>
      </p:sp>
      <p:sp>
        <p:nvSpPr>
          <p:cNvPr id="564" name="Google Shape;564;p80"/>
          <p:cNvSpPr txBox="1">
            <a:spLocks noGrp="1"/>
          </p:cNvSpPr>
          <p:nvPr>
            <p:ph type="body" idx="1"/>
          </p:nvPr>
        </p:nvSpPr>
        <p:spPr>
          <a:xfrm>
            <a:off x="4636325" y="1723375"/>
            <a:ext cx="43935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AutoNum type="arabicPeriod" startAt="4"/>
            </a:pPr>
            <a:r>
              <a:rPr lang="en" sz="1200"/>
              <a:t>Remarquez que la librairie </a:t>
            </a:r>
            <a:r>
              <a:rPr lang="en" sz="1200" b="1" i="1"/>
              <a:t>mongoose </a:t>
            </a:r>
            <a:r>
              <a:rPr lang="en" sz="1200"/>
              <a:t>n'apparaît plus dans la propriété </a:t>
            </a:r>
            <a:r>
              <a:rPr lang="en" sz="1200" b="1" i="1"/>
              <a:t>dependencies </a:t>
            </a:r>
            <a:r>
              <a:rPr lang="en" sz="1200"/>
              <a:t>du fichier </a:t>
            </a:r>
            <a:r>
              <a:rPr lang="en" sz="1200" b="1" i="1"/>
              <a:t>package.json</a:t>
            </a:r>
            <a:r>
              <a:rPr lang="en" sz="1200"/>
              <a:t> ainsi que dans le répertoire </a:t>
            </a:r>
            <a:r>
              <a:rPr lang="en" sz="1200" b="1" i="1"/>
              <a:t>node_modules </a:t>
            </a:r>
            <a:r>
              <a:rPr lang="en" sz="1200"/>
              <a:t>de votre application.</a:t>
            </a:r>
            <a:endParaRPr sz="1200"/>
          </a:p>
          <a:p>
            <a:pPr marL="457200" lvl="0" indent="0" algn="l" rtl="0">
              <a:spcBef>
                <a:spcPts val="1000"/>
              </a:spcBef>
              <a:spcAft>
                <a:spcPts val="0"/>
              </a:spcAft>
              <a:buNone/>
            </a:pPr>
            <a:r>
              <a:rPr lang="en" sz="1200"/>
              <a:t> (Assurez-vous d’avoir rafraîchi le répertoire </a:t>
            </a:r>
            <a:r>
              <a:rPr lang="en" sz="1200" b="1" i="1"/>
              <a:t>node_modules </a:t>
            </a:r>
            <a:r>
              <a:rPr lang="en" sz="1200"/>
              <a:t>dans </a:t>
            </a:r>
            <a:r>
              <a:rPr lang="en" sz="1200" b="1"/>
              <a:t>VSCode</a:t>
            </a:r>
            <a:r>
              <a:rPr lang="en" sz="1200"/>
              <a:t>)</a:t>
            </a:r>
            <a:endParaRPr sz="1200"/>
          </a:p>
          <a:p>
            <a:pPr marL="0" lvl="0" indent="0" algn="l" rtl="0">
              <a:spcBef>
                <a:spcPts val="1000"/>
              </a:spcBef>
              <a:spcAft>
                <a:spcPts val="1000"/>
              </a:spcAft>
              <a:buNone/>
            </a:pPr>
            <a:endParaRPr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Les librairies globales</a:t>
            </a:r>
            <a:endParaRPr>
              <a:solidFill>
                <a:srgbClr val="FFFF00"/>
              </a:solidFill>
            </a:endParaRPr>
          </a:p>
        </p:txBody>
      </p:sp>
      <p:sp>
        <p:nvSpPr>
          <p:cNvPr id="570" name="Google Shape;570;p81"/>
          <p:cNvSpPr txBox="1">
            <a:spLocks noGrp="1"/>
          </p:cNvSpPr>
          <p:nvPr>
            <p:ph type="body" idx="1"/>
          </p:nvPr>
        </p:nvSpPr>
        <p:spPr>
          <a:xfrm>
            <a:off x="87425" y="1723600"/>
            <a:ext cx="45489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Vous avez vu jusqu’à maintenant comment installer, mettre à jour et désinstaller des librairies qui sont </a:t>
            </a:r>
            <a:r>
              <a:rPr lang="en" sz="1200" b="1"/>
              <a:t>locales </a:t>
            </a:r>
            <a:r>
              <a:rPr lang="en" sz="1200"/>
              <a:t>à votre application qu’elle soit de type applicative ou de développement</a:t>
            </a:r>
            <a:endParaRPr sz="1200"/>
          </a:p>
          <a:p>
            <a:pPr marL="365760" lvl="0" indent="-213359" algn="l" rtl="0">
              <a:spcBef>
                <a:spcPts val="1000"/>
              </a:spcBef>
              <a:spcAft>
                <a:spcPts val="0"/>
              </a:spcAft>
              <a:buSzPts val="1200"/>
              <a:buChar char="●"/>
            </a:pPr>
            <a:r>
              <a:rPr lang="en" sz="1200"/>
              <a:t>Il existe cependant des librairies </a:t>
            </a:r>
            <a:r>
              <a:rPr lang="en" sz="1200" b="1"/>
              <a:t>globales </a:t>
            </a:r>
            <a:r>
              <a:rPr lang="en" sz="1200"/>
              <a:t>à votre application et celles ci peuvent être accessibles à l’extérieur de votre application. Examples :</a:t>
            </a:r>
            <a:endParaRPr sz="1200"/>
          </a:p>
          <a:p>
            <a:pPr marL="914400" lvl="1" indent="-304800" algn="l" rtl="0">
              <a:spcBef>
                <a:spcPts val="1000"/>
              </a:spcBef>
              <a:spcAft>
                <a:spcPts val="0"/>
              </a:spcAft>
              <a:buSzPts val="1200"/>
              <a:buChar char="○"/>
            </a:pPr>
            <a:r>
              <a:rPr lang="en" b="1"/>
              <a:t>npm</a:t>
            </a:r>
            <a:endParaRPr b="1"/>
          </a:p>
          <a:p>
            <a:pPr marL="914400" lvl="1" indent="-304800" algn="l" rtl="0">
              <a:spcBef>
                <a:spcPts val="0"/>
              </a:spcBef>
              <a:spcAft>
                <a:spcPts val="0"/>
              </a:spcAft>
              <a:buSzPts val="1200"/>
              <a:buChar char="○"/>
            </a:pPr>
            <a:r>
              <a:rPr lang="en" b="1"/>
              <a:t>ng </a:t>
            </a:r>
            <a:r>
              <a:rPr lang="en"/>
              <a:t>(Outil de création de projets Angular)</a:t>
            </a:r>
            <a:endParaRPr/>
          </a:p>
          <a:p>
            <a:pPr marL="0" lvl="0" indent="0" algn="l" rtl="0">
              <a:spcBef>
                <a:spcPts val="0"/>
              </a:spcBef>
              <a:spcAft>
                <a:spcPts val="0"/>
              </a:spcAft>
              <a:buNone/>
            </a:pPr>
            <a:endParaRPr/>
          </a:p>
          <a:p>
            <a:pPr marL="365760" lvl="0" indent="-213359" algn="l" rtl="0">
              <a:spcBef>
                <a:spcPts val="0"/>
              </a:spcBef>
              <a:spcAft>
                <a:spcPts val="0"/>
              </a:spcAft>
              <a:buSzPts val="1200"/>
              <a:buChar char="●"/>
            </a:pPr>
            <a:r>
              <a:rPr lang="en" sz="1200"/>
              <a:t>Pour installer une librairie globale, il faut exécuter la commande </a:t>
            </a:r>
            <a:r>
              <a:rPr lang="en" sz="1200" b="1" i="1"/>
              <a:t>npm i -g</a:t>
            </a:r>
            <a:r>
              <a:rPr lang="en" sz="1200"/>
              <a:t> suivi du nom de la librairie</a:t>
            </a:r>
            <a:endParaRPr sz="1200"/>
          </a:p>
          <a:p>
            <a:pPr marL="457200" lvl="0" indent="0" algn="l" rtl="0">
              <a:spcBef>
                <a:spcPts val="1000"/>
              </a:spcBef>
              <a:spcAft>
                <a:spcPts val="1000"/>
              </a:spcAft>
              <a:buNone/>
            </a:pPr>
            <a:r>
              <a:rPr lang="en" sz="1200" b="1" i="1"/>
              <a:t>npm i -g &lt;nom de la librairie&gt;</a:t>
            </a:r>
            <a:endParaRPr sz="1200" b="1" i="1"/>
          </a:p>
        </p:txBody>
      </p:sp>
      <p:sp>
        <p:nvSpPr>
          <p:cNvPr id="571" name="Google Shape;571;p81"/>
          <p:cNvSpPr txBox="1">
            <a:spLocks noGrp="1"/>
          </p:cNvSpPr>
          <p:nvPr>
            <p:ph type="body" idx="1"/>
          </p:nvPr>
        </p:nvSpPr>
        <p:spPr>
          <a:xfrm>
            <a:off x="4636325" y="1723375"/>
            <a:ext cx="43935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L’option </a:t>
            </a:r>
            <a:r>
              <a:rPr lang="en" sz="1200" b="1" i="1"/>
              <a:t>-g</a:t>
            </a:r>
            <a:r>
              <a:rPr lang="en" sz="1200"/>
              <a:t> indique à </a:t>
            </a:r>
            <a:r>
              <a:rPr lang="en" sz="1200" b="1" i="1"/>
              <a:t>npm </a:t>
            </a:r>
            <a:r>
              <a:rPr lang="en" sz="1200"/>
              <a:t>que la librairie sera installée globalement</a:t>
            </a:r>
            <a:endParaRPr sz="1200"/>
          </a:p>
          <a:p>
            <a:pPr marL="365760" lvl="0" indent="-213359" algn="l" rtl="0">
              <a:spcBef>
                <a:spcPts val="1000"/>
              </a:spcBef>
              <a:spcAft>
                <a:spcPts val="0"/>
              </a:spcAft>
              <a:buSzPts val="1200"/>
              <a:buChar char="●"/>
            </a:pPr>
            <a:r>
              <a:rPr lang="en" sz="1200"/>
              <a:t>Pour connaître les les versions </a:t>
            </a:r>
            <a:r>
              <a:rPr lang="en" sz="1200" b="1"/>
              <a:t>obsolètes </a:t>
            </a:r>
            <a:r>
              <a:rPr lang="en" sz="1200"/>
              <a:t>et </a:t>
            </a:r>
            <a:r>
              <a:rPr lang="en" sz="1200" b="1"/>
              <a:t>nouvelles </a:t>
            </a:r>
            <a:r>
              <a:rPr lang="en" sz="1200"/>
              <a:t>des librairies </a:t>
            </a:r>
            <a:r>
              <a:rPr lang="en" sz="1200" b="1"/>
              <a:t>globales, </a:t>
            </a:r>
            <a:r>
              <a:rPr lang="en" sz="1200"/>
              <a:t>il suffit d’exécuter la commande suivante </a:t>
            </a:r>
            <a:r>
              <a:rPr lang="en" sz="1200" b="1" i="1"/>
              <a:t>npm -g outdated</a:t>
            </a:r>
            <a:endParaRPr sz="1200" b="1" i="1"/>
          </a:p>
          <a:p>
            <a:pPr marL="365760" lvl="0" indent="-213359" algn="l" rtl="0">
              <a:spcBef>
                <a:spcPts val="1000"/>
              </a:spcBef>
              <a:spcAft>
                <a:spcPts val="0"/>
              </a:spcAft>
              <a:buSzPts val="1200"/>
              <a:buChar char="●"/>
            </a:pPr>
            <a:r>
              <a:rPr lang="en" sz="1200"/>
              <a:t>Pour désinstaller une librairie </a:t>
            </a:r>
            <a:r>
              <a:rPr lang="en" sz="1200" b="1"/>
              <a:t>globale</a:t>
            </a:r>
            <a:r>
              <a:rPr lang="en" sz="1200"/>
              <a:t>, il faut exécuter la commande </a:t>
            </a:r>
            <a:r>
              <a:rPr lang="en" sz="1200" b="1" i="1"/>
              <a:t>npm un -g</a:t>
            </a:r>
            <a:r>
              <a:rPr lang="en" sz="1200"/>
              <a:t> suivi du nom de la librairie</a:t>
            </a:r>
            <a:endParaRPr sz="1200"/>
          </a:p>
          <a:p>
            <a:pPr marL="457200" lvl="0" indent="0" algn="l" rtl="0">
              <a:spcBef>
                <a:spcPts val="1000"/>
              </a:spcBef>
              <a:spcAft>
                <a:spcPts val="0"/>
              </a:spcAft>
              <a:buNone/>
            </a:pPr>
            <a:r>
              <a:rPr lang="en" sz="1200" b="1" i="1"/>
              <a:t>npm un -g &lt;nom de la librairie&gt;</a:t>
            </a:r>
            <a:endParaRPr sz="1200"/>
          </a:p>
          <a:p>
            <a:pPr marL="0" lvl="0" indent="0" algn="l" rtl="0">
              <a:spcBef>
                <a:spcPts val="1000"/>
              </a:spcBef>
              <a:spcAft>
                <a:spcPts val="1000"/>
              </a:spcAft>
              <a:buNone/>
            </a:pP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Architecture</a:t>
            </a:r>
            <a:endParaRPr>
              <a:solidFill>
                <a:srgbClr val="FFFF00"/>
              </a:solidFill>
            </a:endParaRPr>
          </a:p>
        </p:txBody>
      </p:sp>
      <p:sp>
        <p:nvSpPr>
          <p:cNvPr id="104" name="Google Shape;104;p19"/>
          <p:cNvSpPr txBox="1">
            <a:spLocks noGrp="1"/>
          </p:cNvSpPr>
          <p:nvPr>
            <p:ph type="body" idx="1"/>
          </p:nvPr>
        </p:nvSpPr>
        <p:spPr>
          <a:xfrm>
            <a:off x="80950" y="1865175"/>
            <a:ext cx="4518000" cy="31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365760" lvl="0" indent="-213359" algn="l" rtl="0">
              <a:spcBef>
                <a:spcPts val="1600"/>
              </a:spcBef>
              <a:spcAft>
                <a:spcPts val="0"/>
              </a:spcAft>
              <a:buSzPts val="1200"/>
              <a:buChar char="●"/>
            </a:pPr>
            <a:r>
              <a:rPr lang="en" sz="1200"/>
              <a:t>Avant l’arrivée de Node.js, on utilisait le langage JavaScript pour développer des applications qui s’exécutent à l’intérieur des navigateurs Web (Chrome, FireFox, IE...)</a:t>
            </a:r>
            <a:endParaRPr sz="12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05" name="Google Shape;105;p19"/>
          <p:cNvSpPr txBox="1">
            <a:spLocks noGrp="1"/>
          </p:cNvSpPr>
          <p:nvPr>
            <p:ph type="body" idx="2"/>
          </p:nvPr>
        </p:nvSpPr>
        <p:spPr>
          <a:xfrm>
            <a:off x="4694250" y="1919075"/>
            <a:ext cx="3999900" cy="31575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Chaque navigateur Web possède son propre interpréteur JS qui permet de convertir le code JS en code machine compréhensible par l’ordinateur.</a:t>
            </a:r>
            <a:endParaRPr sz="1200"/>
          </a:p>
          <a:p>
            <a:pPr marL="365760" lvl="0" indent="-213359" algn="l" rtl="0">
              <a:spcBef>
                <a:spcPts val="1000"/>
              </a:spcBef>
              <a:spcAft>
                <a:spcPts val="0"/>
              </a:spcAft>
              <a:buSzPts val="1200"/>
              <a:buChar char="●"/>
            </a:pPr>
            <a:r>
              <a:rPr lang="en" sz="1200"/>
              <a:t>En plus de l’interpréteur JS, chaque navigateur Web fournit aussi un environnement d’exécution pour le code JS.</a:t>
            </a:r>
            <a:endParaRPr sz="1200"/>
          </a:p>
          <a:p>
            <a:pPr marL="365760" lvl="0" indent="-213359" algn="l" rtl="0">
              <a:spcBef>
                <a:spcPts val="1000"/>
              </a:spcBef>
              <a:spcAft>
                <a:spcPts val="0"/>
              </a:spcAft>
              <a:buSzPts val="1200"/>
              <a:buChar char="●"/>
            </a:pPr>
            <a:r>
              <a:rPr lang="en" sz="1200"/>
              <a:t>Example: objet </a:t>
            </a:r>
            <a:r>
              <a:rPr lang="en" sz="1200">
                <a:latin typeface="Courier New"/>
                <a:ea typeface="Courier New"/>
                <a:cs typeface="Courier New"/>
                <a:sym typeface="Courier New"/>
              </a:rPr>
              <a:t>window </a:t>
            </a:r>
            <a:r>
              <a:rPr lang="en" sz="1200"/>
              <a:t>ou </a:t>
            </a:r>
            <a:r>
              <a:rPr lang="en" sz="1200">
                <a:latin typeface="Courier New"/>
                <a:ea typeface="Courier New"/>
                <a:cs typeface="Courier New"/>
                <a:sym typeface="Courier New"/>
              </a:rPr>
              <a:t>document document.getElementById(‘’);</a:t>
            </a:r>
            <a:endParaRPr sz="1200">
              <a:latin typeface="Courier New"/>
              <a:ea typeface="Courier New"/>
              <a:cs typeface="Courier New"/>
              <a:sym typeface="Courier New"/>
            </a:endParaRPr>
          </a:p>
          <a:p>
            <a:pPr marL="0" lvl="0" indent="0" algn="l" rtl="0">
              <a:spcBef>
                <a:spcPts val="1000"/>
              </a:spcBef>
              <a:spcAft>
                <a:spcPts val="1600"/>
              </a:spcAft>
              <a:buNone/>
            </a:pPr>
            <a:endParaRPr/>
          </a:p>
        </p:txBody>
      </p:sp>
      <p:sp>
        <p:nvSpPr>
          <p:cNvPr id="106" name="Google Shape;106;p19"/>
          <p:cNvSpPr/>
          <p:nvPr/>
        </p:nvSpPr>
        <p:spPr>
          <a:xfrm>
            <a:off x="1605600" y="1798600"/>
            <a:ext cx="1554900" cy="5067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Navigateur Web</a:t>
            </a:r>
            <a:endParaRPr sz="1200"/>
          </a:p>
        </p:txBody>
      </p:sp>
      <p:sp>
        <p:nvSpPr>
          <p:cNvPr id="107" name="Google Shape;107;p19"/>
          <p:cNvSpPr/>
          <p:nvPr/>
        </p:nvSpPr>
        <p:spPr>
          <a:xfrm>
            <a:off x="461675" y="2727975"/>
            <a:ext cx="850200" cy="5067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Code JS</a:t>
            </a:r>
            <a:endParaRPr sz="1200"/>
          </a:p>
        </p:txBody>
      </p:sp>
      <p:sp>
        <p:nvSpPr>
          <p:cNvPr id="108" name="Google Shape;108;p19"/>
          <p:cNvSpPr/>
          <p:nvPr/>
        </p:nvSpPr>
        <p:spPr>
          <a:xfrm>
            <a:off x="1589325" y="2597475"/>
            <a:ext cx="1480800" cy="7677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Interpréteur JS</a:t>
            </a:r>
            <a:endParaRPr sz="1200"/>
          </a:p>
        </p:txBody>
      </p:sp>
      <p:sp>
        <p:nvSpPr>
          <p:cNvPr id="109" name="Google Shape;109;p19"/>
          <p:cNvSpPr/>
          <p:nvPr/>
        </p:nvSpPr>
        <p:spPr>
          <a:xfrm>
            <a:off x="3366625" y="2727975"/>
            <a:ext cx="937800" cy="5067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Code machine</a:t>
            </a:r>
            <a:endParaRPr sz="1200"/>
          </a:p>
        </p:txBody>
      </p:sp>
      <p:cxnSp>
        <p:nvCxnSpPr>
          <p:cNvPr id="110" name="Google Shape;110;p19"/>
          <p:cNvCxnSpPr>
            <a:stCxn id="107" idx="3"/>
            <a:endCxn id="108" idx="2"/>
          </p:cNvCxnSpPr>
          <p:nvPr/>
        </p:nvCxnSpPr>
        <p:spPr>
          <a:xfrm>
            <a:off x="1311875" y="2981325"/>
            <a:ext cx="277500" cy="0"/>
          </a:xfrm>
          <a:prstGeom prst="straightConnector1">
            <a:avLst/>
          </a:prstGeom>
          <a:noFill/>
          <a:ln w="19050" cap="flat" cmpd="sng">
            <a:solidFill>
              <a:schemeClr val="dk2"/>
            </a:solidFill>
            <a:prstDash val="solid"/>
            <a:round/>
            <a:headEnd type="none" w="med" len="med"/>
            <a:tailEnd type="triangle" w="med" len="med"/>
          </a:ln>
        </p:spPr>
      </p:cxnSp>
      <p:cxnSp>
        <p:nvCxnSpPr>
          <p:cNvPr id="111" name="Google Shape;111;p19"/>
          <p:cNvCxnSpPr/>
          <p:nvPr/>
        </p:nvCxnSpPr>
        <p:spPr>
          <a:xfrm>
            <a:off x="3079625" y="2981325"/>
            <a:ext cx="277500" cy="0"/>
          </a:xfrm>
          <a:prstGeom prst="straightConnector1">
            <a:avLst/>
          </a:prstGeom>
          <a:noFill/>
          <a:ln w="19050" cap="flat" cmpd="sng">
            <a:solidFill>
              <a:schemeClr val="dk2"/>
            </a:solidFill>
            <a:prstDash val="solid"/>
            <a:round/>
            <a:headEnd type="none" w="med" len="med"/>
            <a:tailEnd type="triangle" w="med" len="med"/>
          </a:ln>
        </p:spPr>
      </p:cxnSp>
      <p:sp>
        <p:nvSpPr>
          <p:cNvPr id="112" name="Google Shape;112;p19"/>
          <p:cNvSpPr/>
          <p:nvPr/>
        </p:nvSpPr>
        <p:spPr>
          <a:xfrm rot="10800000" flipH="1">
            <a:off x="266925" y="2539775"/>
            <a:ext cx="4209300" cy="9036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9"/>
          <p:cNvCxnSpPr>
            <a:stCxn id="106" idx="2"/>
            <a:endCxn id="112" idx="2"/>
          </p:cNvCxnSpPr>
          <p:nvPr/>
        </p:nvCxnSpPr>
        <p:spPr>
          <a:xfrm flipH="1">
            <a:off x="2371650" y="2305300"/>
            <a:ext cx="11400" cy="2346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Publier une librairie</a:t>
            </a:r>
            <a:endParaRPr>
              <a:solidFill>
                <a:srgbClr val="FFFF00"/>
              </a:solidFill>
            </a:endParaRPr>
          </a:p>
        </p:txBody>
      </p:sp>
      <p:sp>
        <p:nvSpPr>
          <p:cNvPr id="577" name="Google Shape;577;p82"/>
          <p:cNvSpPr txBox="1">
            <a:spLocks noGrp="1"/>
          </p:cNvSpPr>
          <p:nvPr>
            <p:ph type="body" idx="1"/>
          </p:nvPr>
        </p:nvSpPr>
        <p:spPr>
          <a:xfrm>
            <a:off x="87425" y="1723600"/>
            <a:ext cx="45489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Vous pouvez </a:t>
            </a:r>
            <a:r>
              <a:rPr lang="en" sz="1200" b="1"/>
              <a:t>publier </a:t>
            </a:r>
            <a:r>
              <a:rPr lang="en" sz="1200"/>
              <a:t>vos propres librairies dans le registre de </a:t>
            </a:r>
            <a:r>
              <a:rPr lang="en" sz="1200" b="1" i="1"/>
              <a:t>npm</a:t>
            </a:r>
            <a:endParaRPr sz="1200" b="1" i="1"/>
          </a:p>
          <a:p>
            <a:pPr marL="365760" lvl="0" indent="-213359" algn="l" rtl="0">
              <a:spcBef>
                <a:spcPts val="1000"/>
              </a:spcBef>
              <a:spcAft>
                <a:spcPts val="0"/>
              </a:spcAft>
              <a:buSzPts val="1200"/>
              <a:buChar char="●"/>
            </a:pPr>
            <a:r>
              <a:rPr lang="en" sz="1200"/>
              <a:t>Dans le prochain exercice vous allez créer et publier votre propre librairie </a:t>
            </a:r>
            <a:endParaRPr sz="1200"/>
          </a:p>
          <a:p>
            <a:pPr marL="0" lvl="0" indent="0" algn="l" rtl="0">
              <a:spcBef>
                <a:spcPts val="1000"/>
              </a:spcBef>
              <a:spcAft>
                <a:spcPts val="0"/>
              </a:spcAft>
              <a:buNone/>
            </a:pPr>
            <a:r>
              <a:rPr lang="en" sz="1200" u="sng"/>
              <a:t>Exercice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Créer un répertoire</a:t>
            </a:r>
            <a:r>
              <a:rPr lang="en" sz="1200" b="1" i="1"/>
              <a:t> calcul-lib</a:t>
            </a:r>
            <a:endParaRPr sz="1200" b="1" i="1"/>
          </a:p>
          <a:p>
            <a:pPr marL="365760" lvl="0" indent="-213359" algn="l" rtl="0">
              <a:spcBef>
                <a:spcPts val="1000"/>
              </a:spcBef>
              <a:spcAft>
                <a:spcPts val="0"/>
              </a:spcAft>
              <a:buSzPts val="1200"/>
              <a:buAutoNum type="arabicPeriod"/>
            </a:pPr>
            <a:r>
              <a:rPr lang="en" sz="1200"/>
              <a:t>Aller dans le répertoire </a:t>
            </a:r>
            <a:r>
              <a:rPr lang="en" sz="1200" b="1" i="1"/>
              <a:t>calcul-lib</a:t>
            </a:r>
            <a:endParaRPr sz="1200" b="1" i="1"/>
          </a:p>
          <a:p>
            <a:pPr marL="365760" lvl="0" indent="-213359" algn="l" rtl="0">
              <a:spcBef>
                <a:spcPts val="1000"/>
              </a:spcBef>
              <a:spcAft>
                <a:spcPts val="0"/>
              </a:spcAft>
              <a:buSzPts val="1200"/>
              <a:buAutoNum type="arabicPeriod"/>
            </a:pPr>
            <a:r>
              <a:rPr lang="en" sz="1200"/>
              <a:t>Créez un fichier </a:t>
            </a:r>
            <a:r>
              <a:rPr lang="en" sz="1200" b="1" i="1"/>
              <a:t>package.json</a:t>
            </a:r>
            <a:endParaRPr sz="1200"/>
          </a:p>
          <a:p>
            <a:pPr marL="457200" lvl="0" indent="0" algn="l" rtl="0">
              <a:spcBef>
                <a:spcPts val="1000"/>
              </a:spcBef>
              <a:spcAft>
                <a:spcPts val="1000"/>
              </a:spcAft>
              <a:buNone/>
            </a:pPr>
            <a:r>
              <a:rPr lang="en" sz="1200" b="1" i="1"/>
              <a:t>npm init --yes</a:t>
            </a:r>
            <a:endParaRPr sz="1200" b="1" i="1"/>
          </a:p>
        </p:txBody>
      </p:sp>
      <p:sp>
        <p:nvSpPr>
          <p:cNvPr id="578" name="Google Shape;578;p82"/>
          <p:cNvSpPr txBox="1">
            <a:spLocks noGrp="1"/>
          </p:cNvSpPr>
          <p:nvPr>
            <p:ph type="body" idx="1"/>
          </p:nvPr>
        </p:nvSpPr>
        <p:spPr>
          <a:xfrm>
            <a:off x="4636325" y="1723375"/>
            <a:ext cx="43935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AutoNum type="arabicPeriod" startAt="5"/>
            </a:pPr>
            <a:r>
              <a:rPr lang="en" sz="1200"/>
              <a:t>Ouvrez le répertoire </a:t>
            </a:r>
            <a:r>
              <a:rPr lang="en" sz="1200" b="1" i="1"/>
              <a:t>calcul-lib</a:t>
            </a:r>
            <a:r>
              <a:rPr lang="en" sz="1200"/>
              <a:t> dans VSCode</a:t>
            </a:r>
            <a:endParaRPr sz="1200"/>
          </a:p>
          <a:p>
            <a:pPr marL="457200" lvl="0" indent="0" algn="l" rtl="0">
              <a:spcBef>
                <a:spcPts val="1000"/>
              </a:spcBef>
              <a:spcAft>
                <a:spcPts val="0"/>
              </a:spcAft>
              <a:buNone/>
            </a:pPr>
            <a:r>
              <a:rPr lang="en" sz="1200" b="1" i="1"/>
              <a:t>code .</a:t>
            </a:r>
            <a:endParaRPr sz="1200" b="1" i="1"/>
          </a:p>
          <a:p>
            <a:pPr marL="365760" lvl="0" indent="-213359" algn="l" rtl="0">
              <a:spcBef>
                <a:spcPts val="1000"/>
              </a:spcBef>
              <a:spcAft>
                <a:spcPts val="0"/>
              </a:spcAft>
              <a:buSzPts val="1200"/>
              <a:buAutoNum type="arabicPeriod" startAt="5"/>
            </a:pPr>
            <a:r>
              <a:rPr lang="en" sz="1200"/>
              <a:t>Créer un fichier </a:t>
            </a:r>
            <a:r>
              <a:rPr lang="en" sz="1200" b="1" i="1"/>
              <a:t>index.js</a:t>
            </a:r>
            <a:r>
              <a:rPr lang="en" sz="1200"/>
              <a:t> qui sera le point d’entré de votre application</a:t>
            </a:r>
            <a:endParaRPr sz="1200"/>
          </a:p>
          <a:p>
            <a:pPr marL="365760" lvl="0" indent="-213359" algn="l" rtl="0">
              <a:spcBef>
                <a:spcPts val="1000"/>
              </a:spcBef>
              <a:spcAft>
                <a:spcPts val="0"/>
              </a:spcAft>
              <a:buSzPts val="1200"/>
              <a:buAutoNum type="arabicPeriod" startAt="5"/>
            </a:pPr>
            <a:r>
              <a:rPr lang="en" sz="1200"/>
              <a:t>Ouvrez le fichier </a:t>
            </a:r>
            <a:r>
              <a:rPr lang="en" sz="1200" b="1" i="1"/>
              <a:t>index.js</a:t>
            </a:r>
            <a:r>
              <a:rPr lang="en" sz="1200"/>
              <a:t> et ajoutez le code suivant :</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module.exports.add = (a, b) =&gt; { return a + b };</a:t>
            </a:r>
            <a:endParaRPr sz="1200"/>
          </a:p>
          <a:p>
            <a:pPr marL="365760" lvl="0" indent="-213359" algn="l" rtl="0">
              <a:spcBef>
                <a:spcPts val="1000"/>
              </a:spcBef>
              <a:spcAft>
                <a:spcPts val="0"/>
              </a:spcAft>
              <a:buSzPts val="1200"/>
              <a:buAutoNum type="arabicPeriod" startAt="5"/>
            </a:pPr>
            <a:r>
              <a:rPr lang="en" sz="1200"/>
              <a:t>Revenez à la ligne de commande Windows</a:t>
            </a:r>
            <a:endParaRPr sz="1200"/>
          </a:p>
          <a:p>
            <a:pPr marL="365760" lvl="0" indent="-213359" algn="l" rtl="0">
              <a:spcBef>
                <a:spcPts val="1000"/>
              </a:spcBef>
              <a:spcAft>
                <a:spcPts val="0"/>
              </a:spcAft>
              <a:buSzPts val="1200"/>
              <a:buAutoNum type="arabicPeriod" startAt="5"/>
            </a:pPr>
            <a:r>
              <a:rPr lang="en" sz="1200"/>
              <a:t>Créez un compte npmjs exécutant la ligne de commande </a:t>
            </a:r>
            <a:r>
              <a:rPr lang="en" sz="1200" b="1" i="1"/>
              <a:t>npm adduser</a:t>
            </a:r>
            <a:r>
              <a:rPr lang="en" sz="1200"/>
              <a:t>. Vous aurez à entrer le nom d’utilisateur, le mot de passe et votre adresse courriel</a:t>
            </a:r>
            <a:endParaRPr sz="1200"/>
          </a:p>
          <a:p>
            <a:pPr marL="0" lvl="0" indent="0" algn="l" rtl="0">
              <a:spcBef>
                <a:spcPts val="1000"/>
              </a:spcBef>
              <a:spcAft>
                <a:spcPts val="1000"/>
              </a:spcAft>
              <a:buNone/>
            </a:pPr>
            <a:endParaRPr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8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Publier une librairie</a:t>
            </a:r>
            <a:endParaRPr>
              <a:solidFill>
                <a:srgbClr val="FFFF00"/>
              </a:solidFill>
            </a:endParaRPr>
          </a:p>
        </p:txBody>
      </p:sp>
      <p:sp>
        <p:nvSpPr>
          <p:cNvPr id="584" name="Google Shape;584;p83"/>
          <p:cNvSpPr txBox="1">
            <a:spLocks noGrp="1"/>
          </p:cNvSpPr>
          <p:nvPr>
            <p:ph type="body" idx="1"/>
          </p:nvPr>
        </p:nvSpPr>
        <p:spPr>
          <a:xfrm>
            <a:off x="87425" y="1723600"/>
            <a:ext cx="45489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0"/>
            </a:pPr>
            <a:r>
              <a:rPr lang="en" sz="1200"/>
              <a:t>Une fois l’utilisateur créé, authentifiez-vous en exécutant la commande </a:t>
            </a:r>
            <a:r>
              <a:rPr lang="en" sz="1200" b="1" i="1"/>
              <a:t>npm login</a:t>
            </a:r>
            <a:r>
              <a:rPr lang="en" sz="1200"/>
              <a:t>. Vous aurez aussi à le nom d’utilisateur, le mot de passe et votre adresse courriel</a:t>
            </a:r>
            <a:endParaRPr sz="1200"/>
          </a:p>
          <a:p>
            <a:pPr marL="457200" lvl="0" indent="0" algn="l" rtl="0">
              <a:spcBef>
                <a:spcPts val="1000"/>
              </a:spcBef>
              <a:spcAft>
                <a:spcPts val="0"/>
              </a:spcAft>
              <a:buNone/>
            </a:pPr>
            <a:r>
              <a:rPr lang="en" sz="1000" b="1"/>
              <a:t>Username</a:t>
            </a:r>
            <a:r>
              <a:rPr lang="en" sz="1000"/>
              <a:t>:</a:t>
            </a:r>
            <a:endParaRPr sz="1000"/>
          </a:p>
          <a:p>
            <a:pPr marL="457200" lvl="0" indent="0" algn="l" rtl="0">
              <a:spcBef>
                <a:spcPts val="0"/>
              </a:spcBef>
              <a:spcAft>
                <a:spcPts val="0"/>
              </a:spcAft>
              <a:buNone/>
            </a:pPr>
            <a:r>
              <a:rPr lang="en" sz="1000" b="1"/>
              <a:t>Password</a:t>
            </a:r>
            <a:r>
              <a:rPr lang="en" sz="1000"/>
              <a:t>:</a:t>
            </a:r>
            <a:endParaRPr sz="1000"/>
          </a:p>
          <a:p>
            <a:pPr marL="457200" lvl="0" indent="0" algn="l" rtl="0">
              <a:spcBef>
                <a:spcPts val="0"/>
              </a:spcBef>
              <a:spcAft>
                <a:spcPts val="0"/>
              </a:spcAft>
              <a:buNone/>
            </a:pPr>
            <a:r>
              <a:rPr lang="en" sz="1000" b="1"/>
              <a:t>Email</a:t>
            </a:r>
            <a:r>
              <a:rPr lang="en" sz="1000"/>
              <a:t>: (this IS public)</a:t>
            </a:r>
            <a:endParaRPr sz="1000"/>
          </a:p>
          <a:p>
            <a:pPr marL="365760" lvl="0" indent="-213359" algn="l" rtl="0">
              <a:spcBef>
                <a:spcPts val="1000"/>
              </a:spcBef>
              <a:spcAft>
                <a:spcPts val="0"/>
              </a:spcAft>
              <a:buSzPts val="1200"/>
              <a:buAutoNum type="arabicPeriod" startAt="10"/>
            </a:pPr>
            <a:r>
              <a:rPr lang="en" sz="1200"/>
              <a:t>Une fois authentifié(e), vous devriez avoir le message suivant affiché à l’écran :</a:t>
            </a:r>
            <a:endParaRPr sz="1200"/>
          </a:p>
          <a:p>
            <a:pPr marL="457200" lvl="0" indent="0" algn="l" rtl="0">
              <a:spcBef>
                <a:spcPts val="1000"/>
              </a:spcBef>
              <a:spcAft>
                <a:spcPts val="0"/>
              </a:spcAft>
              <a:buNone/>
            </a:pPr>
            <a:r>
              <a:rPr lang="en" sz="1000" b="1"/>
              <a:t>Logged in as &lt;votre utilisateur&gt; on </a:t>
            </a:r>
            <a:r>
              <a:rPr lang="en" sz="1000" b="1" u="sng">
                <a:solidFill>
                  <a:schemeClr val="hlink"/>
                </a:solidFill>
                <a:hlinkClick r:id="rId3"/>
              </a:rPr>
              <a:t>https://registry.npmjs.org/</a:t>
            </a:r>
            <a:r>
              <a:rPr lang="en" sz="1000" b="1"/>
              <a:t>.</a:t>
            </a:r>
            <a:endParaRPr sz="1000" b="1"/>
          </a:p>
          <a:p>
            <a:pPr marL="365760" lvl="0" indent="-213359" algn="l" rtl="0">
              <a:spcBef>
                <a:spcPts val="1000"/>
              </a:spcBef>
              <a:spcAft>
                <a:spcPts val="0"/>
              </a:spcAft>
              <a:buSzPts val="1200"/>
              <a:buAutoNum type="arabicPeriod" startAt="10"/>
            </a:pPr>
            <a:r>
              <a:rPr lang="en" sz="1200"/>
              <a:t>Pour publier la librairie calcul-lib que vous avez créé précédemment, exécutez la commande suivante :</a:t>
            </a:r>
            <a:endParaRPr sz="1200"/>
          </a:p>
          <a:p>
            <a:pPr marL="457200" lvl="0" indent="0" algn="l" rtl="0">
              <a:spcBef>
                <a:spcPts val="1000"/>
              </a:spcBef>
              <a:spcAft>
                <a:spcPts val="1000"/>
              </a:spcAft>
              <a:buNone/>
            </a:pPr>
            <a:r>
              <a:rPr lang="en" sz="1200" b="1" i="1"/>
              <a:t>npm publish</a:t>
            </a:r>
            <a:endParaRPr sz="1200" b="1" i="1"/>
          </a:p>
        </p:txBody>
      </p:sp>
      <p:sp>
        <p:nvSpPr>
          <p:cNvPr id="585" name="Google Shape;585;p83"/>
          <p:cNvSpPr txBox="1">
            <a:spLocks noGrp="1"/>
          </p:cNvSpPr>
          <p:nvPr>
            <p:ph type="body" idx="1"/>
          </p:nvPr>
        </p:nvSpPr>
        <p:spPr>
          <a:xfrm>
            <a:off x="4636325" y="1723375"/>
            <a:ext cx="43935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AutoNum type="arabicPeriod" startAt="14"/>
            </a:pPr>
            <a:r>
              <a:rPr lang="en" sz="1200"/>
              <a:t>Si npm refuse de publier votre librairie, c’est qu’il existe une librairie qui porte le même nom que la votre. Pour résoudre ce problème :</a:t>
            </a:r>
            <a:endParaRPr sz="1200"/>
          </a:p>
          <a:p>
            <a:pPr marL="914400" lvl="1" indent="-304800" algn="l" rtl="0">
              <a:spcBef>
                <a:spcPts val="1000"/>
              </a:spcBef>
              <a:spcAft>
                <a:spcPts val="0"/>
              </a:spcAft>
              <a:buSzPts val="1200"/>
              <a:buAutoNum type="alphaLcPeriod"/>
            </a:pPr>
            <a:r>
              <a:rPr lang="en"/>
              <a:t>Ouvrez le fichier </a:t>
            </a:r>
            <a:r>
              <a:rPr lang="en" b="1" i="1"/>
              <a:t>package.json</a:t>
            </a:r>
            <a:r>
              <a:rPr lang="en"/>
              <a:t> de votre librairie </a:t>
            </a:r>
            <a:endParaRPr/>
          </a:p>
          <a:p>
            <a:pPr marL="914400" lvl="1" indent="-304800" algn="l" rtl="0">
              <a:spcBef>
                <a:spcPts val="1000"/>
              </a:spcBef>
              <a:spcAft>
                <a:spcPts val="0"/>
              </a:spcAft>
              <a:buSzPts val="1200"/>
              <a:buAutoNum type="alphaLcPeriod"/>
            </a:pPr>
            <a:r>
              <a:rPr lang="en"/>
              <a:t>Modifier la valeur de la propriété name pour attribuer un nom unique à votre librairie</a:t>
            </a:r>
            <a:endParaRPr/>
          </a:p>
          <a:p>
            <a:pPr marL="457200" lvl="0" indent="457200" algn="l" rtl="0">
              <a:spcBef>
                <a:spcPts val="1000"/>
              </a:spcBef>
              <a:spcAft>
                <a:spcPts val="0"/>
              </a:spcAft>
              <a:buNone/>
            </a:pPr>
            <a:r>
              <a:rPr lang="en" sz="1000" b="1">
                <a:latin typeface="Courier New"/>
                <a:ea typeface="Courier New"/>
                <a:cs typeface="Courier New"/>
                <a:sym typeface="Courier New"/>
              </a:rPr>
              <a:t>"name": "calcul-lib-1"</a:t>
            </a:r>
            <a:endParaRPr sz="1000" b="1">
              <a:latin typeface="Courier New"/>
              <a:ea typeface="Courier New"/>
              <a:cs typeface="Courier New"/>
              <a:sym typeface="Courier New"/>
            </a:endParaRPr>
          </a:p>
          <a:p>
            <a:pPr marL="365760" lvl="0" indent="-213359" algn="l" rtl="0">
              <a:spcBef>
                <a:spcPts val="1000"/>
              </a:spcBef>
              <a:spcAft>
                <a:spcPts val="0"/>
              </a:spcAft>
              <a:buSzPts val="1200"/>
              <a:buAutoNum type="arabicPeriod" startAt="14"/>
            </a:pPr>
            <a:r>
              <a:rPr lang="en" sz="1200"/>
              <a:t>Une fois votre librairie publiée, vous allez créer une autre application qui va utiliser votre librairie </a:t>
            </a:r>
            <a:r>
              <a:rPr lang="en" sz="1200" b="1" i="1"/>
              <a:t>calcul-lib</a:t>
            </a:r>
            <a:endParaRPr sz="1200" b="1" i="1"/>
          </a:p>
          <a:p>
            <a:pPr marL="365760" lvl="0" indent="-213359" algn="l" rtl="0">
              <a:spcBef>
                <a:spcPts val="1000"/>
              </a:spcBef>
              <a:spcAft>
                <a:spcPts val="0"/>
              </a:spcAft>
              <a:buSzPts val="1200"/>
              <a:buAutoNum type="arabicPeriod" startAt="14"/>
            </a:pPr>
            <a:r>
              <a:rPr lang="en" sz="1200"/>
              <a:t>Allez à la ligne de commande Windows</a:t>
            </a:r>
            <a:endParaRPr sz="1200"/>
          </a:p>
          <a:p>
            <a:pPr marL="365760" lvl="0" indent="-213359" algn="l" rtl="0">
              <a:spcBef>
                <a:spcPts val="1000"/>
              </a:spcBef>
              <a:spcAft>
                <a:spcPts val="0"/>
              </a:spcAft>
              <a:buSzPts val="1200"/>
              <a:buAutoNum type="arabicPeriod" startAt="14"/>
            </a:pPr>
            <a:r>
              <a:rPr lang="en" sz="1200"/>
              <a:t>Sortez du répertoire </a:t>
            </a:r>
            <a:r>
              <a:rPr lang="en" sz="1200" b="1" i="1"/>
              <a:t>calcul-lib</a:t>
            </a:r>
            <a:r>
              <a:rPr lang="en" sz="1200"/>
              <a:t> et créer un répertoire </a:t>
            </a:r>
            <a:r>
              <a:rPr lang="en" sz="1200" b="1" i="1"/>
              <a:t>node-app</a:t>
            </a:r>
            <a:endParaRPr sz="1200" b="1" i="1"/>
          </a:p>
          <a:p>
            <a:pPr marL="0" lvl="0" indent="0" algn="l" rtl="0">
              <a:spcBef>
                <a:spcPts val="1000"/>
              </a:spcBef>
              <a:spcAft>
                <a:spcPts val="1000"/>
              </a:spcAft>
              <a:buNone/>
            </a:pPr>
            <a:endParaRPr sz="1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8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Publier une librairie</a:t>
            </a:r>
            <a:endParaRPr>
              <a:solidFill>
                <a:srgbClr val="FFFF00"/>
              </a:solidFill>
            </a:endParaRPr>
          </a:p>
        </p:txBody>
      </p:sp>
      <p:sp>
        <p:nvSpPr>
          <p:cNvPr id="591" name="Google Shape;591;p84"/>
          <p:cNvSpPr txBox="1">
            <a:spLocks noGrp="1"/>
          </p:cNvSpPr>
          <p:nvPr>
            <p:ph type="body" idx="1"/>
          </p:nvPr>
        </p:nvSpPr>
        <p:spPr>
          <a:xfrm>
            <a:off x="87425" y="1723600"/>
            <a:ext cx="4457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8"/>
            </a:pPr>
            <a:r>
              <a:rPr lang="en" sz="1200"/>
              <a:t>Aller dans le répertoire </a:t>
            </a:r>
            <a:r>
              <a:rPr lang="en" sz="1200" b="1" i="1"/>
              <a:t>node-app</a:t>
            </a:r>
            <a:endParaRPr sz="1200" b="1" i="1"/>
          </a:p>
          <a:p>
            <a:pPr marL="365760" lvl="0" indent="-213359" algn="l" rtl="0">
              <a:spcBef>
                <a:spcPts val="1000"/>
              </a:spcBef>
              <a:spcAft>
                <a:spcPts val="0"/>
              </a:spcAft>
              <a:buSzPts val="1200"/>
              <a:buAutoNum type="arabicPeriod" startAt="18"/>
            </a:pPr>
            <a:r>
              <a:rPr lang="en" sz="1200"/>
              <a:t>Créez un fichier </a:t>
            </a:r>
            <a:r>
              <a:rPr lang="en" sz="1200" b="1" i="1"/>
              <a:t>package.json</a:t>
            </a:r>
            <a:endParaRPr sz="1200"/>
          </a:p>
          <a:p>
            <a:pPr marL="457200" lvl="0" indent="0" algn="l" rtl="0">
              <a:spcBef>
                <a:spcPts val="1000"/>
              </a:spcBef>
              <a:spcAft>
                <a:spcPts val="0"/>
              </a:spcAft>
              <a:buNone/>
            </a:pPr>
            <a:r>
              <a:rPr lang="en" sz="1200" b="1" i="1"/>
              <a:t>npm init --yes</a:t>
            </a:r>
            <a:endParaRPr sz="1200" b="1" i="1"/>
          </a:p>
          <a:p>
            <a:pPr marL="365760" lvl="0" indent="-213359" algn="l" rtl="0">
              <a:spcBef>
                <a:spcPts val="1000"/>
              </a:spcBef>
              <a:spcAft>
                <a:spcPts val="0"/>
              </a:spcAft>
              <a:buSzPts val="1200"/>
              <a:buAutoNum type="arabicPeriod" startAt="18"/>
            </a:pPr>
            <a:r>
              <a:rPr lang="en" sz="1200"/>
              <a:t>Créez un fichier </a:t>
            </a:r>
            <a:r>
              <a:rPr lang="en" sz="1200" b="1" i="1"/>
              <a:t>package.json</a:t>
            </a:r>
            <a:endParaRPr sz="1200" b="1" i="1"/>
          </a:p>
          <a:p>
            <a:pPr marL="365760" lvl="0" indent="-213359" algn="l" rtl="0">
              <a:spcBef>
                <a:spcPts val="1000"/>
              </a:spcBef>
              <a:spcAft>
                <a:spcPts val="0"/>
              </a:spcAft>
              <a:buSzPts val="1200"/>
              <a:buAutoNum type="arabicPeriod" startAt="18"/>
            </a:pPr>
            <a:r>
              <a:rPr lang="en" sz="1200"/>
              <a:t>Installez la librairie </a:t>
            </a:r>
            <a:r>
              <a:rPr lang="en" sz="1200" b="1" i="1"/>
              <a:t>calcul-lib</a:t>
            </a:r>
            <a:r>
              <a:rPr lang="en" sz="1200"/>
              <a:t> en exécutant la commande :</a:t>
            </a:r>
            <a:endParaRPr sz="1200"/>
          </a:p>
          <a:p>
            <a:pPr marL="457200" lvl="0" indent="0" algn="l" rtl="0">
              <a:spcBef>
                <a:spcPts val="1000"/>
              </a:spcBef>
              <a:spcAft>
                <a:spcPts val="0"/>
              </a:spcAft>
              <a:buNone/>
            </a:pPr>
            <a:r>
              <a:rPr lang="en" sz="1200" b="1" i="1"/>
              <a:t>npm i calcul-lib</a:t>
            </a:r>
            <a:endParaRPr sz="1200" b="1" i="1"/>
          </a:p>
          <a:p>
            <a:pPr marL="365760" lvl="0" indent="-213359" algn="l" rtl="0">
              <a:spcBef>
                <a:spcPts val="1000"/>
              </a:spcBef>
              <a:spcAft>
                <a:spcPts val="0"/>
              </a:spcAft>
              <a:buSzPts val="1200"/>
              <a:buAutoNum type="arabicPeriod" startAt="18"/>
            </a:pPr>
            <a:r>
              <a:rPr lang="en" sz="1200"/>
              <a:t>Ouvrez le répertoire </a:t>
            </a:r>
            <a:r>
              <a:rPr lang="en" sz="1200" b="1" i="1"/>
              <a:t>node-app</a:t>
            </a:r>
            <a:r>
              <a:rPr lang="en" sz="1200"/>
              <a:t> dans VSCode</a:t>
            </a:r>
            <a:endParaRPr sz="1200"/>
          </a:p>
          <a:p>
            <a:pPr marL="365760" lvl="0" indent="-213359" algn="l" rtl="0">
              <a:spcBef>
                <a:spcPts val="1000"/>
              </a:spcBef>
              <a:spcAft>
                <a:spcPts val="1000"/>
              </a:spcAft>
              <a:buSzPts val="1200"/>
              <a:buAutoNum type="arabicPeriod" startAt="18"/>
            </a:pPr>
            <a:r>
              <a:rPr lang="en" sz="1200"/>
              <a:t>Vérifiez que la librairie </a:t>
            </a:r>
            <a:r>
              <a:rPr lang="en" sz="1200" b="1" i="1"/>
              <a:t>calcul-lib</a:t>
            </a:r>
            <a:r>
              <a:rPr lang="en" sz="1200" b="1"/>
              <a:t> </a:t>
            </a:r>
            <a:r>
              <a:rPr lang="en" sz="1200"/>
              <a:t>est bien placée dans le répertoire </a:t>
            </a:r>
            <a:r>
              <a:rPr lang="en" sz="1200" b="1" i="1"/>
              <a:t>node_modules </a:t>
            </a:r>
            <a:r>
              <a:rPr lang="en" sz="1200"/>
              <a:t>de votre application et que le fichier package.json contient bien la dépendance vers </a:t>
            </a:r>
            <a:r>
              <a:rPr lang="en" sz="1200" b="1" i="1"/>
              <a:t>calcul-lib</a:t>
            </a:r>
            <a:endParaRPr sz="1200" b="1" i="1"/>
          </a:p>
        </p:txBody>
      </p:sp>
      <p:sp>
        <p:nvSpPr>
          <p:cNvPr id="592" name="Google Shape;592;p84"/>
          <p:cNvSpPr txBox="1">
            <a:spLocks noGrp="1"/>
          </p:cNvSpPr>
          <p:nvPr>
            <p:ph type="body" idx="1"/>
          </p:nvPr>
        </p:nvSpPr>
        <p:spPr>
          <a:xfrm>
            <a:off x="4572000" y="1723375"/>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AutoNum type="arabicPeriod" startAt="24"/>
            </a:pPr>
            <a:r>
              <a:rPr lang="en" sz="1200"/>
              <a:t>Vérifiez que la librairie </a:t>
            </a:r>
            <a:r>
              <a:rPr lang="en" sz="1200" b="1" i="1"/>
              <a:t>calcul-lib</a:t>
            </a:r>
            <a:r>
              <a:rPr lang="en" sz="1200" b="1"/>
              <a:t> </a:t>
            </a:r>
            <a:r>
              <a:rPr lang="en" sz="1200"/>
              <a:t>est bien placée dans le répertoire </a:t>
            </a:r>
            <a:r>
              <a:rPr lang="en" sz="1200" b="1" i="1"/>
              <a:t>node_modules </a:t>
            </a:r>
            <a:r>
              <a:rPr lang="en" sz="1200"/>
              <a:t>de votre application et que le fichier package.json contient bien la dépendance vers </a:t>
            </a:r>
            <a:r>
              <a:rPr lang="en" sz="1200" b="1" i="1"/>
              <a:t>calcul-lib</a:t>
            </a:r>
            <a:endParaRPr sz="1200" b="1" i="1"/>
          </a:p>
          <a:p>
            <a:pPr marL="365760" lvl="0" indent="-213359" algn="l" rtl="0">
              <a:spcBef>
                <a:spcPts val="1000"/>
              </a:spcBef>
              <a:spcAft>
                <a:spcPts val="0"/>
              </a:spcAft>
              <a:buSzPts val="1200"/>
              <a:buAutoNum type="arabicPeriod" startAt="24"/>
            </a:pPr>
            <a:r>
              <a:rPr lang="en" sz="1200"/>
              <a:t>Remarquez aussi que le fichier </a:t>
            </a:r>
            <a:r>
              <a:rPr lang="en" sz="1200" b="1" i="1"/>
              <a:t>package.json</a:t>
            </a:r>
            <a:r>
              <a:rPr lang="en" sz="1200"/>
              <a:t> de la librairie </a:t>
            </a:r>
            <a:r>
              <a:rPr lang="en" sz="1200" b="1" i="1"/>
              <a:t>calcul-lib</a:t>
            </a:r>
            <a:r>
              <a:rPr lang="en" sz="1200"/>
              <a:t> contient plusieurs propriétés que ce qui avait au début.</a:t>
            </a:r>
            <a:endParaRPr sz="1200"/>
          </a:p>
          <a:p>
            <a:pPr marL="914400" lvl="1" indent="-304800" algn="l" rtl="0">
              <a:spcBef>
                <a:spcPts val="1000"/>
              </a:spcBef>
              <a:spcAft>
                <a:spcPts val="0"/>
              </a:spcAft>
              <a:buSzPts val="1200"/>
              <a:buAutoNum type="alphaLcPeriod"/>
            </a:pPr>
            <a:r>
              <a:rPr lang="en"/>
              <a:t>Ceci s’explique par le fait qu’une fois la librairie est déployée, npm va ajouter ses propres métadonnées</a:t>
            </a:r>
            <a:r>
              <a:rPr lang="en" b="1"/>
              <a:t> </a:t>
            </a:r>
            <a:r>
              <a:rPr lang="en"/>
              <a:t>dans le fichier </a:t>
            </a:r>
            <a:r>
              <a:rPr lang="en" b="1" i="1"/>
              <a:t>package.json</a:t>
            </a:r>
            <a:r>
              <a:rPr lang="en" sz="1200"/>
              <a:t> </a:t>
            </a:r>
            <a:endParaRPr sz="1200"/>
          </a:p>
          <a:p>
            <a:pPr marL="365760" lvl="0" indent="-213359" algn="l" rtl="0">
              <a:spcBef>
                <a:spcPts val="1000"/>
              </a:spcBef>
              <a:spcAft>
                <a:spcPts val="0"/>
              </a:spcAft>
              <a:buSzPts val="1200"/>
              <a:buAutoNum type="arabicPeriod" startAt="24"/>
            </a:pPr>
            <a:r>
              <a:rPr lang="en" sz="1200"/>
              <a:t>Créez un fichier </a:t>
            </a:r>
            <a:r>
              <a:rPr lang="en" sz="1200" b="1" i="1"/>
              <a:t>index.js</a:t>
            </a:r>
            <a:r>
              <a:rPr lang="en" sz="1200"/>
              <a:t> dans le répertoire </a:t>
            </a:r>
            <a:r>
              <a:rPr lang="en" sz="1200" b="1" i="1"/>
              <a:t>node-app</a:t>
            </a:r>
            <a:endParaRPr sz="1200" b="1" i="1"/>
          </a:p>
          <a:p>
            <a:pPr marL="365760" lvl="0" indent="-213359" algn="l" rtl="0">
              <a:spcBef>
                <a:spcPts val="1000"/>
              </a:spcBef>
              <a:spcAft>
                <a:spcPts val="1000"/>
              </a:spcAft>
              <a:buSzPts val="1200"/>
              <a:buAutoNum type="arabicPeriod" startAt="24"/>
            </a:pPr>
            <a:r>
              <a:rPr lang="en" sz="1200"/>
              <a:t>Ouvrez le fichier </a:t>
            </a:r>
            <a:r>
              <a:rPr lang="en" sz="1200" b="1" i="1"/>
              <a:t>index.js</a:t>
            </a:r>
            <a:endParaRPr sz="1200" b="1" i="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Publier une librairie</a:t>
            </a:r>
            <a:endParaRPr>
              <a:solidFill>
                <a:srgbClr val="FFFF00"/>
              </a:solidFill>
            </a:endParaRPr>
          </a:p>
        </p:txBody>
      </p:sp>
      <p:sp>
        <p:nvSpPr>
          <p:cNvPr id="598" name="Google Shape;598;p85"/>
          <p:cNvSpPr txBox="1">
            <a:spLocks noGrp="1"/>
          </p:cNvSpPr>
          <p:nvPr>
            <p:ph type="body" idx="1"/>
          </p:nvPr>
        </p:nvSpPr>
        <p:spPr>
          <a:xfrm>
            <a:off x="87425" y="1723600"/>
            <a:ext cx="4457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28"/>
            </a:pPr>
            <a:r>
              <a:rPr lang="en" sz="1200"/>
              <a:t>Chargez le module </a:t>
            </a:r>
            <a:r>
              <a:rPr lang="en" sz="1200" b="1" i="1"/>
              <a:t>calcul-lib</a:t>
            </a:r>
            <a:endParaRPr sz="1200" b="1" i="1"/>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const calcul = require('calcul-lib');</a:t>
            </a:r>
            <a:endParaRPr sz="1050" b="1">
              <a:latin typeface="Courier New"/>
              <a:ea typeface="Courier New"/>
              <a:cs typeface="Courier New"/>
              <a:sym typeface="Courier New"/>
            </a:endParaRPr>
          </a:p>
          <a:p>
            <a:pPr marL="365760" lvl="0" indent="-213359" algn="l" rtl="0">
              <a:spcBef>
                <a:spcPts val="1000"/>
              </a:spcBef>
              <a:spcAft>
                <a:spcPts val="0"/>
              </a:spcAft>
              <a:buSzPts val="1200"/>
              <a:buAutoNum type="arabicPeriod" startAt="28"/>
            </a:pPr>
            <a:r>
              <a:rPr lang="en" sz="1200"/>
              <a:t>Appelez la fonction </a:t>
            </a:r>
            <a:r>
              <a:rPr lang="en" sz="1200" b="1" i="1"/>
              <a:t>calcul()</a:t>
            </a:r>
            <a:r>
              <a:rPr lang="en" sz="1200"/>
              <a:t> en lui passant </a:t>
            </a:r>
            <a:r>
              <a:rPr lang="en" sz="1200" b="1"/>
              <a:t>deux valeurs</a:t>
            </a:r>
            <a:r>
              <a:rPr lang="en" sz="1200"/>
              <a:t> et initialiser le résultat dans une variable</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var result = calcul.calcul(1, 2);</a:t>
            </a:r>
            <a:endParaRPr sz="1050" b="1">
              <a:latin typeface="Courier New"/>
              <a:ea typeface="Courier New"/>
              <a:cs typeface="Courier New"/>
              <a:sym typeface="Courier New"/>
            </a:endParaRPr>
          </a:p>
          <a:p>
            <a:pPr marL="365760" lvl="0" indent="-213359" algn="l" rtl="0">
              <a:spcBef>
                <a:spcPts val="1000"/>
              </a:spcBef>
              <a:spcAft>
                <a:spcPts val="0"/>
              </a:spcAft>
              <a:buSzPts val="1200"/>
              <a:buAutoNum type="arabicPeriod" startAt="28"/>
            </a:pPr>
            <a:r>
              <a:rPr lang="en" sz="1200"/>
              <a:t>Afficher le résultat dans la console</a:t>
            </a:r>
            <a:endParaRPr sz="1200"/>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console.log(result);</a:t>
            </a:r>
            <a:endParaRPr sz="1050" b="1">
              <a:latin typeface="Courier New"/>
              <a:ea typeface="Courier New"/>
              <a:cs typeface="Courier New"/>
              <a:sym typeface="Courier New"/>
            </a:endParaRPr>
          </a:p>
          <a:p>
            <a:pPr marL="365760" lvl="0" indent="-213359" algn="l" rtl="0">
              <a:spcBef>
                <a:spcPts val="1000"/>
              </a:spcBef>
              <a:spcAft>
                <a:spcPts val="0"/>
              </a:spcAft>
              <a:buSzPts val="1200"/>
              <a:buAutoNum type="arabicPeriod" startAt="28"/>
            </a:pPr>
            <a:r>
              <a:rPr lang="en" sz="1200"/>
              <a:t>Enregistrez et exécutez le fichier </a:t>
            </a:r>
            <a:r>
              <a:rPr lang="en" sz="1200" b="1" i="1"/>
              <a:t>index.js</a:t>
            </a:r>
            <a:endParaRPr sz="1200" b="1" i="1"/>
          </a:p>
          <a:p>
            <a:pPr marL="457200" lvl="0" indent="0" algn="l" rtl="0">
              <a:spcBef>
                <a:spcPts val="1000"/>
              </a:spcBef>
              <a:spcAft>
                <a:spcPts val="0"/>
              </a:spcAft>
              <a:buNone/>
            </a:pPr>
            <a:r>
              <a:rPr lang="en" sz="1200" b="1"/>
              <a:t>node app.js</a:t>
            </a:r>
            <a:endParaRPr sz="1200" b="1"/>
          </a:p>
          <a:p>
            <a:pPr marL="365760" lvl="0" indent="-213359" algn="l" rtl="0">
              <a:spcBef>
                <a:spcPts val="1000"/>
              </a:spcBef>
              <a:spcAft>
                <a:spcPts val="0"/>
              </a:spcAft>
              <a:buSzPts val="1200"/>
              <a:buAutoNum type="arabicPeriod" startAt="28"/>
            </a:pPr>
            <a:r>
              <a:rPr lang="en" sz="1200"/>
              <a:t>Le résultat du calcul devrait s’afficher sur la console</a:t>
            </a:r>
            <a:endParaRPr sz="1200"/>
          </a:p>
          <a:p>
            <a:pPr marL="457200" lvl="0" indent="0" algn="l" rtl="0">
              <a:spcBef>
                <a:spcPts val="1000"/>
              </a:spcBef>
              <a:spcAft>
                <a:spcPts val="1000"/>
              </a:spcAft>
              <a:buNone/>
            </a:pPr>
            <a:endParaRPr sz="1200" b="1" i="1"/>
          </a:p>
        </p:txBody>
      </p:sp>
      <p:sp>
        <p:nvSpPr>
          <p:cNvPr id="599" name="Google Shape;599;p85"/>
          <p:cNvSpPr txBox="1">
            <a:spLocks noGrp="1"/>
          </p:cNvSpPr>
          <p:nvPr>
            <p:ph type="body" idx="1"/>
          </p:nvPr>
        </p:nvSpPr>
        <p:spPr>
          <a:xfrm>
            <a:off x="4572000" y="1723375"/>
            <a:ext cx="4457700" cy="3420000"/>
          </a:xfrm>
          <a:prstGeom prst="rect">
            <a:avLst/>
          </a:prstGeom>
        </p:spPr>
        <p:txBody>
          <a:bodyPr spcFirstLastPara="1" wrap="square" lIns="0" tIns="91425" rIns="91425" bIns="91425" anchor="t" anchorCtr="0">
            <a:noAutofit/>
          </a:bodyPr>
          <a:lstStyle/>
          <a:p>
            <a:pPr marL="457200" lvl="0" indent="0" algn="l" rtl="0">
              <a:lnSpc>
                <a:spcPct val="135714"/>
              </a:lnSpc>
              <a:spcBef>
                <a:spcPts val="0"/>
              </a:spcBef>
              <a:spcAft>
                <a:spcPts val="0"/>
              </a:spcAft>
              <a:buNone/>
            </a:pPr>
            <a:r>
              <a:rPr lang="en" sz="1050" b="1">
                <a:latin typeface="Courier New"/>
                <a:ea typeface="Courier New"/>
                <a:cs typeface="Courier New"/>
                <a:sym typeface="Courier New"/>
              </a:rPr>
              <a:t>const calcul = require('calcul-lib');</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var result = calcul.add(1, 2);</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console.log(result);</a:t>
            </a:r>
            <a:endParaRPr sz="1050" b="1">
              <a:latin typeface="Courier New"/>
              <a:ea typeface="Courier New"/>
              <a:cs typeface="Courier New"/>
              <a:sym typeface="Courier New"/>
            </a:endParaRPr>
          </a:p>
          <a:p>
            <a:pPr marL="0" lvl="0" indent="0" algn="l" rtl="0">
              <a:spcBef>
                <a:spcPts val="0"/>
              </a:spcBef>
              <a:spcAft>
                <a:spcPts val="1000"/>
              </a:spcAft>
              <a:buNone/>
            </a:pPr>
            <a:endParaRPr sz="1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8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Mette à jour une librairie publiée</a:t>
            </a:r>
            <a:endParaRPr>
              <a:solidFill>
                <a:srgbClr val="FFFF00"/>
              </a:solidFill>
            </a:endParaRPr>
          </a:p>
        </p:txBody>
      </p:sp>
      <p:sp>
        <p:nvSpPr>
          <p:cNvPr id="605" name="Google Shape;605;p86"/>
          <p:cNvSpPr txBox="1">
            <a:spLocks noGrp="1"/>
          </p:cNvSpPr>
          <p:nvPr>
            <p:ph type="body" idx="1"/>
          </p:nvPr>
        </p:nvSpPr>
        <p:spPr>
          <a:xfrm>
            <a:off x="87425" y="1723600"/>
            <a:ext cx="48816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Une fois une librairie publiée, il est possible de la mettre à jour en ajoutant une nouvelle fonctionnalité par exemple et la publier à nouveau</a:t>
            </a:r>
            <a:endParaRPr sz="1200"/>
          </a:p>
          <a:p>
            <a:pPr marL="0" lvl="0" indent="0" algn="l" rtl="0">
              <a:spcBef>
                <a:spcPts val="1000"/>
              </a:spcBef>
              <a:spcAft>
                <a:spcPts val="0"/>
              </a:spcAft>
              <a:buNone/>
            </a:pPr>
            <a:r>
              <a:rPr lang="en" sz="1200" u="sng"/>
              <a:t>Exercice :</a:t>
            </a:r>
            <a:endParaRPr/>
          </a:p>
          <a:p>
            <a:pPr marL="365760" lvl="0" indent="-213359" algn="l" rtl="0">
              <a:spcBef>
                <a:spcPts val="1000"/>
              </a:spcBef>
              <a:spcAft>
                <a:spcPts val="0"/>
              </a:spcAft>
              <a:buSzPts val="1200"/>
              <a:buAutoNum type="arabicPeriod"/>
            </a:pPr>
            <a:r>
              <a:rPr lang="en" sz="1200"/>
              <a:t>Ouvrez la ligne de commande Windows</a:t>
            </a:r>
            <a:endParaRPr sz="1200"/>
          </a:p>
          <a:p>
            <a:pPr marL="365760" lvl="0" indent="-213359" algn="l" rtl="0">
              <a:spcBef>
                <a:spcPts val="1000"/>
              </a:spcBef>
              <a:spcAft>
                <a:spcPts val="0"/>
              </a:spcAft>
              <a:buSzPts val="1200"/>
              <a:buAutoNum type="arabicPeriod"/>
            </a:pPr>
            <a:r>
              <a:rPr lang="en" sz="1200"/>
              <a:t>Allez dans le répertoire </a:t>
            </a:r>
            <a:r>
              <a:rPr lang="en" sz="1200" b="1" i="1"/>
              <a:t>calcul-lib</a:t>
            </a:r>
            <a:endParaRPr sz="1200" b="1" i="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et ajoutez le code suivant :</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module.exports.multiply = (a, b) =&gt; { return a * b };</a:t>
            </a:r>
            <a:endParaRPr sz="1050" b="1">
              <a:latin typeface="Courier New"/>
              <a:ea typeface="Courier New"/>
              <a:cs typeface="Courier New"/>
              <a:sym typeface="Courier New"/>
            </a:endParaRPr>
          </a:p>
          <a:p>
            <a:pPr marL="365760" lvl="0" indent="-213359" algn="l" rtl="0">
              <a:spcBef>
                <a:spcPts val="1000"/>
              </a:spcBef>
              <a:spcAft>
                <a:spcPts val="0"/>
              </a:spcAft>
              <a:buSzPts val="1200"/>
              <a:buAutoNum type="arabicPeriod"/>
            </a:pPr>
            <a:r>
              <a:rPr lang="en" sz="1200"/>
              <a:t>Enregistrer les modifications</a:t>
            </a:r>
            <a:endParaRPr sz="1200"/>
          </a:p>
          <a:p>
            <a:pPr marL="365760" lvl="0" indent="-213359" algn="l" rtl="0">
              <a:spcBef>
                <a:spcPts val="1000"/>
              </a:spcBef>
              <a:spcAft>
                <a:spcPts val="0"/>
              </a:spcAft>
              <a:buSzPts val="1200"/>
              <a:buAutoNum type="arabicPeriod"/>
            </a:pPr>
            <a:r>
              <a:rPr lang="en" sz="1200"/>
              <a:t>Exécutez la commande </a:t>
            </a:r>
            <a:r>
              <a:rPr lang="en" sz="1200" b="1" i="1"/>
              <a:t>npm publish</a:t>
            </a:r>
            <a:r>
              <a:rPr lang="en" sz="1200"/>
              <a:t> pour publier à nouveau votre librairie</a:t>
            </a:r>
            <a:endParaRPr sz="1200"/>
          </a:p>
          <a:p>
            <a:pPr marL="457200" lvl="0" indent="0" algn="l" rtl="0">
              <a:spcBef>
                <a:spcPts val="1000"/>
              </a:spcBef>
              <a:spcAft>
                <a:spcPts val="1000"/>
              </a:spcAft>
              <a:buNone/>
            </a:pPr>
            <a:endParaRPr sz="1200" b="1" i="1"/>
          </a:p>
        </p:txBody>
      </p:sp>
      <p:sp>
        <p:nvSpPr>
          <p:cNvPr id="606" name="Google Shape;606;p86"/>
          <p:cNvSpPr txBox="1">
            <a:spLocks noGrp="1"/>
          </p:cNvSpPr>
          <p:nvPr>
            <p:ph type="body" idx="1"/>
          </p:nvPr>
        </p:nvSpPr>
        <p:spPr>
          <a:xfrm>
            <a:off x="4968975" y="1723375"/>
            <a:ext cx="40608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AutoNum type="arabicPeriod" startAt="6"/>
            </a:pPr>
            <a:r>
              <a:rPr lang="en" sz="1200"/>
              <a:t>Remarquez que npm refuse de publier la librairie étant qu’il existe une version 1.0.0 de la librairie déjà publiée</a:t>
            </a:r>
            <a:endParaRPr sz="1200"/>
          </a:p>
          <a:p>
            <a:pPr marL="365760" lvl="0" indent="-213359" algn="l" rtl="0">
              <a:spcBef>
                <a:spcPts val="1000"/>
              </a:spcBef>
              <a:spcAft>
                <a:spcPts val="0"/>
              </a:spcAft>
              <a:buSzPts val="1200"/>
              <a:buAutoNum type="arabicPeriod" startAt="6"/>
            </a:pPr>
            <a:r>
              <a:rPr lang="en" sz="1200"/>
              <a:t>Dépendamment de ce que vous voulez modifier dans votre librairie ( Changement d’API, ajout d’une nouvelle fonctionnalité, correction de bug ) il est important de mettre à jour la bonne version sémantique (Major, Mineur ou Patch)</a:t>
            </a:r>
            <a:endParaRPr sz="1200"/>
          </a:p>
          <a:p>
            <a:pPr marL="365760" lvl="0" indent="-213359" algn="l" rtl="0">
              <a:spcBef>
                <a:spcPts val="1000"/>
              </a:spcBef>
              <a:spcAft>
                <a:spcPts val="0"/>
              </a:spcAft>
              <a:buSzPts val="1200"/>
              <a:buAutoNum type="arabicPeriod" startAt="6"/>
            </a:pPr>
            <a:r>
              <a:rPr lang="en" sz="1200"/>
              <a:t>Dans cet exemple, vous avez ajouter une nouvelle fonctionnalité à votre librairie qui est une fonction de multiplication</a:t>
            </a:r>
            <a:endParaRPr sz="1200"/>
          </a:p>
          <a:p>
            <a:pPr marL="365760" lvl="0" indent="-213359" algn="l" rtl="0">
              <a:spcBef>
                <a:spcPts val="1000"/>
              </a:spcBef>
              <a:spcAft>
                <a:spcPts val="0"/>
              </a:spcAft>
              <a:buSzPts val="1200"/>
              <a:buAutoNum type="arabicPeriod" startAt="6"/>
            </a:pPr>
            <a:r>
              <a:rPr lang="en" sz="1200"/>
              <a:t>Vous pouvez soit modifier manuellement la version dans le fichier package.json ou bien exécuter l’une des commande suivantes :</a:t>
            </a:r>
            <a:endParaRPr sz="1200"/>
          </a:p>
          <a:p>
            <a:pPr marL="0" lvl="0" indent="0" algn="l" rtl="0">
              <a:spcBef>
                <a:spcPts val="1000"/>
              </a:spcBef>
              <a:spcAft>
                <a:spcPts val="1000"/>
              </a:spcAft>
              <a:buNone/>
            </a:pPr>
            <a:endParaRPr sz="12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8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NPM &gt; Mette à jour une librairie publiée</a:t>
            </a:r>
            <a:endParaRPr>
              <a:solidFill>
                <a:srgbClr val="FFFF00"/>
              </a:solidFill>
            </a:endParaRPr>
          </a:p>
        </p:txBody>
      </p:sp>
      <p:sp>
        <p:nvSpPr>
          <p:cNvPr id="612" name="Google Shape;612;p87"/>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b="1"/>
              <a:t>npm version major</a:t>
            </a:r>
            <a:endParaRPr sz="1200" b="1"/>
          </a:p>
          <a:p>
            <a:pPr marL="457200" lvl="0" indent="-304800" algn="l" rtl="0">
              <a:spcBef>
                <a:spcPts val="0"/>
              </a:spcBef>
              <a:spcAft>
                <a:spcPts val="0"/>
              </a:spcAft>
              <a:buSzPts val="1200"/>
              <a:buChar char="●"/>
            </a:pPr>
            <a:r>
              <a:rPr lang="en" sz="1200" b="1"/>
              <a:t>npm version minor</a:t>
            </a:r>
            <a:endParaRPr sz="1200" b="1"/>
          </a:p>
          <a:p>
            <a:pPr marL="457200" lvl="0" indent="-304800" algn="l" rtl="0">
              <a:spcBef>
                <a:spcPts val="0"/>
              </a:spcBef>
              <a:spcAft>
                <a:spcPts val="0"/>
              </a:spcAft>
              <a:buSzPts val="1200"/>
              <a:buChar char="●"/>
            </a:pPr>
            <a:r>
              <a:rPr lang="en" sz="1200" b="1"/>
              <a:t>npm version patch</a:t>
            </a:r>
            <a:endParaRPr sz="1200" b="1"/>
          </a:p>
          <a:p>
            <a:pPr marL="365760" lvl="0" indent="-213359" algn="l" rtl="0">
              <a:spcBef>
                <a:spcPts val="1000"/>
              </a:spcBef>
              <a:spcAft>
                <a:spcPts val="0"/>
              </a:spcAft>
              <a:buSzPts val="1200"/>
              <a:buAutoNum type="arabicPeriod" startAt="10"/>
            </a:pPr>
            <a:r>
              <a:rPr lang="en" sz="1200"/>
              <a:t>Exécutez la commande </a:t>
            </a:r>
            <a:r>
              <a:rPr lang="en" sz="1200" b="1" i="1"/>
              <a:t>npm version minor</a:t>
            </a:r>
            <a:r>
              <a:rPr lang="en" sz="1200"/>
              <a:t> pour mettre à jour la librairie </a:t>
            </a:r>
            <a:r>
              <a:rPr lang="en" sz="1200" b="1" i="1"/>
              <a:t>calcul-lib</a:t>
            </a:r>
            <a:endParaRPr sz="1200" b="1" i="1"/>
          </a:p>
          <a:p>
            <a:pPr marL="365760" lvl="0" indent="-213359" algn="l" rtl="0">
              <a:spcBef>
                <a:spcPts val="1000"/>
              </a:spcBef>
              <a:spcAft>
                <a:spcPts val="0"/>
              </a:spcAft>
              <a:buSzPts val="1200"/>
              <a:buAutoNum type="arabicPeriod" startAt="10"/>
            </a:pPr>
            <a:r>
              <a:rPr lang="en" sz="1200"/>
              <a:t>Vous allez constater que la version Mineur a été incrémentée de </a:t>
            </a:r>
            <a:r>
              <a:rPr lang="en" sz="1200" b="1"/>
              <a:t>un</a:t>
            </a:r>
            <a:endParaRPr sz="1200" b="1"/>
          </a:p>
          <a:p>
            <a:pPr marL="365760" lvl="0" indent="-213359" algn="l" rtl="0">
              <a:spcBef>
                <a:spcPts val="1000"/>
              </a:spcBef>
              <a:spcAft>
                <a:spcPts val="0"/>
              </a:spcAft>
              <a:buSzPts val="1200"/>
              <a:buAutoNum type="arabicPeriod" startAt="10"/>
            </a:pPr>
            <a:r>
              <a:rPr lang="en" sz="1200"/>
              <a:t> Exécutez la commande </a:t>
            </a:r>
            <a:r>
              <a:rPr lang="en" sz="1200" b="1" i="1"/>
              <a:t>npm-publish</a:t>
            </a:r>
            <a:r>
              <a:rPr lang="en" sz="1200"/>
              <a:t> pour publier à nouveau la librairie </a:t>
            </a:r>
            <a:r>
              <a:rPr lang="en" sz="1200" b="1" i="1"/>
              <a:t>calcul-lib</a:t>
            </a:r>
            <a:endParaRPr sz="1200" b="1" i="1"/>
          </a:p>
          <a:p>
            <a:pPr marL="457200" lvl="0" indent="0" algn="l" rtl="0">
              <a:spcBef>
                <a:spcPts val="1000"/>
              </a:spcBef>
              <a:spcAft>
                <a:spcPts val="1000"/>
              </a:spcAft>
              <a:buNone/>
            </a:pPr>
            <a:endParaRPr sz="1200" b="1" i="1"/>
          </a:p>
        </p:txBody>
      </p:sp>
      <p:sp>
        <p:nvSpPr>
          <p:cNvPr id="613" name="Google Shape;613;p87"/>
          <p:cNvSpPr txBox="1">
            <a:spLocks noGrp="1"/>
          </p:cNvSpPr>
          <p:nvPr>
            <p:ph type="body" idx="1"/>
          </p:nvPr>
        </p:nvSpPr>
        <p:spPr>
          <a:xfrm>
            <a:off x="4968975" y="1723375"/>
            <a:ext cx="4060800" cy="34200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endParaRPr sz="1200"/>
          </a:p>
          <a:p>
            <a:pPr marL="0" lvl="0" indent="0" algn="l" rtl="0">
              <a:spcBef>
                <a:spcPts val="1000"/>
              </a:spcBef>
              <a:spcAft>
                <a:spcPts val="1000"/>
              </a:spcAft>
              <a:buNone/>
            </a:pPr>
            <a:endParaRPr sz="1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8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Introduction</a:t>
            </a:r>
            <a:endParaRPr>
              <a:solidFill>
                <a:srgbClr val="FFFF00"/>
              </a:solidFill>
            </a:endParaRPr>
          </a:p>
        </p:txBody>
      </p:sp>
      <p:sp>
        <p:nvSpPr>
          <p:cNvPr id="619" name="Google Shape;619;p88"/>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b="1"/>
              <a:t>Rappel </a:t>
            </a:r>
            <a:r>
              <a:rPr lang="en" sz="1200"/>
              <a:t>: </a:t>
            </a:r>
            <a:endParaRPr sz="1200"/>
          </a:p>
          <a:p>
            <a:pPr marL="914400" lvl="1" indent="-304800" algn="l" rtl="0">
              <a:spcBef>
                <a:spcPts val="0"/>
              </a:spcBef>
              <a:spcAft>
                <a:spcPts val="0"/>
              </a:spcAft>
              <a:buSzPts val="1200"/>
              <a:buChar char="○"/>
            </a:pPr>
            <a:r>
              <a:rPr lang="en" sz="1200"/>
              <a:t>Le module </a:t>
            </a:r>
            <a:r>
              <a:rPr lang="en" sz="1200" b="1"/>
              <a:t>HTTP </a:t>
            </a:r>
            <a:r>
              <a:rPr lang="en" sz="1200"/>
              <a:t>permet de créer un serveur web sur un port donné avec la possibilité de gérer les requêtes et d’envoyer des réponses</a:t>
            </a:r>
            <a:endParaRPr sz="1200"/>
          </a:p>
          <a:p>
            <a:pPr marL="914400" lvl="1" indent="-304800" algn="l" rtl="0">
              <a:spcBef>
                <a:spcPts val="1000"/>
              </a:spcBef>
              <a:spcAft>
                <a:spcPts val="0"/>
              </a:spcAft>
              <a:buSzPts val="1200"/>
              <a:buChar char="○"/>
            </a:pPr>
            <a:r>
              <a:rPr lang="en"/>
              <a:t>La gestion des requêtes à travers la fonction de rappel de la méthode </a:t>
            </a:r>
            <a:r>
              <a:rPr lang="en" b="1" i="1"/>
              <a:t>createServer()</a:t>
            </a:r>
            <a:r>
              <a:rPr lang="en"/>
              <a:t> devient chargée et difficile à maintenir au fur et à mesure que de nouvelles urls doivent être ajoutées lorsqu’il s’agit de construire une application complexe.</a:t>
            </a:r>
            <a:endParaRPr/>
          </a:p>
          <a:p>
            <a:pPr marL="365760" lvl="0" indent="-213359" algn="l" rtl="0">
              <a:spcBef>
                <a:spcPts val="1000"/>
              </a:spcBef>
              <a:spcAft>
                <a:spcPts val="0"/>
              </a:spcAft>
              <a:buSzPts val="1200"/>
              <a:buChar char="●"/>
            </a:pPr>
            <a:r>
              <a:rPr lang="en" sz="1200"/>
              <a:t>Dans cette section vous allez apprendre sur </a:t>
            </a:r>
            <a:r>
              <a:rPr lang="en" sz="1200" b="1" i="1"/>
              <a:t>Express </a:t>
            </a:r>
            <a:r>
              <a:rPr lang="en" sz="1200"/>
              <a:t>qui est une architecture légère et facile à utiliser pour développer des applications Web</a:t>
            </a:r>
            <a:endParaRPr/>
          </a:p>
          <a:p>
            <a:pPr marL="457200" lvl="0" indent="0" algn="l" rtl="0">
              <a:spcBef>
                <a:spcPts val="1000"/>
              </a:spcBef>
              <a:spcAft>
                <a:spcPts val="0"/>
              </a:spcAft>
              <a:buNone/>
            </a:pPr>
            <a:endParaRPr sz="1200"/>
          </a:p>
          <a:p>
            <a:pPr marL="457200" lvl="0" indent="0" algn="l" rtl="0">
              <a:spcBef>
                <a:spcPts val="1000"/>
              </a:spcBef>
              <a:spcAft>
                <a:spcPts val="1000"/>
              </a:spcAft>
              <a:buNone/>
            </a:pPr>
            <a:endParaRPr sz="1200" b="1" i="1"/>
          </a:p>
        </p:txBody>
      </p:sp>
      <p:sp>
        <p:nvSpPr>
          <p:cNvPr id="620" name="Google Shape;620;p88"/>
          <p:cNvSpPr txBox="1">
            <a:spLocks noGrp="1"/>
          </p:cNvSpPr>
          <p:nvPr>
            <p:ph type="body" idx="1"/>
          </p:nvPr>
        </p:nvSpPr>
        <p:spPr>
          <a:xfrm>
            <a:off x="4572125" y="1723375"/>
            <a:ext cx="4457700" cy="3420000"/>
          </a:xfrm>
          <a:prstGeom prst="rect">
            <a:avLst/>
          </a:prstGeom>
        </p:spPr>
        <p:txBody>
          <a:bodyPr spcFirstLastPara="1" wrap="square" lIns="0" tIns="91425" rIns="91425" bIns="91425" anchor="t" anchorCtr="0">
            <a:noAutofit/>
          </a:bodyPr>
          <a:lstStyle/>
          <a:p>
            <a:pPr marL="0" lvl="0" indent="0" algn="l" rtl="0">
              <a:lnSpc>
                <a:spcPct val="135714"/>
              </a:lnSpc>
              <a:spcBef>
                <a:spcPts val="0"/>
              </a:spcBef>
              <a:spcAft>
                <a:spcPts val="0"/>
              </a:spcAft>
              <a:buNone/>
            </a:pPr>
            <a:r>
              <a:rPr lang="en" sz="1000" b="1">
                <a:latin typeface="Courier New"/>
                <a:ea typeface="Courier New"/>
                <a:cs typeface="Courier New"/>
                <a:sym typeface="Courier New"/>
              </a:rPr>
              <a:t>const http = require('http');</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const server = http.createServer((req, res) =&gt;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if (req.url === '/')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res.write('Hello World');</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res.end();</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if (req.url === 'js/cours')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   }</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00" b="1">
                <a:latin typeface="Courier New"/>
                <a:ea typeface="Courier New"/>
                <a:cs typeface="Courier New"/>
                <a:sym typeface="Courier New"/>
              </a:rPr>
              <a:t>});</a:t>
            </a: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solidFill>
                <a:srgbClr val="569CD6"/>
              </a:solidFill>
              <a:latin typeface="Courier New"/>
              <a:ea typeface="Courier New"/>
              <a:cs typeface="Courier New"/>
              <a:sym typeface="Courier New"/>
            </a:endParaRPr>
          </a:p>
          <a:p>
            <a:pPr marL="0" lvl="0" indent="0" algn="l" rtl="0">
              <a:spcBef>
                <a:spcPts val="0"/>
              </a:spcBef>
              <a:spcAft>
                <a:spcPts val="0"/>
              </a:spcAft>
              <a:buNone/>
            </a:pPr>
            <a:endParaRPr sz="1200"/>
          </a:p>
          <a:p>
            <a:pPr marL="0" lvl="0" indent="0" algn="l" rtl="0">
              <a:spcBef>
                <a:spcPts val="1000"/>
              </a:spcBef>
              <a:spcAft>
                <a:spcPts val="1000"/>
              </a:spcAft>
              <a:buNone/>
            </a:pPr>
            <a:endParaRPr sz="1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626" name="Google Shape;626;p89"/>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La majorité des applications qui sont utilisées aujourd’hui sont construites sous une architecture </a:t>
            </a:r>
            <a:r>
              <a:rPr lang="en" sz="1200" b="1" i="1"/>
              <a:t>client/serveur</a:t>
            </a:r>
            <a:endParaRPr sz="1200" b="1" i="1"/>
          </a:p>
          <a:p>
            <a:pPr marL="365760" lvl="0" indent="-213359" algn="l" rtl="0">
              <a:spcBef>
                <a:spcPts val="1000"/>
              </a:spcBef>
              <a:spcAft>
                <a:spcPts val="0"/>
              </a:spcAft>
              <a:buSzPts val="1200"/>
              <a:buChar char="●"/>
            </a:pPr>
            <a:r>
              <a:rPr lang="en" sz="1200"/>
              <a:t>Le </a:t>
            </a:r>
            <a:r>
              <a:rPr lang="en" sz="1200" b="1" i="1"/>
              <a:t>client </a:t>
            </a:r>
            <a:r>
              <a:rPr lang="en" sz="1200"/>
              <a:t>représente la partie interface utilisateur (Front-End) de l’application</a:t>
            </a:r>
            <a:endParaRPr sz="1200"/>
          </a:p>
          <a:p>
            <a:pPr marL="365760" lvl="0" indent="-213359" algn="l" rtl="0">
              <a:spcBef>
                <a:spcPts val="1000"/>
              </a:spcBef>
              <a:spcAft>
                <a:spcPts val="0"/>
              </a:spcAft>
              <a:buSzPts val="1200"/>
              <a:buChar char="●"/>
            </a:pPr>
            <a:r>
              <a:rPr lang="en" sz="1200"/>
              <a:t>Le </a:t>
            </a:r>
            <a:r>
              <a:rPr lang="en" sz="1200" b="1" i="1"/>
              <a:t>serveur </a:t>
            </a:r>
            <a:r>
              <a:rPr lang="en" sz="1200"/>
              <a:t>représente la partie service (Back-End) de l’application</a:t>
            </a:r>
            <a:endParaRPr sz="1200"/>
          </a:p>
          <a:p>
            <a:pPr marL="365760" lvl="0" indent="-213359" algn="l" rtl="0">
              <a:spcBef>
                <a:spcPts val="1000"/>
              </a:spcBef>
              <a:spcAft>
                <a:spcPts val="0"/>
              </a:spcAft>
              <a:buSzPts val="1200"/>
              <a:buChar char="●"/>
            </a:pPr>
            <a:r>
              <a:rPr lang="en" sz="1200"/>
              <a:t>Le </a:t>
            </a:r>
            <a:r>
              <a:rPr lang="en" sz="1200" b="1" i="1"/>
              <a:t>client </a:t>
            </a:r>
            <a:r>
              <a:rPr lang="en" sz="1200"/>
              <a:t>communique avec le serveur à travers le protocole </a:t>
            </a:r>
            <a:r>
              <a:rPr lang="en" sz="1200" b="1"/>
              <a:t>HTTP </a:t>
            </a:r>
            <a:r>
              <a:rPr lang="en" sz="1200"/>
              <a:t>pour retourner ou enregistrer des données</a:t>
            </a:r>
            <a:endParaRPr sz="1200"/>
          </a:p>
          <a:p>
            <a:pPr marL="365760" lvl="0" indent="-213359" algn="l" rtl="0">
              <a:spcBef>
                <a:spcPts val="1000"/>
              </a:spcBef>
              <a:spcAft>
                <a:spcPts val="0"/>
              </a:spcAft>
              <a:buSzPts val="1200"/>
              <a:buChar char="●"/>
            </a:pPr>
            <a:r>
              <a:rPr lang="en" sz="1200"/>
              <a:t>Sur le </a:t>
            </a:r>
            <a:r>
              <a:rPr lang="en" sz="1200" b="1" i="1"/>
              <a:t>serveur </a:t>
            </a:r>
            <a:r>
              <a:rPr lang="en" sz="1200"/>
              <a:t>on expose des services qui sont accessibles via le protocole </a:t>
            </a:r>
            <a:r>
              <a:rPr lang="en" sz="1200" b="1"/>
              <a:t>HTTP</a:t>
            </a:r>
            <a:endParaRPr sz="1200" b="1"/>
          </a:p>
          <a:p>
            <a:pPr marL="457200" lvl="0" indent="0" algn="l" rtl="0">
              <a:spcBef>
                <a:spcPts val="1000"/>
              </a:spcBef>
              <a:spcAft>
                <a:spcPts val="0"/>
              </a:spcAft>
              <a:buNone/>
            </a:pPr>
            <a:endParaRPr sz="1200"/>
          </a:p>
          <a:p>
            <a:pPr marL="457200" lvl="0" indent="0" algn="l" rtl="0">
              <a:spcBef>
                <a:spcPts val="1000"/>
              </a:spcBef>
              <a:spcAft>
                <a:spcPts val="1000"/>
              </a:spcAft>
              <a:buNone/>
            </a:pPr>
            <a:endParaRPr sz="1200" b="1" i="1"/>
          </a:p>
        </p:txBody>
      </p:sp>
      <p:sp>
        <p:nvSpPr>
          <p:cNvPr id="627" name="Google Shape;627;p89"/>
          <p:cNvSpPr txBox="1">
            <a:spLocks noGrp="1"/>
          </p:cNvSpPr>
          <p:nvPr>
            <p:ph type="body" idx="1"/>
          </p:nvPr>
        </p:nvSpPr>
        <p:spPr>
          <a:xfrm>
            <a:off x="4572125" y="1723375"/>
            <a:ext cx="4572000" cy="3420000"/>
          </a:xfrm>
          <a:prstGeom prst="rect">
            <a:avLst/>
          </a:prstGeom>
        </p:spPr>
        <p:txBody>
          <a:bodyPr spcFirstLastPara="1" wrap="square" lIns="0" tIns="91425" rIns="91425" bIns="91425" anchor="t" anchorCtr="0">
            <a:noAutofit/>
          </a:bodyPr>
          <a:lstStyle/>
          <a:p>
            <a:pPr marL="0" lvl="0" indent="0" algn="l" rtl="0">
              <a:lnSpc>
                <a:spcPct val="135714"/>
              </a:lnSpc>
              <a:spcBef>
                <a:spcPts val="0"/>
              </a:spcBef>
              <a:spcAft>
                <a:spcPts val="0"/>
              </a:spcAft>
              <a:buNone/>
            </a:pP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endParaRPr sz="1000" b="1">
              <a:latin typeface="Courier New"/>
              <a:ea typeface="Courier New"/>
              <a:cs typeface="Courier New"/>
              <a:sym typeface="Courier New"/>
            </a:endParaRPr>
          </a:p>
          <a:p>
            <a:pPr marL="0" lvl="0" indent="0" algn="l" rtl="0">
              <a:lnSpc>
                <a:spcPct val="135714"/>
              </a:lnSpc>
              <a:spcBef>
                <a:spcPts val="0"/>
              </a:spcBef>
              <a:spcAft>
                <a:spcPts val="0"/>
              </a:spcAft>
              <a:buNone/>
            </a:pPr>
            <a:endParaRPr sz="1000" b="1">
              <a:latin typeface="Courier New"/>
              <a:ea typeface="Courier New"/>
              <a:cs typeface="Courier New"/>
              <a:sym typeface="Courier New"/>
            </a:endParaRPr>
          </a:p>
          <a:p>
            <a:pPr marL="365760" lvl="0" indent="-213359" algn="l" rtl="0">
              <a:spcBef>
                <a:spcPts val="0"/>
              </a:spcBef>
              <a:spcAft>
                <a:spcPts val="0"/>
              </a:spcAft>
              <a:buSzPts val="1200"/>
              <a:buChar char="●"/>
            </a:pPr>
            <a:r>
              <a:rPr lang="en" sz="1200"/>
              <a:t>Le </a:t>
            </a:r>
            <a:r>
              <a:rPr lang="en" sz="1200" b="1" i="1"/>
              <a:t>client </a:t>
            </a:r>
            <a:r>
              <a:rPr lang="en" sz="1200"/>
              <a:t>peut ainsi invoquer les services en envoyant de requêtes </a:t>
            </a:r>
            <a:r>
              <a:rPr lang="en" sz="1200" b="1"/>
              <a:t>HTTP</a:t>
            </a:r>
            <a:endParaRPr sz="1200" b="1"/>
          </a:p>
          <a:p>
            <a:pPr marL="365760" lvl="0" indent="-213359" algn="l" rtl="0">
              <a:spcBef>
                <a:spcPts val="1000"/>
              </a:spcBef>
              <a:spcAft>
                <a:spcPts val="0"/>
              </a:spcAft>
              <a:buSzPts val="1200"/>
              <a:buChar char="●"/>
            </a:pPr>
            <a:r>
              <a:rPr lang="en" sz="1200"/>
              <a:t>Les services HTTP peuvent être développées en utilisant </a:t>
            </a:r>
            <a:r>
              <a:rPr lang="en" sz="1200" b="1"/>
              <a:t>REST</a:t>
            </a:r>
            <a:endParaRPr sz="1200" b="1"/>
          </a:p>
          <a:p>
            <a:pPr marL="365760" lvl="0" indent="-213359" algn="l" rtl="0">
              <a:spcBef>
                <a:spcPts val="1000"/>
              </a:spcBef>
              <a:spcAft>
                <a:spcPts val="0"/>
              </a:spcAft>
              <a:buSzPts val="1200"/>
              <a:buChar char="●"/>
            </a:pPr>
            <a:r>
              <a:rPr lang="en" sz="1200" b="1"/>
              <a:t>REST </a:t>
            </a:r>
            <a:r>
              <a:rPr lang="en" sz="1200"/>
              <a:t>est un acronyme pour </a:t>
            </a:r>
            <a:r>
              <a:rPr lang="en" sz="1200" b="1"/>
              <a:t>Re</a:t>
            </a:r>
            <a:r>
              <a:rPr lang="en" sz="1200"/>
              <a:t>presentational </a:t>
            </a:r>
            <a:r>
              <a:rPr lang="en" sz="1200" b="1"/>
              <a:t>S</a:t>
            </a:r>
            <a:r>
              <a:rPr lang="en" sz="1200"/>
              <a:t>tate </a:t>
            </a:r>
            <a:r>
              <a:rPr lang="en" sz="1200" b="1"/>
              <a:t>T</a:t>
            </a:r>
            <a:r>
              <a:rPr lang="en" sz="1200"/>
              <a:t>ransfer</a:t>
            </a:r>
            <a:endParaRPr sz="1200"/>
          </a:p>
          <a:p>
            <a:pPr marL="365760" lvl="0" indent="-213359" algn="l" rtl="0">
              <a:spcBef>
                <a:spcPts val="1000"/>
              </a:spcBef>
              <a:spcAft>
                <a:spcPts val="0"/>
              </a:spcAft>
              <a:buSzPts val="1200"/>
              <a:buChar char="●"/>
            </a:pPr>
            <a:r>
              <a:rPr lang="en" sz="1200" b="1"/>
              <a:t>REST </a:t>
            </a:r>
            <a:r>
              <a:rPr lang="en" sz="1200"/>
              <a:t>est devenu une convention pour développer des services </a:t>
            </a:r>
            <a:r>
              <a:rPr lang="en" sz="1200" b="1"/>
              <a:t>HTTP</a:t>
            </a:r>
            <a:endParaRPr sz="1200" b="1"/>
          </a:p>
          <a:p>
            <a:pPr marL="0" lvl="0" indent="0" algn="l" rtl="0">
              <a:lnSpc>
                <a:spcPct val="135714"/>
              </a:lnSpc>
              <a:spcBef>
                <a:spcPts val="1000"/>
              </a:spcBef>
              <a:spcAft>
                <a:spcPts val="0"/>
              </a:spcAft>
              <a:buNone/>
            </a:pPr>
            <a:endParaRPr sz="1050" b="1">
              <a:solidFill>
                <a:srgbClr val="569CD6"/>
              </a:solidFill>
              <a:latin typeface="Courier New"/>
              <a:ea typeface="Courier New"/>
              <a:cs typeface="Courier New"/>
              <a:sym typeface="Courier New"/>
            </a:endParaRPr>
          </a:p>
          <a:p>
            <a:pPr marL="0" lvl="0" indent="0" algn="l" rtl="0">
              <a:spcBef>
                <a:spcPts val="0"/>
              </a:spcBef>
              <a:spcAft>
                <a:spcPts val="0"/>
              </a:spcAft>
              <a:buNone/>
            </a:pPr>
            <a:endParaRPr sz="1200"/>
          </a:p>
          <a:p>
            <a:pPr marL="0" lvl="0" indent="0" algn="l" rtl="0">
              <a:spcBef>
                <a:spcPts val="1000"/>
              </a:spcBef>
              <a:spcAft>
                <a:spcPts val="1000"/>
              </a:spcAft>
              <a:buNone/>
            </a:pPr>
            <a:endParaRPr sz="1200"/>
          </a:p>
        </p:txBody>
      </p:sp>
      <p:sp>
        <p:nvSpPr>
          <p:cNvPr id="628" name="Google Shape;628;p89"/>
          <p:cNvSpPr/>
          <p:nvPr/>
        </p:nvSpPr>
        <p:spPr>
          <a:xfrm>
            <a:off x="4835500" y="2273000"/>
            <a:ext cx="1129200" cy="5133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629" name="Google Shape;629;p89"/>
          <p:cNvSpPr/>
          <p:nvPr/>
        </p:nvSpPr>
        <p:spPr>
          <a:xfrm>
            <a:off x="7451875" y="2273000"/>
            <a:ext cx="1129200" cy="5133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Serveur</a:t>
            </a:r>
            <a:endParaRPr/>
          </a:p>
        </p:txBody>
      </p:sp>
      <p:cxnSp>
        <p:nvCxnSpPr>
          <p:cNvPr id="630" name="Google Shape;630;p89"/>
          <p:cNvCxnSpPr>
            <a:endCxn id="631" idx="2"/>
          </p:cNvCxnSpPr>
          <p:nvPr/>
        </p:nvCxnSpPr>
        <p:spPr>
          <a:xfrm>
            <a:off x="5964775" y="2529650"/>
            <a:ext cx="1138800" cy="0"/>
          </a:xfrm>
          <a:prstGeom prst="straightConnector1">
            <a:avLst/>
          </a:prstGeom>
          <a:noFill/>
          <a:ln w="19050" cap="flat" cmpd="sng">
            <a:solidFill>
              <a:schemeClr val="dk2"/>
            </a:solidFill>
            <a:prstDash val="dash"/>
            <a:round/>
            <a:headEnd type="none" w="med" len="med"/>
            <a:tailEnd type="triangle" w="med" len="med"/>
          </a:ln>
        </p:spPr>
      </p:cxnSp>
      <p:sp>
        <p:nvSpPr>
          <p:cNvPr id="631" name="Google Shape;631;p89"/>
          <p:cNvSpPr/>
          <p:nvPr/>
        </p:nvSpPr>
        <p:spPr>
          <a:xfrm>
            <a:off x="7103575" y="2411600"/>
            <a:ext cx="236100" cy="236100"/>
          </a:xfrm>
          <a:prstGeom prst="donut">
            <a:avLst>
              <a:gd name="adj" fmla="val 25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2" name="Google Shape;632;p89"/>
          <p:cNvCxnSpPr>
            <a:stCxn id="631" idx="6"/>
            <a:endCxn id="629" idx="1"/>
          </p:cNvCxnSpPr>
          <p:nvPr/>
        </p:nvCxnSpPr>
        <p:spPr>
          <a:xfrm>
            <a:off x="7339675" y="2529650"/>
            <a:ext cx="112200" cy="0"/>
          </a:xfrm>
          <a:prstGeom prst="straightConnector1">
            <a:avLst/>
          </a:prstGeom>
          <a:noFill/>
          <a:ln w="19050" cap="flat" cmpd="sng">
            <a:solidFill>
              <a:schemeClr val="dk2"/>
            </a:solidFill>
            <a:prstDash val="solid"/>
            <a:round/>
            <a:headEnd type="none" w="med" len="med"/>
            <a:tailEnd type="none" w="med" len="med"/>
          </a:ln>
        </p:spPr>
      </p:cxnSp>
      <p:sp>
        <p:nvSpPr>
          <p:cNvPr id="633" name="Google Shape;633;p89"/>
          <p:cNvSpPr txBox="1"/>
          <p:nvPr/>
        </p:nvSpPr>
        <p:spPr>
          <a:xfrm flipH="1">
            <a:off x="6169675" y="2021604"/>
            <a:ext cx="729000" cy="3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9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639" name="Google Shape;639;p90"/>
          <p:cNvSpPr txBox="1">
            <a:spLocks noGrp="1"/>
          </p:cNvSpPr>
          <p:nvPr>
            <p:ph type="body" idx="1"/>
          </p:nvPr>
        </p:nvSpPr>
        <p:spPr>
          <a:xfrm>
            <a:off x="87425" y="1723600"/>
            <a:ext cx="4484700" cy="3420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b="1"/>
              <a:t>REST </a:t>
            </a:r>
            <a:r>
              <a:rPr lang="en" sz="1200"/>
              <a:t>utilise le protocole HTTP pour effectuer les opération suivantes sur les données :</a:t>
            </a:r>
            <a:endParaRPr sz="1200"/>
          </a:p>
          <a:p>
            <a:pPr marL="914400" lvl="1" indent="-304800" algn="l" rtl="0">
              <a:spcBef>
                <a:spcPts val="1000"/>
              </a:spcBef>
              <a:spcAft>
                <a:spcPts val="0"/>
              </a:spcAft>
              <a:buSzPts val="1200"/>
              <a:buChar char="○"/>
            </a:pPr>
            <a:r>
              <a:rPr lang="en"/>
              <a:t>Création (</a:t>
            </a:r>
            <a:r>
              <a:rPr lang="en" b="1"/>
              <a:t>C</a:t>
            </a:r>
            <a:r>
              <a:rPr lang="en"/>
              <a:t>reate)</a:t>
            </a:r>
            <a:endParaRPr/>
          </a:p>
          <a:p>
            <a:pPr marL="914400" lvl="1" indent="-304800" algn="l" rtl="0">
              <a:spcBef>
                <a:spcPts val="0"/>
              </a:spcBef>
              <a:spcAft>
                <a:spcPts val="0"/>
              </a:spcAft>
              <a:buSzPts val="1200"/>
              <a:buChar char="○"/>
            </a:pPr>
            <a:r>
              <a:rPr lang="en"/>
              <a:t>Lecture (</a:t>
            </a:r>
            <a:r>
              <a:rPr lang="en" b="1"/>
              <a:t>R</a:t>
            </a:r>
            <a:r>
              <a:rPr lang="en"/>
              <a:t>ead)</a:t>
            </a:r>
            <a:endParaRPr/>
          </a:p>
          <a:p>
            <a:pPr marL="914400" lvl="1" indent="-304800" algn="l" rtl="0">
              <a:spcBef>
                <a:spcPts val="0"/>
              </a:spcBef>
              <a:spcAft>
                <a:spcPts val="0"/>
              </a:spcAft>
              <a:buSzPts val="1200"/>
              <a:buChar char="○"/>
            </a:pPr>
            <a:r>
              <a:rPr lang="en"/>
              <a:t>Mise à jour (</a:t>
            </a:r>
            <a:r>
              <a:rPr lang="en" b="1"/>
              <a:t>U</a:t>
            </a:r>
            <a:r>
              <a:rPr lang="en"/>
              <a:t>pdate)</a:t>
            </a:r>
            <a:endParaRPr/>
          </a:p>
          <a:p>
            <a:pPr marL="914400" lvl="1" indent="-304800" algn="l" rtl="0">
              <a:spcBef>
                <a:spcPts val="0"/>
              </a:spcBef>
              <a:spcAft>
                <a:spcPts val="0"/>
              </a:spcAft>
              <a:buSzPts val="1200"/>
              <a:buChar char="○"/>
            </a:pPr>
            <a:r>
              <a:rPr lang="en"/>
              <a:t>Suppression (</a:t>
            </a:r>
            <a:r>
              <a:rPr lang="en" b="1"/>
              <a:t>D</a:t>
            </a:r>
            <a:r>
              <a:rPr lang="en"/>
              <a:t>elete)</a:t>
            </a:r>
            <a:endParaRPr/>
          </a:p>
          <a:p>
            <a:pPr marL="365760" lvl="0" indent="-213359" algn="l" rtl="0">
              <a:spcBef>
                <a:spcPts val="1000"/>
              </a:spcBef>
              <a:spcAft>
                <a:spcPts val="0"/>
              </a:spcAft>
              <a:buSzPts val="1200"/>
              <a:buChar char="●"/>
            </a:pPr>
            <a:r>
              <a:rPr lang="en" sz="1200"/>
              <a:t>Ce sont des opérations nommées </a:t>
            </a:r>
            <a:r>
              <a:rPr lang="en" sz="1200" b="1"/>
              <a:t>CRUD </a:t>
            </a:r>
            <a:r>
              <a:rPr lang="en" sz="1200"/>
              <a:t>pour </a:t>
            </a:r>
            <a:r>
              <a:rPr lang="en" sz="1200" b="1"/>
              <a:t>C</a:t>
            </a:r>
            <a:r>
              <a:rPr lang="en" sz="1200"/>
              <a:t>reate, </a:t>
            </a:r>
            <a:r>
              <a:rPr lang="en" sz="1200" b="1"/>
              <a:t>R</a:t>
            </a:r>
            <a:r>
              <a:rPr lang="en" sz="1200"/>
              <a:t>ead, </a:t>
            </a:r>
            <a:r>
              <a:rPr lang="en" sz="1200" b="1"/>
              <a:t>U</a:t>
            </a:r>
            <a:r>
              <a:rPr lang="en" sz="1200"/>
              <a:t>pdate et </a:t>
            </a:r>
            <a:r>
              <a:rPr lang="en" sz="1200" b="1"/>
              <a:t>D</a:t>
            </a:r>
            <a:r>
              <a:rPr lang="en" sz="1200"/>
              <a:t>elete</a:t>
            </a:r>
            <a:endParaRPr sz="1200"/>
          </a:p>
          <a:p>
            <a:pPr marL="365760" lvl="0" indent="-213359" algn="l" rtl="0">
              <a:spcBef>
                <a:spcPts val="1000"/>
              </a:spcBef>
              <a:spcAft>
                <a:spcPts val="0"/>
              </a:spcAft>
              <a:buSzPts val="1200"/>
              <a:buChar char="●"/>
            </a:pPr>
            <a:r>
              <a:rPr lang="en" sz="1200"/>
              <a:t>Une exemple d’application qui utiliserait des services </a:t>
            </a:r>
            <a:r>
              <a:rPr lang="en" sz="1200" b="1"/>
              <a:t>REST </a:t>
            </a:r>
            <a:r>
              <a:rPr lang="en" sz="1200"/>
              <a:t>:</a:t>
            </a:r>
            <a:endParaRPr sz="1200"/>
          </a:p>
          <a:p>
            <a:pPr marL="822960" lvl="1" indent="-213360" algn="l" rtl="0">
              <a:spcBef>
                <a:spcPts val="1000"/>
              </a:spcBef>
              <a:spcAft>
                <a:spcPts val="1000"/>
              </a:spcAft>
              <a:buSzPts val="1200"/>
              <a:buChar char="○"/>
            </a:pPr>
            <a:r>
              <a:rPr lang="en"/>
              <a:t>Application d’inscription aux ateliers</a:t>
            </a:r>
            <a:endParaRPr/>
          </a:p>
        </p:txBody>
      </p:sp>
      <p:sp>
        <p:nvSpPr>
          <p:cNvPr id="640" name="Google Shape;640;p90"/>
          <p:cNvSpPr txBox="1">
            <a:spLocks noGrp="1"/>
          </p:cNvSpPr>
          <p:nvPr>
            <p:ph type="body" idx="1"/>
          </p:nvPr>
        </p:nvSpPr>
        <p:spPr>
          <a:xfrm>
            <a:off x="4572125" y="1723600"/>
            <a:ext cx="4457700" cy="3420000"/>
          </a:xfrm>
          <a:prstGeom prst="rect">
            <a:avLst/>
          </a:prstGeom>
        </p:spPr>
        <p:txBody>
          <a:bodyPr spcFirstLastPara="1" wrap="square" lIns="0" tIns="91425" rIns="91425" bIns="91425" anchor="t" anchorCtr="0">
            <a:noAutofit/>
          </a:bodyPr>
          <a:lstStyle/>
          <a:p>
            <a:pPr marL="365760" lvl="0" indent="-213359" algn="l" rtl="0">
              <a:spcBef>
                <a:spcPts val="0"/>
              </a:spcBef>
              <a:spcAft>
                <a:spcPts val="0"/>
              </a:spcAft>
              <a:buSzPts val="1200"/>
              <a:buChar char="●"/>
            </a:pPr>
            <a:r>
              <a:rPr lang="en" sz="1200"/>
              <a:t>La partie </a:t>
            </a:r>
            <a:r>
              <a:rPr lang="en" sz="1200" b="1"/>
              <a:t>cliente </a:t>
            </a:r>
            <a:r>
              <a:rPr lang="en" sz="1200"/>
              <a:t>de l’application</a:t>
            </a:r>
            <a:r>
              <a:rPr lang="en" sz="1200" b="1"/>
              <a:t> </a:t>
            </a:r>
            <a:r>
              <a:rPr lang="en" sz="1200"/>
              <a:t>va gérer une liste d’ateliers</a:t>
            </a:r>
            <a:endParaRPr sz="1200"/>
          </a:p>
          <a:p>
            <a:pPr marL="365760" lvl="0" indent="-213359" algn="l" rtl="0">
              <a:spcBef>
                <a:spcPts val="1000"/>
              </a:spcBef>
              <a:spcAft>
                <a:spcPts val="0"/>
              </a:spcAft>
              <a:buSzPts val="1200"/>
              <a:buChar char="●"/>
            </a:pPr>
            <a:r>
              <a:rPr lang="en" sz="1200"/>
              <a:t>La partie </a:t>
            </a:r>
            <a:r>
              <a:rPr lang="en" sz="1200" b="1"/>
              <a:t>serveur </a:t>
            </a:r>
            <a:r>
              <a:rPr lang="en" sz="1200"/>
              <a:t>de l’application va exposer un service sous form d’</a:t>
            </a:r>
            <a:r>
              <a:rPr lang="en" sz="1200" b="1"/>
              <a:t>un point d’accès URL</a:t>
            </a:r>
            <a:r>
              <a:rPr lang="en" sz="1200"/>
              <a:t> :</a:t>
            </a:r>
            <a:endParaRPr sz="1200"/>
          </a:p>
          <a:p>
            <a:pPr marL="914400" lvl="0" indent="0" algn="l" rtl="0">
              <a:spcBef>
                <a:spcPts val="1000"/>
              </a:spcBef>
              <a:spcAft>
                <a:spcPts val="0"/>
              </a:spcAft>
              <a:buNone/>
            </a:pPr>
            <a:r>
              <a:rPr lang="en" sz="1400" b="1" u="sng">
                <a:solidFill>
                  <a:schemeClr val="hlink"/>
                </a:solidFill>
                <a:hlinkClick r:id="rId3"/>
              </a:rPr>
              <a:t>http://techy.com/api/ateliers</a:t>
            </a:r>
            <a:endParaRPr sz="1200"/>
          </a:p>
          <a:p>
            <a:pPr marL="365760" lvl="0" indent="-213359" algn="l" rtl="0">
              <a:spcBef>
                <a:spcPts val="1000"/>
              </a:spcBef>
              <a:spcAft>
                <a:spcPts val="0"/>
              </a:spcAft>
              <a:buSzPts val="1200"/>
              <a:buChar char="●"/>
            </a:pPr>
            <a:r>
              <a:rPr lang="en" sz="1200"/>
              <a:t>Le </a:t>
            </a:r>
            <a:r>
              <a:rPr lang="en" sz="1200" b="1"/>
              <a:t>client </a:t>
            </a:r>
            <a:r>
              <a:rPr lang="en" sz="1200"/>
              <a:t>va envoyer des requête HTTP à cette </a:t>
            </a:r>
            <a:r>
              <a:rPr lang="en" sz="1200" b="1"/>
              <a:t>url </a:t>
            </a:r>
            <a:r>
              <a:rPr lang="en" sz="1200"/>
              <a:t>pour communiquer avec le service</a:t>
            </a:r>
            <a:endParaRPr sz="1200"/>
          </a:p>
          <a:p>
            <a:pPr marL="0" lvl="0" indent="0" algn="l" rtl="0">
              <a:spcBef>
                <a:spcPts val="1000"/>
              </a:spcBef>
              <a:spcAft>
                <a:spcPts val="0"/>
              </a:spcAft>
              <a:buNone/>
            </a:pPr>
            <a:endParaRPr sz="1200"/>
          </a:p>
          <a:p>
            <a:pPr marL="0" lvl="0" indent="0" algn="l" rtl="0">
              <a:spcBef>
                <a:spcPts val="1000"/>
              </a:spcBef>
              <a:spcAft>
                <a:spcPts val="1000"/>
              </a:spcAft>
              <a:buNone/>
            </a:pPr>
            <a:endParaRPr sz="1200"/>
          </a:p>
        </p:txBody>
      </p:sp>
      <p:sp>
        <p:nvSpPr>
          <p:cNvPr id="641" name="Google Shape;641;p90"/>
          <p:cNvSpPr txBox="1"/>
          <p:nvPr/>
        </p:nvSpPr>
        <p:spPr>
          <a:xfrm>
            <a:off x="6506875" y="3812975"/>
            <a:ext cx="59136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9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647" name="Google Shape;647;p91"/>
          <p:cNvSpPr txBox="1">
            <a:spLocks noGrp="1"/>
          </p:cNvSpPr>
          <p:nvPr>
            <p:ph type="body" idx="1"/>
          </p:nvPr>
        </p:nvSpPr>
        <p:spPr>
          <a:xfrm>
            <a:off x="87425" y="1723600"/>
            <a:ext cx="9056700" cy="3420000"/>
          </a:xfrm>
          <a:prstGeom prst="rect">
            <a:avLst/>
          </a:prstGeom>
        </p:spPr>
        <p:txBody>
          <a:bodyPr spcFirstLastPara="1" wrap="square" lIns="91425" tIns="91425" rIns="91425" bIns="91425" anchor="t" anchorCtr="0">
            <a:noAutofit/>
          </a:bodyPr>
          <a:lstStyle/>
          <a:p>
            <a:pPr marL="914400" lvl="0" indent="0" algn="l" rtl="0">
              <a:spcBef>
                <a:spcPts val="0"/>
              </a:spcBef>
              <a:spcAft>
                <a:spcPts val="1000"/>
              </a:spcAft>
              <a:buNone/>
            </a:pPr>
            <a:r>
              <a:rPr lang="en"/>
              <a:t>       	</a:t>
            </a:r>
            <a:r>
              <a:rPr lang="en" sz="3600" b="1">
                <a:solidFill>
                  <a:schemeClr val="accent5"/>
                </a:solidFill>
                <a:uFill>
                  <a:noFill/>
                </a:uFill>
                <a:hlinkClick r:id="rId3"/>
              </a:rPr>
              <a:t>http://techy.com/api/ateliers</a:t>
            </a:r>
            <a:endParaRPr sz="3600"/>
          </a:p>
        </p:txBody>
      </p:sp>
      <p:sp>
        <p:nvSpPr>
          <p:cNvPr id="648" name="Google Shape;648;p91"/>
          <p:cNvSpPr txBox="1"/>
          <p:nvPr/>
        </p:nvSpPr>
        <p:spPr>
          <a:xfrm>
            <a:off x="6506875" y="3812975"/>
            <a:ext cx="59136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649" name="Google Shape;649;p91"/>
          <p:cNvCxnSpPr>
            <a:stCxn id="650" idx="0"/>
          </p:cNvCxnSpPr>
          <p:nvPr/>
        </p:nvCxnSpPr>
        <p:spPr>
          <a:xfrm rot="10800000" flipH="1">
            <a:off x="1108875" y="2478225"/>
            <a:ext cx="656700" cy="364500"/>
          </a:xfrm>
          <a:prstGeom prst="straightConnector1">
            <a:avLst/>
          </a:prstGeom>
          <a:noFill/>
          <a:ln w="19050" cap="flat" cmpd="sng">
            <a:solidFill>
              <a:schemeClr val="lt2"/>
            </a:solidFill>
            <a:prstDash val="solid"/>
            <a:round/>
            <a:headEnd type="none" w="med" len="med"/>
            <a:tailEnd type="triangle" w="med" len="med"/>
          </a:ln>
        </p:spPr>
      </p:cxnSp>
      <p:sp>
        <p:nvSpPr>
          <p:cNvPr id="650" name="Google Shape;650;p91"/>
          <p:cNvSpPr/>
          <p:nvPr/>
        </p:nvSpPr>
        <p:spPr>
          <a:xfrm>
            <a:off x="149025" y="2842725"/>
            <a:ext cx="1919700" cy="10473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Roboto"/>
                <a:ea typeface="Roboto"/>
                <a:cs typeface="Roboto"/>
                <a:sym typeface="Roboto"/>
              </a:rPr>
              <a:t>L’url peut commencer par </a:t>
            </a:r>
            <a:r>
              <a:rPr lang="en" sz="1200" b="1">
                <a:solidFill>
                  <a:schemeClr val="lt2"/>
                </a:solidFill>
                <a:latin typeface="Roboto"/>
                <a:ea typeface="Roboto"/>
                <a:cs typeface="Roboto"/>
                <a:sym typeface="Roboto"/>
              </a:rPr>
              <a:t>http:// </a:t>
            </a:r>
            <a:r>
              <a:rPr lang="en" sz="1200">
                <a:solidFill>
                  <a:schemeClr val="lt2"/>
                </a:solidFill>
                <a:latin typeface="Roboto"/>
                <a:ea typeface="Roboto"/>
                <a:cs typeface="Roboto"/>
                <a:sym typeface="Roboto"/>
              </a:rPr>
              <a:t>ou </a:t>
            </a:r>
            <a:r>
              <a:rPr lang="en" sz="1200" b="1">
                <a:solidFill>
                  <a:schemeClr val="lt2"/>
                </a:solidFill>
                <a:latin typeface="Roboto"/>
                <a:ea typeface="Roboto"/>
                <a:cs typeface="Roboto"/>
                <a:sym typeface="Roboto"/>
              </a:rPr>
              <a:t>https:// </a:t>
            </a:r>
            <a:r>
              <a:rPr lang="en" sz="1200">
                <a:solidFill>
                  <a:schemeClr val="lt2"/>
                </a:solidFill>
                <a:latin typeface="Roboto"/>
                <a:ea typeface="Roboto"/>
                <a:cs typeface="Roboto"/>
                <a:sym typeface="Roboto"/>
              </a:rPr>
              <a:t>dépendemment des besoins de l’application</a:t>
            </a:r>
            <a:endParaRPr sz="1200">
              <a:solidFill>
                <a:schemeClr val="lt2"/>
              </a:solidFill>
              <a:latin typeface="Roboto"/>
              <a:ea typeface="Roboto"/>
              <a:cs typeface="Roboto"/>
              <a:sym typeface="Roboto"/>
            </a:endParaRPr>
          </a:p>
        </p:txBody>
      </p:sp>
      <p:cxnSp>
        <p:nvCxnSpPr>
          <p:cNvPr id="651" name="Google Shape;651;p91"/>
          <p:cNvCxnSpPr/>
          <p:nvPr/>
        </p:nvCxnSpPr>
        <p:spPr>
          <a:xfrm>
            <a:off x="1560500" y="2375650"/>
            <a:ext cx="1108800" cy="0"/>
          </a:xfrm>
          <a:prstGeom prst="straightConnector1">
            <a:avLst/>
          </a:prstGeom>
          <a:noFill/>
          <a:ln w="38100" cap="flat" cmpd="sng">
            <a:solidFill>
              <a:schemeClr val="lt2"/>
            </a:solidFill>
            <a:prstDash val="solid"/>
            <a:round/>
            <a:headEnd type="none" w="med" len="med"/>
            <a:tailEnd type="none" w="med" len="med"/>
          </a:ln>
        </p:spPr>
      </p:cxnSp>
      <p:cxnSp>
        <p:nvCxnSpPr>
          <p:cNvPr id="652" name="Google Shape;652;p91"/>
          <p:cNvCxnSpPr/>
          <p:nvPr/>
        </p:nvCxnSpPr>
        <p:spPr>
          <a:xfrm>
            <a:off x="2813000" y="2375650"/>
            <a:ext cx="2053200" cy="0"/>
          </a:xfrm>
          <a:prstGeom prst="straightConnector1">
            <a:avLst/>
          </a:prstGeom>
          <a:noFill/>
          <a:ln w="38100" cap="flat" cmpd="sng">
            <a:solidFill>
              <a:schemeClr val="lt2"/>
            </a:solidFill>
            <a:prstDash val="solid"/>
            <a:round/>
            <a:headEnd type="none" w="med" len="med"/>
            <a:tailEnd type="none" w="med" len="med"/>
          </a:ln>
        </p:spPr>
      </p:cxnSp>
      <p:sp>
        <p:nvSpPr>
          <p:cNvPr id="653" name="Google Shape;653;p91"/>
          <p:cNvSpPr/>
          <p:nvPr/>
        </p:nvSpPr>
        <p:spPr>
          <a:xfrm>
            <a:off x="2385525" y="2842725"/>
            <a:ext cx="1803300" cy="4620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2"/>
                </a:solidFill>
                <a:latin typeface="Roboto"/>
                <a:ea typeface="Roboto"/>
                <a:cs typeface="Roboto"/>
                <a:sym typeface="Roboto"/>
              </a:rPr>
              <a:t>techy.com</a:t>
            </a:r>
            <a:r>
              <a:rPr lang="en" sz="1200">
                <a:solidFill>
                  <a:schemeClr val="lt2"/>
                </a:solidFill>
                <a:latin typeface="Roboto"/>
                <a:ea typeface="Roboto"/>
                <a:cs typeface="Roboto"/>
                <a:sym typeface="Roboto"/>
              </a:rPr>
              <a:t> est le </a:t>
            </a:r>
            <a:r>
              <a:rPr lang="en" sz="1200" b="1">
                <a:solidFill>
                  <a:schemeClr val="lt2"/>
                </a:solidFill>
                <a:latin typeface="Roboto"/>
                <a:ea typeface="Roboto"/>
                <a:cs typeface="Roboto"/>
                <a:sym typeface="Roboto"/>
              </a:rPr>
              <a:t>domaine </a:t>
            </a:r>
            <a:r>
              <a:rPr lang="en" sz="1200">
                <a:solidFill>
                  <a:schemeClr val="lt2"/>
                </a:solidFill>
                <a:latin typeface="Roboto"/>
                <a:ea typeface="Roboto"/>
                <a:cs typeface="Roboto"/>
                <a:sym typeface="Roboto"/>
              </a:rPr>
              <a:t>d’application</a:t>
            </a:r>
            <a:endParaRPr sz="1200">
              <a:solidFill>
                <a:schemeClr val="lt2"/>
              </a:solidFill>
              <a:latin typeface="Roboto"/>
              <a:ea typeface="Roboto"/>
              <a:cs typeface="Roboto"/>
              <a:sym typeface="Roboto"/>
            </a:endParaRPr>
          </a:p>
        </p:txBody>
      </p:sp>
      <p:cxnSp>
        <p:nvCxnSpPr>
          <p:cNvPr id="654" name="Google Shape;654;p91"/>
          <p:cNvCxnSpPr>
            <a:stCxn id="653" idx="0"/>
          </p:cNvCxnSpPr>
          <p:nvPr/>
        </p:nvCxnSpPr>
        <p:spPr>
          <a:xfrm rot="10800000" flipH="1">
            <a:off x="3287175" y="2468025"/>
            <a:ext cx="183000" cy="374700"/>
          </a:xfrm>
          <a:prstGeom prst="straightConnector1">
            <a:avLst/>
          </a:prstGeom>
          <a:noFill/>
          <a:ln w="19050" cap="flat" cmpd="sng">
            <a:solidFill>
              <a:schemeClr val="lt2"/>
            </a:solidFill>
            <a:prstDash val="solid"/>
            <a:round/>
            <a:headEnd type="none" w="med" len="med"/>
            <a:tailEnd type="triangle" w="med" len="med"/>
          </a:ln>
        </p:spPr>
      </p:cxnSp>
      <p:cxnSp>
        <p:nvCxnSpPr>
          <p:cNvPr id="655" name="Google Shape;655;p91"/>
          <p:cNvCxnSpPr/>
          <p:nvPr/>
        </p:nvCxnSpPr>
        <p:spPr>
          <a:xfrm>
            <a:off x="4916025" y="2375650"/>
            <a:ext cx="710100" cy="0"/>
          </a:xfrm>
          <a:prstGeom prst="straightConnector1">
            <a:avLst/>
          </a:prstGeom>
          <a:noFill/>
          <a:ln w="38100" cap="flat" cmpd="sng">
            <a:solidFill>
              <a:schemeClr val="lt2"/>
            </a:solidFill>
            <a:prstDash val="solid"/>
            <a:round/>
            <a:headEnd type="none" w="med" len="med"/>
            <a:tailEnd type="none" w="med" len="med"/>
          </a:ln>
        </p:spPr>
      </p:cxnSp>
      <p:sp>
        <p:nvSpPr>
          <p:cNvPr id="656" name="Google Shape;656;p91"/>
          <p:cNvSpPr/>
          <p:nvPr/>
        </p:nvSpPr>
        <p:spPr>
          <a:xfrm>
            <a:off x="4505625" y="2842725"/>
            <a:ext cx="1919700" cy="23007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2"/>
                </a:solidFill>
                <a:latin typeface="Roboto"/>
                <a:ea typeface="Roboto"/>
                <a:cs typeface="Roboto"/>
                <a:sym typeface="Roboto"/>
              </a:rPr>
              <a:t>/api </a:t>
            </a:r>
            <a:r>
              <a:rPr lang="en" sz="1200">
                <a:solidFill>
                  <a:schemeClr val="lt2"/>
                </a:solidFill>
                <a:latin typeface="Roboto"/>
                <a:ea typeface="Roboto"/>
                <a:cs typeface="Roboto"/>
                <a:sym typeface="Roboto"/>
              </a:rPr>
              <a:t>est une convention de nommage pour exposer les services </a:t>
            </a:r>
            <a:r>
              <a:rPr lang="en" sz="1200" b="1">
                <a:solidFill>
                  <a:schemeClr val="lt2"/>
                </a:solidFill>
                <a:latin typeface="Roboto"/>
                <a:ea typeface="Roboto"/>
                <a:cs typeface="Roboto"/>
                <a:sym typeface="Roboto"/>
              </a:rPr>
              <a:t>REST </a:t>
            </a:r>
            <a:endParaRPr sz="1200" b="1">
              <a:solidFill>
                <a:schemeClr val="lt2"/>
              </a:solidFill>
              <a:latin typeface="Roboto"/>
              <a:ea typeface="Roboto"/>
              <a:cs typeface="Roboto"/>
              <a:sym typeface="Roboto"/>
            </a:endParaRPr>
          </a:p>
          <a:p>
            <a:pPr marL="0" lvl="0" indent="0" algn="l" rtl="0">
              <a:spcBef>
                <a:spcPts val="0"/>
              </a:spcBef>
              <a:spcAft>
                <a:spcPts val="0"/>
              </a:spcAft>
              <a:buNone/>
            </a:pPr>
            <a:endParaRPr sz="1200">
              <a:solidFill>
                <a:schemeClr val="lt2"/>
              </a:solidFill>
              <a:latin typeface="Roboto"/>
              <a:ea typeface="Roboto"/>
              <a:cs typeface="Roboto"/>
              <a:sym typeface="Roboto"/>
            </a:endParaRPr>
          </a:p>
          <a:p>
            <a:pPr marL="0" lvl="0" indent="0" algn="l" rtl="0">
              <a:spcBef>
                <a:spcPts val="0"/>
              </a:spcBef>
              <a:spcAft>
                <a:spcPts val="0"/>
              </a:spcAft>
              <a:buNone/>
            </a:pPr>
            <a:r>
              <a:rPr lang="en" sz="1200" b="1">
                <a:solidFill>
                  <a:schemeClr val="lt2"/>
                </a:solidFill>
                <a:latin typeface="Roboto"/>
                <a:ea typeface="Roboto"/>
                <a:cs typeface="Roboto"/>
                <a:sym typeface="Roboto"/>
              </a:rPr>
              <a:t>/api</a:t>
            </a:r>
            <a:r>
              <a:rPr lang="en" sz="1200">
                <a:solidFill>
                  <a:schemeClr val="lt2"/>
                </a:solidFill>
                <a:latin typeface="Roboto"/>
                <a:ea typeface="Roboto"/>
                <a:cs typeface="Roboto"/>
                <a:sym typeface="Roboto"/>
              </a:rPr>
              <a:t> peut être positionnée juste après le domaine ou bien sous forme de sous domaine </a:t>
            </a:r>
            <a:r>
              <a:rPr lang="en" sz="1200" b="1">
                <a:solidFill>
                  <a:schemeClr val="lt2"/>
                </a:solidFill>
                <a:latin typeface="Roboto"/>
                <a:ea typeface="Roboto"/>
                <a:cs typeface="Roboto"/>
                <a:sym typeface="Roboto"/>
              </a:rPr>
              <a:t>api.techy.com</a:t>
            </a:r>
            <a:endParaRPr sz="1200" b="1">
              <a:solidFill>
                <a:schemeClr val="lt2"/>
              </a:solidFill>
              <a:latin typeface="Roboto"/>
              <a:ea typeface="Roboto"/>
              <a:cs typeface="Roboto"/>
              <a:sym typeface="Roboto"/>
            </a:endParaRPr>
          </a:p>
        </p:txBody>
      </p:sp>
      <p:cxnSp>
        <p:nvCxnSpPr>
          <p:cNvPr id="657" name="Google Shape;657;p91"/>
          <p:cNvCxnSpPr>
            <a:stCxn id="656" idx="0"/>
          </p:cNvCxnSpPr>
          <p:nvPr/>
        </p:nvCxnSpPr>
        <p:spPr>
          <a:xfrm rot="10800000">
            <a:off x="5338575" y="2437125"/>
            <a:ext cx="126900" cy="405600"/>
          </a:xfrm>
          <a:prstGeom prst="straightConnector1">
            <a:avLst/>
          </a:prstGeom>
          <a:noFill/>
          <a:ln w="19050" cap="flat" cmpd="sng">
            <a:solidFill>
              <a:schemeClr val="lt2"/>
            </a:solidFill>
            <a:prstDash val="solid"/>
            <a:round/>
            <a:headEnd type="none" w="med" len="med"/>
            <a:tailEnd type="triangle" w="med" len="med"/>
          </a:ln>
        </p:spPr>
      </p:cxnSp>
      <p:sp>
        <p:nvSpPr>
          <p:cNvPr id="658" name="Google Shape;658;p91"/>
          <p:cNvSpPr/>
          <p:nvPr/>
        </p:nvSpPr>
        <p:spPr>
          <a:xfrm>
            <a:off x="6687325" y="2842725"/>
            <a:ext cx="1803300" cy="22023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2"/>
                </a:solidFill>
                <a:latin typeface="Roboto"/>
                <a:ea typeface="Roboto"/>
                <a:cs typeface="Roboto"/>
                <a:sym typeface="Roboto"/>
              </a:rPr>
              <a:t>/ateliers </a:t>
            </a:r>
            <a:r>
              <a:rPr lang="en" sz="1200">
                <a:solidFill>
                  <a:schemeClr val="lt2"/>
                </a:solidFill>
                <a:latin typeface="Roboto"/>
                <a:ea typeface="Roboto"/>
                <a:cs typeface="Roboto"/>
                <a:sym typeface="Roboto"/>
              </a:rPr>
              <a:t>fait référence à la listes des ateliers de votre application.</a:t>
            </a:r>
            <a:endParaRPr sz="1200">
              <a:solidFill>
                <a:schemeClr val="lt2"/>
              </a:solidFill>
              <a:latin typeface="Roboto"/>
              <a:ea typeface="Roboto"/>
              <a:cs typeface="Roboto"/>
              <a:sym typeface="Roboto"/>
            </a:endParaRPr>
          </a:p>
          <a:p>
            <a:pPr marL="0" lvl="0" indent="0" algn="l" rtl="0">
              <a:spcBef>
                <a:spcPts val="0"/>
              </a:spcBef>
              <a:spcAft>
                <a:spcPts val="0"/>
              </a:spcAft>
              <a:buNone/>
            </a:pPr>
            <a:endParaRPr sz="1200">
              <a:solidFill>
                <a:schemeClr val="lt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Roboto"/>
                <a:ea typeface="Roboto"/>
                <a:cs typeface="Roboto"/>
                <a:sym typeface="Roboto"/>
              </a:rPr>
              <a:t>Dans le contexte de REST, </a:t>
            </a:r>
            <a:r>
              <a:rPr lang="en" sz="1200" b="1">
                <a:solidFill>
                  <a:schemeClr val="lt2"/>
                </a:solidFill>
                <a:latin typeface="Roboto"/>
                <a:ea typeface="Roboto"/>
                <a:cs typeface="Roboto"/>
                <a:sym typeface="Roboto"/>
              </a:rPr>
              <a:t>/ateliers</a:t>
            </a:r>
            <a:r>
              <a:rPr lang="en" sz="1200">
                <a:solidFill>
                  <a:schemeClr val="lt2"/>
                </a:solidFill>
                <a:latin typeface="Roboto"/>
                <a:ea typeface="Roboto"/>
                <a:cs typeface="Roboto"/>
                <a:sym typeface="Roboto"/>
              </a:rPr>
              <a:t> correspond à une ressource</a:t>
            </a:r>
            <a:endParaRPr sz="1200">
              <a:solidFill>
                <a:schemeClr val="lt2"/>
              </a:solidFill>
              <a:latin typeface="Roboto"/>
              <a:ea typeface="Roboto"/>
              <a:cs typeface="Roboto"/>
              <a:sym typeface="Roboto"/>
            </a:endParaRPr>
          </a:p>
          <a:p>
            <a:pPr marL="0" lvl="0" indent="0" algn="l" rtl="0">
              <a:spcBef>
                <a:spcPts val="0"/>
              </a:spcBef>
              <a:spcAft>
                <a:spcPts val="0"/>
              </a:spcAft>
              <a:buNone/>
            </a:pPr>
            <a:endParaRPr sz="1200" b="1">
              <a:solidFill>
                <a:schemeClr val="lt2"/>
              </a:solidFill>
              <a:latin typeface="Roboto"/>
              <a:ea typeface="Roboto"/>
              <a:cs typeface="Roboto"/>
              <a:sym typeface="Roboto"/>
            </a:endParaRPr>
          </a:p>
        </p:txBody>
      </p:sp>
      <p:cxnSp>
        <p:nvCxnSpPr>
          <p:cNvPr id="659" name="Google Shape;659;p91"/>
          <p:cNvCxnSpPr/>
          <p:nvPr/>
        </p:nvCxnSpPr>
        <p:spPr>
          <a:xfrm>
            <a:off x="5725475" y="2375650"/>
            <a:ext cx="1666500" cy="0"/>
          </a:xfrm>
          <a:prstGeom prst="straightConnector1">
            <a:avLst/>
          </a:prstGeom>
          <a:noFill/>
          <a:ln w="38100" cap="flat" cmpd="sng">
            <a:solidFill>
              <a:schemeClr val="lt2"/>
            </a:solidFill>
            <a:prstDash val="solid"/>
            <a:round/>
            <a:headEnd type="none" w="med" len="med"/>
            <a:tailEnd type="none" w="med" len="med"/>
          </a:ln>
        </p:spPr>
      </p:cxnSp>
      <p:cxnSp>
        <p:nvCxnSpPr>
          <p:cNvPr id="660" name="Google Shape;660;p91"/>
          <p:cNvCxnSpPr/>
          <p:nvPr/>
        </p:nvCxnSpPr>
        <p:spPr>
          <a:xfrm rot="10800000">
            <a:off x="6601275" y="2416850"/>
            <a:ext cx="950400" cy="425100"/>
          </a:xfrm>
          <a:prstGeom prst="straightConnector1">
            <a:avLst/>
          </a:prstGeom>
          <a:noFill/>
          <a:ln w="19050" cap="flat" cmpd="sng">
            <a:solidFill>
              <a:schemeClr val="lt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Architecture</a:t>
            </a:r>
            <a:endParaRPr>
              <a:solidFill>
                <a:srgbClr val="FFFF00"/>
              </a:solidFill>
            </a:endParaRPr>
          </a:p>
        </p:txBody>
      </p:sp>
      <p:sp>
        <p:nvSpPr>
          <p:cNvPr id="119" name="Google Shape;119;p20"/>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365760" lvl="0" indent="-213359" algn="l" rtl="0">
              <a:spcBef>
                <a:spcPts val="1600"/>
              </a:spcBef>
              <a:spcAft>
                <a:spcPts val="0"/>
              </a:spcAft>
              <a:buSzPts val="1200"/>
              <a:buChar char="●"/>
            </a:pPr>
            <a:r>
              <a:rPr lang="en" sz="1200"/>
              <a:t>Avant l’arrivée de Node, le code JS ne pouvait s’exécuter qu’à l’intérieur d’un navigateur Web.</a:t>
            </a:r>
            <a:endParaRPr sz="1200"/>
          </a:p>
        </p:txBody>
      </p:sp>
      <p:sp>
        <p:nvSpPr>
          <p:cNvPr id="120" name="Google Shape;120;p20"/>
          <p:cNvSpPr txBox="1">
            <a:spLocks noGrp="1"/>
          </p:cNvSpPr>
          <p:nvPr>
            <p:ph type="body" idx="2"/>
          </p:nvPr>
        </p:nvSpPr>
        <p:spPr>
          <a:xfrm>
            <a:off x="4694100" y="1757325"/>
            <a:ext cx="3999900" cy="33861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En 2009, Ryan Dahl est venu avec l’idée de pouvoir faire exécuter du code JS en dehors du navigateur Web.</a:t>
            </a:r>
            <a:endParaRPr sz="1200"/>
          </a:p>
          <a:p>
            <a:pPr marL="365760" lvl="0" indent="-213359" algn="l" rtl="0">
              <a:spcBef>
                <a:spcPts val="1000"/>
              </a:spcBef>
              <a:spcAft>
                <a:spcPts val="0"/>
              </a:spcAft>
              <a:buSzPts val="1200"/>
              <a:buChar char="●"/>
            </a:pPr>
            <a:r>
              <a:rPr lang="en" sz="1200"/>
              <a:t>Il a donc extrait l’interpréteur v8 de Google Chrome, l’a embarqué dans programme C++ et l’a intitulé </a:t>
            </a:r>
            <a:r>
              <a:rPr lang="en" sz="1200" b="1"/>
              <a:t>Node</a:t>
            </a:r>
            <a:r>
              <a:rPr lang="en" sz="1200"/>
              <a:t>. </a:t>
            </a:r>
            <a:endParaRPr sz="1200"/>
          </a:p>
          <a:p>
            <a:pPr marL="365760" lvl="0" indent="-213359" algn="l" rtl="0">
              <a:spcBef>
                <a:spcPts val="1000"/>
              </a:spcBef>
              <a:spcAft>
                <a:spcPts val="0"/>
              </a:spcAft>
              <a:buSzPts val="1200"/>
              <a:buChar char="●"/>
            </a:pPr>
            <a:r>
              <a:rPr lang="en" sz="1200"/>
              <a:t>Tout comme Chrome, Node possède ainsi un interpréteur pour exécuter du code JS et aussi des objets qui constituent l’environnement d’exécution. Example: </a:t>
            </a:r>
            <a:r>
              <a:rPr lang="en" sz="1200">
                <a:latin typeface="Courier New"/>
                <a:ea typeface="Courier New"/>
                <a:cs typeface="Courier New"/>
                <a:sym typeface="Courier New"/>
              </a:rPr>
              <a:t>fs.readFile()</a:t>
            </a:r>
            <a:r>
              <a:rPr lang="en" sz="1200"/>
              <a:t> ou </a:t>
            </a:r>
            <a:r>
              <a:rPr lang="en" sz="1200">
                <a:latin typeface="Courier New"/>
                <a:ea typeface="Courier New"/>
                <a:cs typeface="Courier New"/>
                <a:sym typeface="Courier New"/>
              </a:rPr>
              <a:t>http.createServer()</a:t>
            </a:r>
            <a:endParaRPr sz="1200">
              <a:latin typeface="Courier New"/>
              <a:ea typeface="Courier New"/>
              <a:cs typeface="Courier New"/>
              <a:sym typeface="Courier New"/>
            </a:endParaRPr>
          </a:p>
          <a:p>
            <a:pPr marL="0" lvl="0" indent="0" algn="l" rtl="0">
              <a:spcBef>
                <a:spcPts val="1000"/>
              </a:spcBef>
              <a:spcAft>
                <a:spcPts val="1600"/>
              </a:spcAft>
              <a:buNone/>
            </a:pPr>
            <a:endParaRPr/>
          </a:p>
        </p:txBody>
      </p:sp>
      <p:sp>
        <p:nvSpPr>
          <p:cNvPr id="121" name="Google Shape;121;p20"/>
          <p:cNvSpPr/>
          <p:nvPr/>
        </p:nvSpPr>
        <p:spPr>
          <a:xfrm>
            <a:off x="636225" y="2510300"/>
            <a:ext cx="1596000" cy="9813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035225" y="2774450"/>
            <a:ext cx="798000" cy="45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v8</a:t>
            </a:r>
            <a:endParaRPr/>
          </a:p>
        </p:txBody>
      </p:sp>
      <p:sp>
        <p:nvSpPr>
          <p:cNvPr id="123" name="Google Shape;123;p20"/>
          <p:cNvSpPr txBox="1"/>
          <p:nvPr/>
        </p:nvSpPr>
        <p:spPr>
          <a:xfrm>
            <a:off x="916575" y="2111325"/>
            <a:ext cx="1035300" cy="31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Chrome</a:t>
            </a:r>
            <a:endParaRPr/>
          </a:p>
        </p:txBody>
      </p:sp>
      <p:sp>
        <p:nvSpPr>
          <p:cNvPr id="124" name="Google Shape;124;p20"/>
          <p:cNvSpPr/>
          <p:nvPr/>
        </p:nvSpPr>
        <p:spPr>
          <a:xfrm>
            <a:off x="2621725" y="2510288"/>
            <a:ext cx="1596000" cy="9813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3020725" y="2774438"/>
            <a:ext cx="798000" cy="45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v8</a:t>
            </a:r>
            <a:endParaRPr/>
          </a:p>
        </p:txBody>
      </p:sp>
      <p:sp>
        <p:nvSpPr>
          <p:cNvPr id="126" name="Google Shape;126;p20"/>
          <p:cNvSpPr txBox="1"/>
          <p:nvPr/>
        </p:nvSpPr>
        <p:spPr>
          <a:xfrm>
            <a:off x="2902075" y="2111313"/>
            <a:ext cx="1035300" cy="31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Node.exe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9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666" name="Google Shape;666;p92"/>
          <p:cNvSpPr txBox="1">
            <a:spLocks noGrp="1"/>
          </p:cNvSpPr>
          <p:nvPr>
            <p:ph type="body" idx="1"/>
          </p:nvPr>
        </p:nvSpPr>
        <p:spPr>
          <a:xfrm>
            <a:off x="154000" y="1723600"/>
            <a:ext cx="8849700" cy="3296700"/>
          </a:xfrm>
          <a:prstGeom prst="rect">
            <a:avLst/>
          </a:prstGeom>
        </p:spPr>
        <p:txBody>
          <a:bodyPr spcFirstLastPara="1" wrap="square" lIns="91425" tIns="91425" rIns="91425" bIns="91425" anchor="t" anchorCtr="0">
            <a:noAutofit/>
          </a:bodyPr>
          <a:lstStyle/>
          <a:p>
            <a:pPr marL="365760" marR="0" lvl="0" indent="-213359" algn="l" rtl="0">
              <a:lnSpc>
                <a:spcPct val="115000"/>
              </a:lnSpc>
              <a:spcBef>
                <a:spcPts val="0"/>
              </a:spcBef>
              <a:spcAft>
                <a:spcPts val="0"/>
              </a:spcAft>
              <a:buClr>
                <a:schemeClr val="lt2"/>
              </a:buClr>
              <a:buSzPts val="1200"/>
              <a:buFont typeface="Roboto"/>
              <a:buChar char="●"/>
            </a:pPr>
            <a:r>
              <a:rPr lang="en" sz="1200"/>
              <a:t>Toutes les opérations reliées à la ressource </a:t>
            </a:r>
            <a:r>
              <a:rPr lang="en" sz="1200" b="1"/>
              <a:t>/ateliers</a:t>
            </a:r>
            <a:r>
              <a:rPr lang="en" sz="1200"/>
              <a:t> (Ex: création d’un atelier ou modification d’un atelier) s'exécutent en envoyant des requêtes HTTP vers le point d’accès sous form d’URL </a:t>
            </a:r>
            <a:r>
              <a:rPr lang="en" sz="1200" b="1" u="sng">
                <a:solidFill>
                  <a:schemeClr val="accent5"/>
                </a:solidFill>
                <a:hlinkClick r:id="rId3"/>
              </a:rPr>
              <a:t>http://techy.com/api/ateliers</a:t>
            </a:r>
            <a:endParaRPr sz="1200"/>
          </a:p>
          <a:p>
            <a:pPr marL="365760" marR="0" lvl="0" indent="-213359" algn="l" rtl="0">
              <a:lnSpc>
                <a:spcPct val="115000"/>
              </a:lnSpc>
              <a:spcBef>
                <a:spcPts val="1000"/>
              </a:spcBef>
              <a:spcAft>
                <a:spcPts val="0"/>
              </a:spcAft>
              <a:buClr>
                <a:schemeClr val="lt2"/>
              </a:buClr>
              <a:buSzPts val="1200"/>
              <a:buFont typeface="Roboto"/>
              <a:buChar char="●"/>
            </a:pPr>
            <a:r>
              <a:rPr lang="en" sz="1200"/>
              <a:t>Le type de requête HTTP détermine le type d’opération à exécuter</a:t>
            </a:r>
            <a:endParaRPr sz="1200"/>
          </a:p>
          <a:p>
            <a:pPr marL="365760" marR="0" lvl="0" indent="-213359" algn="l" rtl="0">
              <a:lnSpc>
                <a:spcPct val="115000"/>
              </a:lnSpc>
              <a:spcBef>
                <a:spcPts val="1000"/>
              </a:spcBef>
              <a:spcAft>
                <a:spcPts val="0"/>
              </a:spcAft>
              <a:buSzPts val="1200"/>
              <a:buChar char="●"/>
            </a:pPr>
            <a:r>
              <a:rPr lang="en" sz="1200"/>
              <a:t>Chaque requête HTTP possède un verbe ou une méthode qui détermine son intention</a:t>
            </a:r>
            <a:endParaRPr sz="1200"/>
          </a:p>
          <a:p>
            <a:pPr marL="365760" marR="0" lvl="0" indent="-213359" algn="l" rtl="0">
              <a:lnSpc>
                <a:spcPct val="115000"/>
              </a:lnSpc>
              <a:spcBef>
                <a:spcPts val="1000"/>
              </a:spcBef>
              <a:spcAft>
                <a:spcPts val="0"/>
              </a:spcAft>
              <a:buSzPts val="1200"/>
              <a:buChar char="●"/>
            </a:pPr>
            <a:r>
              <a:rPr lang="en" sz="1200"/>
              <a:t>Voici le standard des méthodes HTTP :</a:t>
            </a:r>
            <a:endParaRPr sz="1200"/>
          </a:p>
          <a:p>
            <a:pPr marL="914400" marR="0" lvl="1" indent="-304800" algn="l" rtl="0">
              <a:lnSpc>
                <a:spcPct val="115000"/>
              </a:lnSpc>
              <a:spcBef>
                <a:spcPts val="1000"/>
              </a:spcBef>
              <a:spcAft>
                <a:spcPts val="0"/>
              </a:spcAft>
              <a:buSzPts val="1200"/>
              <a:buChar char="○"/>
            </a:pPr>
            <a:r>
              <a:rPr lang="en" b="1"/>
              <a:t>GET </a:t>
            </a:r>
            <a:r>
              <a:rPr lang="en"/>
              <a:t>(Retourner les données)</a:t>
            </a:r>
            <a:endParaRPr/>
          </a:p>
          <a:p>
            <a:pPr marL="914400" marR="0" lvl="1" indent="-304800" algn="l" rtl="0">
              <a:lnSpc>
                <a:spcPct val="115000"/>
              </a:lnSpc>
              <a:spcBef>
                <a:spcPts val="0"/>
              </a:spcBef>
              <a:spcAft>
                <a:spcPts val="0"/>
              </a:spcAft>
              <a:buSzPts val="1200"/>
              <a:buChar char="○"/>
            </a:pPr>
            <a:r>
              <a:rPr lang="en" b="1"/>
              <a:t>POST </a:t>
            </a:r>
            <a:r>
              <a:rPr lang="en"/>
              <a:t>(Créer les données)</a:t>
            </a:r>
            <a:endParaRPr/>
          </a:p>
          <a:p>
            <a:pPr marL="914400" marR="0" lvl="1" indent="-304800" algn="l" rtl="0">
              <a:lnSpc>
                <a:spcPct val="115000"/>
              </a:lnSpc>
              <a:spcBef>
                <a:spcPts val="0"/>
              </a:spcBef>
              <a:spcAft>
                <a:spcPts val="0"/>
              </a:spcAft>
              <a:buSzPts val="1200"/>
              <a:buChar char="○"/>
            </a:pPr>
            <a:r>
              <a:rPr lang="en" b="1"/>
              <a:t>PUT </a:t>
            </a:r>
            <a:r>
              <a:rPr lang="en"/>
              <a:t>(Mettre à jour les données)</a:t>
            </a:r>
            <a:endParaRPr/>
          </a:p>
          <a:p>
            <a:pPr marL="914400" marR="0" lvl="1" indent="-304800" algn="l" rtl="0">
              <a:lnSpc>
                <a:spcPct val="115000"/>
              </a:lnSpc>
              <a:spcBef>
                <a:spcPts val="0"/>
              </a:spcBef>
              <a:spcAft>
                <a:spcPts val="0"/>
              </a:spcAft>
              <a:buSzPts val="1200"/>
              <a:buChar char="○"/>
            </a:pPr>
            <a:r>
              <a:rPr lang="en" b="1"/>
              <a:t>DELETE </a:t>
            </a:r>
            <a:r>
              <a:rPr lang="en"/>
              <a:t>(Supprimer les données)</a:t>
            </a:r>
            <a:endParaRPr/>
          </a:p>
        </p:txBody>
      </p:sp>
      <p:sp>
        <p:nvSpPr>
          <p:cNvPr id="667" name="Google Shape;667;p92"/>
          <p:cNvSpPr txBox="1"/>
          <p:nvPr/>
        </p:nvSpPr>
        <p:spPr>
          <a:xfrm>
            <a:off x="6506875" y="3812975"/>
            <a:ext cx="59136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9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673" name="Google Shape;673;p93"/>
          <p:cNvSpPr txBox="1">
            <a:spLocks noGrp="1"/>
          </p:cNvSpPr>
          <p:nvPr>
            <p:ph type="body" idx="1"/>
          </p:nvPr>
        </p:nvSpPr>
        <p:spPr>
          <a:xfrm>
            <a:off x="147150" y="1723600"/>
            <a:ext cx="8849700" cy="32967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r>
              <a:rPr lang="en" sz="3600" b="1"/>
              <a:t>    </a:t>
            </a:r>
            <a:r>
              <a:rPr lang="en" sz="3600"/>
              <a:t>Retourner des ateliers</a:t>
            </a:r>
            <a:endParaRPr sz="3600"/>
          </a:p>
          <a:p>
            <a:pPr marL="2743200" lvl="0" indent="0" algn="l" rtl="0">
              <a:spcBef>
                <a:spcPts val="1000"/>
              </a:spcBef>
              <a:spcAft>
                <a:spcPts val="1000"/>
              </a:spcAft>
              <a:buNone/>
            </a:pPr>
            <a:endParaRPr sz="3600"/>
          </a:p>
        </p:txBody>
      </p:sp>
      <p:sp>
        <p:nvSpPr>
          <p:cNvPr id="674" name="Google Shape;674;p93"/>
          <p:cNvSpPr txBox="1"/>
          <p:nvPr/>
        </p:nvSpPr>
        <p:spPr>
          <a:xfrm>
            <a:off x="6506875" y="3812975"/>
            <a:ext cx="59136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5" name="Google Shape;675;p93"/>
          <p:cNvSpPr/>
          <p:nvPr/>
        </p:nvSpPr>
        <p:spPr>
          <a:xfrm>
            <a:off x="908650" y="3050275"/>
            <a:ext cx="2807700" cy="18303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latin typeface="Roboto"/>
                <a:ea typeface="Roboto"/>
                <a:cs typeface="Roboto"/>
                <a:sym typeface="Roboto"/>
              </a:rPr>
              <a:t>GET </a:t>
            </a:r>
            <a:r>
              <a:rPr lang="en">
                <a:solidFill>
                  <a:schemeClr val="lt2"/>
                </a:solidFill>
                <a:latin typeface="Roboto"/>
                <a:ea typeface="Roboto"/>
                <a:cs typeface="Roboto"/>
                <a:sym typeface="Roboto"/>
              </a:rPr>
              <a:t>/api/</a:t>
            </a:r>
            <a:r>
              <a:rPr lang="en" b="1">
                <a:solidFill>
                  <a:schemeClr val="lt2"/>
                </a:solidFill>
                <a:latin typeface="Roboto"/>
                <a:ea typeface="Roboto"/>
                <a:cs typeface="Roboto"/>
                <a:sym typeface="Roboto"/>
              </a:rPr>
              <a:t>ateliers</a:t>
            </a:r>
            <a:endParaRPr b="1">
              <a:solidFill>
                <a:schemeClr val="lt2"/>
              </a:solidFill>
              <a:latin typeface="Roboto"/>
              <a:ea typeface="Roboto"/>
              <a:cs typeface="Roboto"/>
              <a:sym typeface="Roboto"/>
            </a:endParaRPr>
          </a:p>
        </p:txBody>
      </p:sp>
      <p:sp>
        <p:nvSpPr>
          <p:cNvPr id="676" name="Google Shape;676;p93"/>
          <p:cNvSpPr txBox="1"/>
          <p:nvPr/>
        </p:nvSpPr>
        <p:spPr>
          <a:xfrm>
            <a:off x="1739050" y="2470113"/>
            <a:ext cx="11190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Requête</a:t>
            </a:r>
            <a:endParaRPr sz="1800" b="1">
              <a:solidFill>
                <a:schemeClr val="lt2"/>
              </a:solidFill>
            </a:endParaRPr>
          </a:p>
        </p:txBody>
      </p:sp>
      <p:sp>
        <p:nvSpPr>
          <p:cNvPr id="677" name="Google Shape;677;p93"/>
          <p:cNvSpPr/>
          <p:nvPr/>
        </p:nvSpPr>
        <p:spPr>
          <a:xfrm>
            <a:off x="5554150" y="3050275"/>
            <a:ext cx="2944500" cy="19701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    { id: 1, nom: '' },</a:t>
            </a: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    { id: 2, nom: '' },</a:t>
            </a: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    ...</a:t>
            </a: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Roboto"/>
                <a:ea typeface="Roboto"/>
                <a:cs typeface="Roboto"/>
                <a:sym typeface="Roboto"/>
              </a:rPr>
              <a:t>Le serveur retourne un tableau d’objets qui représentent les ateliers</a:t>
            </a:r>
            <a:endParaRPr sz="1200">
              <a:solidFill>
                <a:schemeClr val="lt2"/>
              </a:solidFill>
              <a:latin typeface="Roboto"/>
              <a:ea typeface="Roboto"/>
              <a:cs typeface="Roboto"/>
              <a:sym typeface="Roboto"/>
            </a:endParaRPr>
          </a:p>
        </p:txBody>
      </p:sp>
      <p:sp>
        <p:nvSpPr>
          <p:cNvPr id="678" name="Google Shape;678;p93"/>
          <p:cNvSpPr txBox="1"/>
          <p:nvPr/>
        </p:nvSpPr>
        <p:spPr>
          <a:xfrm>
            <a:off x="6412000" y="2484675"/>
            <a:ext cx="12288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Réponse</a:t>
            </a:r>
            <a:endParaRPr sz="1800" b="1">
              <a:solidFill>
                <a:schemeClr val="lt2"/>
              </a:solidFill>
            </a:endParaRPr>
          </a:p>
        </p:txBody>
      </p:sp>
      <p:cxnSp>
        <p:nvCxnSpPr>
          <p:cNvPr id="679" name="Google Shape;679;p93"/>
          <p:cNvCxnSpPr/>
          <p:nvPr/>
        </p:nvCxnSpPr>
        <p:spPr>
          <a:xfrm rot="10800000" flipH="1">
            <a:off x="1765825" y="3481300"/>
            <a:ext cx="364200" cy="537000"/>
          </a:xfrm>
          <a:prstGeom prst="straightConnector1">
            <a:avLst/>
          </a:prstGeom>
          <a:noFill/>
          <a:ln w="9525" cap="flat" cmpd="sng">
            <a:solidFill>
              <a:schemeClr val="lt2"/>
            </a:solidFill>
            <a:prstDash val="solid"/>
            <a:round/>
            <a:headEnd type="none" w="med" len="med"/>
            <a:tailEnd type="triangle" w="med" len="med"/>
          </a:ln>
        </p:spPr>
      </p:cxnSp>
      <p:sp>
        <p:nvSpPr>
          <p:cNvPr id="680" name="Google Shape;680;p93"/>
          <p:cNvSpPr txBox="1"/>
          <p:nvPr/>
        </p:nvSpPr>
        <p:spPr>
          <a:xfrm>
            <a:off x="1013950" y="3936000"/>
            <a:ext cx="2569200" cy="8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Indique la liste des ateliers. Un HTTP </a:t>
            </a:r>
            <a:r>
              <a:rPr lang="en" sz="1200" b="1">
                <a:solidFill>
                  <a:schemeClr val="lt2"/>
                </a:solidFill>
              </a:rPr>
              <a:t>GET </a:t>
            </a:r>
            <a:r>
              <a:rPr lang="en" sz="1200">
                <a:solidFill>
                  <a:schemeClr val="lt2"/>
                </a:solidFill>
              </a:rPr>
              <a:t>est envoyé à cette URL pour retourner la liste des ateliers sous form d’un tableau</a:t>
            </a:r>
            <a:endParaRPr sz="1200">
              <a:solidFill>
                <a:schemeClr val="lt2"/>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9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686" name="Google Shape;686;p94"/>
          <p:cNvSpPr txBox="1">
            <a:spLocks noGrp="1"/>
          </p:cNvSpPr>
          <p:nvPr>
            <p:ph type="body" idx="1"/>
          </p:nvPr>
        </p:nvSpPr>
        <p:spPr>
          <a:xfrm>
            <a:off x="147150" y="1723600"/>
            <a:ext cx="8849700" cy="32967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r>
              <a:rPr lang="en" sz="3600"/>
              <a:t>Retourner un atelier</a:t>
            </a:r>
            <a:endParaRPr sz="3600"/>
          </a:p>
          <a:p>
            <a:pPr marL="2743200" lvl="0" indent="457200" algn="l" rtl="0">
              <a:spcBef>
                <a:spcPts val="1000"/>
              </a:spcBef>
              <a:spcAft>
                <a:spcPts val="1000"/>
              </a:spcAft>
              <a:buNone/>
            </a:pPr>
            <a:endParaRPr sz="3600"/>
          </a:p>
        </p:txBody>
      </p:sp>
      <p:sp>
        <p:nvSpPr>
          <p:cNvPr id="687" name="Google Shape;687;p94"/>
          <p:cNvSpPr/>
          <p:nvPr/>
        </p:nvSpPr>
        <p:spPr>
          <a:xfrm>
            <a:off x="908650" y="3050275"/>
            <a:ext cx="2807700" cy="18303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latin typeface="Roboto"/>
                <a:ea typeface="Roboto"/>
                <a:cs typeface="Roboto"/>
                <a:sym typeface="Roboto"/>
              </a:rPr>
              <a:t>GET </a:t>
            </a:r>
            <a:r>
              <a:rPr lang="en">
                <a:solidFill>
                  <a:schemeClr val="lt2"/>
                </a:solidFill>
                <a:latin typeface="Roboto"/>
                <a:ea typeface="Roboto"/>
                <a:cs typeface="Roboto"/>
                <a:sym typeface="Roboto"/>
              </a:rPr>
              <a:t>/api/ateliers/</a:t>
            </a:r>
            <a:r>
              <a:rPr lang="en" b="1">
                <a:solidFill>
                  <a:schemeClr val="lt2"/>
                </a:solidFill>
                <a:latin typeface="Roboto"/>
                <a:ea typeface="Roboto"/>
                <a:cs typeface="Roboto"/>
                <a:sym typeface="Roboto"/>
              </a:rPr>
              <a:t>1</a:t>
            </a:r>
            <a:endParaRPr b="1">
              <a:solidFill>
                <a:schemeClr val="lt2"/>
              </a:solidFill>
              <a:latin typeface="Roboto"/>
              <a:ea typeface="Roboto"/>
              <a:cs typeface="Roboto"/>
              <a:sym typeface="Roboto"/>
            </a:endParaRPr>
          </a:p>
        </p:txBody>
      </p:sp>
      <p:sp>
        <p:nvSpPr>
          <p:cNvPr id="688" name="Google Shape;688;p94"/>
          <p:cNvSpPr txBox="1"/>
          <p:nvPr/>
        </p:nvSpPr>
        <p:spPr>
          <a:xfrm>
            <a:off x="1739050" y="2470113"/>
            <a:ext cx="11190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Requête</a:t>
            </a:r>
            <a:endParaRPr sz="1800" b="1">
              <a:solidFill>
                <a:schemeClr val="lt2"/>
              </a:solidFill>
            </a:endParaRPr>
          </a:p>
        </p:txBody>
      </p:sp>
      <p:sp>
        <p:nvSpPr>
          <p:cNvPr id="689" name="Google Shape;689;p94"/>
          <p:cNvSpPr/>
          <p:nvPr/>
        </p:nvSpPr>
        <p:spPr>
          <a:xfrm>
            <a:off x="5554150" y="3050275"/>
            <a:ext cx="2944500" cy="15018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    { id: 1, nom: '' }</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Roboto"/>
                <a:ea typeface="Roboto"/>
                <a:cs typeface="Roboto"/>
                <a:sym typeface="Roboto"/>
              </a:rPr>
              <a:t>Le serveur retourne l’atelier sous forme d’objet en fonction de l’identifiant qui lui a été fourni dans la requête</a:t>
            </a:r>
            <a:endParaRPr sz="1200">
              <a:solidFill>
                <a:schemeClr val="lt2"/>
              </a:solidFill>
              <a:latin typeface="Roboto"/>
              <a:ea typeface="Roboto"/>
              <a:cs typeface="Roboto"/>
              <a:sym typeface="Roboto"/>
            </a:endParaRPr>
          </a:p>
        </p:txBody>
      </p:sp>
      <p:sp>
        <p:nvSpPr>
          <p:cNvPr id="690" name="Google Shape;690;p94"/>
          <p:cNvSpPr txBox="1"/>
          <p:nvPr/>
        </p:nvSpPr>
        <p:spPr>
          <a:xfrm>
            <a:off x="6412000" y="2484675"/>
            <a:ext cx="12288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Réponse</a:t>
            </a:r>
            <a:endParaRPr sz="1800" b="1">
              <a:solidFill>
                <a:schemeClr val="lt2"/>
              </a:solidFill>
            </a:endParaRPr>
          </a:p>
        </p:txBody>
      </p:sp>
      <p:cxnSp>
        <p:nvCxnSpPr>
          <p:cNvPr id="691" name="Google Shape;691;p94"/>
          <p:cNvCxnSpPr/>
          <p:nvPr/>
        </p:nvCxnSpPr>
        <p:spPr>
          <a:xfrm rot="10800000" flipH="1">
            <a:off x="2030900" y="3461375"/>
            <a:ext cx="525000" cy="336900"/>
          </a:xfrm>
          <a:prstGeom prst="straightConnector1">
            <a:avLst/>
          </a:prstGeom>
          <a:noFill/>
          <a:ln w="9525" cap="flat" cmpd="sng">
            <a:solidFill>
              <a:schemeClr val="lt2"/>
            </a:solidFill>
            <a:prstDash val="solid"/>
            <a:round/>
            <a:headEnd type="none" w="med" len="med"/>
            <a:tailEnd type="triangle" w="med" len="med"/>
          </a:ln>
        </p:spPr>
      </p:cxnSp>
      <p:sp>
        <p:nvSpPr>
          <p:cNvPr id="692" name="Google Shape;692;p94"/>
          <p:cNvSpPr txBox="1"/>
          <p:nvPr/>
        </p:nvSpPr>
        <p:spPr>
          <a:xfrm>
            <a:off x="1013950" y="3737125"/>
            <a:ext cx="25692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L’identifiant de l’atelier à retourner.</a:t>
            </a:r>
            <a:endParaRPr sz="1200">
              <a:solidFill>
                <a:schemeClr val="lt2"/>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9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698" name="Google Shape;698;p95"/>
          <p:cNvSpPr txBox="1">
            <a:spLocks noGrp="1"/>
          </p:cNvSpPr>
          <p:nvPr>
            <p:ph type="body" idx="1"/>
          </p:nvPr>
        </p:nvSpPr>
        <p:spPr>
          <a:xfrm>
            <a:off x="147150" y="1723600"/>
            <a:ext cx="8849700" cy="32967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r>
              <a:rPr lang="en" sz="3600"/>
              <a:t>Mise à jour d’un atelier</a:t>
            </a:r>
            <a:endParaRPr sz="3600"/>
          </a:p>
          <a:p>
            <a:pPr marL="2743200" lvl="0" indent="457200" algn="l" rtl="0">
              <a:spcBef>
                <a:spcPts val="1000"/>
              </a:spcBef>
              <a:spcAft>
                <a:spcPts val="1000"/>
              </a:spcAft>
              <a:buNone/>
            </a:pPr>
            <a:endParaRPr sz="3600"/>
          </a:p>
        </p:txBody>
      </p:sp>
      <p:sp>
        <p:nvSpPr>
          <p:cNvPr id="699" name="Google Shape;699;p95"/>
          <p:cNvSpPr txBox="1"/>
          <p:nvPr/>
        </p:nvSpPr>
        <p:spPr>
          <a:xfrm>
            <a:off x="6506875" y="3812975"/>
            <a:ext cx="5913600" cy="6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0" name="Google Shape;700;p95"/>
          <p:cNvSpPr/>
          <p:nvPr/>
        </p:nvSpPr>
        <p:spPr>
          <a:xfrm>
            <a:off x="908650" y="3050275"/>
            <a:ext cx="2807700" cy="19701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latin typeface="Roboto"/>
                <a:ea typeface="Roboto"/>
                <a:cs typeface="Roboto"/>
                <a:sym typeface="Roboto"/>
              </a:rPr>
              <a:t>PUT </a:t>
            </a:r>
            <a:r>
              <a:rPr lang="en">
                <a:solidFill>
                  <a:schemeClr val="lt2"/>
                </a:solidFill>
                <a:latin typeface="Roboto"/>
                <a:ea typeface="Roboto"/>
                <a:cs typeface="Roboto"/>
                <a:sym typeface="Roboto"/>
              </a:rPr>
              <a:t>/api/ateliers/</a:t>
            </a:r>
            <a:r>
              <a:rPr lang="en" b="1">
                <a:solidFill>
                  <a:schemeClr val="lt2"/>
                </a:solidFill>
                <a:latin typeface="Roboto"/>
                <a:ea typeface="Roboto"/>
                <a:cs typeface="Roboto"/>
                <a:sym typeface="Roboto"/>
              </a:rPr>
              <a:t>1</a:t>
            </a:r>
            <a:endParaRPr b="1">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 </a:t>
            </a:r>
            <a:r>
              <a:rPr lang="en" b="1">
                <a:solidFill>
                  <a:schemeClr val="lt2"/>
                </a:solidFill>
                <a:latin typeface="Roboto"/>
                <a:ea typeface="Roboto"/>
                <a:cs typeface="Roboto"/>
                <a:sym typeface="Roboto"/>
              </a:rPr>
              <a:t>{ id: 1, nom: '' }</a:t>
            </a:r>
            <a:endParaRPr b="1">
              <a:solidFill>
                <a:schemeClr val="lt2"/>
              </a:solidFill>
              <a:latin typeface="Roboto"/>
              <a:ea typeface="Roboto"/>
              <a:cs typeface="Roboto"/>
              <a:sym typeface="Roboto"/>
            </a:endParaRPr>
          </a:p>
        </p:txBody>
      </p:sp>
      <p:sp>
        <p:nvSpPr>
          <p:cNvPr id="701" name="Google Shape;701;p95"/>
          <p:cNvSpPr txBox="1"/>
          <p:nvPr/>
        </p:nvSpPr>
        <p:spPr>
          <a:xfrm>
            <a:off x="1753000" y="2484675"/>
            <a:ext cx="11190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Requête</a:t>
            </a:r>
            <a:endParaRPr sz="1800" b="1">
              <a:solidFill>
                <a:schemeClr val="lt2"/>
              </a:solidFill>
            </a:endParaRPr>
          </a:p>
        </p:txBody>
      </p:sp>
      <p:sp>
        <p:nvSpPr>
          <p:cNvPr id="702" name="Google Shape;702;p95"/>
          <p:cNvSpPr/>
          <p:nvPr/>
        </p:nvSpPr>
        <p:spPr>
          <a:xfrm>
            <a:off x="5554150" y="3050275"/>
            <a:ext cx="2944500" cy="15018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   </a:t>
            </a:r>
            <a:r>
              <a:rPr lang="en">
                <a:solidFill>
                  <a:schemeClr val="lt2"/>
                </a:solidFill>
                <a:latin typeface="Roboto"/>
                <a:ea typeface="Roboto"/>
                <a:cs typeface="Roboto"/>
                <a:sym typeface="Roboto"/>
              </a:rPr>
              <a:t> { id: 1, nom: '' }</a:t>
            </a:r>
            <a:endParaRPr>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Roboto"/>
                <a:ea typeface="Roboto"/>
                <a:cs typeface="Roboto"/>
                <a:sym typeface="Roboto"/>
              </a:rPr>
              <a:t>Le serveur met à jour l’atelier en fonction de l’id qui a été fourni dans la requête et retourne le résultat sous forme d’objet</a:t>
            </a:r>
            <a:endParaRPr sz="1200">
              <a:solidFill>
                <a:schemeClr val="lt2"/>
              </a:solidFill>
              <a:latin typeface="Roboto"/>
              <a:ea typeface="Roboto"/>
              <a:cs typeface="Roboto"/>
              <a:sym typeface="Roboto"/>
            </a:endParaRPr>
          </a:p>
        </p:txBody>
      </p:sp>
      <p:sp>
        <p:nvSpPr>
          <p:cNvPr id="703" name="Google Shape;703;p95"/>
          <p:cNvSpPr txBox="1"/>
          <p:nvPr/>
        </p:nvSpPr>
        <p:spPr>
          <a:xfrm>
            <a:off x="6412000" y="2484675"/>
            <a:ext cx="12288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Réponse</a:t>
            </a:r>
            <a:endParaRPr sz="1800" b="1">
              <a:solidFill>
                <a:schemeClr val="lt2"/>
              </a:solidFill>
            </a:endParaRPr>
          </a:p>
        </p:txBody>
      </p:sp>
      <p:cxnSp>
        <p:nvCxnSpPr>
          <p:cNvPr id="704" name="Google Shape;704;p95"/>
          <p:cNvCxnSpPr/>
          <p:nvPr/>
        </p:nvCxnSpPr>
        <p:spPr>
          <a:xfrm rot="10800000">
            <a:off x="2595725" y="3461550"/>
            <a:ext cx="207900" cy="604200"/>
          </a:xfrm>
          <a:prstGeom prst="straightConnector1">
            <a:avLst/>
          </a:prstGeom>
          <a:noFill/>
          <a:ln w="9525" cap="flat" cmpd="sng">
            <a:solidFill>
              <a:schemeClr val="lt2"/>
            </a:solidFill>
            <a:prstDash val="solid"/>
            <a:round/>
            <a:headEnd type="none" w="med" len="med"/>
            <a:tailEnd type="triangle" w="med" len="med"/>
          </a:ln>
        </p:spPr>
      </p:cxnSp>
      <p:sp>
        <p:nvSpPr>
          <p:cNvPr id="705" name="Google Shape;705;p95"/>
          <p:cNvSpPr txBox="1"/>
          <p:nvPr/>
        </p:nvSpPr>
        <p:spPr>
          <a:xfrm>
            <a:off x="968200" y="3965125"/>
            <a:ext cx="2688600" cy="10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Identifiant de l’atelier à mettre à jour.</a:t>
            </a:r>
            <a:endParaRPr sz="1200">
              <a:solidFill>
                <a:schemeClr val="lt2"/>
              </a:solidFill>
            </a:endParaRPr>
          </a:p>
          <a:p>
            <a:pPr marL="0" lvl="0" indent="0" algn="l" rtl="0">
              <a:spcBef>
                <a:spcPts val="0"/>
              </a:spcBef>
              <a:spcAft>
                <a:spcPts val="0"/>
              </a:spcAft>
              <a:buNone/>
            </a:pPr>
            <a:endParaRPr sz="1200">
              <a:solidFill>
                <a:schemeClr val="lt2"/>
              </a:solidFill>
            </a:endParaRPr>
          </a:p>
          <a:p>
            <a:pPr marL="0" lvl="0" indent="0" algn="l" rtl="0">
              <a:spcBef>
                <a:spcPts val="0"/>
              </a:spcBef>
              <a:spcAft>
                <a:spcPts val="0"/>
              </a:spcAft>
              <a:buNone/>
            </a:pPr>
            <a:r>
              <a:rPr lang="en" sz="1200">
                <a:solidFill>
                  <a:schemeClr val="lt2"/>
                </a:solidFill>
              </a:rPr>
              <a:t>Le contenu de l’atelier à inclure dans la méthode </a:t>
            </a:r>
            <a:r>
              <a:rPr lang="en" sz="1200" b="1">
                <a:solidFill>
                  <a:schemeClr val="lt2"/>
                </a:solidFill>
              </a:rPr>
              <a:t>PUT</a:t>
            </a:r>
            <a:endParaRPr sz="1200" b="1">
              <a:solidFill>
                <a:schemeClr val="lt2"/>
              </a:solidFill>
            </a:endParaRPr>
          </a:p>
        </p:txBody>
      </p:sp>
      <p:cxnSp>
        <p:nvCxnSpPr>
          <p:cNvPr id="706" name="Google Shape;706;p95"/>
          <p:cNvCxnSpPr/>
          <p:nvPr/>
        </p:nvCxnSpPr>
        <p:spPr>
          <a:xfrm rot="-5400000">
            <a:off x="485400" y="3946875"/>
            <a:ext cx="822300" cy="465600"/>
          </a:xfrm>
          <a:prstGeom prst="bentConnector3">
            <a:avLst>
              <a:gd name="adj1" fmla="val 99997"/>
            </a:avLst>
          </a:prstGeom>
          <a:noFill/>
          <a:ln w="9525" cap="flat" cmpd="sng">
            <a:solidFill>
              <a:schemeClr val="lt2"/>
            </a:solidFill>
            <a:prstDash val="solid"/>
            <a:round/>
            <a:headEnd type="none" w="med" len="med"/>
            <a:tailEnd type="triangle" w="med" len="med"/>
          </a:ln>
        </p:spPr>
      </p:cxnSp>
      <p:cxnSp>
        <p:nvCxnSpPr>
          <p:cNvPr id="707" name="Google Shape;707;p95"/>
          <p:cNvCxnSpPr/>
          <p:nvPr/>
        </p:nvCxnSpPr>
        <p:spPr>
          <a:xfrm>
            <a:off x="663750" y="4590825"/>
            <a:ext cx="386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9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713" name="Google Shape;713;p96"/>
          <p:cNvSpPr txBox="1">
            <a:spLocks noGrp="1"/>
          </p:cNvSpPr>
          <p:nvPr>
            <p:ph type="body" idx="1"/>
          </p:nvPr>
        </p:nvSpPr>
        <p:spPr>
          <a:xfrm>
            <a:off x="147150" y="1723600"/>
            <a:ext cx="8849700" cy="32967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r>
              <a:rPr lang="en" sz="3600"/>
              <a:t>Supprimer un atelier</a:t>
            </a:r>
            <a:endParaRPr sz="3600"/>
          </a:p>
          <a:p>
            <a:pPr marL="2743200" lvl="0" indent="457200" algn="l" rtl="0">
              <a:spcBef>
                <a:spcPts val="1000"/>
              </a:spcBef>
              <a:spcAft>
                <a:spcPts val="1000"/>
              </a:spcAft>
              <a:buNone/>
            </a:pPr>
            <a:endParaRPr sz="3600"/>
          </a:p>
        </p:txBody>
      </p:sp>
      <p:sp>
        <p:nvSpPr>
          <p:cNvPr id="714" name="Google Shape;714;p96"/>
          <p:cNvSpPr/>
          <p:nvPr/>
        </p:nvSpPr>
        <p:spPr>
          <a:xfrm>
            <a:off x="908650" y="3050275"/>
            <a:ext cx="2807700" cy="19701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latin typeface="Roboto"/>
                <a:ea typeface="Roboto"/>
                <a:cs typeface="Roboto"/>
                <a:sym typeface="Roboto"/>
              </a:rPr>
              <a:t>DELETE </a:t>
            </a:r>
            <a:r>
              <a:rPr lang="en">
                <a:solidFill>
                  <a:schemeClr val="lt2"/>
                </a:solidFill>
                <a:latin typeface="Roboto"/>
                <a:ea typeface="Roboto"/>
                <a:cs typeface="Roboto"/>
                <a:sym typeface="Roboto"/>
              </a:rPr>
              <a:t>/api/ateliers/</a:t>
            </a:r>
            <a:r>
              <a:rPr lang="en" b="1">
                <a:solidFill>
                  <a:schemeClr val="lt2"/>
                </a:solidFill>
                <a:latin typeface="Roboto"/>
                <a:ea typeface="Roboto"/>
                <a:cs typeface="Roboto"/>
                <a:sym typeface="Roboto"/>
              </a:rPr>
              <a:t>1</a:t>
            </a:r>
            <a:endParaRPr b="1">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p:txBody>
      </p:sp>
      <p:sp>
        <p:nvSpPr>
          <p:cNvPr id="715" name="Google Shape;715;p96"/>
          <p:cNvSpPr txBox="1"/>
          <p:nvPr/>
        </p:nvSpPr>
        <p:spPr>
          <a:xfrm>
            <a:off x="1753000" y="2484675"/>
            <a:ext cx="11190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Requête</a:t>
            </a:r>
            <a:endParaRPr sz="1800" b="1">
              <a:solidFill>
                <a:schemeClr val="lt2"/>
              </a:solidFill>
            </a:endParaRPr>
          </a:p>
        </p:txBody>
      </p:sp>
      <p:sp>
        <p:nvSpPr>
          <p:cNvPr id="716" name="Google Shape;716;p96"/>
          <p:cNvSpPr/>
          <p:nvPr/>
        </p:nvSpPr>
        <p:spPr>
          <a:xfrm>
            <a:off x="5554150" y="3050275"/>
            <a:ext cx="2944500" cy="6669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lt2"/>
              </a:solidFill>
              <a:latin typeface="Roboto"/>
              <a:ea typeface="Roboto"/>
              <a:cs typeface="Roboto"/>
              <a:sym typeface="Roboto"/>
            </a:endParaRPr>
          </a:p>
        </p:txBody>
      </p:sp>
      <p:sp>
        <p:nvSpPr>
          <p:cNvPr id="717" name="Google Shape;717;p96"/>
          <p:cNvSpPr txBox="1"/>
          <p:nvPr/>
        </p:nvSpPr>
        <p:spPr>
          <a:xfrm>
            <a:off x="6412000" y="2484675"/>
            <a:ext cx="12288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Réponse</a:t>
            </a:r>
            <a:endParaRPr sz="1800" b="1">
              <a:solidFill>
                <a:schemeClr val="lt2"/>
              </a:solidFill>
            </a:endParaRPr>
          </a:p>
        </p:txBody>
      </p:sp>
      <p:cxnSp>
        <p:nvCxnSpPr>
          <p:cNvPr id="718" name="Google Shape;718;p96"/>
          <p:cNvCxnSpPr>
            <a:stCxn id="719" idx="0"/>
          </p:cNvCxnSpPr>
          <p:nvPr/>
        </p:nvCxnSpPr>
        <p:spPr>
          <a:xfrm rot="10800000" flipH="1">
            <a:off x="2312500" y="3491125"/>
            <a:ext cx="560400" cy="225900"/>
          </a:xfrm>
          <a:prstGeom prst="straightConnector1">
            <a:avLst/>
          </a:prstGeom>
          <a:noFill/>
          <a:ln w="9525" cap="flat" cmpd="sng">
            <a:solidFill>
              <a:schemeClr val="lt2"/>
            </a:solidFill>
            <a:prstDash val="solid"/>
            <a:round/>
            <a:headEnd type="none" w="med" len="med"/>
            <a:tailEnd type="triangle" w="med" len="med"/>
          </a:ln>
        </p:spPr>
      </p:cxnSp>
      <p:sp>
        <p:nvSpPr>
          <p:cNvPr id="719" name="Google Shape;719;p96"/>
          <p:cNvSpPr txBox="1"/>
          <p:nvPr/>
        </p:nvSpPr>
        <p:spPr>
          <a:xfrm>
            <a:off x="1027900" y="3717025"/>
            <a:ext cx="2569200" cy="121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Pour supprimer un</a:t>
            </a:r>
            <a:r>
              <a:rPr lang="en" sz="1200" b="1">
                <a:solidFill>
                  <a:schemeClr val="lt2"/>
                </a:solidFill>
              </a:rPr>
              <a:t> </a:t>
            </a:r>
            <a:r>
              <a:rPr lang="en" sz="1200">
                <a:solidFill>
                  <a:schemeClr val="lt2"/>
                </a:solidFill>
              </a:rPr>
              <a:t>atelier, il faut inclure son numéro d’identification dans l’URL pour indiquer quel atelier il faut supprimer</a:t>
            </a:r>
            <a:endParaRPr sz="1200">
              <a:solidFill>
                <a:schemeClr val="lt2"/>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725" name="Google Shape;725;p97"/>
          <p:cNvSpPr txBox="1">
            <a:spLocks noGrp="1"/>
          </p:cNvSpPr>
          <p:nvPr>
            <p:ph type="body" idx="1"/>
          </p:nvPr>
        </p:nvSpPr>
        <p:spPr>
          <a:xfrm>
            <a:off x="147150" y="1723600"/>
            <a:ext cx="8849700" cy="3296700"/>
          </a:xfrm>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r>
              <a:rPr lang="en" sz="3600"/>
              <a:t>     Créer un atelier</a:t>
            </a:r>
            <a:endParaRPr sz="3600"/>
          </a:p>
          <a:p>
            <a:pPr marL="2743200" lvl="0" indent="457200" algn="l" rtl="0">
              <a:spcBef>
                <a:spcPts val="1000"/>
              </a:spcBef>
              <a:spcAft>
                <a:spcPts val="1000"/>
              </a:spcAft>
              <a:buNone/>
            </a:pPr>
            <a:endParaRPr sz="3600"/>
          </a:p>
        </p:txBody>
      </p:sp>
      <p:sp>
        <p:nvSpPr>
          <p:cNvPr id="726" name="Google Shape;726;p97"/>
          <p:cNvSpPr/>
          <p:nvPr/>
        </p:nvSpPr>
        <p:spPr>
          <a:xfrm>
            <a:off x="908650" y="3050275"/>
            <a:ext cx="2807700" cy="19701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latin typeface="Roboto"/>
                <a:ea typeface="Roboto"/>
                <a:cs typeface="Roboto"/>
                <a:sym typeface="Roboto"/>
              </a:rPr>
              <a:t>POST </a:t>
            </a:r>
            <a:r>
              <a:rPr lang="en">
                <a:solidFill>
                  <a:schemeClr val="lt2"/>
                </a:solidFill>
                <a:latin typeface="Roboto"/>
                <a:ea typeface="Roboto"/>
                <a:cs typeface="Roboto"/>
                <a:sym typeface="Roboto"/>
              </a:rPr>
              <a:t>/api/ateliers</a:t>
            </a:r>
            <a:endParaRPr b="1">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b="1">
                <a:solidFill>
                  <a:schemeClr val="lt2"/>
                </a:solidFill>
                <a:latin typeface="Roboto"/>
                <a:ea typeface="Roboto"/>
                <a:cs typeface="Roboto"/>
                <a:sym typeface="Roboto"/>
              </a:rPr>
              <a:t>{ nom: '' }</a:t>
            </a:r>
            <a:endParaRPr b="1">
              <a:solidFill>
                <a:schemeClr val="lt2"/>
              </a:solidFill>
              <a:latin typeface="Roboto"/>
              <a:ea typeface="Roboto"/>
              <a:cs typeface="Roboto"/>
              <a:sym typeface="Roboto"/>
            </a:endParaRPr>
          </a:p>
          <a:p>
            <a:pPr marL="0" lvl="0" indent="0" algn="l" rtl="0">
              <a:spcBef>
                <a:spcPts val="0"/>
              </a:spcBef>
              <a:spcAft>
                <a:spcPts val="0"/>
              </a:spcAft>
              <a:buNone/>
            </a:pPr>
            <a:endParaRPr b="1">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p:txBody>
      </p:sp>
      <p:sp>
        <p:nvSpPr>
          <p:cNvPr id="727" name="Google Shape;727;p97"/>
          <p:cNvSpPr txBox="1"/>
          <p:nvPr/>
        </p:nvSpPr>
        <p:spPr>
          <a:xfrm>
            <a:off x="1753000" y="2484675"/>
            <a:ext cx="11190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Requête</a:t>
            </a:r>
            <a:endParaRPr sz="1800" b="1">
              <a:solidFill>
                <a:schemeClr val="lt2"/>
              </a:solidFill>
            </a:endParaRPr>
          </a:p>
        </p:txBody>
      </p:sp>
      <p:sp>
        <p:nvSpPr>
          <p:cNvPr id="728" name="Google Shape;728;p97"/>
          <p:cNvSpPr/>
          <p:nvPr/>
        </p:nvSpPr>
        <p:spPr>
          <a:xfrm>
            <a:off x="5554150" y="3050275"/>
            <a:ext cx="2944500" cy="14613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 id: 1, nom: '' }</a:t>
            </a:r>
            <a:endParaRPr>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Roboto"/>
                <a:ea typeface="Roboto"/>
                <a:cs typeface="Roboto"/>
                <a:sym typeface="Roboto"/>
              </a:rPr>
              <a:t>Le serveur crée un atelier en fonction du contenu qui lui a été fourni dans la requête et le retourne le résultat sous forme d’objet</a:t>
            </a:r>
            <a:endParaRPr sz="1200">
              <a:solidFill>
                <a:schemeClr val="lt2"/>
              </a:solidFill>
              <a:latin typeface="Roboto"/>
              <a:ea typeface="Roboto"/>
              <a:cs typeface="Roboto"/>
              <a:sym typeface="Roboto"/>
            </a:endParaRPr>
          </a:p>
        </p:txBody>
      </p:sp>
      <p:sp>
        <p:nvSpPr>
          <p:cNvPr id="729" name="Google Shape;729;p97"/>
          <p:cNvSpPr txBox="1"/>
          <p:nvPr/>
        </p:nvSpPr>
        <p:spPr>
          <a:xfrm>
            <a:off x="6412000" y="2484675"/>
            <a:ext cx="1228800" cy="50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2"/>
                </a:solidFill>
              </a:rPr>
              <a:t>Réponse</a:t>
            </a:r>
            <a:endParaRPr sz="1800" b="1">
              <a:solidFill>
                <a:schemeClr val="lt2"/>
              </a:solidFill>
            </a:endParaRPr>
          </a:p>
        </p:txBody>
      </p:sp>
      <p:sp>
        <p:nvSpPr>
          <p:cNvPr id="730" name="Google Shape;730;p97"/>
          <p:cNvSpPr txBox="1"/>
          <p:nvPr/>
        </p:nvSpPr>
        <p:spPr>
          <a:xfrm>
            <a:off x="1027900" y="4050850"/>
            <a:ext cx="2569200" cy="7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rPr>
              <a:t>Pour créer un</a:t>
            </a:r>
            <a:r>
              <a:rPr lang="en" sz="1200" b="1">
                <a:solidFill>
                  <a:schemeClr val="lt2"/>
                </a:solidFill>
              </a:rPr>
              <a:t> </a:t>
            </a:r>
            <a:r>
              <a:rPr lang="en" sz="1200">
                <a:solidFill>
                  <a:schemeClr val="lt2"/>
                </a:solidFill>
              </a:rPr>
              <a:t>atelier, il faut juste inclure le contenu de l’atelier à créer dans la méthode </a:t>
            </a:r>
            <a:r>
              <a:rPr lang="en" sz="1200" b="1">
                <a:solidFill>
                  <a:schemeClr val="lt2"/>
                </a:solidFill>
              </a:rPr>
              <a:t>POST</a:t>
            </a:r>
            <a:endParaRPr sz="1200" b="1">
              <a:solidFill>
                <a:schemeClr val="lt2"/>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9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Services REST</a:t>
            </a:r>
            <a:endParaRPr>
              <a:solidFill>
                <a:srgbClr val="FFFF00"/>
              </a:solidFill>
            </a:endParaRPr>
          </a:p>
        </p:txBody>
      </p:sp>
      <p:sp>
        <p:nvSpPr>
          <p:cNvPr id="736" name="Google Shape;736;p98"/>
          <p:cNvSpPr txBox="1">
            <a:spLocks noGrp="1"/>
          </p:cNvSpPr>
          <p:nvPr>
            <p:ph type="body" idx="1"/>
          </p:nvPr>
        </p:nvSpPr>
        <p:spPr>
          <a:xfrm>
            <a:off x="147150" y="1723600"/>
            <a:ext cx="8849700" cy="32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GET </a:t>
            </a:r>
            <a:r>
              <a:rPr lang="en" sz="2400"/>
              <a:t>/api/ateliers</a:t>
            </a:r>
            <a:endParaRPr sz="2400"/>
          </a:p>
          <a:p>
            <a:pPr marL="0" lvl="0" indent="0" algn="l" rtl="0">
              <a:spcBef>
                <a:spcPts val="1000"/>
              </a:spcBef>
              <a:spcAft>
                <a:spcPts val="0"/>
              </a:spcAft>
              <a:buNone/>
            </a:pPr>
            <a:r>
              <a:rPr lang="en" sz="2400" b="1"/>
              <a:t>GET </a:t>
            </a:r>
            <a:r>
              <a:rPr lang="en" sz="2400"/>
              <a:t>/api/ateliers/1</a:t>
            </a:r>
            <a:endParaRPr sz="2400"/>
          </a:p>
          <a:p>
            <a:pPr marL="0" lvl="0" indent="0" algn="l" rtl="0">
              <a:spcBef>
                <a:spcPts val="1000"/>
              </a:spcBef>
              <a:spcAft>
                <a:spcPts val="0"/>
              </a:spcAft>
              <a:buNone/>
            </a:pPr>
            <a:r>
              <a:rPr lang="en" sz="2400" b="1"/>
              <a:t>PUT </a:t>
            </a:r>
            <a:r>
              <a:rPr lang="en" sz="2400"/>
              <a:t>/api/ateliers/1</a:t>
            </a:r>
            <a:endParaRPr sz="2400"/>
          </a:p>
          <a:p>
            <a:pPr marL="0" lvl="0" indent="0" algn="l" rtl="0">
              <a:spcBef>
                <a:spcPts val="1000"/>
              </a:spcBef>
              <a:spcAft>
                <a:spcPts val="0"/>
              </a:spcAft>
              <a:buNone/>
            </a:pPr>
            <a:r>
              <a:rPr lang="en" sz="2400" b="1"/>
              <a:t>DELETE </a:t>
            </a:r>
            <a:r>
              <a:rPr lang="en" sz="2400"/>
              <a:t>/api/ateliers/1</a:t>
            </a:r>
            <a:endParaRPr sz="2400"/>
          </a:p>
          <a:p>
            <a:pPr marL="0" lvl="0" indent="0" algn="l" rtl="0">
              <a:spcBef>
                <a:spcPts val="1000"/>
              </a:spcBef>
              <a:spcAft>
                <a:spcPts val="0"/>
              </a:spcAft>
              <a:buNone/>
            </a:pPr>
            <a:r>
              <a:rPr lang="en" sz="2400" b="1"/>
              <a:t>POST </a:t>
            </a:r>
            <a:r>
              <a:rPr lang="en" sz="2400"/>
              <a:t>/api/ateliers</a:t>
            </a:r>
            <a:endParaRPr sz="2400"/>
          </a:p>
          <a:p>
            <a:pPr marL="2743200" lvl="0" indent="457200" algn="l" rtl="0">
              <a:spcBef>
                <a:spcPts val="1000"/>
              </a:spcBef>
              <a:spcAft>
                <a:spcPts val="1000"/>
              </a:spcAft>
              <a:buNone/>
            </a:pPr>
            <a:endParaRPr sz="36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9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Installer Express</a:t>
            </a:r>
            <a:endParaRPr>
              <a:solidFill>
                <a:srgbClr val="FFFF00"/>
              </a:solidFill>
            </a:endParaRPr>
          </a:p>
        </p:txBody>
      </p:sp>
      <p:sp>
        <p:nvSpPr>
          <p:cNvPr id="742" name="Google Shape;742;p99"/>
          <p:cNvSpPr txBox="1">
            <a:spLocks noGrp="1"/>
          </p:cNvSpPr>
          <p:nvPr>
            <p:ph type="body" idx="1"/>
          </p:nvPr>
        </p:nvSpPr>
        <p:spPr>
          <a:xfrm>
            <a:off x="147150" y="1777450"/>
            <a:ext cx="4424700" cy="32967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b="1"/>
              <a:t>Express </a:t>
            </a:r>
            <a:r>
              <a:rPr lang="en" sz="1200"/>
              <a:t>est une architecture qui permet de fournir à votre application Web une structure bien définie de sorte à pouvoir </a:t>
            </a:r>
            <a:r>
              <a:rPr lang="en" sz="1200" b="1"/>
              <a:t>ajouter plusieurs points d’accès</a:t>
            </a:r>
            <a:r>
              <a:rPr lang="en" sz="1200"/>
              <a:t> tout en gardant votre code maintenable.</a:t>
            </a:r>
            <a:endParaRPr sz="1200"/>
          </a:p>
          <a:p>
            <a:pPr marL="0" lvl="0" indent="0" algn="l" rtl="0">
              <a:spcBef>
                <a:spcPts val="1000"/>
              </a:spcBef>
              <a:spcAft>
                <a:spcPts val="0"/>
              </a:spcAft>
              <a:buNone/>
            </a:pPr>
            <a:r>
              <a:rPr lang="en" sz="1200" u="sng"/>
              <a:t>Exercice :</a:t>
            </a:r>
            <a:endParaRPr/>
          </a:p>
          <a:p>
            <a:pPr marL="365760" lvl="0" indent="-213359" algn="l" rtl="0">
              <a:spcBef>
                <a:spcPts val="1000"/>
              </a:spcBef>
              <a:spcAft>
                <a:spcPts val="0"/>
              </a:spcAft>
              <a:buSzPts val="1200"/>
              <a:buAutoNum type="arabicPeriod"/>
            </a:pPr>
            <a:r>
              <a:rPr lang="en" sz="1200"/>
              <a:t>Aller sur </a:t>
            </a:r>
            <a:r>
              <a:rPr lang="en" sz="1200" u="sng">
                <a:solidFill>
                  <a:schemeClr val="hlink"/>
                </a:solidFill>
                <a:hlinkClick r:id="rId3"/>
              </a:rPr>
              <a:t>https://www.npmjs.com</a:t>
            </a:r>
            <a:endParaRPr sz="1200"/>
          </a:p>
          <a:p>
            <a:pPr marL="365760" lvl="0" indent="-213359" algn="l" rtl="0">
              <a:spcBef>
                <a:spcPts val="1000"/>
              </a:spcBef>
              <a:spcAft>
                <a:spcPts val="0"/>
              </a:spcAft>
              <a:buSzPts val="1200"/>
              <a:buAutoNum type="arabicPeriod"/>
            </a:pPr>
            <a:r>
              <a:rPr lang="en" sz="1200"/>
              <a:t>Rechercher le package </a:t>
            </a:r>
            <a:r>
              <a:rPr lang="en" sz="1200" b="1"/>
              <a:t>Express</a:t>
            </a:r>
            <a:endParaRPr sz="1200" b="1"/>
          </a:p>
          <a:p>
            <a:pPr marL="365760" lvl="0" indent="-213359" algn="l" rtl="0">
              <a:spcBef>
                <a:spcPts val="1000"/>
              </a:spcBef>
              <a:spcAft>
                <a:spcPts val="0"/>
              </a:spcAft>
              <a:buSzPts val="1200"/>
              <a:buAutoNum type="arabicPeriod"/>
            </a:pPr>
            <a:r>
              <a:rPr lang="en" sz="1200"/>
              <a:t>Examinez les informations reliées à la librairie </a:t>
            </a:r>
            <a:r>
              <a:rPr lang="en" sz="1200" b="1"/>
              <a:t>Express</a:t>
            </a:r>
            <a:endParaRPr sz="1200" b="1"/>
          </a:p>
          <a:p>
            <a:pPr marL="365760" lvl="0" indent="-213359" algn="l" rtl="0">
              <a:spcBef>
                <a:spcPts val="1000"/>
              </a:spcBef>
              <a:spcAft>
                <a:spcPts val="0"/>
              </a:spcAft>
              <a:buSzPts val="1200"/>
              <a:buAutoNum type="arabicPeriod"/>
            </a:pPr>
            <a:r>
              <a:rPr lang="en" sz="1200"/>
              <a:t>Aller à la ligne de commande Windows</a:t>
            </a:r>
            <a:endParaRPr sz="1200"/>
          </a:p>
          <a:p>
            <a:pPr marL="365760" lvl="0" indent="-213359" algn="l" rtl="0">
              <a:spcBef>
                <a:spcPts val="1000"/>
              </a:spcBef>
              <a:spcAft>
                <a:spcPts val="0"/>
              </a:spcAft>
              <a:buSzPts val="1200"/>
              <a:buAutoNum type="arabicPeriod"/>
            </a:pPr>
            <a:r>
              <a:rPr lang="en" sz="1200"/>
              <a:t>Créer un répertoire </a:t>
            </a:r>
            <a:r>
              <a:rPr lang="en" sz="1200" b="1" i="1"/>
              <a:t>express-demo</a:t>
            </a:r>
            <a:r>
              <a:rPr lang="en" sz="1200"/>
              <a:t> dans le répertoire </a:t>
            </a:r>
            <a:r>
              <a:rPr lang="en" sz="1200" b="1" i="1"/>
              <a:t>nodejs</a:t>
            </a:r>
            <a:endParaRPr sz="1200"/>
          </a:p>
          <a:p>
            <a:pPr marL="457200" lvl="0" indent="0" algn="l" rtl="0">
              <a:spcBef>
                <a:spcPts val="1000"/>
              </a:spcBef>
              <a:spcAft>
                <a:spcPts val="0"/>
              </a:spcAft>
              <a:buNone/>
            </a:pPr>
            <a:endParaRPr sz="1200"/>
          </a:p>
          <a:p>
            <a:pPr marL="2743200" lvl="0" indent="457200" algn="l" rtl="0">
              <a:spcBef>
                <a:spcPts val="1000"/>
              </a:spcBef>
              <a:spcAft>
                <a:spcPts val="1000"/>
              </a:spcAft>
              <a:buNone/>
            </a:pPr>
            <a:endParaRPr sz="3600"/>
          </a:p>
        </p:txBody>
      </p:sp>
      <p:sp>
        <p:nvSpPr>
          <p:cNvPr id="743" name="Google Shape;743;p99"/>
          <p:cNvSpPr txBox="1">
            <a:spLocks noGrp="1"/>
          </p:cNvSpPr>
          <p:nvPr>
            <p:ph type="body" idx="1"/>
          </p:nvPr>
        </p:nvSpPr>
        <p:spPr>
          <a:xfrm>
            <a:off x="4571850" y="1777450"/>
            <a:ext cx="4424700" cy="32967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6"/>
            </a:pPr>
            <a:r>
              <a:rPr lang="en" sz="1200"/>
              <a:t>Aller dans le répertoire </a:t>
            </a:r>
            <a:r>
              <a:rPr lang="en" sz="1200" b="1" i="1"/>
              <a:t>express-demo</a:t>
            </a:r>
            <a:endParaRPr sz="1200" b="1" i="1"/>
          </a:p>
          <a:p>
            <a:pPr marL="365760" lvl="0" indent="-213359" algn="l" rtl="0">
              <a:spcBef>
                <a:spcPts val="1000"/>
              </a:spcBef>
              <a:spcAft>
                <a:spcPts val="0"/>
              </a:spcAft>
              <a:buSzPts val="1200"/>
              <a:buAutoNum type="arabicPeriod" startAt="6"/>
            </a:pPr>
            <a:r>
              <a:rPr lang="en" sz="1200"/>
              <a:t>Exécutez la commande </a:t>
            </a:r>
            <a:r>
              <a:rPr lang="en" sz="1200" b="1" i="1"/>
              <a:t>npm init --yes</a:t>
            </a:r>
            <a:r>
              <a:rPr lang="en" sz="1200"/>
              <a:t> pour créer un fichier </a:t>
            </a:r>
            <a:r>
              <a:rPr lang="en" sz="1200" b="1" i="1"/>
              <a:t>package.json</a:t>
            </a:r>
            <a:endParaRPr sz="1200" b="1" i="1"/>
          </a:p>
          <a:p>
            <a:pPr marL="365760" lvl="0" indent="-213359" algn="l" rtl="0">
              <a:spcBef>
                <a:spcPts val="1000"/>
              </a:spcBef>
              <a:spcAft>
                <a:spcPts val="0"/>
              </a:spcAft>
              <a:buSzPts val="1200"/>
              <a:buAutoNum type="arabicPeriod" startAt="6"/>
            </a:pPr>
            <a:r>
              <a:rPr lang="en" sz="1200"/>
              <a:t>Exécutez la commande </a:t>
            </a:r>
            <a:r>
              <a:rPr lang="en" sz="1200" b="1" i="1"/>
              <a:t>npm i express</a:t>
            </a:r>
            <a:r>
              <a:rPr lang="en" sz="1200"/>
              <a:t> pour installer </a:t>
            </a:r>
            <a:r>
              <a:rPr lang="en" sz="1200" b="1"/>
              <a:t>Express</a:t>
            </a:r>
            <a:endParaRPr sz="1200"/>
          </a:p>
          <a:p>
            <a:pPr marL="2743200" lvl="0" indent="457200" algn="l" rtl="0">
              <a:spcBef>
                <a:spcPts val="1000"/>
              </a:spcBef>
              <a:spcAft>
                <a:spcPts val="1000"/>
              </a:spcAft>
              <a:buNone/>
            </a:pPr>
            <a:endParaRPr sz="36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10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Créer un serveur Web avec Express</a:t>
            </a:r>
            <a:endParaRPr>
              <a:solidFill>
                <a:srgbClr val="FFFF00"/>
              </a:solidFill>
            </a:endParaRPr>
          </a:p>
        </p:txBody>
      </p:sp>
      <p:sp>
        <p:nvSpPr>
          <p:cNvPr id="749" name="Google Shape;749;p100"/>
          <p:cNvSpPr txBox="1">
            <a:spLocks noGrp="1"/>
          </p:cNvSpPr>
          <p:nvPr>
            <p:ph type="body" idx="1"/>
          </p:nvPr>
        </p:nvSpPr>
        <p:spPr>
          <a:xfrm>
            <a:off x="147150" y="1777450"/>
            <a:ext cx="4424700" cy="32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1:</a:t>
            </a:r>
            <a:endParaRPr/>
          </a:p>
          <a:p>
            <a:pPr marL="365760" lvl="0" indent="-213359" algn="l" rtl="0">
              <a:spcBef>
                <a:spcPts val="1000"/>
              </a:spcBef>
              <a:spcAft>
                <a:spcPts val="0"/>
              </a:spcAft>
              <a:buSzPts val="1200"/>
              <a:buAutoNum type="arabicPeriod"/>
            </a:pPr>
            <a:r>
              <a:rPr lang="en" sz="1200"/>
              <a:t>Ouvrez le répertoire </a:t>
            </a:r>
            <a:r>
              <a:rPr lang="en" sz="1200" b="1" i="1"/>
              <a:t>express-demo</a:t>
            </a:r>
            <a:endParaRPr sz="1200"/>
          </a:p>
          <a:p>
            <a:pPr marL="365760" lvl="0" indent="-213359" algn="l" rtl="0">
              <a:spcBef>
                <a:spcPts val="1000"/>
              </a:spcBef>
              <a:spcAft>
                <a:spcPts val="0"/>
              </a:spcAft>
              <a:buSzPts val="1200"/>
              <a:buAutoNum type="arabicPeriod"/>
            </a:pPr>
            <a:r>
              <a:rPr lang="en" sz="1200"/>
              <a:t>Créer un fichier </a:t>
            </a:r>
            <a:r>
              <a:rPr lang="en" sz="1200" b="1" i="1"/>
              <a:t>index.js</a:t>
            </a:r>
            <a:r>
              <a:rPr lang="en" sz="1200"/>
              <a:t> à la racine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Ouvrez le fichier </a:t>
            </a:r>
            <a:r>
              <a:rPr lang="en" sz="1200" b="1" i="1"/>
              <a:t>index.js</a:t>
            </a:r>
            <a:endParaRPr sz="1200" b="1" i="1"/>
          </a:p>
          <a:p>
            <a:pPr marL="365760" lvl="0" indent="-213359" algn="l" rtl="0">
              <a:spcBef>
                <a:spcPts val="1000"/>
              </a:spcBef>
              <a:spcAft>
                <a:spcPts val="0"/>
              </a:spcAft>
              <a:buSzPts val="1200"/>
              <a:buAutoNum type="arabicPeriod"/>
            </a:pPr>
            <a:r>
              <a:rPr lang="en" sz="1200"/>
              <a:t>Charger le module </a:t>
            </a:r>
            <a:r>
              <a:rPr lang="en" sz="1200" b="1" i="1"/>
              <a:t>express</a:t>
            </a:r>
            <a:r>
              <a:rPr lang="en" sz="1200"/>
              <a:t> et stocker le résultat dans une constante </a:t>
            </a:r>
            <a:r>
              <a:rPr lang="en" sz="1200" b="1" i="1"/>
              <a:t>express</a:t>
            </a:r>
            <a:endParaRPr sz="1200" b="1" i="1"/>
          </a:p>
          <a:p>
            <a:pPr marL="0" lvl="0" indent="0" algn="l" rtl="0">
              <a:spcBef>
                <a:spcPts val="1000"/>
              </a:spcBef>
              <a:spcAft>
                <a:spcPts val="0"/>
              </a:spcAft>
              <a:buNone/>
            </a:pPr>
            <a:r>
              <a:rPr lang="en" sz="1200"/>
              <a:t>	</a:t>
            </a:r>
            <a:r>
              <a:rPr lang="en" sz="1200" b="1">
                <a:latin typeface="Courier New"/>
                <a:ea typeface="Courier New"/>
                <a:cs typeface="Courier New"/>
                <a:sym typeface="Courier New"/>
              </a:rPr>
              <a:t>const express = require('express');</a:t>
            </a:r>
            <a:endParaRPr sz="1200" b="1">
              <a:latin typeface="Courier New"/>
              <a:ea typeface="Courier New"/>
              <a:cs typeface="Courier New"/>
              <a:sym typeface="Courier New"/>
            </a:endParaRPr>
          </a:p>
          <a:p>
            <a:pPr marL="365760" lvl="0" indent="-213359" algn="l" rtl="0">
              <a:spcBef>
                <a:spcPts val="1000"/>
              </a:spcBef>
              <a:spcAft>
                <a:spcPts val="0"/>
              </a:spcAft>
              <a:buSzPts val="1200"/>
              <a:buChar char="●"/>
            </a:pPr>
            <a:r>
              <a:rPr lang="en" sz="1200" b="1" i="1"/>
              <a:t>require(‘express’)</a:t>
            </a:r>
            <a:r>
              <a:rPr lang="en" sz="1200"/>
              <a:t> retourne une </a:t>
            </a:r>
            <a:r>
              <a:rPr lang="en" sz="1200" b="1"/>
              <a:t>fonction </a:t>
            </a:r>
            <a:r>
              <a:rPr lang="en" sz="1200"/>
              <a:t>référencée par la variable </a:t>
            </a:r>
            <a:r>
              <a:rPr lang="en" sz="1200" b="1" i="1"/>
              <a:t>express</a:t>
            </a:r>
            <a:endParaRPr sz="1200" b="1" i="1"/>
          </a:p>
          <a:p>
            <a:pPr marL="0" lvl="0" indent="0" algn="l" rtl="0">
              <a:spcBef>
                <a:spcPts val="1000"/>
              </a:spcBef>
              <a:spcAft>
                <a:spcPts val="0"/>
              </a:spcAft>
              <a:buNone/>
            </a:pPr>
            <a:endParaRPr sz="1200"/>
          </a:p>
          <a:p>
            <a:pPr marL="457200" lvl="0" indent="0" algn="l" rtl="0">
              <a:spcBef>
                <a:spcPts val="1000"/>
              </a:spcBef>
              <a:spcAft>
                <a:spcPts val="0"/>
              </a:spcAft>
              <a:buNone/>
            </a:pPr>
            <a:endParaRPr sz="1200"/>
          </a:p>
          <a:p>
            <a:pPr marL="2743200" lvl="0" indent="457200" algn="l" rtl="0">
              <a:spcBef>
                <a:spcPts val="1000"/>
              </a:spcBef>
              <a:spcAft>
                <a:spcPts val="1000"/>
              </a:spcAft>
              <a:buNone/>
            </a:pPr>
            <a:endParaRPr sz="3600"/>
          </a:p>
        </p:txBody>
      </p:sp>
      <p:sp>
        <p:nvSpPr>
          <p:cNvPr id="750" name="Google Shape;750;p100"/>
          <p:cNvSpPr txBox="1">
            <a:spLocks noGrp="1"/>
          </p:cNvSpPr>
          <p:nvPr>
            <p:ph type="body" idx="1"/>
          </p:nvPr>
        </p:nvSpPr>
        <p:spPr>
          <a:xfrm>
            <a:off x="4571850" y="1777450"/>
            <a:ext cx="4424700" cy="32967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5"/>
            </a:pPr>
            <a:r>
              <a:rPr lang="en" sz="1200"/>
              <a:t>Appelez la fonction référencée par la variable </a:t>
            </a:r>
            <a:r>
              <a:rPr lang="en" sz="1200" b="1" i="1"/>
              <a:t>express </a:t>
            </a:r>
            <a:r>
              <a:rPr lang="en" sz="1200"/>
              <a:t>et stocker le résultat dans une constante </a:t>
            </a:r>
            <a:r>
              <a:rPr lang="en" sz="1200" b="1" i="1"/>
              <a:t>app</a:t>
            </a:r>
            <a:endParaRPr sz="1200" b="1" i="1"/>
          </a:p>
          <a:p>
            <a:pPr marL="0" lvl="0" indent="457200" algn="l" rtl="0">
              <a:lnSpc>
                <a:spcPct val="135714"/>
              </a:lnSpc>
              <a:spcBef>
                <a:spcPts val="1000"/>
              </a:spcBef>
              <a:spcAft>
                <a:spcPts val="0"/>
              </a:spcAft>
              <a:buNone/>
            </a:pPr>
            <a:r>
              <a:rPr lang="en" sz="1200" b="1">
                <a:latin typeface="Courier New"/>
                <a:ea typeface="Courier New"/>
                <a:cs typeface="Courier New"/>
                <a:sym typeface="Courier New"/>
              </a:rPr>
              <a:t>const app = express();</a:t>
            </a:r>
            <a:endParaRPr sz="1200" b="1">
              <a:latin typeface="Courier New"/>
              <a:ea typeface="Courier New"/>
              <a:cs typeface="Courier New"/>
              <a:sym typeface="Courier New"/>
            </a:endParaRPr>
          </a:p>
          <a:p>
            <a:pPr marL="365760" lvl="0" indent="-213359" algn="l" rtl="0">
              <a:spcBef>
                <a:spcPts val="1000"/>
              </a:spcBef>
              <a:spcAft>
                <a:spcPts val="0"/>
              </a:spcAft>
              <a:buSzPts val="1200"/>
              <a:buChar char="●"/>
            </a:pPr>
            <a:r>
              <a:rPr lang="en" sz="1200"/>
              <a:t>L’appel à </a:t>
            </a:r>
            <a:r>
              <a:rPr lang="en" sz="1200" b="1" i="1"/>
              <a:t>express()</a:t>
            </a:r>
            <a:r>
              <a:rPr lang="en" sz="1200"/>
              <a:t> crée une application Express et retourne un objet de type </a:t>
            </a:r>
            <a:r>
              <a:rPr lang="en" sz="1200" b="1" i="1"/>
              <a:t>Express</a:t>
            </a:r>
            <a:endParaRPr sz="1200" b="1" i="1"/>
          </a:p>
          <a:p>
            <a:pPr marL="365760" lvl="0" indent="-213359" algn="l" rtl="0">
              <a:spcBef>
                <a:spcPts val="1000"/>
              </a:spcBef>
              <a:spcAft>
                <a:spcPts val="0"/>
              </a:spcAft>
              <a:buSzPts val="1200"/>
              <a:buChar char="●"/>
            </a:pPr>
            <a:r>
              <a:rPr lang="en" sz="1200"/>
              <a:t>Par convention, l’objet retourné est stockée dans une variable nommée </a:t>
            </a:r>
            <a:r>
              <a:rPr lang="en" sz="1200" b="1" i="1"/>
              <a:t>app</a:t>
            </a:r>
            <a:endParaRPr sz="1200" b="1" i="1"/>
          </a:p>
          <a:p>
            <a:pPr marL="365760" lvl="0" indent="-213359" algn="l" rtl="0">
              <a:spcBef>
                <a:spcPts val="1000"/>
              </a:spcBef>
              <a:spcAft>
                <a:spcPts val="0"/>
              </a:spcAft>
              <a:buSzPts val="1200"/>
              <a:buChar char="●"/>
            </a:pPr>
            <a:r>
              <a:rPr lang="en" sz="1200"/>
              <a:t>L’objet app possède plusieurs méthodes dont :</a:t>
            </a:r>
            <a:endParaRPr sz="1200"/>
          </a:p>
          <a:p>
            <a:pPr marL="914400" lvl="1" indent="-304800" algn="l" rtl="0">
              <a:spcBef>
                <a:spcPts val="1000"/>
              </a:spcBef>
              <a:spcAft>
                <a:spcPts val="0"/>
              </a:spcAft>
              <a:buSzPts val="1200"/>
              <a:buChar char="○"/>
            </a:pPr>
            <a:r>
              <a:rPr lang="en"/>
              <a:t>app.get()</a:t>
            </a:r>
            <a:endParaRPr/>
          </a:p>
          <a:p>
            <a:pPr marL="914400" lvl="1" indent="-304800" algn="l" rtl="0">
              <a:spcBef>
                <a:spcPts val="0"/>
              </a:spcBef>
              <a:spcAft>
                <a:spcPts val="0"/>
              </a:spcAft>
              <a:buSzPts val="1200"/>
              <a:buChar char="○"/>
            </a:pPr>
            <a:r>
              <a:rPr lang="en"/>
              <a:t>app.post()</a:t>
            </a:r>
            <a:endParaRPr/>
          </a:p>
          <a:p>
            <a:pPr marL="914400" lvl="1" indent="-304800" algn="l" rtl="0">
              <a:spcBef>
                <a:spcPts val="0"/>
              </a:spcBef>
              <a:spcAft>
                <a:spcPts val="0"/>
              </a:spcAft>
              <a:buSzPts val="1200"/>
              <a:buChar char="○"/>
            </a:pPr>
            <a:r>
              <a:rPr lang="en"/>
              <a:t>app.put()</a:t>
            </a:r>
            <a:endParaRPr/>
          </a:p>
          <a:p>
            <a:pPr marL="914400" lvl="1" indent="-304800" algn="l" rtl="0">
              <a:spcBef>
                <a:spcPts val="0"/>
              </a:spcBef>
              <a:spcAft>
                <a:spcPts val="0"/>
              </a:spcAft>
              <a:buSzPts val="1200"/>
              <a:buChar char="○"/>
            </a:pPr>
            <a:r>
              <a:rPr lang="en"/>
              <a:t>app.delete()</a:t>
            </a:r>
            <a:endParaRPr/>
          </a:p>
          <a:p>
            <a:pPr marL="2743200" lvl="0" indent="457200" algn="l" rtl="0">
              <a:spcBef>
                <a:spcPts val="0"/>
              </a:spcBef>
              <a:spcAft>
                <a:spcPts val="1000"/>
              </a:spcAft>
              <a:buNone/>
            </a:pPr>
            <a:endParaRPr sz="1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0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Créer un serveur Web avec Express</a:t>
            </a:r>
            <a:endParaRPr>
              <a:solidFill>
                <a:srgbClr val="FFFF00"/>
              </a:solidFill>
            </a:endParaRPr>
          </a:p>
        </p:txBody>
      </p:sp>
      <p:sp>
        <p:nvSpPr>
          <p:cNvPr id="756" name="Google Shape;756;p101"/>
          <p:cNvSpPr txBox="1">
            <a:spLocks noGrp="1"/>
          </p:cNvSpPr>
          <p:nvPr>
            <p:ph type="body" idx="1"/>
          </p:nvPr>
        </p:nvSpPr>
        <p:spPr>
          <a:xfrm>
            <a:off x="147150" y="1777450"/>
            <a:ext cx="4424700" cy="32967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Toutes ces méthodes correspondent à des </a:t>
            </a:r>
            <a:r>
              <a:rPr lang="en" sz="1200" b="1"/>
              <a:t>verbes </a:t>
            </a:r>
            <a:r>
              <a:rPr lang="en" sz="1200"/>
              <a:t>ou à des </a:t>
            </a:r>
            <a:r>
              <a:rPr lang="en" sz="1200" b="1"/>
              <a:t>méthodes HTTP </a:t>
            </a:r>
            <a:r>
              <a:rPr lang="en" sz="1200"/>
              <a:t>que vous avez précédemment dans cette section</a:t>
            </a:r>
            <a:endParaRPr sz="1200"/>
          </a:p>
          <a:p>
            <a:pPr marL="365760" lvl="0" indent="-213359" algn="l" rtl="0">
              <a:spcBef>
                <a:spcPts val="1000"/>
              </a:spcBef>
              <a:spcAft>
                <a:spcPts val="0"/>
              </a:spcAft>
              <a:buSzPts val="1200"/>
              <a:buChar char="●"/>
            </a:pPr>
            <a:r>
              <a:rPr lang="en" sz="1200"/>
              <a:t>Si par exemple vous voulez gérer une requête </a:t>
            </a:r>
            <a:r>
              <a:rPr lang="en" sz="1200" b="1"/>
              <a:t>HTTP </a:t>
            </a:r>
            <a:r>
              <a:rPr lang="en" sz="1200"/>
              <a:t>de type </a:t>
            </a:r>
            <a:r>
              <a:rPr lang="en" sz="1200" b="1"/>
              <a:t>GET </a:t>
            </a:r>
            <a:r>
              <a:rPr lang="en" sz="1200"/>
              <a:t>à travers un point d’accès URL, vous devez utiliser la méthode </a:t>
            </a:r>
            <a:r>
              <a:rPr lang="en" sz="1200" b="1" i="1"/>
              <a:t>app.get()</a:t>
            </a:r>
            <a:endParaRPr sz="1200" b="1" i="1"/>
          </a:p>
          <a:p>
            <a:pPr marL="365760" lvl="0" indent="-213359" algn="l" rtl="0">
              <a:spcBef>
                <a:spcPts val="1000"/>
              </a:spcBef>
              <a:spcAft>
                <a:spcPts val="0"/>
              </a:spcAft>
              <a:buSzPts val="1200"/>
              <a:buAutoNum type="arabicPeriod" startAt="6"/>
            </a:pPr>
            <a:r>
              <a:rPr lang="en" sz="1200"/>
              <a:t>Pour définir une </a:t>
            </a:r>
            <a:r>
              <a:rPr lang="en" sz="1200" b="1"/>
              <a:t>route</a:t>
            </a:r>
            <a:r>
              <a:rPr lang="en" sz="1200"/>
              <a:t>, appelez la fonction </a:t>
            </a:r>
            <a:r>
              <a:rPr lang="en" sz="1200" b="1" i="1"/>
              <a:t>get()</a:t>
            </a:r>
            <a:r>
              <a:rPr lang="en" sz="1200"/>
              <a:t> de l’objet </a:t>
            </a:r>
            <a:r>
              <a:rPr lang="en" sz="1200" b="1" i="1"/>
              <a:t>app </a:t>
            </a:r>
            <a:r>
              <a:rPr lang="en" sz="1200"/>
              <a:t>en lui passant deux paramètres : </a:t>
            </a:r>
            <a:endParaRPr sz="1200"/>
          </a:p>
          <a:p>
            <a:pPr marL="914400" lvl="1" indent="-304800" algn="l" rtl="0">
              <a:spcBef>
                <a:spcPts val="1000"/>
              </a:spcBef>
              <a:spcAft>
                <a:spcPts val="0"/>
              </a:spcAft>
              <a:buSzPts val="1200"/>
              <a:buAutoNum type="alphaLcPeriod"/>
            </a:pPr>
            <a:r>
              <a:rPr lang="en"/>
              <a:t>L’URL sous forme de chaîne de caractères</a:t>
            </a:r>
            <a:endParaRPr/>
          </a:p>
          <a:p>
            <a:pPr marL="914400" lvl="1" indent="-304800" algn="l" rtl="0">
              <a:spcBef>
                <a:spcPts val="1000"/>
              </a:spcBef>
              <a:spcAft>
                <a:spcPts val="0"/>
              </a:spcAft>
              <a:buSzPts val="1200"/>
              <a:buAutoNum type="alphaLcPeriod"/>
            </a:pPr>
            <a:r>
              <a:rPr lang="en"/>
              <a:t>La fonction de rappel qui reçoit deux arguments : </a:t>
            </a:r>
            <a:r>
              <a:rPr lang="en" b="1" i="1"/>
              <a:t>request </a:t>
            </a:r>
            <a:r>
              <a:rPr lang="en"/>
              <a:t>et </a:t>
            </a:r>
            <a:r>
              <a:rPr lang="en" b="1" i="1"/>
              <a:t>response</a:t>
            </a:r>
            <a:endParaRPr b="1" i="1"/>
          </a:p>
          <a:p>
            <a:pPr marL="457200" lvl="0" indent="0" algn="l" rtl="0">
              <a:spcBef>
                <a:spcPts val="1000"/>
              </a:spcBef>
              <a:spcAft>
                <a:spcPts val="0"/>
              </a:spcAft>
              <a:buNone/>
            </a:pPr>
            <a:endParaRPr sz="1200"/>
          </a:p>
          <a:p>
            <a:pPr marL="2743200" lvl="0" indent="457200" algn="l" rtl="0">
              <a:spcBef>
                <a:spcPts val="1000"/>
              </a:spcBef>
              <a:spcAft>
                <a:spcPts val="1000"/>
              </a:spcAft>
              <a:buNone/>
            </a:pPr>
            <a:endParaRPr sz="3600"/>
          </a:p>
        </p:txBody>
      </p:sp>
      <p:sp>
        <p:nvSpPr>
          <p:cNvPr id="757" name="Google Shape;757;p101"/>
          <p:cNvSpPr txBox="1">
            <a:spLocks noGrp="1"/>
          </p:cNvSpPr>
          <p:nvPr>
            <p:ph type="body" idx="1"/>
          </p:nvPr>
        </p:nvSpPr>
        <p:spPr>
          <a:xfrm>
            <a:off x="4571850" y="1777450"/>
            <a:ext cx="4424700" cy="3296700"/>
          </a:xfrm>
          <a:prstGeom prst="rect">
            <a:avLst/>
          </a:prstGeom>
        </p:spPr>
        <p:txBody>
          <a:bodyPr spcFirstLastPara="1" wrap="square" lIns="91425" tIns="91425" rIns="91425" bIns="91425" anchor="t" anchorCtr="0">
            <a:noAutofit/>
          </a:bodyPr>
          <a:lstStyle/>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app.get('/', (req, res) =&gt;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200" b="1">
              <a:latin typeface="Courier New"/>
              <a:ea typeface="Courier New"/>
              <a:cs typeface="Courier New"/>
              <a:sym typeface="Courier New"/>
            </a:endParaRPr>
          </a:p>
          <a:p>
            <a:pPr marL="365760" lvl="0" indent="-213359" algn="l" rtl="0">
              <a:spcBef>
                <a:spcPts val="0"/>
              </a:spcBef>
              <a:spcAft>
                <a:spcPts val="0"/>
              </a:spcAft>
              <a:buSzPts val="1200"/>
              <a:buAutoNum type="arabicPeriod" startAt="7"/>
            </a:pPr>
            <a:r>
              <a:rPr lang="en" sz="1200"/>
              <a:t>Pour consulter la documentation sur les objet et méthodes utilisées par Express :</a:t>
            </a:r>
            <a:endParaRPr sz="1200"/>
          </a:p>
          <a:p>
            <a:pPr marL="914400" lvl="1" indent="-304800" algn="l" rtl="0">
              <a:spcBef>
                <a:spcPts val="1000"/>
              </a:spcBef>
              <a:spcAft>
                <a:spcPts val="0"/>
              </a:spcAft>
              <a:buSzPts val="1200"/>
              <a:buAutoNum type="alphaLcPeriod"/>
            </a:pPr>
            <a:r>
              <a:rPr lang="en"/>
              <a:t>Aller dans </a:t>
            </a:r>
            <a:r>
              <a:rPr lang="en" u="sng">
                <a:solidFill>
                  <a:schemeClr val="hlink"/>
                </a:solidFill>
                <a:hlinkClick r:id="rId3"/>
              </a:rPr>
              <a:t>http://expressjs.com/</a:t>
            </a:r>
            <a:endParaRPr/>
          </a:p>
          <a:p>
            <a:pPr marL="914400" lvl="1" indent="-304800" algn="l" rtl="0">
              <a:spcBef>
                <a:spcPts val="1000"/>
              </a:spcBef>
              <a:spcAft>
                <a:spcPts val="0"/>
              </a:spcAft>
              <a:buSzPts val="1200"/>
              <a:buAutoNum type="alphaLcPeriod"/>
            </a:pPr>
            <a:r>
              <a:rPr lang="en"/>
              <a:t>Sélectionner API Reference &gt; 4.x</a:t>
            </a:r>
            <a:endParaRPr/>
          </a:p>
          <a:p>
            <a:pPr marL="365760" lvl="0" indent="-213359" algn="l" rtl="0">
              <a:spcBef>
                <a:spcPts val="1000"/>
              </a:spcBef>
              <a:spcAft>
                <a:spcPts val="0"/>
              </a:spcAft>
              <a:buSzPts val="1200"/>
              <a:buAutoNum type="arabicPeriod" startAt="7"/>
            </a:pPr>
            <a:r>
              <a:rPr lang="en" sz="1200"/>
              <a:t>Envoyer une réponse </a:t>
            </a:r>
            <a:r>
              <a:rPr lang="en" sz="1200" b="1" i="1"/>
              <a:t>Hello World</a:t>
            </a:r>
            <a:r>
              <a:rPr lang="en" sz="1200"/>
              <a:t> en appelant la méthode </a:t>
            </a:r>
            <a:r>
              <a:rPr lang="en" sz="1200" b="1" i="1"/>
              <a:t>send()</a:t>
            </a:r>
            <a:r>
              <a:rPr lang="en" sz="1200"/>
              <a:t> de l’objet </a:t>
            </a:r>
            <a:r>
              <a:rPr lang="en" sz="1200" b="1" i="1"/>
              <a:t>res</a:t>
            </a:r>
            <a:endParaRPr sz="1200" b="1" i="1"/>
          </a:p>
          <a:p>
            <a:pPr marL="457200" lvl="0" indent="0" algn="l" rtl="0">
              <a:lnSpc>
                <a:spcPct val="135714"/>
              </a:lnSpc>
              <a:spcBef>
                <a:spcPts val="1000"/>
              </a:spcBef>
              <a:spcAft>
                <a:spcPts val="0"/>
              </a:spcAft>
              <a:buNone/>
            </a:pPr>
            <a:r>
              <a:rPr lang="en" sz="1050">
                <a:latin typeface="Courier New"/>
                <a:ea typeface="Courier New"/>
                <a:cs typeface="Courier New"/>
                <a:sym typeface="Courier New"/>
              </a:rPr>
              <a:t>app.get('/', (req, res) =&gt; {</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a:t>
            </a:r>
            <a:r>
              <a:rPr lang="en" sz="1050" b="1">
                <a:latin typeface="Courier New"/>
                <a:ea typeface="Courier New"/>
                <a:cs typeface="Courier New"/>
                <a:sym typeface="Courier New"/>
              </a:rPr>
              <a:t>res.send('Hello World');</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457200" lvl="0" indent="0" algn="l" rtl="0">
              <a:spcBef>
                <a:spcPts val="0"/>
              </a:spcBef>
              <a:spcAft>
                <a:spcPts val="0"/>
              </a:spcAft>
              <a:buNone/>
            </a:pPr>
            <a:endParaRPr sz="1200"/>
          </a:p>
          <a:p>
            <a:pPr marL="0" marR="0" lvl="0" indent="0" algn="l" rtl="0">
              <a:lnSpc>
                <a:spcPct val="115000"/>
              </a:lnSpc>
              <a:spcBef>
                <a:spcPts val="1000"/>
              </a:spcBef>
              <a:spcAft>
                <a:spcPts val="0"/>
              </a:spcAft>
              <a:buNone/>
            </a:pPr>
            <a:endParaRPr/>
          </a:p>
          <a:p>
            <a:pPr marL="2743200" lvl="0" indent="457200" algn="l" rtl="0">
              <a:spcBef>
                <a:spcPts val="1000"/>
              </a:spcBef>
              <a:spcAft>
                <a:spcPts val="1000"/>
              </a:spcAft>
              <a:buNone/>
            </a:pP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Node.js &gt; </a:t>
            </a:r>
            <a:r>
              <a:rPr lang="en">
                <a:solidFill>
                  <a:srgbClr val="FFFF00"/>
                </a:solidFill>
              </a:rPr>
              <a:t>Architecture</a:t>
            </a:r>
            <a:endParaRPr>
              <a:solidFill>
                <a:srgbClr val="FFFF00"/>
              </a:solidFill>
            </a:endParaRPr>
          </a:p>
        </p:txBody>
      </p:sp>
      <p:sp>
        <p:nvSpPr>
          <p:cNvPr id="132" name="Google Shape;132;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365760" lvl="0" indent="-251459" algn="l" rtl="0">
              <a:spcBef>
                <a:spcPts val="0"/>
              </a:spcBef>
              <a:spcAft>
                <a:spcPts val="0"/>
              </a:spcAft>
              <a:buSzPts val="1800"/>
              <a:buChar char="●"/>
            </a:pPr>
            <a:r>
              <a:rPr lang="en" sz="1800"/>
              <a:t>Node </a:t>
            </a:r>
            <a:r>
              <a:rPr lang="en" sz="1800" b="1"/>
              <a:t>n’est pas</a:t>
            </a:r>
            <a:r>
              <a:rPr lang="en" sz="1800"/>
              <a:t> un langage de programmation.</a:t>
            </a:r>
            <a:endParaRPr sz="1800"/>
          </a:p>
          <a:p>
            <a:pPr marL="365760" lvl="0" indent="-251459" algn="l" rtl="0">
              <a:spcBef>
                <a:spcPts val="1000"/>
              </a:spcBef>
              <a:spcAft>
                <a:spcPts val="0"/>
              </a:spcAft>
              <a:buSzPts val="1800"/>
              <a:buChar char="●"/>
            </a:pPr>
            <a:r>
              <a:rPr lang="en" sz="1800"/>
              <a:t>Node </a:t>
            </a:r>
            <a:r>
              <a:rPr lang="en" sz="1800" b="1"/>
              <a:t>n’est pas</a:t>
            </a:r>
            <a:r>
              <a:rPr lang="en" sz="1800"/>
              <a:t> une architecture de développement.</a:t>
            </a:r>
            <a:endParaRPr sz="1800"/>
          </a:p>
          <a:p>
            <a:pPr marL="365760" lvl="0" indent="-251459" algn="l" rtl="0">
              <a:spcBef>
                <a:spcPts val="1000"/>
              </a:spcBef>
              <a:spcAft>
                <a:spcPts val="1000"/>
              </a:spcAft>
              <a:buSzPts val="1800"/>
              <a:buChar char="●"/>
            </a:pPr>
            <a:r>
              <a:rPr lang="en" sz="1800"/>
              <a:t>Node est un </a:t>
            </a:r>
            <a:r>
              <a:rPr lang="en" sz="1800" b="1"/>
              <a:t>environnement d’exécution</a:t>
            </a:r>
            <a:r>
              <a:rPr lang="en" sz="1800"/>
              <a:t> de code JavaScript.</a:t>
            </a:r>
            <a:endParaRPr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02"/>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Créer un serveur Web avec Express</a:t>
            </a:r>
            <a:endParaRPr>
              <a:solidFill>
                <a:srgbClr val="FFFF00"/>
              </a:solidFill>
            </a:endParaRPr>
          </a:p>
        </p:txBody>
      </p:sp>
      <p:sp>
        <p:nvSpPr>
          <p:cNvPr id="763" name="Google Shape;763;p102"/>
          <p:cNvSpPr txBox="1">
            <a:spLocks noGrp="1"/>
          </p:cNvSpPr>
          <p:nvPr>
            <p:ph type="body" idx="1"/>
          </p:nvPr>
        </p:nvSpPr>
        <p:spPr>
          <a:xfrm>
            <a:off x="147150" y="1777450"/>
            <a:ext cx="4424700" cy="32967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9"/>
            </a:pPr>
            <a:r>
              <a:rPr lang="en" sz="1200"/>
              <a:t>Appelez la fonction </a:t>
            </a:r>
            <a:r>
              <a:rPr lang="en" sz="1200" b="1" i="1"/>
              <a:t>listen()</a:t>
            </a:r>
            <a:r>
              <a:rPr lang="en" sz="1200"/>
              <a:t> de l’objet </a:t>
            </a:r>
            <a:r>
              <a:rPr lang="en" sz="1200" b="1" i="1"/>
              <a:t>app </a:t>
            </a:r>
            <a:r>
              <a:rPr lang="en" sz="1200"/>
              <a:t>pour écouter sur un port donné. </a:t>
            </a:r>
            <a:endParaRPr sz="1200"/>
          </a:p>
          <a:p>
            <a:pPr marL="914400" lvl="1" indent="-304800" algn="l" rtl="0">
              <a:spcBef>
                <a:spcPts val="1000"/>
              </a:spcBef>
              <a:spcAft>
                <a:spcPts val="0"/>
              </a:spcAft>
              <a:buSzPts val="1200"/>
              <a:buAutoNum type="alphaLcPeriod"/>
            </a:pPr>
            <a:r>
              <a:rPr lang="en"/>
              <a:t>La méthode listen() reçoit en paramètre </a:t>
            </a:r>
            <a:r>
              <a:rPr lang="en" sz="1200"/>
              <a:t>le </a:t>
            </a:r>
            <a:r>
              <a:rPr lang="en" sz="1200" b="1"/>
              <a:t>numéro de port</a:t>
            </a:r>
            <a:r>
              <a:rPr lang="en" sz="1200"/>
              <a:t> ainsi qu’une </a:t>
            </a:r>
            <a:r>
              <a:rPr lang="en" sz="1200" b="1"/>
              <a:t>fonction de rappel </a:t>
            </a:r>
            <a:r>
              <a:rPr lang="en"/>
              <a:t>qui sera appelée </a:t>
            </a:r>
            <a:r>
              <a:rPr lang="en" sz="1200"/>
              <a:t>lorsque le serveur est en écoute</a:t>
            </a:r>
            <a:endParaRPr sz="1200"/>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app.listen(3000, () =&gt;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console.log('Serveur en écoute sur le port 3000...');</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2743200" lvl="0" indent="457200" algn="l" rtl="0">
              <a:spcBef>
                <a:spcPts val="0"/>
              </a:spcBef>
              <a:spcAft>
                <a:spcPts val="1000"/>
              </a:spcAft>
              <a:buNone/>
            </a:pPr>
            <a:endParaRPr sz="1200"/>
          </a:p>
        </p:txBody>
      </p:sp>
      <p:sp>
        <p:nvSpPr>
          <p:cNvPr id="764" name="Google Shape;764;p102"/>
          <p:cNvSpPr txBox="1">
            <a:spLocks noGrp="1"/>
          </p:cNvSpPr>
          <p:nvPr>
            <p:ph type="body" idx="1"/>
          </p:nvPr>
        </p:nvSpPr>
        <p:spPr>
          <a:xfrm>
            <a:off x="4571850" y="1777450"/>
            <a:ext cx="4424700" cy="3296700"/>
          </a:xfrm>
          <a:prstGeom prst="rect">
            <a:avLst/>
          </a:prstGeom>
        </p:spPr>
        <p:txBody>
          <a:bodyPr spcFirstLastPara="1" wrap="square" lIns="91425" tIns="91425" rIns="91425" bIns="91425" anchor="t" anchorCtr="0">
            <a:noAutofit/>
          </a:bodyPr>
          <a:lstStyle/>
          <a:p>
            <a:pPr marL="457200" lvl="0" indent="0" algn="l" rtl="0">
              <a:lnSpc>
                <a:spcPct val="135714"/>
              </a:lnSpc>
              <a:spcBef>
                <a:spcPts val="0"/>
              </a:spcBef>
              <a:spcAft>
                <a:spcPts val="0"/>
              </a:spcAft>
              <a:buNone/>
            </a:pPr>
            <a:r>
              <a:rPr lang="en" sz="1050" b="1">
                <a:latin typeface="Courier New"/>
                <a:ea typeface="Courier New"/>
                <a:cs typeface="Courier New"/>
                <a:sym typeface="Courier New"/>
              </a:rPr>
              <a:t>const express = require('express');</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const app = express();</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app.get('/', (req, res) =&gt;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res.send('Hello World');</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app.listen(3000, () =&gt;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console.log('Serveur en écoute sur le port 3000...');</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457200" lvl="0" indent="0" algn="l" rtl="0">
              <a:spcBef>
                <a:spcPts val="0"/>
              </a:spcBef>
              <a:spcAft>
                <a:spcPts val="0"/>
              </a:spcAft>
              <a:buNone/>
            </a:pPr>
            <a:endParaRPr sz="1200"/>
          </a:p>
          <a:p>
            <a:pPr marL="0" marR="0" lvl="0" indent="0" algn="l" rtl="0">
              <a:lnSpc>
                <a:spcPct val="115000"/>
              </a:lnSpc>
              <a:spcBef>
                <a:spcPts val="1000"/>
              </a:spcBef>
              <a:spcAft>
                <a:spcPts val="0"/>
              </a:spcAft>
              <a:buNone/>
            </a:pPr>
            <a:endParaRPr/>
          </a:p>
          <a:p>
            <a:pPr marL="2743200" lvl="0" indent="457200" algn="l" rtl="0">
              <a:spcBef>
                <a:spcPts val="1000"/>
              </a:spcBef>
              <a:spcAft>
                <a:spcPts val="1000"/>
              </a:spcAft>
              <a:buNone/>
            </a:pPr>
            <a:endParaRPr sz="1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03"/>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Créer un serveur Web avec Express</a:t>
            </a:r>
            <a:endParaRPr>
              <a:solidFill>
                <a:srgbClr val="FFFF00"/>
              </a:solidFill>
            </a:endParaRPr>
          </a:p>
        </p:txBody>
      </p:sp>
      <p:sp>
        <p:nvSpPr>
          <p:cNvPr id="770" name="Google Shape;770;p103"/>
          <p:cNvSpPr txBox="1">
            <a:spLocks noGrp="1"/>
          </p:cNvSpPr>
          <p:nvPr>
            <p:ph type="body" idx="1"/>
          </p:nvPr>
        </p:nvSpPr>
        <p:spPr>
          <a:xfrm>
            <a:off x="147150" y="1777450"/>
            <a:ext cx="4424700" cy="32967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10"/>
            </a:pPr>
            <a:r>
              <a:rPr lang="en" sz="1200"/>
              <a:t>Enregistrez et exécutez le fichier index.js</a:t>
            </a:r>
            <a:endParaRPr sz="1200"/>
          </a:p>
          <a:p>
            <a:pPr marL="365760" lvl="0" indent="-213359" algn="l" rtl="0">
              <a:spcBef>
                <a:spcPts val="1000"/>
              </a:spcBef>
              <a:spcAft>
                <a:spcPts val="0"/>
              </a:spcAft>
              <a:buSzPts val="1200"/>
              <a:buAutoNum type="arabicPeriod" startAt="10"/>
            </a:pPr>
            <a:r>
              <a:rPr lang="en" sz="1200"/>
              <a:t>Ouvrez votre navigateur et allez sur </a:t>
            </a:r>
            <a:r>
              <a:rPr lang="en" sz="1200" b="1" u="sng">
                <a:solidFill>
                  <a:schemeClr val="hlink"/>
                </a:solidFill>
                <a:hlinkClick r:id="rId3"/>
              </a:rPr>
              <a:t>http://localhost:3000/</a:t>
            </a:r>
            <a:endParaRPr sz="1200" b="1"/>
          </a:p>
          <a:p>
            <a:pPr marL="365760" lvl="0" indent="-213359" algn="l" rtl="0">
              <a:spcBef>
                <a:spcPts val="1000"/>
              </a:spcBef>
              <a:spcAft>
                <a:spcPts val="0"/>
              </a:spcAft>
              <a:buSzPts val="1200"/>
              <a:buAutoNum type="arabicPeriod" startAt="10"/>
            </a:pPr>
            <a:r>
              <a:rPr lang="en" sz="1200"/>
              <a:t>Le message </a:t>
            </a:r>
            <a:r>
              <a:rPr lang="en" sz="1200" b="1" i="1"/>
              <a:t>Hello World</a:t>
            </a:r>
            <a:r>
              <a:rPr lang="en" sz="1200"/>
              <a:t> devrait s’afficher sur la page Web</a:t>
            </a:r>
            <a:endParaRPr sz="1200"/>
          </a:p>
          <a:p>
            <a:pPr marL="0" lvl="0" indent="0" algn="l" rtl="0">
              <a:spcBef>
                <a:spcPts val="1000"/>
              </a:spcBef>
              <a:spcAft>
                <a:spcPts val="0"/>
              </a:spcAft>
              <a:buNone/>
            </a:pPr>
            <a:r>
              <a:rPr lang="en" sz="1200" u="sng"/>
              <a:t>Exercice 2:</a:t>
            </a:r>
            <a:endParaRPr sz="1200" u="sng"/>
          </a:p>
          <a:p>
            <a:pPr marL="365760" lvl="0" indent="-213359" algn="l" rtl="0">
              <a:spcBef>
                <a:spcPts val="1000"/>
              </a:spcBef>
              <a:spcAft>
                <a:spcPts val="1000"/>
              </a:spcAft>
              <a:buSzPts val="1200"/>
              <a:buAutoNum type="arabicPeriod"/>
            </a:pPr>
            <a:r>
              <a:rPr lang="en" sz="1200"/>
              <a:t>Définissez une autre route </a:t>
            </a:r>
            <a:r>
              <a:rPr lang="en" sz="1200" b="1"/>
              <a:t>/api/ateliers </a:t>
            </a:r>
            <a:r>
              <a:rPr lang="en" sz="1200"/>
              <a:t>en utilisant la méthode </a:t>
            </a:r>
            <a:r>
              <a:rPr lang="en" sz="1200" b="1" i="1"/>
              <a:t>get()</a:t>
            </a:r>
            <a:r>
              <a:rPr lang="en" sz="1200"/>
              <a:t> pour retourner la liste des ateliers et les afficher sur la page Web</a:t>
            </a:r>
            <a:endParaRPr sz="1200"/>
          </a:p>
        </p:txBody>
      </p:sp>
      <p:sp>
        <p:nvSpPr>
          <p:cNvPr id="771" name="Google Shape;771;p103"/>
          <p:cNvSpPr txBox="1">
            <a:spLocks noGrp="1"/>
          </p:cNvSpPr>
          <p:nvPr>
            <p:ph type="body" idx="1"/>
          </p:nvPr>
        </p:nvSpPr>
        <p:spPr>
          <a:xfrm>
            <a:off x="4571850" y="1777450"/>
            <a:ext cx="4424700" cy="32967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b="1"/>
              <a:t>Indices </a:t>
            </a:r>
            <a:r>
              <a:rPr lang="en" sz="1200"/>
              <a:t>: </a:t>
            </a:r>
            <a:endParaRPr sz="1200"/>
          </a:p>
          <a:p>
            <a:pPr marL="914400" lvl="1" indent="-304800" algn="l" rtl="0">
              <a:spcBef>
                <a:spcPts val="0"/>
              </a:spcBef>
              <a:spcAft>
                <a:spcPts val="0"/>
              </a:spcAft>
              <a:buSzPts val="1200"/>
              <a:buChar char="○"/>
            </a:pPr>
            <a:r>
              <a:rPr lang="en" sz="1200"/>
              <a:t>Vous pouvez utiliser un tableau pour contenir la liste des ateliers sous forme de chaînes de caractères</a:t>
            </a:r>
            <a:endParaRPr sz="1200"/>
          </a:p>
          <a:p>
            <a:pPr marL="0" marR="0" lvl="0" indent="0" algn="l" rtl="0">
              <a:lnSpc>
                <a:spcPct val="115000"/>
              </a:lnSpc>
              <a:spcBef>
                <a:spcPts val="0"/>
              </a:spcBef>
              <a:spcAft>
                <a:spcPts val="0"/>
              </a:spcAft>
              <a:buNone/>
            </a:pPr>
            <a:endParaRPr/>
          </a:p>
          <a:p>
            <a:pPr marL="2743200" lvl="0" indent="457200" algn="l" rtl="0">
              <a:spcBef>
                <a:spcPts val="1000"/>
              </a:spcBef>
              <a:spcAft>
                <a:spcPts val="1000"/>
              </a:spcAft>
              <a:buNone/>
            </a:pPr>
            <a:endParaRPr sz="1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104"/>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Créer un serveur Web avec Express</a:t>
            </a:r>
            <a:endParaRPr>
              <a:solidFill>
                <a:srgbClr val="FFFF00"/>
              </a:solidFill>
            </a:endParaRPr>
          </a:p>
        </p:txBody>
      </p:sp>
      <p:sp>
        <p:nvSpPr>
          <p:cNvPr id="777" name="Google Shape;777;p104"/>
          <p:cNvSpPr txBox="1">
            <a:spLocks noGrp="1"/>
          </p:cNvSpPr>
          <p:nvPr>
            <p:ph type="body" idx="1"/>
          </p:nvPr>
        </p:nvSpPr>
        <p:spPr>
          <a:xfrm>
            <a:off x="147150" y="1777450"/>
            <a:ext cx="4424700" cy="32967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En utilisant </a:t>
            </a:r>
            <a:r>
              <a:rPr lang="en" sz="1200" b="1" i="1"/>
              <a:t>Express </a:t>
            </a:r>
            <a:r>
              <a:rPr lang="en" sz="1200"/>
              <a:t>:</a:t>
            </a:r>
            <a:endParaRPr sz="1200"/>
          </a:p>
          <a:p>
            <a:pPr marL="822960" lvl="1" indent="-213360" algn="l" rtl="0">
              <a:spcBef>
                <a:spcPts val="1000"/>
              </a:spcBef>
              <a:spcAft>
                <a:spcPts val="0"/>
              </a:spcAft>
              <a:buSzPts val="1200"/>
              <a:buChar char="○"/>
            </a:pPr>
            <a:r>
              <a:rPr lang="en"/>
              <a:t>V</a:t>
            </a:r>
            <a:r>
              <a:rPr lang="en" sz="1200"/>
              <a:t>ous n’avez plus besoin de rajouter des blocs </a:t>
            </a:r>
            <a:r>
              <a:rPr lang="en" sz="1200" b="1" i="1"/>
              <a:t>if() </a:t>
            </a:r>
            <a:r>
              <a:rPr lang="en" sz="1200"/>
              <a:t>pour gérer les</a:t>
            </a:r>
            <a:r>
              <a:rPr lang="en"/>
              <a:t> routes</a:t>
            </a:r>
            <a:endParaRPr sz="1200"/>
          </a:p>
          <a:p>
            <a:pPr marL="822960" lvl="1" indent="-213360" algn="l" rtl="0">
              <a:spcBef>
                <a:spcPts val="1000"/>
              </a:spcBef>
              <a:spcAft>
                <a:spcPts val="0"/>
              </a:spcAft>
              <a:buSzPts val="1200"/>
              <a:buChar char="○"/>
            </a:pPr>
            <a:r>
              <a:rPr lang="en"/>
              <a:t>Vous définissez les routes en appelant la bonne méthode de l’objet app (Ex: app.get())</a:t>
            </a:r>
            <a:endParaRPr/>
          </a:p>
          <a:p>
            <a:pPr marL="822960" lvl="1" indent="-213360" algn="l" rtl="0">
              <a:spcBef>
                <a:spcPts val="1000"/>
              </a:spcBef>
              <a:spcAft>
                <a:spcPts val="0"/>
              </a:spcAft>
              <a:buSzPts val="1200"/>
              <a:buChar char="○"/>
            </a:pPr>
            <a:r>
              <a:rPr lang="en"/>
              <a:t>Vous pouvez déplacer les routes dans d’autres fichiers JavaScript au fur et à mesure que votre application évolue</a:t>
            </a:r>
            <a:endParaRPr/>
          </a:p>
          <a:p>
            <a:pPr marL="365760" lvl="0" indent="-213359" algn="l" rtl="0">
              <a:spcBef>
                <a:spcPts val="1000"/>
              </a:spcBef>
              <a:spcAft>
                <a:spcPts val="0"/>
              </a:spcAft>
              <a:buSzPts val="1200"/>
              <a:buChar char="●"/>
            </a:pPr>
            <a:r>
              <a:rPr lang="en" sz="1200"/>
              <a:t>Le package </a:t>
            </a:r>
            <a:r>
              <a:rPr lang="en" sz="1200" b="1" i="1"/>
              <a:t>nodemon </a:t>
            </a:r>
            <a:r>
              <a:rPr lang="en" sz="1200"/>
              <a:t>vous permet d’éviter de redémarrer </a:t>
            </a:r>
            <a:r>
              <a:rPr lang="en" sz="1200" b="1" i="1"/>
              <a:t>node </a:t>
            </a:r>
            <a:r>
              <a:rPr lang="en" sz="1200"/>
              <a:t>à chaque fois que vous effectuez une modification dans votre application</a:t>
            </a:r>
            <a:endParaRPr sz="1200" b="1" i="1"/>
          </a:p>
        </p:txBody>
      </p:sp>
      <p:sp>
        <p:nvSpPr>
          <p:cNvPr id="778" name="Google Shape;778;p104"/>
          <p:cNvSpPr txBox="1">
            <a:spLocks noGrp="1"/>
          </p:cNvSpPr>
          <p:nvPr>
            <p:ph type="body" idx="1"/>
          </p:nvPr>
        </p:nvSpPr>
        <p:spPr>
          <a:xfrm>
            <a:off x="4571850" y="1777450"/>
            <a:ext cx="4424700" cy="32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3:</a:t>
            </a:r>
            <a:endParaRPr sz="1200"/>
          </a:p>
          <a:p>
            <a:pPr marL="365760" lvl="0" indent="-213359" algn="l" rtl="0">
              <a:spcBef>
                <a:spcPts val="1000"/>
              </a:spcBef>
              <a:spcAft>
                <a:spcPts val="0"/>
              </a:spcAft>
              <a:buSzPts val="1200"/>
              <a:buChar char="●"/>
            </a:pPr>
            <a:r>
              <a:rPr lang="en" sz="1200"/>
              <a:t>Allez à la ligne de commande Windows</a:t>
            </a:r>
            <a:endParaRPr sz="1200"/>
          </a:p>
          <a:p>
            <a:pPr marL="365760" lvl="0" indent="-213359" algn="l" rtl="0">
              <a:spcBef>
                <a:spcPts val="1000"/>
              </a:spcBef>
              <a:spcAft>
                <a:spcPts val="0"/>
              </a:spcAft>
              <a:buSzPts val="1200"/>
              <a:buChar char="●"/>
            </a:pPr>
            <a:r>
              <a:rPr lang="en" sz="1200"/>
              <a:t>Exécutez la commande </a:t>
            </a:r>
            <a:r>
              <a:rPr lang="en" sz="1200" b="1" i="1"/>
              <a:t>npm i -g nodemon </a:t>
            </a:r>
            <a:r>
              <a:rPr lang="en" sz="1200"/>
              <a:t>pour installer nodemon au niveau global</a:t>
            </a:r>
            <a:endParaRPr sz="1200"/>
          </a:p>
          <a:p>
            <a:pPr marL="365760" lvl="0" indent="-213359" algn="l" rtl="0">
              <a:spcBef>
                <a:spcPts val="1000"/>
              </a:spcBef>
              <a:spcAft>
                <a:spcPts val="0"/>
              </a:spcAft>
              <a:buSzPts val="1200"/>
              <a:buChar char="●"/>
            </a:pPr>
            <a:r>
              <a:rPr lang="en" sz="1200"/>
              <a:t>Une fois installé, vous pouvez exécuter votre application en utilisant la commande </a:t>
            </a:r>
            <a:r>
              <a:rPr lang="en" sz="1200" b="1" i="1"/>
              <a:t>nodemon</a:t>
            </a:r>
            <a:endParaRPr sz="1200" b="1" i="1"/>
          </a:p>
          <a:p>
            <a:pPr marL="914400" lvl="0" indent="0" algn="l" rtl="0">
              <a:spcBef>
                <a:spcPts val="1000"/>
              </a:spcBef>
              <a:spcAft>
                <a:spcPts val="0"/>
              </a:spcAft>
              <a:buNone/>
            </a:pPr>
            <a:r>
              <a:rPr lang="en" sz="1200" b="1" i="1"/>
              <a:t>nodemon index.js</a:t>
            </a:r>
            <a:endParaRPr sz="1200" b="1" i="1"/>
          </a:p>
          <a:p>
            <a:pPr marL="365760" lvl="0" indent="-213359" algn="l" rtl="0">
              <a:spcBef>
                <a:spcPts val="1000"/>
              </a:spcBef>
              <a:spcAft>
                <a:spcPts val="0"/>
              </a:spcAft>
              <a:buSzPts val="1200"/>
              <a:buChar char="●"/>
            </a:pPr>
            <a:r>
              <a:rPr lang="en" sz="1200"/>
              <a:t>Modifiez maintenant le fichier </a:t>
            </a:r>
            <a:r>
              <a:rPr lang="en" sz="1200" b="1" i="1"/>
              <a:t>index.js</a:t>
            </a:r>
            <a:r>
              <a:rPr lang="en" sz="1200"/>
              <a:t> et enregistrez</a:t>
            </a:r>
            <a:endParaRPr sz="1200"/>
          </a:p>
          <a:p>
            <a:pPr marL="365760" lvl="0" indent="-213359" algn="l" rtl="0">
              <a:spcBef>
                <a:spcPts val="1000"/>
              </a:spcBef>
              <a:spcAft>
                <a:spcPts val="0"/>
              </a:spcAft>
              <a:buSzPts val="1200"/>
              <a:buChar char="●"/>
            </a:pPr>
            <a:r>
              <a:rPr lang="en" sz="1200"/>
              <a:t>Observez sur la console que </a:t>
            </a:r>
            <a:r>
              <a:rPr lang="en" sz="1200" b="1" i="1"/>
              <a:t>node </a:t>
            </a:r>
            <a:r>
              <a:rPr lang="en" sz="1200"/>
              <a:t>a bien redémarré</a:t>
            </a:r>
            <a:endParaRPr sz="1200"/>
          </a:p>
          <a:p>
            <a:pPr marL="365760" lvl="0" indent="-213359" algn="l" rtl="0">
              <a:spcBef>
                <a:spcPts val="1000"/>
              </a:spcBef>
              <a:spcAft>
                <a:spcPts val="1000"/>
              </a:spcAft>
              <a:buSzPts val="1200"/>
              <a:buChar char="●"/>
            </a:pPr>
            <a:r>
              <a:rPr lang="en" sz="1200"/>
              <a:t>Aller sur </a:t>
            </a:r>
            <a:r>
              <a:rPr lang="en" sz="1200" b="1" u="sng">
                <a:solidFill>
                  <a:schemeClr val="accent5"/>
                </a:solidFill>
                <a:hlinkClick r:id="rId3"/>
              </a:rPr>
              <a:t>http://localhost:3000/</a:t>
            </a:r>
            <a:r>
              <a:rPr lang="en" sz="1200"/>
              <a:t> pour afficher le résultat</a:t>
            </a:r>
            <a:endParaRPr sz="1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05"/>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Variables d’environnement</a:t>
            </a:r>
            <a:endParaRPr>
              <a:solidFill>
                <a:srgbClr val="FFFF00"/>
              </a:solidFill>
            </a:endParaRPr>
          </a:p>
        </p:txBody>
      </p:sp>
      <p:sp>
        <p:nvSpPr>
          <p:cNvPr id="784" name="Google Shape;784;p105"/>
          <p:cNvSpPr txBox="1">
            <a:spLocks noGrp="1"/>
          </p:cNvSpPr>
          <p:nvPr>
            <p:ph type="body" idx="1"/>
          </p:nvPr>
        </p:nvSpPr>
        <p:spPr>
          <a:xfrm>
            <a:off x="147150" y="1777450"/>
            <a:ext cx="4424700" cy="32967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Dans l’exemple précédent, vous avez initialisé un port d’écoute à 3000 directement dans le code</a:t>
            </a:r>
            <a:endParaRPr sz="1200"/>
          </a:p>
          <a:p>
            <a:pPr marL="365760" lvl="0" indent="-213359" algn="l" rtl="0">
              <a:spcBef>
                <a:spcPts val="1000"/>
              </a:spcBef>
              <a:spcAft>
                <a:spcPts val="0"/>
              </a:spcAft>
              <a:buSzPts val="1200"/>
              <a:buChar char="●"/>
            </a:pPr>
            <a:r>
              <a:rPr lang="en" sz="1200"/>
              <a:t>Cette valeur 3000 peut fonctionner localement sur votre machine </a:t>
            </a:r>
            <a:endParaRPr sz="1200"/>
          </a:p>
          <a:p>
            <a:pPr marL="365760" lvl="0" indent="-213359" algn="l" rtl="0">
              <a:spcBef>
                <a:spcPts val="1000"/>
              </a:spcBef>
              <a:spcAft>
                <a:spcPts val="0"/>
              </a:spcAft>
              <a:buSzPts val="1200"/>
              <a:buChar char="●"/>
            </a:pPr>
            <a:r>
              <a:rPr lang="en" sz="1200"/>
              <a:t>Si par contre vous déployez votre code en production, cela peut ne pas fonctionner car le port d’écoute sera dynamiquement assigné par l’environnement qui héberge votre application</a:t>
            </a:r>
            <a:endParaRPr sz="1200"/>
          </a:p>
          <a:p>
            <a:pPr marL="365760" lvl="0" indent="-213359" algn="l" rtl="0">
              <a:spcBef>
                <a:spcPts val="1000"/>
              </a:spcBef>
              <a:spcAft>
                <a:spcPts val="1000"/>
              </a:spcAft>
              <a:buSzPts val="1200"/>
              <a:buChar char="●"/>
            </a:pPr>
            <a:r>
              <a:rPr lang="en" sz="1200"/>
              <a:t>Vous ne pouvez donc compter sur le port 3000 d’être disponible dans l’environnement d’hébergement de votre application</a:t>
            </a:r>
            <a:endParaRPr sz="1200"/>
          </a:p>
        </p:txBody>
      </p:sp>
      <p:sp>
        <p:nvSpPr>
          <p:cNvPr id="785" name="Google Shape;785;p105"/>
          <p:cNvSpPr txBox="1">
            <a:spLocks noGrp="1"/>
          </p:cNvSpPr>
          <p:nvPr>
            <p:ph type="body" idx="1"/>
          </p:nvPr>
        </p:nvSpPr>
        <p:spPr>
          <a:xfrm>
            <a:off x="4571850" y="1777450"/>
            <a:ext cx="44247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Pour remédier au problème, vous devez définir une </a:t>
            </a:r>
            <a:r>
              <a:rPr lang="en" sz="1200" b="1"/>
              <a:t>variable d’environnement</a:t>
            </a:r>
            <a:endParaRPr sz="1200" b="1"/>
          </a:p>
          <a:p>
            <a:pPr marL="365760" lvl="0" indent="-213359" algn="l" rtl="0">
              <a:spcBef>
                <a:spcPts val="1000"/>
              </a:spcBef>
              <a:spcAft>
                <a:spcPts val="0"/>
              </a:spcAft>
              <a:buSzPts val="1200"/>
              <a:buChar char="●"/>
            </a:pPr>
            <a:r>
              <a:rPr lang="en" sz="1200"/>
              <a:t>Une </a:t>
            </a:r>
            <a:r>
              <a:rPr lang="en" sz="1200" b="1"/>
              <a:t>variable d’environnement</a:t>
            </a:r>
            <a:r>
              <a:rPr lang="en" sz="1200"/>
              <a:t> est principalement une variable qui fait partie d’un environnement à l’intérieur duquel un processus est en cours d’exécution </a:t>
            </a:r>
            <a:endParaRPr sz="1200"/>
          </a:p>
          <a:p>
            <a:pPr marL="365760" lvl="0" indent="-213359" algn="l" rtl="0">
              <a:spcBef>
                <a:spcPts val="1000"/>
              </a:spcBef>
              <a:spcAft>
                <a:spcPts val="0"/>
              </a:spcAft>
              <a:buSzPts val="1200"/>
              <a:buChar char="●"/>
            </a:pPr>
            <a:r>
              <a:rPr lang="en" sz="1200"/>
              <a:t>Il existe une variable d’environnement </a:t>
            </a:r>
            <a:r>
              <a:rPr lang="en" sz="1200" b="1" i="1"/>
              <a:t>PORT </a:t>
            </a:r>
            <a:r>
              <a:rPr lang="en" sz="1200"/>
              <a:t>qui est définie dans l’environnement qui héberge les applications </a:t>
            </a:r>
            <a:r>
              <a:rPr lang="en" sz="1200" b="1" i="1"/>
              <a:t>node</a:t>
            </a:r>
            <a:endParaRPr sz="1200" b="1" i="1"/>
          </a:p>
          <a:p>
            <a:pPr marL="365760" lvl="0" indent="-213359" algn="l" rtl="0">
              <a:spcBef>
                <a:spcPts val="1000"/>
              </a:spcBef>
              <a:spcAft>
                <a:spcPts val="0"/>
              </a:spcAft>
              <a:buSzPts val="1200"/>
              <a:buChar char="●"/>
            </a:pPr>
            <a:r>
              <a:rPr lang="en" sz="1200"/>
              <a:t>La valeur de la variable </a:t>
            </a:r>
            <a:r>
              <a:rPr lang="en" sz="1200" b="1" i="1"/>
              <a:t>PORT </a:t>
            </a:r>
            <a:r>
              <a:rPr lang="en" sz="1200"/>
              <a:t>est initialisée à l’extérieur de l’application</a:t>
            </a:r>
            <a:endParaRPr sz="1200"/>
          </a:p>
          <a:p>
            <a:pPr marL="365760" lvl="0" indent="-213359" algn="l" rtl="0">
              <a:spcBef>
                <a:spcPts val="1000"/>
              </a:spcBef>
              <a:spcAft>
                <a:spcPts val="1000"/>
              </a:spcAft>
              <a:buSzPts val="1200"/>
              <a:buChar char="●"/>
            </a:pPr>
            <a:r>
              <a:rPr lang="en" sz="1200"/>
              <a:t>La variable </a:t>
            </a:r>
            <a:r>
              <a:rPr lang="en" sz="1200" b="1" i="1"/>
              <a:t>PORT </a:t>
            </a:r>
            <a:r>
              <a:rPr lang="en" sz="1200"/>
              <a:t>est accessible à travers la propriété </a:t>
            </a:r>
            <a:r>
              <a:rPr lang="en" sz="1200" b="1" i="1"/>
              <a:t>env </a:t>
            </a:r>
            <a:r>
              <a:rPr lang="en" sz="1200"/>
              <a:t>de l’objet global </a:t>
            </a:r>
            <a:r>
              <a:rPr lang="en" sz="1200" b="1" i="1"/>
              <a:t>process </a:t>
            </a:r>
            <a:r>
              <a:rPr lang="en" sz="1200"/>
              <a:t>comme suit : </a:t>
            </a:r>
            <a:r>
              <a:rPr lang="en" sz="1200" b="1" i="1"/>
              <a:t>process.env.PORT</a:t>
            </a:r>
            <a:r>
              <a:rPr lang="en" sz="1200"/>
              <a:t> </a:t>
            </a:r>
            <a:endParaRPr sz="12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06"/>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Variables d’environnement</a:t>
            </a:r>
            <a:endParaRPr>
              <a:solidFill>
                <a:srgbClr val="FFFF00"/>
              </a:solidFill>
            </a:endParaRPr>
          </a:p>
        </p:txBody>
      </p:sp>
      <p:sp>
        <p:nvSpPr>
          <p:cNvPr id="791" name="Google Shape;791;p106"/>
          <p:cNvSpPr txBox="1">
            <a:spLocks noGrp="1"/>
          </p:cNvSpPr>
          <p:nvPr>
            <p:ph type="body" idx="1"/>
          </p:nvPr>
        </p:nvSpPr>
        <p:spPr>
          <a:xfrm>
            <a:off x="147150" y="1777450"/>
            <a:ext cx="44247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a:t>Exercice :</a:t>
            </a:r>
            <a:endParaRPr sz="1200"/>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Initialiser le contenu de la variable d’environnement </a:t>
            </a:r>
            <a:r>
              <a:rPr lang="en" sz="1200" b="1" i="1"/>
              <a:t>PORT </a:t>
            </a:r>
            <a:r>
              <a:rPr lang="en" sz="1200"/>
              <a:t>si elle existe dans une variable </a:t>
            </a:r>
            <a:r>
              <a:rPr lang="en" sz="1200" b="1" i="1"/>
              <a:t>port</a:t>
            </a:r>
            <a:r>
              <a:rPr lang="en" sz="1200"/>
              <a:t>, sinon l’initialiser à 3000</a:t>
            </a:r>
            <a:endParaRPr sz="1200"/>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const port = process.env.PORT || 3000;</a:t>
            </a:r>
            <a:endParaRPr sz="1050" b="1">
              <a:latin typeface="Courier New"/>
              <a:ea typeface="Courier New"/>
              <a:cs typeface="Courier New"/>
              <a:sym typeface="Courier New"/>
            </a:endParaRPr>
          </a:p>
          <a:p>
            <a:pPr marL="0" lvl="0" indent="457200" algn="l" rtl="0">
              <a:lnSpc>
                <a:spcPct val="135714"/>
              </a:lnSpc>
              <a:spcBef>
                <a:spcPts val="0"/>
              </a:spcBef>
              <a:spcAft>
                <a:spcPts val="0"/>
              </a:spcAft>
              <a:buNone/>
            </a:pP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a:pPr>
            <a:r>
              <a:rPr lang="en" sz="1200"/>
              <a:t>Modifier l’appel à la méthode </a:t>
            </a:r>
            <a:r>
              <a:rPr lang="en" sz="1200" b="1" i="1"/>
              <a:t>listen()</a:t>
            </a:r>
            <a:r>
              <a:rPr lang="en" sz="1200"/>
              <a:t> pour passer en paramètre le contenu de la variable </a:t>
            </a:r>
            <a:r>
              <a:rPr lang="en" sz="1200" b="1" i="1"/>
              <a:t>port</a:t>
            </a:r>
            <a:endParaRPr sz="1200"/>
          </a:p>
          <a:p>
            <a:pPr marL="457200" lvl="0" indent="0" algn="l" rtl="0">
              <a:spcBef>
                <a:spcPts val="1000"/>
              </a:spcBef>
              <a:spcAft>
                <a:spcPts val="0"/>
              </a:spcAft>
              <a:buNone/>
            </a:pPr>
            <a:r>
              <a:rPr lang="en" sz="1200" b="1" i="1"/>
              <a:t> </a:t>
            </a:r>
            <a:endParaRPr sz="1200" b="1" i="1"/>
          </a:p>
          <a:p>
            <a:pPr marL="457200" lvl="0" indent="0" algn="l" rtl="0">
              <a:spcBef>
                <a:spcPts val="1000"/>
              </a:spcBef>
              <a:spcAft>
                <a:spcPts val="1000"/>
              </a:spcAft>
              <a:buNone/>
            </a:pPr>
            <a:endParaRPr sz="1200"/>
          </a:p>
        </p:txBody>
      </p:sp>
      <p:sp>
        <p:nvSpPr>
          <p:cNvPr id="792" name="Google Shape;792;p106"/>
          <p:cNvSpPr txBox="1">
            <a:spLocks noGrp="1"/>
          </p:cNvSpPr>
          <p:nvPr>
            <p:ph type="body" idx="1"/>
          </p:nvPr>
        </p:nvSpPr>
        <p:spPr>
          <a:xfrm>
            <a:off x="4572175" y="1777450"/>
            <a:ext cx="44247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4"/>
            </a:pPr>
            <a:r>
              <a:rPr lang="en" sz="1200"/>
              <a:t>Modifier l’affichage dans la console pour inclure aussi le contenu de la variable port pour utiliser une template de chaîne de caractères </a:t>
            </a:r>
            <a:r>
              <a:rPr lang="en" sz="1050" b="1">
                <a:latin typeface="Courier New"/>
                <a:ea typeface="Courier New"/>
                <a:cs typeface="Courier New"/>
                <a:sym typeface="Courier New"/>
              </a:rPr>
              <a:t>${port}</a:t>
            </a:r>
            <a:endParaRPr sz="1200"/>
          </a:p>
          <a:p>
            <a:pPr marL="457200" lvl="0" indent="0" algn="l" rtl="0">
              <a:lnSpc>
                <a:spcPct val="135714"/>
              </a:lnSpc>
              <a:spcBef>
                <a:spcPts val="1000"/>
              </a:spcBef>
              <a:spcAft>
                <a:spcPts val="0"/>
              </a:spcAft>
              <a:buNone/>
            </a:pPr>
            <a:r>
              <a:rPr lang="en" sz="1050" b="1">
                <a:latin typeface="Courier New"/>
                <a:ea typeface="Courier New"/>
                <a:cs typeface="Courier New"/>
                <a:sym typeface="Courier New"/>
              </a:rPr>
              <a:t>app.listen(port, () =&gt; {</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   console.log(`Serveur en écoute sur le port ${port}...`);</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endParaRPr sz="1050" b="1">
              <a:latin typeface="Courier New"/>
              <a:ea typeface="Courier New"/>
              <a:cs typeface="Courier New"/>
              <a:sym typeface="Courier New"/>
            </a:endParaRPr>
          </a:p>
          <a:p>
            <a:pPr marL="365760" lvl="0" indent="-213359" algn="l" rtl="0">
              <a:spcBef>
                <a:spcPts val="0"/>
              </a:spcBef>
              <a:spcAft>
                <a:spcPts val="0"/>
              </a:spcAft>
              <a:buSzPts val="1200"/>
              <a:buAutoNum type="arabicPeriod" startAt="4"/>
            </a:pPr>
            <a:r>
              <a:rPr lang="en" sz="1200"/>
              <a:t>Enregistrer les modifications</a:t>
            </a:r>
            <a:endParaRPr sz="1200"/>
          </a:p>
          <a:p>
            <a:pPr marL="365760" lvl="0" indent="-213359" algn="l" rtl="0">
              <a:spcBef>
                <a:spcPts val="1000"/>
              </a:spcBef>
              <a:spcAft>
                <a:spcPts val="0"/>
              </a:spcAft>
              <a:buSzPts val="1200"/>
              <a:buAutoNum type="arabicPeriod" startAt="4"/>
            </a:pPr>
            <a:r>
              <a:rPr lang="en" sz="1200"/>
              <a:t>Exécutez le fichier </a:t>
            </a:r>
            <a:r>
              <a:rPr lang="en" sz="1200" b="1" i="1"/>
              <a:t>index.js</a:t>
            </a:r>
            <a:r>
              <a:rPr lang="en" sz="1200"/>
              <a:t> en utilisant </a:t>
            </a:r>
            <a:r>
              <a:rPr lang="en" sz="1200" b="1" i="1"/>
              <a:t>nodemon</a:t>
            </a:r>
            <a:endParaRPr sz="1200" b="1" i="1"/>
          </a:p>
          <a:p>
            <a:pPr marL="365760" lvl="0" indent="-213359" algn="l" rtl="0">
              <a:spcBef>
                <a:spcPts val="1000"/>
              </a:spcBef>
              <a:spcAft>
                <a:spcPts val="0"/>
              </a:spcAft>
              <a:buSzPts val="1200"/>
              <a:buChar char="●"/>
            </a:pPr>
            <a:r>
              <a:rPr lang="en" sz="1200"/>
              <a:t>Étant donnée que la variable d’environnement </a:t>
            </a:r>
            <a:r>
              <a:rPr lang="en" sz="1200" b="1" i="1"/>
              <a:t>PORT </a:t>
            </a:r>
            <a:r>
              <a:rPr lang="en" sz="1200"/>
              <a:t>n’a pas été encore initialisé, alors c’est le port 3000 qui sera utilisé</a:t>
            </a:r>
            <a:endParaRPr sz="1200"/>
          </a:p>
          <a:p>
            <a:pPr marL="457200" lvl="0" indent="0" algn="l" rtl="0">
              <a:spcBef>
                <a:spcPts val="1000"/>
              </a:spcBef>
              <a:spcAft>
                <a:spcPts val="1000"/>
              </a:spcAft>
              <a:buNone/>
            </a:pPr>
            <a:endParaRPr sz="12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07"/>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Variables d’environnement</a:t>
            </a:r>
            <a:endParaRPr>
              <a:solidFill>
                <a:srgbClr val="FFFF00"/>
              </a:solidFill>
            </a:endParaRPr>
          </a:p>
        </p:txBody>
      </p:sp>
      <p:sp>
        <p:nvSpPr>
          <p:cNvPr id="798" name="Google Shape;798;p107"/>
          <p:cNvSpPr txBox="1">
            <a:spLocks noGrp="1"/>
          </p:cNvSpPr>
          <p:nvPr>
            <p:ph type="body" idx="1"/>
          </p:nvPr>
        </p:nvSpPr>
        <p:spPr>
          <a:xfrm>
            <a:off x="147150" y="1777450"/>
            <a:ext cx="44247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7"/>
            </a:pPr>
            <a:r>
              <a:rPr lang="en" sz="1200"/>
              <a:t>Ouvrez la ligne de commande Windows</a:t>
            </a:r>
            <a:endParaRPr sz="1200"/>
          </a:p>
          <a:p>
            <a:pPr marL="365760" lvl="0" indent="-213359" algn="l" rtl="0">
              <a:spcBef>
                <a:spcPts val="1000"/>
              </a:spcBef>
              <a:spcAft>
                <a:spcPts val="0"/>
              </a:spcAft>
              <a:buSzPts val="1200"/>
              <a:buAutoNum type="arabicPeriod" startAt="7"/>
            </a:pPr>
            <a:r>
              <a:rPr lang="en" sz="1200"/>
              <a:t>Exécutez la commande suivante pour initialiser la variable d’environnement </a:t>
            </a:r>
            <a:r>
              <a:rPr lang="en" sz="1200" b="1" i="1"/>
              <a:t>PORT </a:t>
            </a:r>
            <a:r>
              <a:rPr lang="en" sz="1200"/>
              <a:t>à </a:t>
            </a:r>
            <a:r>
              <a:rPr lang="en" sz="1200" b="1" i="1"/>
              <a:t>5000</a:t>
            </a:r>
            <a:endParaRPr sz="1200" b="1" i="1"/>
          </a:p>
          <a:p>
            <a:pPr marL="457200" lvl="0" indent="0" algn="l" rtl="0">
              <a:spcBef>
                <a:spcPts val="1000"/>
              </a:spcBef>
              <a:spcAft>
                <a:spcPts val="0"/>
              </a:spcAft>
              <a:buNone/>
            </a:pPr>
            <a:r>
              <a:rPr lang="en" sz="1200" b="1" i="1"/>
              <a:t>set PORT=5000</a:t>
            </a:r>
            <a:endParaRPr sz="1200" i="1"/>
          </a:p>
          <a:p>
            <a:pPr marL="365760" lvl="0" indent="-213359" algn="l" rtl="0">
              <a:spcBef>
                <a:spcPts val="1000"/>
              </a:spcBef>
              <a:spcAft>
                <a:spcPts val="0"/>
              </a:spcAft>
              <a:buSzPts val="1200"/>
              <a:buAutoNum type="arabicPeriod" startAt="9"/>
            </a:pPr>
            <a:r>
              <a:rPr lang="en" sz="1200"/>
              <a:t>Redémarrez </a:t>
            </a:r>
            <a:r>
              <a:rPr lang="en" sz="1200" b="1" i="1"/>
              <a:t>nodemon </a:t>
            </a:r>
            <a:r>
              <a:rPr lang="en" sz="1200"/>
              <a:t>sur </a:t>
            </a:r>
            <a:r>
              <a:rPr lang="en" sz="1200" b="1" i="1"/>
              <a:t>index.js</a:t>
            </a:r>
            <a:endParaRPr sz="1200" b="1" i="1"/>
          </a:p>
          <a:p>
            <a:pPr marL="365760" lvl="0" indent="-213359" algn="l" rtl="0">
              <a:spcBef>
                <a:spcPts val="1000"/>
              </a:spcBef>
              <a:spcAft>
                <a:spcPts val="0"/>
              </a:spcAft>
              <a:buSzPts val="1200"/>
              <a:buAutoNum type="arabicPeriod" startAt="9"/>
            </a:pPr>
            <a:r>
              <a:rPr lang="en" sz="1200"/>
              <a:t>Observez le résultat. Le port d’écoute devrait être initialisé à </a:t>
            </a:r>
            <a:r>
              <a:rPr lang="en" sz="1200" b="1" i="1"/>
              <a:t>5000</a:t>
            </a:r>
            <a:endParaRPr sz="1200" b="1" i="1"/>
          </a:p>
          <a:p>
            <a:pPr marL="457200" lvl="0" indent="0" algn="l" rtl="0">
              <a:spcBef>
                <a:spcPts val="1000"/>
              </a:spcBef>
              <a:spcAft>
                <a:spcPts val="0"/>
              </a:spcAft>
              <a:buNone/>
            </a:pPr>
            <a:r>
              <a:rPr lang="en" sz="1200" b="1" i="1"/>
              <a:t> </a:t>
            </a:r>
            <a:endParaRPr sz="1200" b="1" i="1"/>
          </a:p>
          <a:p>
            <a:pPr marL="457200" lvl="0" indent="0" algn="l" rtl="0">
              <a:spcBef>
                <a:spcPts val="1000"/>
              </a:spcBef>
              <a:spcAft>
                <a:spcPts val="1000"/>
              </a:spcAft>
              <a:buNone/>
            </a:pPr>
            <a:endParaRPr sz="1200"/>
          </a:p>
        </p:txBody>
      </p:sp>
      <p:sp>
        <p:nvSpPr>
          <p:cNvPr id="799" name="Google Shape;799;p107"/>
          <p:cNvSpPr txBox="1">
            <a:spLocks noGrp="1"/>
          </p:cNvSpPr>
          <p:nvPr>
            <p:ph type="body" idx="1"/>
          </p:nvPr>
        </p:nvSpPr>
        <p:spPr>
          <a:xfrm>
            <a:off x="4572175" y="1777450"/>
            <a:ext cx="44247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08"/>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Paramètres des routes</a:t>
            </a:r>
            <a:endParaRPr>
              <a:solidFill>
                <a:srgbClr val="FFFF00"/>
              </a:solidFill>
            </a:endParaRPr>
          </a:p>
        </p:txBody>
      </p:sp>
      <p:sp>
        <p:nvSpPr>
          <p:cNvPr id="805" name="Google Shape;805;p108"/>
          <p:cNvSpPr txBox="1">
            <a:spLocks noGrp="1"/>
          </p:cNvSpPr>
          <p:nvPr>
            <p:ph type="body" idx="1"/>
          </p:nvPr>
        </p:nvSpPr>
        <p:spPr>
          <a:xfrm>
            <a:off x="147150" y="1777450"/>
            <a:ext cx="44247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Il est possible d’envoyer un ou plusieurs </a:t>
            </a:r>
            <a:r>
              <a:rPr lang="en" sz="1200" b="1"/>
              <a:t>paramètres de route </a:t>
            </a:r>
            <a:r>
              <a:rPr lang="en" sz="1200"/>
              <a:t>à une URL</a:t>
            </a:r>
            <a:endParaRPr sz="1200"/>
          </a:p>
          <a:p>
            <a:pPr marL="365760" lvl="0" indent="-213359" algn="l" rtl="0">
              <a:spcBef>
                <a:spcPts val="1000"/>
              </a:spcBef>
              <a:spcAft>
                <a:spcPts val="0"/>
              </a:spcAft>
              <a:buSzPts val="1200"/>
              <a:buChar char="●"/>
            </a:pPr>
            <a:r>
              <a:rPr lang="en" sz="1200"/>
              <a:t>Dans cet exercice, vous allez créer une </a:t>
            </a:r>
            <a:r>
              <a:rPr lang="en" sz="1200" b="1"/>
              <a:t>route </a:t>
            </a:r>
            <a:r>
              <a:rPr lang="en" sz="1200"/>
              <a:t>pour afficher </a:t>
            </a:r>
            <a:r>
              <a:rPr lang="en" sz="1200" b="1"/>
              <a:t>un seul paramètre</a:t>
            </a:r>
            <a:r>
              <a:rPr lang="en" sz="1200"/>
              <a:t> spécifié dans l’URL</a:t>
            </a:r>
            <a:endParaRPr sz="1200"/>
          </a:p>
          <a:p>
            <a:pPr marL="0" lvl="0" indent="0" algn="l" rtl="0">
              <a:spcBef>
                <a:spcPts val="1000"/>
              </a:spcBef>
              <a:spcAft>
                <a:spcPts val="0"/>
              </a:spcAft>
              <a:buNone/>
            </a:pPr>
            <a:r>
              <a:rPr lang="en" sz="1200" u="sng"/>
              <a:t>Exercice 1:</a:t>
            </a:r>
            <a:endParaRPr sz="1200" b="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Créez une route pour retourner </a:t>
            </a:r>
            <a:r>
              <a:rPr lang="en" sz="1200" b="1"/>
              <a:t>un </a:t>
            </a:r>
            <a:r>
              <a:rPr lang="en" sz="1200"/>
              <a:t>atelier en spécifiant :</a:t>
            </a:r>
            <a:endParaRPr sz="1200"/>
          </a:p>
          <a:p>
            <a:pPr marL="822960" lvl="1" indent="-213360" algn="l" rtl="0">
              <a:spcBef>
                <a:spcPts val="1000"/>
              </a:spcBef>
              <a:spcAft>
                <a:spcPts val="0"/>
              </a:spcAft>
              <a:buSzPts val="1200"/>
              <a:buChar char="○"/>
            </a:pPr>
            <a:r>
              <a:rPr lang="en" sz="1200"/>
              <a:t> L</a:t>
            </a:r>
            <a:r>
              <a:rPr lang="en"/>
              <a:t>’URL </a:t>
            </a:r>
            <a:r>
              <a:rPr lang="en" b="1"/>
              <a:t>/api/ateliers/:id </a:t>
            </a:r>
            <a:r>
              <a:rPr lang="en"/>
              <a:t>( </a:t>
            </a:r>
            <a:r>
              <a:rPr lang="en" b="1" i="1"/>
              <a:t>id </a:t>
            </a:r>
            <a:r>
              <a:rPr lang="en"/>
              <a:t>étant le paramètre )</a:t>
            </a:r>
            <a:endParaRPr/>
          </a:p>
          <a:p>
            <a:pPr marL="822960" lvl="1" indent="-213360" algn="l" rtl="0">
              <a:spcBef>
                <a:spcPts val="1000"/>
              </a:spcBef>
              <a:spcAft>
                <a:spcPts val="0"/>
              </a:spcAft>
              <a:buSzPts val="1200"/>
              <a:buChar char="○"/>
            </a:pPr>
            <a:r>
              <a:rPr lang="en"/>
              <a:t>La fonction de rappel qui reçoit deux arguments : </a:t>
            </a:r>
            <a:r>
              <a:rPr lang="en" b="1" i="1"/>
              <a:t>request </a:t>
            </a:r>
            <a:r>
              <a:rPr lang="en"/>
              <a:t>et </a:t>
            </a:r>
            <a:r>
              <a:rPr lang="en" b="1" i="1"/>
              <a:t>response</a:t>
            </a:r>
            <a:endParaRPr/>
          </a:p>
          <a:p>
            <a:pPr marL="0" lvl="0" indent="457200" algn="l" rtl="0">
              <a:lnSpc>
                <a:spcPct val="135714"/>
              </a:lnSpc>
              <a:spcBef>
                <a:spcPts val="1000"/>
              </a:spcBef>
              <a:spcAft>
                <a:spcPts val="0"/>
              </a:spcAft>
              <a:buNone/>
            </a:pPr>
            <a:r>
              <a:rPr lang="en" sz="1050" b="1">
                <a:latin typeface="Courier New"/>
                <a:ea typeface="Courier New"/>
                <a:cs typeface="Courier New"/>
                <a:sym typeface="Courier New"/>
              </a:rPr>
              <a:t>app.get('/api/ateliers/:id', (req, res) =&gt; {});</a:t>
            </a:r>
            <a:endParaRPr sz="1050" b="1">
              <a:latin typeface="Courier New"/>
              <a:ea typeface="Courier New"/>
              <a:cs typeface="Courier New"/>
              <a:sym typeface="Courier New"/>
            </a:endParaRPr>
          </a:p>
          <a:p>
            <a:pPr marL="457200" lvl="0" indent="0" algn="l" rtl="0">
              <a:spcBef>
                <a:spcPts val="0"/>
              </a:spcBef>
              <a:spcAft>
                <a:spcPts val="0"/>
              </a:spcAft>
              <a:buNone/>
            </a:pPr>
            <a:endParaRPr sz="1200"/>
          </a:p>
          <a:p>
            <a:pPr marL="457200" lvl="0" indent="0" algn="l" rtl="0">
              <a:spcBef>
                <a:spcPts val="1000"/>
              </a:spcBef>
              <a:spcAft>
                <a:spcPts val="1000"/>
              </a:spcAft>
              <a:buNone/>
            </a:pPr>
            <a:endParaRPr sz="1200"/>
          </a:p>
        </p:txBody>
      </p:sp>
      <p:sp>
        <p:nvSpPr>
          <p:cNvPr id="806" name="Google Shape;806;p108"/>
          <p:cNvSpPr txBox="1">
            <a:spLocks noGrp="1"/>
          </p:cNvSpPr>
          <p:nvPr>
            <p:ph type="body" idx="1"/>
          </p:nvPr>
        </p:nvSpPr>
        <p:spPr>
          <a:xfrm>
            <a:off x="4572175" y="1777450"/>
            <a:ext cx="44247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a:t>Dans la fonction de rappel, affichez le paramètre </a:t>
            </a:r>
            <a:r>
              <a:rPr lang="en" sz="1200" b="1" i="1"/>
              <a:t>id </a:t>
            </a:r>
            <a:r>
              <a:rPr lang="en" sz="1200"/>
              <a:t>en utilisant la propriété </a:t>
            </a:r>
            <a:r>
              <a:rPr lang="en" sz="1200" b="1" i="1"/>
              <a:t>params </a:t>
            </a:r>
            <a:r>
              <a:rPr lang="en" sz="1200"/>
              <a:t>de l’objet </a:t>
            </a:r>
            <a:r>
              <a:rPr lang="en" sz="1200" b="1" i="1"/>
              <a:t>req</a:t>
            </a:r>
            <a:endParaRPr sz="1200" b="1" i="1"/>
          </a:p>
          <a:p>
            <a:pPr marL="457200" lvl="0" indent="0" algn="l" rtl="0">
              <a:spcBef>
                <a:spcPts val="1000"/>
              </a:spcBef>
              <a:spcAft>
                <a:spcPts val="0"/>
              </a:spcAft>
              <a:buNone/>
            </a:pPr>
            <a:r>
              <a:rPr lang="en" sz="1200" b="1" i="1"/>
              <a:t>req.params.id</a:t>
            </a:r>
            <a:endParaRPr sz="1200" b="1" i="1"/>
          </a:p>
          <a:p>
            <a:pPr marL="365760" lvl="0" indent="-213359" algn="l" rtl="0">
              <a:spcBef>
                <a:spcPts val="1000"/>
              </a:spcBef>
              <a:spcAft>
                <a:spcPts val="0"/>
              </a:spcAft>
              <a:buSzPts val="1200"/>
              <a:buAutoNum type="arabicPeriod" startAt="3"/>
            </a:pPr>
            <a:r>
              <a:rPr lang="en" sz="1200"/>
              <a:t>Enregistrez et exécutez </a:t>
            </a:r>
            <a:r>
              <a:rPr lang="en" sz="1200" b="1" i="1"/>
              <a:t>index.js</a:t>
            </a:r>
            <a:endParaRPr sz="1200" b="1" i="1"/>
          </a:p>
          <a:p>
            <a:pPr marL="365760" lvl="0" indent="-213359" algn="l" rtl="0">
              <a:spcBef>
                <a:spcPts val="1000"/>
              </a:spcBef>
              <a:spcAft>
                <a:spcPts val="0"/>
              </a:spcAft>
              <a:buSzPts val="1200"/>
              <a:buAutoNum type="arabicPeriod" startAt="3"/>
            </a:pPr>
            <a:r>
              <a:rPr lang="en" sz="1200"/>
              <a:t>Aller sur </a:t>
            </a:r>
            <a:r>
              <a:rPr lang="en" sz="1200" u="sng">
                <a:solidFill>
                  <a:schemeClr val="hlink"/>
                </a:solidFill>
                <a:hlinkClick r:id="rId3"/>
              </a:rPr>
              <a:t>http://localhost:3000/api/ateliers/1</a:t>
            </a:r>
            <a:endParaRPr sz="1200"/>
          </a:p>
          <a:p>
            <a:pPr marL="365760" lvl="0" indent="-213359" algn="l" rtl="0">
              <a:spcBef>
                <a:spcPts val="1000"/>
              </a:spcBef>
              <a:spcAft>
                <a:spcPts val="0"/>
              </a:spcAft>
              <a:buSzPts val="1200"/>
              <a:buAutoNum type="arabicPeriod" startAt="3"/>
            </a:pPr>
            <a:r>
              <a:rPr lang="en" sz="1200"/>
              <a:t>La valeur du paramètre </a:t>
            </a:r>
            <a:r>
              <a:rPr lang="en" sz="1200" b="1" i="1"/>
              <a:t>id </a:t>
            </a:r>
            <a:r>
              <a:rPr lang="en" sz="1200"/>
              <a:t>devrait s’afficher sur la page</a:t>
            </a:r>
            <a:endParaRPr sz="1200"/>
          </a:p>
          <a:p>
            <a:pPr marL="457200" lvl="0" indent="0" algn="l" rtl="0">
              <a:lnSpc>
                <a:spcPct val="135714"/>
              </a:lnSpc>
              <a:spcBef>
                <a:spcPts val="1000"/>
              </a:spcBef>
              <a:spcAft>
                <a:spcPts val="0"/>
              </a:spcAft>
              <a:buNone/>
            </a:pPr>
            <a:endParaRPr sz="105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app.get('</a:t>
            </a:r>
            <a:r>
              <a:rPr lang="en" sz="1050" b="1">
                <a:latin typeface="Courier New"/>
                <a:ea typeface="Courier New"/>
                <a:cs typeface="Courier New"/>
                <a:sym typeface="Courier New"/>
              </a:rPr>
              <a:t>/api/ateliers/:id</a:t>
            </a:r>
            <a:r>
              <a:rPr lang="en" sz="1050">
                <a:latin typeface="Courier New"/>
                <a:ea typeface="Courier New"/>
                <a:cs typeface="Courier New"/>
                <a:sym typeface="Courier New"/>
              </a:rPr>
              <a:t>', (req, res) =&gt; {</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   res.send(</a:t>
            </a:r>
            <a:r>
              <a:rPr lang="en" sz="1050" b="1">
                <a:latin typeface="Courier New"/>
                <a:ea typeface="Courier New"/>
                <a:cs typeface="Courier New"/>
                <a:sym typeface="Courier New"/>
              </a:rPr>
              <a:t>req.params.id</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p>
            <a:pPr marL="457200" lvl="0" indent="0" algn="l" rtl="0">
              <a:spcBef>
                <a:spcPts val="0"/>
              </a:spcBef>
              <a:spcAft>
                <a:spcPts val="1000"/>
              </a:spcAft>
              <a:buNone/>
            </a:pPr>
            <a:endParaRPr sz="1200" b="1" i="1"/>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09"/>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Paramètres des routes</a:t>
            </a:r>
            <a:endParaRPr>
              <a:solidFill>
                <a:srgbClr val="FFFF00"/>
              </a:solidFill>
            </a:endParaRPr>
          </a:p>
        </p:txBody>
      </p:sp>
      <p:sp>
        <p:nvSpPr>
          <p:cNvPr id="812" name="Google Shape;812;p109"/>
          <p:cNvSpPr txBox="1">
            <a:spLocks noGrp="1"/>
          </p:cNvSpPr>
          <p:nvPr>
            <p:ph type="body" idx="1"/>
          </p:nvPr>
        </p:nvSpPr>
        <p:spPr>
          <a:xfrm>
            <a:off x="147150" y="1777450"/>
            <a:ext cx="44247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Dans cet exercice, vous allez créer une </a:t>
            </a:r>
            <a:r>
              <a:rPr lang="en" sz="1200" b="1"/>
              <a:t>route </a:t>
            </a:r>
            <a:r>
              <a:rPr lang="en" sz="1200"/>
              <a:t>pour afficher </a:t>
            </a:r>
            <a:r>
              <a:rPr lang="en" sz="1200" b="1"/>
              <a:t>plusieurs </a:t>
            </a:r>
            <a:r>
              <a:rPr lang="en" sz="1200"/>
              <a:t>paramètres spécifiés dans l’URL</a:t>
            </a:r>
            <a:endParaRPr sz="1200"/>
          </a:p>
          <a:p>
            <a:pPr marL="0" lvl="0" indent="0" algn="l" rtl="0">
              <a:spcBef>
                <a:spcPts val="1000"/>
              </a:spcBef>
              <a:spcAft>
                <a:spcPts val="0"/>
              </a:spcAft>
              <a:buNone/>
            </a:pPr>
            <a:r>
              <a:rPr lang="en" sz="1200" u="sng"/>
              <a:t>Exercice 2:</a:t>
            </a:r>
            <a:endParaRPr sz="1200" b="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Créez une route pour retourner </a:t>
            </a:r>
            <a:r>
              <a:rPr lang="en" sz="1200" b="1"/>
              <a:t>plusieurs </a:t>
            </a:r>
            <a:r>
              <a:rPr lang="en" sz="1200"/>
              <a:t>ateliers en fonction de </a:t>
            </a:r>
            <a:r>
              <a:rPr lang="en" sz="1200" b="1"/>
              <a:t>l’année </a:t>
            </a:r>
            <a:r>
              <a:rPr lang="en" sz="1200"/>
              <a:t>et du </a:t>
            </a:r>
            <a:r>
              <a:rPr lang="en" sz="1200" b="1"/>
              <a:t>mois </a:t>
            </a:r>
            <a:r>
              <a:rPr lang="en" sz="1200"/>
              <a:t>en spécifiant :</a:t>
            </a:r>
            <a:endParaRPr sz="1200"/>
          </a:p>
          <a:p>
            <a:pPr marL="822960" lvl="1" indent="-213360" algn="l" rtl="0">
              <a:spcBef>
                <a:spcPts val="1000"/>
              </a:spcBef>
              <a:spcAft>
                <a:spcPts val="0"/>
              </a:spcAft>
              <a:buSzPts val="1200"/>
              <a:buChar char="○"/>
            </a:pPr>
            <a:r>
              <a:rPr lang="en" sz="1200"/>
              <a:t> L</a:t>
            </a:r>
            <a:r>
              <a:rPr lang="en"/>
              <a:t>’URL </a:t>
            </a:r>
            <a:r>
              <a:rPr lang="en" b="1"/>
              <a:t>/api/ateliers/:an/:mois</a:t>
            </a:r>
            <a:endParaRPr b="1"/>
          </a:p>
          <a:p>
            <a:pPr marL="822960" lvl="1" indent="-213360" algn="l" rtl="0">
              <a:spcBef>
                <a:spcPts val="1000"/>
              </a:spcBef>
              <a:spcAft>
                <a:spcPts val="0"/>
              </a:spcAft>
              <a:buSzPts val="1200"/>
              <a:buChar char="○"/>
            </a:pPr>
            <a:r>
              <a:rPr lang="en"/>
              <a:t>La fonction de rappel qui reçoit deux arguments : </a:t>
            </a:r>
            <a:r>
              <a:rPr lang="en" b="1" i="1"/>
              <a:t>request </a:t>
            </a:r>
            <a:r>
              <a:rPr lang="en"/>
              <a:t>et </a:t>
            </a:r>
            <a:r>
              <a:rPr lang="en" b="1" i="1"/>
              <a:t>response</a:t>
            </a:r>
            <a:endParaRPr/>
          </a:p>
          <a:p>
            <a:pPr marL="0" lvl="0" indent="0" algn="l" rtl="0">
              <a:lnSpc>
                <a:spcPct val="135714"/>
              </a:lnSpc>
              <a:spcBef>
                <a:spcPts val="1000"/>
              </a:spcBef>
              <a:spcAft>
                <a:spcPts val="0"/>
              </a:spcAft>
              <a:buNone/>
            </a:pPr>
            <a:r>
              <a:rPr lang="en" sz="1050" b="1">
                <a:latin typeface="Courier New"/>
                <a:ea typeface="Courier New"/>
                <a:cs typeface="Courier New"/>
                <a:sym typeface="Courier New"/>
              </a:rPr>
              <a:t>app.get('/api/ateliers/:an/:mois', (req, res) =&gt; {});</a:t>
            </a:r>
            <a:endParaRPr sz="1050" b="1">
              <a:latin typeface="Courier New"/>
              <a:ea typeface="Courier New"/>
              <a:cs typeface="Courier New"/>
              <a:sym typeface="Courier New"/>
            </a:endParaRPr>
          </a:p>
          <a:p>
            <a:pPr marL="457200" lvl="0" indent="0" algn="l" rtl="0">
              <a:spcBef>
                <a:spcPts val="0"/>
              </a:spcBef>
              <a:spcAft>
                <a:spcPts val="0"/>
              </a:spcAft>
              <a:buNone/>
            </a:pPr>
            <a:endParaRPr sz="1200"/>
          </a:p>
          <a:p>
            <a:pPr marL="457200" lvl="0" indent="0" algn="l" rtl="0">
              <a:spcBef>
                <a:spcPts val="1000"/>
              </a:spcBef>
              <a:spcAft>
                <a:spcPts val="1000"/>
              </a:spcAft>
              <a:buNone/>
            </a:pPr>
            <a:endParaRPr sz="1200"/>
          </a:p>
        </p:txBody>
      </p:sp>
      <p:sp>
        <p:nvSpPr>
          <p:cNvPr id="813" name="Google Shape;813;p109"/>
          <p:cNvSpPr txBox="1">
            <a:spLocks noGrp="1"/>
          </p:cNvSpPr>
          <p:nvPr>
            <p:ph type="body" idx="1"/>
          </p:nvPr>
        </p:nvSpPr>
        <p:spPr>
          <a:xfrm>
            <a:off x="4572175" y="1777450"/>
            <a:ext cx="44247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a:t>Dans la fonction de rappel, affichez le contenu de la propriété </a:t>
            </a:r>
            <a:r>
              <a:rPr lang="en" sz="1200" b="1" i="1"/>
              <a:t>params </a:t>
            </a:r>
            <a:r>
              <a:rPr lang="en" sz="1200"/>
              <a:t>de l’objet </a:t>
            </a:r>
            <a:r>
              <a:rPr lang="en" sz="1200" b="1" i="1"/>
              <a:t>req</a:t>
            </a:r>
            <a:endParaRPr sz="1200" b="1" i="1"/>
          </a:p>
          <a:p>
            <a:pPr marL="457200" lvl="0" indent="0" algn="l" rtl="0">
              <a:spcBef>
                <a:spcPts val="1000"/>
              </a:spcBef>
              <a:spcAft>
                <a:spcPts val="0"/>
              </a:spcAft>
              <a:buNone/>
            </a:pPr>
            <a:r>
              <a:rPr lang="en" sz="1200" b="1" i="1"/>
              <a:t>req.params</a:t>
            </a:r>
            <a:endParaRPr sz="1200" b="1" i="1"/>
          </a:p>
          <a:p>
            <a:pPr marL="365760" lvl="0" indent="-213359" algn="l" rtl="0">
              <a:spcBef>
                <a:spcPts val="1000"/>
              </a:spcBef>
              <a:spcAft>
                <a:spcPts val="0"/>
              </a:spcAft>
              <a:buSzPts val="1200"/>
              <a:buAutoNum type="arabicPeriod" startAt="3"/>
            </a:pPr>
            <a:r>
              <a:rPr lang="en" sz="1200"/>
              <a:t>Enregistrez et exécutez </a:t>
            </a:r>
            <a:r>
              <a:rPr lang="en" sz="1200" b="1" i="1"/>
              <a:t>index.js</a:t>
            </a:r>
            <a:endParaRPr sz="1200" b="1" i="1"/>
          </a:p>
          <a:p>
            <a:pPr marL="365760" lvl="0" indent="-213359" algn="l" rtl="0">
              <a:spcBef>
                <a:spcPts val="1000"/>
              </a:spcBef>
              <a:spcAft>
                <a:spcPts val="0"/>
              </a:spcAft>
              <a:buSzPts val="1200"/>
              <a:buAutoNum type="arabicPeriod" startAt="3"/>
            </a:pPr>
            <a:r>
              <a:rPr lang="en" sz="1200"/>
              <a:t>Aller sur </a:t>
            </a:r>
            <a:r>
              <a:rPr lang="en" sz="1200" u="sng">
                <a:solidFill>
                  <a:schemeClr val="hlink"/>
                </a:solidFill>
                <a:hlinkClick r:id="rId3"/>
              </a:rPr>
              <a:t>http://localhost:3000/api/ateliers/2018/10</a:t>
            </a:r>
            <a:endParaRPr sz="1200"/>
          </a:p>
          <a:p>
            <a:pPr marL="365760" lvl="0" indent="-213359" algn="l" rtl="0">
              <a:spcBef>
                <a:spcPts val="1000"/>
              </a:spcBef>
              <a:spcAft>
                <a:spcPts val="0"/>
              </a:spcAft>
              <a:buSzPts val="1200"/>
              <a:buAutoNum type="arabicPeriod" startAt="3"/>
            </a:pPr>
            <a:r>
              <a:rPr lang="en" sz="1200"/>
              <a:t>La contenu de la propriété </a:t>
            </a:r>
            <a:r>
              <a:rPr lang="en" sz="1200" b="1" i="1"/>
              <a:t>params </a:t>
            </a:r>
            <a:r>
              <a:rPr lang="en" sz="1200"/>
              <a:t>devrait s’afficher sur la page</a:t>
            </a:r>
            <a:endParaRPr sz="1200"/>
          </a:p>
          <a:p>
            <a:pPr marL="0" lvl="0" indent="0" algn="l" rtl="0">
              <a:lnSpc>
                <a:spcPct val="135714"/>
              </a:lnSpc>
              <a:spcBef>
                <a:spcPts val="1000"/>
              </a:spcBef>
              <a:spcAft>
                <a:spcPts val="0"/>
              </a:spcAft>
              <a:buNone/>
            </a:pPr>
            <a:r>
              <a:rPr lang="en" sz="1050" b="1">
                <a:latin typeface="Courier New"/>
                <a:ea typeface="Courier New"/>
                <a:cs typeface="Courier New"/>
                <a:sym typeface="Courier New"/>
              </a:rPr>
              <a:t>app.get('/api/ateliers/:an/:mois', (req, res) =&gt; {</a:t>
            </a:r>
            <a:endParaRPr sz="1050" b="1">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050" b="1">
                <a:latin typeface="Courier New"/>
                <a:ea typeface="Courier New"/>
                <a:cs typeface="Courier New"/>
                <a:sym typeface="Courier New"/>
              </a:rPr>
              <a:t>res.send(req.params);</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050" b="1">
              <a:latin typeface="Courier New"/>
              <a:ea typeface="Courier New"/>
              <a:cs typeface="Courier New"/>
              <a:sym typeface="Courier New"/>
            </a:endParaRPr>
          </a:p>
          <a:p>
            <a:pPr marL="457200" lvl="0" indent="0" algn="l" rtl="0">
              <a:spcBef>
                <a:spcPts val="0"/>
              </a:spcBef>
              <a:spcAft>
                <a:spcPts val="1000"/>
              </a:spcAft>
              <a:buNone/>
            </a:pPr>
            <a:endParaRPr sz="1200" b="1" i="1"/>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10"/>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Paramètres des routes</a:t>
            </a:r>
            <a:endParaRPr>
              <a:solidFill>
                <a:srgbClr val="FFFF00"/>
              </a:solidFill>
            </a:endParaRPr>
          </a:p>
        </p:txBody>
      </p:sp>
      <p:sp>
        <p:nvSpPr>
          <p:cNvPr id="819" name="Google Shape;819;p110"/>
          <p:cNvSpPr txBox="1">
            <a:spLocks noGrp="1"/>
          </p:cNvSpPr>
          <p:nvPr>
            <p:ph type="body" idx="1"/>
          </p:nvPr>
        </p:nvSpPr>
        <p:spPr>
          <a:xfrm>
            <a:off x="147150" y="1777450"/>
            <a:ext cx="44247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Vous pouvez aussi spécifier des</a:t>
            </a:r>
            <a:r>
              <a:rPr lang="en" sz="1200" b="1"/>
              <a:t> paramètres de requête </a:t>
            </a:r>
            <a:r>
              <a:rPr lang="en" sz="1200"/>
              <a:t>dans une URL</a:t>
            </a:r>
            <a:endParaRPr sz="1200"/>
          </a:p>
          <a:p>
            <a:pPr marL="365760" lvl="0" indent="-213359" algn="l" rtl="0">
              <a:spcBef>
                <a:spcPts val="1000"/>
              </a:spcBef>
              <a:spcAft>
                <a:spcPts val="0"/>
              </a:spcAft>
              <a:buSzPts val="1200"/>
              <a:buChar char="●"/>
            </a:pPr>
            <a:r>
              <a:rPr lang="en" sz="1200"/>
              <a:t>Les paramètres de requête sont des paramètres </a:t>
            </a:r>
            <a:r>
              <a:rPr lang="en" sz="1200" b="1"/>
              <a:t>optionnels </a:t>
            </a:r>
            <a:r>
              <a:rPr lang="en" sz="1200"/>
              <a:t>comparativement aux </a:t>
            </a:r>
            <a:r>
              <a:rPr lang="en" sz="1200" b="1"/>
              <a:t>paramètres de route</a:t>
            </a:r>
            <a:r>
              <a:rPr lang="en" sz="1200"/>
              <a:t> qui elles sont requises</a:t>
            </a:r>
            <a:endParaRPr sz="1200"/>
          </a:p>
          <a:p>
            <a:pPr marL="0" lvl="0" indent="0" algn="l" rtl="0">
              <a:spcBef>
                <a:spcPts val="1000"/>
              </a:spcBef>
              <a:spcAft>
                <a:spcPts val="0"/>
              </a:spcAft>
              <a:buNone/>
            </a:pPr>
            <a:r>
              <a:rPr lang="en" sz="1200" u="sng"/>
              <a:t>Exercice 3 :</a:t>
            </a:r>
            <a:endParaRPr sz="1200" b="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Reprenez la route que vous avez créée dans l’</a:t>
            </a:r>
            <a:r>
              <a:rPr lang="en" sz="1200" b="1"/>
              <a:t>Exercice 2 </a:t>
            </a:r>
            <a:r>
              <a:rPr lang="en" sz="1200"/>
              <a:t>et afficher le contenu de la propriété </a:t>
            </a:r>
            <a:r>
              <a:rPr lang="en" sz="1200" b="1" i="1"/>
              <a:t>query </a:t>
            </a:r>
            <a:r>
              <a:rPr lang="en" sz="1200"/>
              <a:t>de l’objet </a:t>
            </a:r>
            <a:r>
              <a:rPr lang="en" sz="1200" b="1" i="1"/>
              <a:t>req</a:t>
            </a:r>
            <a:endParaRPr sz="1200" b="1" i="1"/>
          </a:p>
          <a:p>
            <a:pPr marL="457200" lvl="0" indent="0" algn="l" rtl="0">
              <a:spcBef>
                <a:spcPts val="1000"/>
              </a:spcBef>
              <a:spcAft>
                <a:spcPts val="0"/>
              </a:spcAft>
              <a:buNone/>
            </a:pPr>
            <a:r>
              <a:rPr lang="en" sz="1200" b="1" i="1"/>
              <a:t>req.query</a:t>
            </a:r>
            <a:endParaRPr sz="1050" b="1">
              <a:latin typeface="Courier New"/>
              <a:ea typeface="Courier New"/>
              <a:cs typeface="Courier New"/>
              <a:sym typeface="Courier New"/>
            </a:endParaRPr>
          </a:p>
          <a:p>
            <a:pPr marL="45720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
        <p:nvSpPr>
          <p:cNvPr id="820" name="Google Shape;820;p110"/>
          <p:cNvSpPr txBox="1">
            <a:spLocks noGrp="1"/>
          </p:cNvSpPr>
          <p:nvPr>
            <p:ph type="body" idx="1"/>
          </p:nvPr>
        </p:nvSpPr>
        <p:spPr>
          <a:xfrm>
            <a:off x="4572175" y="1777450"/>
            <a:ext cx="44247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AutoNum type="arabicPeriod" startAt="3"/>
            </a:pPr>
            <a:r>
              <a:rPr lang="en" sz="1200"/>
              <a:t>Aller sur </a:t>
            </a:r>
            <a:r>
              <a:rPr lang="en" sz="1200" u="sng">
                <a:solidFill>
                  <a:schemeClr val="accent5"/>
                </a:solidFill>
                <a:hlinkClick r:id="rId3"/>
              </a:rPr>
              <a:t>http://localhost:3000/api/ateliers/2018/10?tri=nom</a:t>
            </a:r>
            <a:endParaRPr sz="1200"/>
          </a:p>
          <a:p>
            <a:pPr marL="365760" lvl="0" indent="-213359" algn="l" rtl="0">
              <a:spcBef>
                <a:spcPts val="1000"/>
              </a:spcBef>
              <a:spcAft>
                <a:spcPts val="0"/>
              </a:spcAft>
              <a:buSzPts val="1200"/>
              <a:buAutoNum type="arabicPeriod" startAt="3"/>
            </a:pPr>
            <a:r>
              <a:rPr lang="en" sz="1200"/>
              <a:t>La contenu de la propriété </a:t>
            </a:r>
            <a:r>
              <a:rPr lang="en" sz="1200" b="1" i="1"/>
              <a:t>query </a:t>
            </a:r>
            <a:r>
              <a:rPr lang="en" sz="1200"/>
              <a:t>devrait s’afficher sur la page</a:t>
            </a:r>
            <a:endParaRPr sz="1200"/>
          </a:p>
          <a:p>
            <a:pPr marL="0" lvl="0" indent="0" algn="l" rtl="0">
              <a:lnSpc>
                <a:spcPct val="135714"/>
              </a:lnSpc>
              <a:spcBef>
                <a:spcPts val="1000"/>
              </a:spcBef>
              <a:spcAft>
                <a:spcPts val="0"/>
              </a:spcAft>
              <a:buNone/>
            </a:pPr>
            <a:r>
              <a:rPr lang="en" sz="1050" b="1">
                <a:latin typeface="Courier New"/>
                <a:ea typeface="Courier New"/>
                <a:cs typeface="Courier New"/>
                <a:sym typeface="Courier New"/>
              </a:rPr>
              <a:t>app.get('/api/ateliers/:an/:mois', (req, res) =&gt; {</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   res.send(req.query);</a:t>
            </a:r>
            <a:endParaRPr sz="1050" b="1">
              <a:latin typeface="Courier New"/>
              <a:ea typeface="Courier New"/>
              <a:cs typeface="Courier New"/>
              <a:sym typeface="Courier New"/>
            </a:endParaRPr>
          </a:p>
          <a:p>
            <a:pPr marL="0" lvl="0" indent="0" algn="l" rtl="0">
              <a:lnSpc>
                <a:spcPct val="135714"/>
              </a:lnSpc>
              <a:spcBef>
                <a:spcPts val="0"/>
              </a:spcBef>
              <a:spcAft>
                <a:spcPts val="0"/>
              </a:spcAft>
              <a:buNone/>
            </a:pPr>
            <a:r>
              <a:rPr lang="en" sz="1050" b="1">
                <a:latin typeface="Courier New"/>
                <a:ea typeface="Courier New"/>
                <a:cs typeface="Courier New"/>
                <a:sym typeface="Courier New"/>
              </a:rPr>
              <a:t>});</a:t>
            </a:r>
            <a:endParaRPr sz="12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111"/>
          <p:cNvSpPr txBox="1">
            <a:spLocks noGrp="1"/>
          </p:cNvSpPr>
          <p:nvPr>
            <p:ph type="title"/>
          </p:nvPr>
        </p:nvSpPr>
        <p:spPr>
          <a:xfrm>
            <a:off x="471900" y="738725"/>
            <a:ext cx="84189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Création des API avec Express &gt; </a:t>
            </a:r>
            <a:r>
              <a:rPr lang="en">
                <a:solidFill>
                  <a:srgbClr val="FFFF00"/>
                </a:solidFill>
              </a:rPr>
              <a:t>Gestion des requêtes HTTP GET</a:t>
            </a:r>
            <a:endParaRPr>
              <a:solidFill>
                <a:srgbClr val="FFFF00"/>
              </a:solidFill>
            </a:endParaRPr>
          </a:p>
        </p:txBody>
      </p:sp>
      <p:sp>
        <p:nvSpPr>
          <p:cNvPr id="826" name="Google Shape;826;p111"/>
          <p:cNvSpPr txBox="1">
            <a:spLocks noGrp="1"/>
          </p:cNvSpPr>
          <p:nvPr>
            <p:ph type="body" idx="1"/>
          </p:nvPr>
        </p:nvSpPr>
        <p:spPr>
          <a:xfrm>
            <a:off x="147150" y="1777450"/>
            <a:ext cx="8743500" cy="3366000"/>
          </a:xfrm>
          <a:prstGeom prst="rect">
            <a:avLst/>
          </a:prstGeom>
        </p:spPr>
        <p:txBody>
          <a:bodyPr spcFirstLastPara="1" wrap="square" lIns="91425" tIns="91425" rIns="91425" bIns="91425" anchor="t" anchorCtr="0">
            <a:noAutofit/>
          </a:bodyPr>
          <a:lstStyle/>
          <a:p>
            <a:pPr marL="365760" lvl="0" indent="-213359" algn="l" rtl="0">
              <a:spcBef>
                <a:spcPts val="0"/>
              </a:spcBef>
              <a:spcAft>
                <a:spcPts val="0"/>
              </a:spcAft>
              <a:buSzPts val="1200"/>
              <a:buChar char="●"/>
            </a:pPr>
            <a:r>
              <a:rPr lang="en" sz="1200"/>
              <a:t>Vous allez implémenter la logique pour gérer la requête </a:t>
            </a:r>
            <a:r>
              <a:rPr lang="en" sz="1200" b="1"/>
              <a:t>HTTP GET</a:t>
            </a:r>
            <a:r>
              <a:rPr lang="en" sz="1200"/>
              <a:t> afin de retourner un atelier en fonction de l’id passé en paramètre: </a:t>
            </a:r>
            <a:endParaRPr b="1"/>
          </a:p>
          <a:p>
            <a:pPr marL="0" lvl="0" indent="0" algn="l" rtl="0">
              <a:spcBef>
                <a:spcPts val="1000"/>
              </a:spcBef>
              <a:spcAft>
                <a:spcPts val="0"/>
              </a:spcAft>
              <a:buNone/>
            </a:pPr>
            <a:r>
              <a:rPr lang="en" sz="1200" u="sng"/>
              <a:t>Exercice 1 :</a:t>
            </a:r>
            <a:endParaRPr sz="1200" b="1"/>
          </a:p>
          <a:p>
            <a:pPr marL="365760" lvl="0" indent="-213359" algn="l" rtl="0">
              <a:spcBef>
                <a:spcPts val="1000"/>
              </a:spcBef>
              <a:spcAft>
                <a:spcPts val="0"/>
              </a:spcAft>
              <a:buSzPts val="1200"/>
              <a:buAutoNum type="arabicPeriod"/>
            </a:pPr>
            <a:r>
              <a:rPr lang="en" sz="1200"/>
              <a:t>Ouvrez le fichier </a:t>
            </a:r>
            <a:r>
              <a:rPr lang="en" sz="1200" b="1" i="1"/>
              <a:t>index.js</a:t>
            </a:r>
            <a:r>
              <a:rPr lang="en" sz="1200"/>
              <a:t> du répertoire </a:t>
            </a:r>
            <a:r>
              <a:rPr lang="en" sz="1200" b="1" i="1"/>
              <a:t>express-demo</a:t>
            </a:r>
            <a:endParaRPr sz="1200" b="1" i="1"/>
          </a:p>
          <a:p>
            <a:pPr marL="365760" lvl="0" indent="-213359" algn="l" rtl="0">
              <a:spcBef>
                <a:spcPts val="1000"/>
              </a:spcBef>
              <a:spcAft>
                <a:spcPts val="0"/>
              </a:spcAft>
              <a:buSzPts val="1200"/>
              <a:buAutoNum type="arabicPeriod"/>
            </a:pPr>
            <a:r>
              <a:rPr lang="en" sz="1200"/>
              <a:t>Définissez un tableau </a:t>
            </a:r>
            <a:r>
              <a:rPr lang="en" sz="1200" b="1" i="1"/>
              <a:t>ateliers </a:t>
            </a:r>
            <a:r>
              <a:rPr lang="en" sz="1200"/>
              <a:t>ayant une suite d’objets. Chaque objet est constitué d’un </a:t>
            </a:r>
            <a:r>
              <a:rPr lang="en" sz="1200" b="1" i="1"/>
              <a:t>id </a:t>
            </a:r>
            <a:r>
              <a:rPr lang="en" sz="1200"/>
              <a:t>et d’un </a:t>
            </a:r>
            <a:r>
              <a:rPr lang="en" sz="1200" b="1" i="1"/>
              <a:t>nom </a:t>
            </a:r>
            <a:endParaRPr sz="1200" b="1" i="1"/>
          </a:p>
          <a:p>
            <a:pPr marL="365760" marR="0" lvl="0" indent="-213359" algn="l" rtl="0">
              <a:lnSpc>
                <a:spcPct val="115000"/>
              </a:lnSpc>
              <a:spcBef>
                <a:spcPts val="1000"/>
              </a:spcBef>
              <a:spcAft>
                <a:spcPts val="0"/>
              </a:spcAft>
              <a:buClr>
                <a:schemeClr val="lt2"/>
              </a:buClr>
              <a:buSzPts val="1200"/>
              <a:buFont typeface="Roboto"/>
              <a:buAutoNum type="arabicPeriod"/>
            </a:pPr>
            <a:r>
              <a:rPr lang="en" sz="1200"/>
              <a:t>Ajouter la logique de la route </a:t>
            </a:r>
            <a:r>
              <a:rPr lang="en" sz="1200" b="1"/>
              <a:t>HTTP GET</a:t>
            </a:r>
            <a:r>
              <a:rPr lang="en" sz="1200"/>
              <a:t> pour retourner un atelier en fonction de son </a:t>
            </a:r>
            <a:r>
              <a:rPr lang="en" sz="1200" b="1" i="1"/>
              <a:t>id</a:t>
            </a:r>
            <a:endParaRPr sz="1200" b="1" i="1"/>
          </a:p>
          <a:p>
            <a:pPr marL="457200" lvl="0" indent="0" algn="l" rtl="0">
              <a:lnSpc>
                <a:spcPct val="135714"/>
              </a:lnSpc>
              <a:spcBef>
                <a:spcPts val="1000"/>
              </a:spcBef>
              <a:spcAft>
                <a:spcPts val="0"/>
              </a:spcAft>
              <a:buNone/>
            </a:pPr>
            <a:r>
              <a:rPr lang="en" sz="1200" b="1">
                <a:latin typeface="Courier New"/>
                <a:ea typeface="Courier New"/>
                <a:cs typeface="Courier New"/>
                <a:sym typeface="Courier New"/>
              </a:rPr>
              <a:t>app.get('/api/ateliers/:id', (req, res) =&gt; {</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const atelier = ateliers.find(a =&gt; a.id === parseInt(req.params.id));</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   res.send(atelier);</a:t>
            </a:r>
            <a:endParaRPr sz="1200" b="1">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spcBef>
                <a:spcPts val="0"/>
              </a:spcBef>
              <a:spcAft>
                <a:spcPts val="0"/>
              </a:spcAft>
              <a:buNone/>
            </a:pPr>
            <a:endParaRPr sz="1050" b="1">
              <a:latin typeface="Courier New"/>
              <a:ea typeface="Courier New"/>
              <a:cs typeface="Courier New"/>
              <a:sym typeface="Courier New"/>
            </a:endParaRPr>
          </a:p>
          <a:p>
            <a:pPr marL="45720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0" algn="l" rtl="0">
              <a:spcBef>
                <a:spcPts val="1000"/>
              </a:spcBef>
              <a:spcAft>
                <a:spcPts val="1000"/>
              </a:spcAft>
              <a:buNone/>
            </a:pPr>
            <a:endParaRPr sz="120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6229</TotalTime>
  <Words>29234</Words>
  <Application>Microsoft Office PowerPoint</Application>
  <PresentationFormat>On-screen Show (16:9)</PresentationFormat>
  <Paragraphs>4159</Paragraphs>
  <Slides>303</Slides>
  <Notes>303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303</vt:i4>
      </vt:variant>
    </vt:vector>
  </HeadingPairs>
  <TitlesOfParts>
    <vt:vector size="307" baseType="lpstr">
      <vt:lpstr>Roboto</vt:lpstr>
      <vt:lpstr>Arial</vt:lpstr>
      <vt:lpstr>Courier New</vt:lpstr>
      <vt:lpstr>Material</vt:lpstr>
      <vt:lpstr>Cours: Node.js - Développement d’applications Web</vt:lpstr>
      <vt:lpstr>Préalables</vt:lpstr>
      <vt:lpstr>Objectif</vt:lpstr>
      <vt:lpstr>Contenu</vt:lpstr>
      <vt:lpstr>Node.js</vt:lpstr>
      <vt:lpstr>Node.js &gt; Définition</vt:lpstr>
      <vt:lpstr>Node.js &gt; Architecture</vt:lpstr>
      <vt:lpstr>Node.js &gt; Architecture</vt:lpstr>
      <vt:lpstr>Node.js &gt; Architecture</vt:lpstr>
      <vt:lpstr>Node.js &gt; Fonctionnement</vt:lpstr>
      <vt:lpstr>Node.js &gt; Installer Node.js</vt:lpstr>
      <vt:lpstr>Node.js &gt; Installer Node.js</vt:lpstr>
      <vt:lpstr>Node.js &gt; Installer Visual Studio Code</vt:lpstr>
      <vt:lpstr>Node.js &gt; Votre premier programme Node</vt:lpstr>
      <vt:lpstr>Node.js &gt; Votre premier programme Node</vt:lpstr>
      <vt:lpstr>Node.js &gt; Votre premier programme Node</vt:lpstr>
      <vt:lpstr>Node.js &gt; Module &gt; Introduction</vt:lpstr>
      <vt:lpstr>Node.js &gt; Module &gt; Objet global vs local</vt:lpstr>
      <vt:lpstr>Node.js &gt; Module &gt; Concept</vt:lpstr>
      <vt:lpstr>Node.js &gt; Module &gt; Créer un module</vt:lpstr>
      <vt:lpstr>Node.js &gt; Module &gt; Créer un module</vt:lpstr>
      <vt:lpstr>Node.js &gt; Module &gt; Charger un module</vt:lpstr>
      <vt:lpstr>Node.js &gt; Module &gt; Charger un module</vt:lpstr>
      <vt:lpstr>Node.js &gt; Module &gt; Fonction enveloppe de module</vt:lpstr>
      <vt:lpstr>Node.js &gt; Module &gt; Fonction enveloppe de module</vt:lpstr>
      <vt:lpstr>Node.js &gt; Module &gt; Module Path</vt:lpstr>
      <vt:lpstr>Node.js &gt; Module &gt; Module Path</vt:lpstr>
      <vt:lpstr>Node.js &gt; Module &gt; Module OS</vt:lpstr>
      <vt:lpstr>Node.js &gt; Module &gt; File System</vt:lpstr>
      <vt:lpstr>Node.js &gt; Module &gt; File System</vt:lpstr>
      <vt:lpstr>Node.js &gt; Module &gt; File System</vt:lpstr>
      <vt:lpstr>Node.js &gt; Module &gt; Events</vt:lpstr>
      <vt:lpstr>Node.js &gt; Module &gt; Events</vt:lpstr>
      <vt:lpstr>Node.js &gt; Module &gt; Events</vt:lpstr>
      <vt:lpstr>Node.js &gt; Module &gt; Events</vt:lpstr>
      <vt:lpstr>Node.js &gt; Module &gt; Arguments passés sur les événements</vt:lpstr>
      <vt:lpstr>Node.js &gt; Module &gt; Arguments passés sur les événements</vt:lpstr>
      <vt:lpstr>Node.js &gt; Module &gt; Étendre EventEmitter</vt:lpstr>
      <vt:lpstr>Node.js &gt; Module &gt; Étendre EventEmitter</vt:lpstr>
      <vt:lpstr>Node.js &gt; Module &gt; Étendre EventEmitter</vt:lpstr>
      <vt:lpstr>Node.js &gt; Module &gt; Étendre EventEmitter</vt:lpstr>
      <vt:lpstr>Node.js &gt; Module &gt; HTTP</vt:lpstr>
      <vt:lpstr>Node.js &gt; Module &gt; HTTP</vt:lpstr>
      <vt:lpstr>Node.js &gt; Module &gt; HTTP</vt:lpstr>
      <vt:lpstr>Node.js &gt; Module &gt; HTTP</vt:lpstr>
      <vt:lpstr>Node.js &gt; NPM &gt; Introduction</vt:lpstr>
      <vt:lpstr>Node.js &gt; NPM &gt; Package.json</vt:lpstr>
      <vt:lpstr>Node.js &gt; NPM &gt; Package.json</vt:lpstr>
      <vt:lpstr>Node.js &gt; NPM &gt; Installer une librairie node</vt:lpstr>
      <vt:lpstr>Node.js &gt; NPM &gt; Installer une librairie node</vt:lpstr>
      <vt:lpstr>Node.js &gt; NPM &gt; Utiliser une librairie</vt:lpstr>
      <vt:lpstr>Node.js &gt; NPM &gt; Utiliser une librairie</vt:lpstr>
      <vt:lpstr>Node.js &gt; NPM &gt; Dépendances d’une librairie</vt:lpstr>
      <vt:lpstr>Node.js &gt; NPM &gt; Contrôle de source </vt:lpstr>
      <vt:lpstr>Node.js &gt; NPM &gt; Contrôle de source </vt:lpstr>
      <vt:lpstr>Node.js &gt; NPM &gt; Version sémantique</vt:lpstr>
      <vt:lpstr>Node.js &gt; NPM &gt; Version sémantique</vt:lpstr>
      <vt:lpstr>Node.js &gt; NPM &gt; Version sémantique</vt:lpstr>
      <vt:lpstr>Node.js &gt; NPM &gt; Version sémantique</vt:lpstr>
      <vt:lpstr>Node.js &gt; NPM &gt; Afficher la liste des librairies installées</vt:lpstr>
      <vt:lpstr>Node.js &gt; NPM &gt; Afficher les informations d’une librairie</vt:lpstr>
      <vt:lpstr>Node.js &gt; NPM &gt; Installer une version spécifique d’une librairie</vt:lpstr>
      <vt:lpstr>Node.js &gt; NPM &gt; Mise à jour des librairies</vt:lpstr>
      <vt:lpstr>Node.js &gt; NPM &gt; Mise à jour des librairies</vt:lpstr>
      <vt:lpstr>Node.js &gt; NPM &gt; Mise à jour des librairies</vt:lpstr>
      <vt:lpstr>Node.js &gt; NPM &gt; DevDependencies</vt:lpstr>
      <vt:lpstr>Node.js &gt; NPM &gt; DevDependencies</vt:lpstr>
      <vt:lpstr>Node.js &gt; NPM &gt; Désinstaller une librairie</vt:lpstr>
      <vt:lpstr>Node.js &gt; NPM &gt; Les librairies globales</vt:lpstr>
      <vt:lpstr>Node.js &gt; NPM &gt; Publier une librairie</vt:lpstr>
      <vt:lpstr>Node.js &gt; NPM &gt; Publier une librairie</vt:lpstr>
      <vt:lpstr>Node.js &gt; NPM &gt; Publier une librairie</vt:lpstr>
      <vt:lpstr>Node.js &gt; NPM &gt; Publier une librairie</vt:lpstr>
      <vt:lpstr>Node.js &gt; NPM &gt; Mette à jour une librairie publiée</vt:lpstr>
      <vt:lpstr>Node.js &gt; NPM &gt; Mette à jour une librairie publiée</vt:lpstr>
      <vt:lpstr>Création des API avec Express &gt; Introduction</vt:lpstr>
      <vt:lpstr>Création des API avec Express &gt; Services REST</vt:lpstr>
      <vt:lpstr>Création des API avec Express &gt; Services REST</vt:lpstr>
      <vt:lpstr>Création des API avec Express &gt; Services REST</vt:lpstr>
      <vt:lpstr>Création des API avec Express &gt; Services REST</vt:lpstr>
      <vt:lpstr>Création des API avec Express &gt; Services REST</vt:lpstr>
      <vt:lpstr>Création des API avec Express &gt; Services REST</vt:lpstr>
      <vt:lpstr>Création des API avec Express &gt; Services REST</vt:lpstr>
      <vt:lpstr>Création des API avec Express &gt; Services REST</vt:lpstr>
      <vt:lpstr>Création des API avec Express &gt; Services REST</vt:lpstr>
      <vt:lpstr>Création des API avec Express &gt; Services REST</vt:lpstr>
      <vt:lpstr>Création des API avec Express &gt; Installer Express</vt:lpstr>
      <vt:lpstr>Création des API avec Express &gt; Créer un serveur Web avec Express</vt:lpstr>
      <vt:lpstr>Création des API avec Express &gt; Créer un serveur Web avec Express</vt:lpstr>
      <vt:lpstr>Création des API avec Express &gt; Créer un serveur Web avec Express</vt:lpstr>
      <vt:lpstr>Création des API avec Express &gt; Créer un serveur Web avec Express</vt:lpstr>
      <vt:lpstr>Création des API avec Express &gt; Créer un serveur Web avec Express</vt:lpstr>
      <vt:lpstr>Création des API avec Express &gt; Variables d’environnement</vt:lpstr>
      <vt:lpstr>Création des API avec Express &gt; Variables d’environnement</vt:lpstr>
      <vt:lpstr>Création des API avec Express &gt; Variables d’environnement</vt:lpstr>
      <vt:lpstr>Création des API avec Express &gt; Paramètres des routes</vt:lpstr>
      <vt:lpstr>Création des API avec Express &gt; Paramètres des routes</vt:lpstr>
      <vt:lpstr>Création des API avec Express &gt; Paramètres des routes</vt:lpstr>
      <vt:lpstr>Création des API avec Express &gt; Gestion des requêtes HTTP GET</vt:lpstr>
      <vt:lpstr>Création des API avec Express &gt; Gestion des requêtes HTTP GET</vt:lpstr>
      <vt:lpstr>Création des API avec Express &gt; Gestion des requêtes HTTP GET</vt:lpstr>
      <vt:lpstr>Création des API avec Express &gt; Gestion des requêtes HTTP GET</vt:lpstr>
      <vt:lpstr>Création des API avec Express &gt; Gestion des requêtes HTTP GET</vt:lpstr>
      <vt:lpstr>Création des API avec Express &gt; Gestion des requêtes HTTP POST</vt:lpstr>
      <vt:lpstr>Création des API avec Express &gt; Gestion des requêtes HTTP POST</vt:lpstr>
      <vt:lpstr>Création des API avec Express &gt; Gestion des requêtes HTTP POST</vt:lpstr>
      <vt:lpstr>Création des API avec Express &gt; Gestion des requêtes HTTP POST</vt:lpstr>
      <vt:lpstr>Création des API avec Express &gt; Gestion des requêtes HTTP POST</vt:lpstr>
      <vt:lpstr>Création des API avec Express &gt; Validation des paramètres d’entrée</vt:lpstr>
      <vt:lpstr>Création des API avec Express &gt; Validation des paramètres d’entrée</vt:lpstr>
      <vt:lpstr>Création des API avec Express &gt; Validation des paramètres d’entrée</vt:lpstr>
      <vt:lpstr>Création des API avec Express &gt; Validation des paramètres d’entrée</vt:lpstr>
      <vt:lpstr>Création des API avec Express &gt; Validation des paramètres d’entrée</vt:lpstr>
      <vt:lpstr>Création des API avec Express &gt; Validation des paramètres d’entrée</vt:lpstr>
      <vt:lpstr>Création des API avec Express &gt; Validation des paramètres d’entrée</vt:lpstr>
      <vt:lpstr>Création des API avec Express &gt; Validation des paramètres d’entrée</vt:lpstr>
      <vt:lpstr>Création des API avec Express &gt; Validation des paramètres d’entrée</vt:lpstr>
      <vt:lpstr>Création des API avec Express &gt; Validation des paramètres d’entrée</vt:lpstr>
      <vt:lpstr>Création des API avec Express &gt; Gestion des requêtes HTTP PUT</vt:lpstr>
      <vt:lpstr>Création des API avec Express &gt; Gestion des requêtes HTTP PUT</vt:lpstr>
      <vt:lpstr>Création des API avec Express &gt; Gestion des requêtes HTTP PUT</vt:lpstr>
      <vt:lpstr>Création des API avec Express &gt; Gestion des requêtes HTTP PUT</vt:lpstr>
      <vt:lpstr>Création des API avec Express &gt; Gestion des requêtes HTTP PUT</vt:lpstr>
      <vt:lpstr>Création des API avec Express &gt; Gestion des requêtes HTTP PUT</vt:lpstr>
      <vt:lpstr>Création des API avec Express &gt; Gestion des requêtes HTTP PUT</vt:lpstr>
      <vt:lpstr>Création des API avec Express &gt; Gestion des requêtes HTTP DELETE</vt:lpstr>
      <vt:lpstr>Création des API avec Express &gt; Gestion des requêtes HTTP DELETE</vt:lpstr>
      <vt:lpstr>Création des API avec Express &gt; Gestion des requêtes HTTP DELETE</vt:lpstr>
      <vt:lpstr>Création des API avec Express &gt; Gestion des requêtes HTTP DELETE</vt:lpstr>
      <vt:lpstr>Création des API avec Express &gt; Projet - Développer l’API Categories</vt:lpstr>
      <vt:lpstr>Express avancé &gt; Introduction</vt:lpstr>
      <vt:lpstr>Express avancé &gt; Middleware</vt:lpstr>
      <vt:lpstr>Express avancé &gt; Middleware</vt:lpstr>
      <vt:lpstr>Express avancé &gt; Créer une Fonction Middleware personnalisé</vt:lpstr>
      <vt:lpstr>Express avancé &gt; Créer une Fonction Middleware personnalisé</vt:lpstr>
      <vt:lpstr>Express avancé &gt; Créer une Fonction Middleware personnalisé</vt:lpstr>
      <vt:lpstr>Express avancé &gt; Créer une Fonction Middleware personnalisé</vt:lpstr>
      <vt:lpstr>Express avancé &gt; Créer une Fonction Middleware personnalisé</vt:lpstr>
      <vt:lpstr>Express avancé &gt; Créer une Fonction Middleware personnalisé</vt:lpstr>
      <vt:lpstr>Express avancé &gt; Créer une Fonction Middleware personnalisé</vt:lpstr>
      <vt:lpstr>Express avancé &gt; Middleware intégrés</vt:lpstr>
      <vt:lpstr>Express avancé &gt; Middleware intégrés</vt:lpstr>
      <vt:lpstr>Express avancé &gt; Middleware intégrés</vt:lpstr>
      <vt:lpstr>Express avancé &gt; Middleware tiers</vt:lpstr>
      <vt:lpstr>Express avancé &gt; Middleware tiers</vt:lpstr>
      <vt:lpstr>Express avancé &gt; Environnements</vt:lpstr>
      <vt:lpstr>Express avancé &gt; Environnements</vt:lpstr>
      <vt:lpstr>Express avancé &gt; Environnements</vt:lpstr>
      <vt:lpstr>Express avancé &gt; Configuration</vt:lpstr>
      <vt:lpstr>Express avancé &gt; Configuration</vt:lpstr>
      <vt:lpstr>Express avancé &gt; Configuration</vt:lpstr>
      <vt:lpstr>Express avancé &gt; Configuration</vt:lpstr>
      <vt:lpstr>Express avancé &gt; Configuration</vt:lpstr>
      <vt:lpstr>Express avancé &gt; Débogage</vt:lpstr>
      <vt:lpstr>Express avancé &gt; Débogage</vt:lpstr>
      <vt:lpstr>Express avancé &gt; Débogage</vt:lpstr>
      <vt:lpstr>Express avancé &gt; Débogage</vt:lpstr>
      <vt:lpstr>Express avancé &gt; Générateur de Template</vt:lpstr>
      <vt:lpstr>Express avancé &gt; Générateur de Template</vt:lpstr>
      <vt:lpstr>Express avancé &gt; Générateur de Template</vt:lpstr>
      <vt:lpstr>Express avancé &gt; Générateur de Template</vt:lpstr>
      <vt:lpstr>Express avancé &gt; Générateur de Template</vt:lpstr>
      <vt:lpstr>Express avancé &gt; Structure d’une application Express</vt:lpstr>
      <vt:lpstr>Express avancé &gt; Structure d’une application Express</vt:lpstr>
      <vt:lpstr>Express avancé &gt; Structure d’une application Express</vt:lpstr>
      <vt:lpstr>Express avancé &gt; Structure d’une application Express</vt:lpstr>
      <vt:lpstr>Express avancé &gt; Structure d’une application Express</vt:lpstr>
      <vt:lpstr>Express avancé &gt; Structure d’une application Express</vt:lpstr>
      <vt:lpstr>Express avancé &gt; Structure d’une application Express</vt:lpstr>
      <vt:lpstr>Express avancé &gt; Structure d’une application Express</vt:lpstr>
      <vt:lpstr>Code Synchrone et Asynchrone &gt; Introduction</vt:lpstr>
      <vt:lpstr>Code Synchrone et Asynchrone &gt; Introduction</vt:lpstr>
      <vt:lpstr>Code Synchrone et Asynchrone &gt; Introduction</vt:lpstr>
      <vt:lpstr>Code Synchrone et Asynchrone &gt; Introduction</vt:lpstr>
      <vt:lpstr>Code Synchrone et Asynchrone &gt; Méthodes de gestion de code asynchrone</vt:lpstr>
      <vt:lpstr>Code Synchrone et Asynchrone &gt; Méthodes de gestion de code asynchrone</vt:lpstr>
      <vt:lpstr>Code Synchrone et Asynchrone &gt; Méthodes de gestion de code asynchrone</vt:lpstr>
      <vt:lpstr>Code Synchrone et Asynchrone &gt; Fonctions de rappel ( Callbacks )</vt:lpstr>
      <vt:lpstr>Code Synchrone et Asynchrone &gt; Fonctions de rappel ( Callbacks )</vt:lpstr>
      <vt:lpstr>Code Synchrone et Asynchrone &gt; Fonctions de rappel ( Callbacks )</vt:lpstr>
      <vt:lpstr>Code Synchrone et Asynchrone &gt; Fonctions de rappel ( Callbacks )</vt:lpstr>
      <vt:lpstr>Code Synchrone et Asynchrone &gt; Fonctions de rappel ( Callbacks )</vt:lpstr>
      <vt:lpstr>Code Synchrone et Asynchrone &gt; Fonctions de rappel ( Callbacks )</vt:lpstr>
      <vt:lpstr>Code Synchrone et Asynchrone &gt; Fonctions de rappel ( Callbacks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Promesses ( Promises )</vt:lpstr>
      <vt:lpstr>Code Synchrone et Asynchrone &gt; Async et Await</vt:lpstr>
      <vt:lpstr>Code Synchrone et Asynchrone &gt; Async et Await</vt:lpstr>
      <vt:lpstr>Code Synchrone et Asynchrone &gt; Async et Await</vt:lpstr>
      <vt:lpstr>Code Synchrone et Asynchrone &gt; Async et Await</vt:lpstr>
      <vt:lpstr>Code Synchrone et Asynchrone &gt; Async et Await</vt:lpstr>
      <vt:lpstr>Code Synchrone et Asynchrone &gt; Async et Await</vt:lpstr>
      <vt:lpstr>Code Synchrone et Asynchrone &gt; Async et Await</vt:lpstr>
      <vt:lpstr>Code Synchrone et Asynchrone &gt; Async et Await</vt:lpstr>
      <vt:lpstr>Code Synchrone et Asynchrone &gt; Async et Await</vt:lpstr>
      <vt:lpstr>Code Synchrone et Asynchrone &gt; Async et Await</vt:lpstr>
      <vt:lpstr>Code Synchrone et Asynchrone &gt; Async et Await</vt:lpstr>
      <vt:lpstr>MongoDB &gt; Introduction</vt:lpstr>
      <vt:lpstr>MongoDB &gt; Installation</vt:lpstr>
      <vt:lpstr>MongoDB &gt; Installation</vt:lpstr>
      <vt:lpstr>MongoDB &gt; Configuration</vt:lpstr>
      <vt:lpstr>MongoDB &gt; Configuration</vt:lpstr>
      <vt:lpstr>MongoDB &gt; MongoDB Compass et installation</vt:lpstr>
      <vt:lpstr>MongoDB &gt; MongoDB Compass et installation</vt:lpstr>
      <vt:lpstr>MongoDB &gt; Connexion</vt:lpstr>
      <vt:lpstr>MongoDB &gt; Connexion</vt:lpstr>
      <vt:lpstr>MongoDB &gt; Connexion</vt:lpstr>
      <vt:lpstr>MongoDB &gt; Schémas</vt:lpstr>
      <vt:lpstr>MongoDB &gt; Schémas</vt:lpstr>
      <vt:lpstr>MongoDB &gt; Schémas</vt:lpstr>
      <vt:lpstr>MongoDB &gt; Model</vt:lpstr>
      <vt:lpstr>MongoDB &gt; Model</vt:lpstr>
      <vt:lpstr>MongoDB &gt; Sauvegarder un document</vt:lpstr>
      <vt:lpstr>MongoDB &gt; Sauvegarder un document</vt:lpstr>
      <vt:lpstr>MongoDB &gt; Sauvegarder un document</vt:lpstr>
      <vt:lpstr>MongoDB &gt; Sauvegarder un document</vt:lpstr>
      <vt:lpstr>MongoDB &gt; Sauvegarder un document</vt:lpstr>
      <vt:lpstr>MongoDB &gt; Sauvegarder un document</vt:lpstr>
      <vt:lpstr>MongoDB &gt; Sélectionner des documents</vt:lpstr>
      <vt:lpstr>MongoDB &gt; Sélectionner des documents</vt:lpstr>
      <vt:lpstr>MongoDB &gt; Sélectionner des documents</vt:lpstr>
      <vt:lpstr>MongoDB &gt; Opérateurs de comparaison</vt:lpstr>
      <vt:lpstr>MongoDB &gt; Opérateurs de comparaison</vt:lpstr>
      <vt:lpstr>MongoDB &gt; Opérateurs de comparaison</vt:lpstr>
      <vt:lpstr>MongoDB &gt; Opérateurs logiques</vt:lpstr>
      <vt:lpstr>MongoDB &gt; Opérateurs logiques</vt:lpstr>
      <vt:lpstr>MongoDB &gt; Expressions régulières</vt:lpstr>
      <vt:lpstr>MongoDB &gt; Expressions régulières</vt:lpstr>
      <vt:lpstr>MongoDB &gt; Comptage</vt:lpstr>
      <vt:lpstr>MongoDB &gt; Pagination</vt:lpstr>
      <vt:lpstr>MongoDB &gt; Pagination</vt:lpstr>
      <vt:lpstr>MongoDB &gt; Mise à jour d’un document</vt:lpstr>
      <vt:lpstr>MongoDB &gt; Mise à jour d’un document</vt:lpstr>
      <vt:lpstr>MongoDB &gt; Mise à jour d’un document</vt:lpstr>
      <vt:lpstr>MongoDB &gt; Mise à jour d’un document</vt:lpstr>
      <vt:lpstr>MongoDB &gt; Supprimer des documents</vt:lpstr>
      <vt:lpstr>MongoDB &gt; Supprimer des documents</vt:lpstr>
      <vt:lpstr>MongoDB &gt; Exercices</vt:lpstr>
      <vt:lpstr>MongoDB &gt; Exercices</vt:lpstr>
      <vt:lpstr>MongoDB &gt; Exercices</vt:lpstr>
      <vt:lpstr>MongoDB &gt; Validation</vt:lpstr>
      <vt:lpstr>MongoDB &gt; Validation</vt:lpstr>
      <vt:lpstr>MongoDB &gt; Validation</vt:lpstr>
      <vt:lpstr>MongoDB &gt; Validateurs intégrés</vt:lpstr>
      <vt:lpstr>MongoDB &gt; Validateurs intégrés</vt:lpstr>
      <vt:lpstr>MongoDB &gt; Validateurs intégrés</vt:lpstr>
      <vt:lpstr>MongoDB &gt; Validateurs personnalisés</vt:lpstr>
      <vt:lpstr>MongoDB &gt; Validateurs asynchrones</vt:lpstr>
      <vt:lpstr>MongoDB &gt; Validateurs asynchrones</vt:lpstr>
      <vt:lpstr>MongoDB &gt; Validateurs asynchrones</vt:lpstr>
      <vt:lpstr>MongoDB &gt; Erreurs de validation</vt:lpstr>
      <vt:lpstr>MongoDB &gt; Autres options de Schéma</vt:lpstr>
      <vt:lpstr>MongoDB &gt; Autres options de Schéma</vt:lpstr>
      <vt:lpstr>MongoDB &gt; Projets</vt:lpstr>
      <vt:lpstr>MongoDB &gt; Structurer le model</vt:lpstr>
      <vt:lpstr>MongoDB &gt; Structurer le model</vt:lpstr>
      <vt:lpstr>MongoDB &gt; Relations &gt; Modéliser les relations</vt:lpstr>
      <vt:lpstr>MongoDB &gt; Relations &gt; Modéliser les relations</vt:lpstr>
      <vt:lpstr>MongoDB &gt; Relations &gt; Modéliser les relations</vt:lpstr>
      <vt:lpstr>MongoDB &gt; Relations &gt; Modéliser les relations</vt:lpstr>
      <vt:lpstr>MongoDB &gt; Relations &gt; Modéliser les relations</vt:lpstr>
      <vt:lpstr>MongoDB &gt; Relations &gt; Référencer les documents</vt:lpstr>
      <vt:lpstr>MongoDB &gt; Relations &gt; Référencer les documents</vt:lpstr>
      <vt:lpstr>MongoDB &gt; Relations &gt; Référencer les documents</vt:lpstr>
      <vt:lpstr>MongoDB &gt; Relations &gt; Alimenter les références</vt:lpstr>
      <vt:lpstr>MongoDB &gt; Relations &gt; Alimenter les références</vt:lpstr>
      <vt:lpstr>MongoDB &gt; Relations &gt; Intégrer les documents</vt:lpstr>
      <vt:lpstr>MongoDB &gt; Relations &gt; Intégrer les documents</vt:lpstr>
      <vt:lpstr>MongoDB &gt; Relations &gt; Intégrer les documents</vt:lpstr>
      <vt:lpstr>MongoDB &gt; Relations &gt; Intégrer les documents</vt:lpstr>
      <vt:lpstr>MongoDB &gt; Relations &gt; Intégrer les documents</vt:lpstr>
      <vt:lpstr>MongoDB &gt; Relations &gt; Tableau de sous documents</vt:lpstr>
      <vt:lpstr>MongoDB &gt; Relations &gt; Tableau de sous documents</vt:lpstr>
      <vt:lpstr>MongoDB &gt; Relations &gt; Tableau de sous documents</vt:lpstr>
      <vt:lpstr>MongoDB &gt; Relations &gt; Tableau de sous documents</vt:lpstr>
      <vt:lpstr>MongoDB &gt; Relations &gt; Tableau de sous documents</vt:lpstr>
      <vt:lpstr>MongoDB &gt; Relations &gt; Projets</vt:lpstr>
      <vt:lpstr>MongoDB &gt; Relations &gt; Projets</vt:lpstr>
      <vt:lpstr>MongoDB &gt; Relations &gt; Projets</vt:lpstr>
      <vt:lpstr>MongoDB &gt; Relations &gt; Transactions</vt:lpstr>
      <vt:lpstr>MongoDB &gt; Relations &gt; Transactions</vt:lpstr>
      <vt:lpstr>MongoDB &gt; Relations &gt; Transactions</vt:lpstr>
      <vt:lpstr>MongoDB &gt; Relations &gt; ObjectId</vt:lpstr>
      <vt:lpstr>MongoDB &gt; Relations &gt; ObjectId</vt:lpstr>
      <vt:lpstr>MongoDB &gt; Relations &gt; ObjectId</vt:lpstr>
      <vt:lpstr>MongoDB &gt; Relations &gt; Valider les ObjectId</vt:lpstr>
      <vt:lpstr>MongoDB &gt; Relations &gt; Valider les ObjectId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Node.js - Développement d’applications Web</dc:title>
  <dc:creator>Rostomito</dc:creator>
  <cp:lastModifiedBy>Rostomito</cp:lastModifiedBy>
  <cp:revision>164</cp:revision>
  <dcterms:modified xsi:type="dcterms:W3CDTF">2018-11-17T05:48:11Z</dcterms:modified>
</cp:coreProperties>
</file>