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egreya Sans SC" charset="1" panose="00000500000000000000"/>
      <p:regular r:id="rId18"/>
    </p:embeddedFont>
    <p:embeddedFont>
      <p:font typeface="DM Sans" charset="1" panose="00000000000000000000"/>
      <p:regular r:id="rId19"/>
    </p:embeddedFont>
    <p:embeddedFont>
      <p:font typeface="Alegreya Sans SC Bold" charset="1" panose="00000800000000000000"/>
      <p:regular r:id="rId20"/>
    </p:embeddedFont>
    <p:embeddedFont>
      <p:font typeface="Fira Sans" charset="1" panose="020B0503050000020004"/>
      <p:regular r:id="rId21"/>
    </p:embeddedFont>
    <p:embeddedFont>
      <p:font typeface="DM Sans Bold" charset="1" panose="00000000000000000000"/>
      <p:regular r:id="rId22"/>
    </p:embeddedFont>
    <p:embeddedFont>
      <p:font typeface="Open Sauce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76399" y="2173146"/>
            <a:ext cx="5249238" cy="6896447"/>
          </a:xfrm>
          <a:custGeom>
            <a:avLst/>
            <a:gdLst/>
            <a:ahLst/>
            <a:cxnLst/>
            <a:rect r="r" b="b" t="t" l="l"/>
            <a:pathLst>
              <a:path h="6896447" w="5249238">
                <a:moveTo>
                  <a:pt x="0" y="0"/>
                </a:moveTo>
                <a:lnTo>
                  <a:pt x="5249238" y="0"/>
                </a:lnTo>
                <a:lnTo>
                  <a:pt x="5249238" y="6896447"/>
                </a:lnTo>
                <a:lnTo>
                  <a:pt x="0" y="6896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10800000">
            <a:off x="-286818" y="1217407"/>
            <a:ext cx="5208407" cy="6842803"/>
          </a:xfrm>
          <a:custGeom>
            <a:avLst/>
            <a:gdLst/>
            <a:ahLst/>
            <a:cxnLst/>
            <a:rect r="r" b="b" t="t" l="l"/>
            <a:pathLst>
              <a:path h="6842803" w="5208407">
                <a:moveTo>
                  <a:pt x="0" y="0"/>
                </a:moveTo>
                <a:lnTo>
                  <a:pt x="5208407" y="0"/>
                </a:lnTo>
                <a:lnTo>
                  <a:pt x="5208407" y="6842803"/>
                </a:lnTo>
                <a:lnTo>
                  <a:pt x="0" y="684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4921589" y="3557484"/>
            <a:ext cx="13366411" cy="3043429"/>
          </a:xfrm>
          <a:custGeom>
            <a:avLst/>
            <a:gdLst/>
            <a:ahLst/>
            <a:cxnLst/>
            <a:rect r="r" b="b" t="t" l="l"/>
            <a:pathLst>
              <a:path h="3043429" w="13366411">
                <a:moveTo>
                  <a:pt x="0" y="0"/>
                </a:moveTo>
                <a:lnTo>
                  <a:pt x="13366411" y="0"/>
                </a:lnTo>
                <a:lnTo>
                  <a:pt x="13366411" y="3043429"/>
                </a:lnTo>
                <a:lnTo>
                  <a:pt x="0" y="3043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6072780" y="2096183"/>
            <a:ext cx="6554923" cy="4114800"/>
          </a:xfrm>
          <a:custGeom>
            <a:avLst/>
            <a:gdLst/>
            <a:ahLst/>
            <a:cxnLst/>
            <a:rect r="r" b="b" t="t" l="l"/>
            <a:pathLst>
              <a:path h="4114800" w="6554923">
                <a:moveTo>
                  <a:pt x="0" y="0"/>
                </a:moveTo>
                <a:lnTo>
                  <a:pt x="6554923" y="0"/>
                </a:lnTo>
                <a:lnTo>
                  <a:pt x="6554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3780228" y="-659099"/>
            <a:ext cx="11605199" cy="11605199"/>
          </a:xfrm>
          <a:custGeom>
            <a:avLst/>
            <a:gdLst/>
            <a:ahLst/>
            <a:cxnLst/>
            <a:rect r="r" b="b" t="t" l="l"/>
            <a:pathLst>
              <a:path h="11605199" w="11605199">
                <a:moveTo>
                  <a:pt x="0" y="0"/>
                </a:moveTo>
                <a:lnTo>
                  <a:pt x="11605198" y="0"/>
                </a:lnTo>
                <a:lnTo>
                  <a:pt x="11605198" y="11605198"/>
                </a:lnTo>
                <a:lnTo>
                  <a:pt x="0" y="11605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70162" y="2961531"/>
            <a:ext cx="10271632" cy="218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83"/>
              </a:lnSpc>
            </a:pPr>
            <a:r>
              <a:rPr lang="en-US" sz="14241" spc="3816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Project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21340" y="5353050"/>
            <a:ext cx="14564528" cy="1591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</a:pPr>
            <a:r>
              <a:rPr lang="en-US" sz="11866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NLP Prodect Review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1086558" y="6425555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239162" y="5259319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15390121" y="1822870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14542725" y="656634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272" y="790670"/>
            <a:ext cx="10955918" cy="1959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2"/>
              </a:lnSpc>
              <a:spcBef>
                <a:spcPct val="0"/>
              </a:spcBef>
            </a:pPr>
            <a:r>
              <a:rPr lang="en-US" b="true" sz="5637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NLP Models and Summarization for Product Reviews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72933" y="3208627"/>
            <a:ext cx="13342134" cy="5898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28527" indent="-264264" lvl="1">
              <a:lnSpc>
                <a:spcPts val="3427"/>
              </a:lnSpc>
              <a:buFont typeface="Arial"/>
              <a:buChar char="•"/>
            </a:pPr>
            <a:r>
              <a:rPr lang="en-US" b="true" sz="2448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BART: </a:t>
            </a:r>
            <a:r>
              <a:rPr lang="en-US" sz="2448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Extracts key sentences (fast and accurate)</a:t>
            </a:r>
            <a:r>
              <a:rPr lang="en-US" b="true" sz="2448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.</a:t>
            </a:r>
          </a:p>
          <a:p>
            <a:pPr algn="ctr" marL="528527" indent="-264264" lvl="1">
              <a:lnSpc>
                <a:spcPts val="3427"/>
              </a:lnSpc>
              <a:buFont typeface="Arial"/>
              <a:buChar char="•"/>
            </a:pPr>
            <a:r>
              <a:rPr lang="en-US" b="true" sz="2448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T5: </a:t>
            </a:r>
            <a:r>
              <a:rPr lang="en-US" sz="2448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Generates blog-style summaries (more creative).</a:t>
            </a:r>
          </a:p>
          <a:p>
            <a:pPr algn="ctr" marL="528527" indent="-264264" lvl="1">
              <a:lnSpc>
                <a:spcPts val="3427"/>
              </a:lnSpc>
              <a:buFont typeface="Arial"/>
              <a:buChar char="•"/>
            </a:pPr>
            <a:r>
              <a:rPr lang="en-US" b="true" sz="2448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GPT-4: </a:t>
            </a:r>
            <a:r>
              <a:rPr lang="en-US" sz="2448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Deep understanding, great f</a:t>
            </a:r>
            <a:r>
              <a:rPr lang="en-US" sz="2448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or storytelling.</a:t>
            </a:r>
          </a:p>
          <a:p>
            <a:pPr algn="ctr">
              <a:lnSpc>
                <a:spcPts val="3427"/>
              </a:lnSpc>
            </a:pPr>
          </a:p>
          <a:p>
            <a:pPr algn="ctr" marL="702095" indent="-351048" lvl="1">
              <a:lnSpc>
                <a:spcPts val="4552"/>
              </a:lnSpc>
              <a:buFont typeface="Arial"/>
              <a:buChar char="•"/>
            </a:pPr>
            <a:r>
              <a:rPr lang="en-US" b="true" sz="3251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Summarization Process:</a:t>
            </a:r>
          </a:p>
          <a:p>
            <a:pPr algn="ctr" marL="528527" indent="-264264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Combined first 10 reviews per product</a:t>
            </a:r>
          </a:p>
          <a:p>
            <a:pPr algn="ctr" marL="528527" indent="-264264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 Us</a:t>
            </a:r>
            <a:r>
              <a:rPr lang="en-US" sz="2448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ed facebook/bart-large-cnn with HuggingFace</a:t>
            </a:r>
          </a:p>
          <a:p>
            <a:pPr algn="ctr" marL="528527" indent="-264264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 Output: 30–150 word summaries</a:t>
            </a:r>
          </a:p>
          <a:p>
            <a:pPr algn="ctr">
              <a:lnSpc>
                <a:spcPts val="3427"/>
              </a:lnSpc>
            </a:pPr>
          </a:p>
          <a:p>
            <a:pPr algn="ctr" marL="702095" indent="-351048" lvl="1">
              <a:lnSpc>
                <a:spcPts val="4552"/>
              </a:lnSpc>
              <a:buFont typeface="Arial"/>
              <a:buChar char="•"/>
            </a:pPr>
            <a:r>
              <a:rPr lang="en-US" b="true" sz="3251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Final Output Includes:</a:t>
            </a:r>
          </a:p>
          <a:p>
            <a:pPr algn="ctr" marL="528527" indent="-264264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Top 3 Products</a:t>
            </a:r>
          </a:p>
          <a:p>
            <a:pPr algn="ctr" marL="528527" indent="-264264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Key Complaints</a:t>
            </a:r>
          </a:p>
          <a:p>
            <a:pPr algn="ctr" marL="528527" indent="-264264" lvl="1">
              <a:lnSpc>
                <a:spcPts val="3427"/>
              </a:lnSpc>
              <a:spcBef>
                <a:spcPct val="0"/>
              </a:spcBef>
              <a:buFont typeface="Arial"/>
              <a:buChar char="•"/>
            </a:pPr>
            <a:r>
              <a:rPr lang="en-US" sz="2448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Worst Product to Avoid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10800000">
            <a:off x="-1105436" y="0"/>
            <a:ext cx="5208407" cy="6842803"/>
          </a:xfrm>
          <a:custGeom>
            <a:avLst/>
            <a:gdLst/>
            <a:ahLst/>
            <a:cxnLst/>
            <a:rect r="r" b="b" t="t" l="l"/>
            <a:pathLst>
              <a:path h="6842803" w="5208407">
                <a:moveTo>
                  <a:pt x="0" y="0"/>
                </a:moveTo>
                <a:lnTo>
                  <a:pt x="5208407" y="0"/>
                </a:lnTo>
                <a:lnTo>
                  <a:pt x="5208407" y="6842803"/>
                </a:lnTo>
                <a:lnTo>
                  <a:pt x="0" y="684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3780228" y="-659099"/>
            <a:ext cx="11605199" cy="11605199"/>
          </a:xfrm>
          <a:custGeom>
            <a:avLst/>
            <a:gdLst/>
            <a:ahLst/>
            <a:cxnLst/>
            <a:rect r="r" b="b" t="t" l="l"/>
            <a:pathLst>
              <a:path h="11605199" w="11605199">
                <a:moveTo>
                  <a:pt x="0" y="0"/>
                </a:moveTo>
                <a:lnTo>
                  <a:pt x="11605198" y="0"/>
                </a:lnTo>
                <a:lnTo>
                  <a:pt x="11605198" y="11605198"/>
                </a:lnTo>
                <a:lnTo>
                  <a:pt x="0" y="11605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303831" y="2603395"/>
            <a:ext cx="11605199" cy="11605199"/>
          </a:xfrm>
          <a:custGeom>
            <a:avLst/>
            <a:gdLst/>
            <a:ahLst/>
            <a:cxnLst/>
            <a:rect r="r" b="b" t="t" l="l"/>
            <a:pathLst>
              <a:path h="11605199" w="11605199">
                <a:moveTo>
                  <a:pt x="0" y="0"/>
                </a:moveTo>
                <a:lnTo>
                  <a:pt x="11605198" y="0"/>
                </a:lnTo>
                <a:lnTo>
                  <a:pt x="11605198" y="11605198"/>
                </a:lnTo>
                <a:lnTo>
                  <a:pt x="0" y="11605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333589" y="4378486"/>
            <a:ext cx="5249238" cy="6896447"/>
          </a:xfrm>
          <a:custGeom>
            <a:avLst/>
            <a:gdLst/>
            <a:ahLst/>
            <a:cxnLst/>
            <a:rect r="r" b="b" t="t" l="l"/>
            <a:pathLst>
              <a:path h="6896447" w="5249238">
                <a:moveTo>
                  <a:pt x="0" y="0"/>
                </a:moveTo>
                <a:lnTo>
                  <a:pt x="5249238" y="0"/>
                </a:lnTo>
                <a:lnTo>
                  <a:pt x="5249238" y="6896446"/>
                </a:lnTo>
                <a:lnTo>
                  <a:pt x="0" y="6896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4921589" y="3557484"/>
            <a:ext cx="13366411" cy="3043429"/>
          </a:xfrm>
          <a:custGeom>
            <a:avLst/>
            <a:gdLst/>
            <a:ahLst/>
            <a:cxnLst/>
            <a:rect r="r" b="b" t="t" l="l"/>
            <a:pathLst>
              <a:path h="3043429" w="13366411">
                <a:moveTo>
                  <a:pt x="0" y="0"/>
                </a:moveTo>
                <a:lnTo>
                  <a:pt x="13366411" y="0"/>
                </a:lnTo>
                <a:lnTo>
                  <a:pt x="13366411" y="3043429"/>
                </a:lnTo>
                <a:lnTo>
                  <a:pt x="0" y="3043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41771" y="2442409"/>
            <a:ext cx="10804458" cy="3494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13"/>
              </a:lnSpc>
            </a:pPr>
            <a:r>
              <a:rPr lang="en-US" sz="13379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 Gradio Deployment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76399" y="2173146"/>
            <a:ext cx="5249238" cy="6896447"/>
          </a:xfrm>
          <a:custGeom>
            <a:avLst/>
            <a:gdLst/>
            <a:ahLst/>
            <a:cxnLst/>
            <a:rect r="r" b="b" t="t" l="l"/>
            <a:pathLst>
              <a:path h="6896447" w="5249238">
                <a:moveTo>
                  <a:pt x="0" y="0"/>
                </a:moveTo>
                <a:lnTo>
                  <a:pt x="5249238" y="0"/>
                </a:lnTo>
                <a:lnTo>
                  <a:pt x="5249238" y="6896447"/>
                </a:lnTo>
                <a:lnTo>
                  <a:pt x="0" y="6896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10800000">
            <a:off x="-286818" y="1217407"/>
            <a:ext cx="5208407" cy="6842803"/>
          </a:xfrm>
          <a:custGeom>
            <a:avLst/>
            <a:gdLst/>
            <a:ahLst/>
            <a:cxnLst/>
            <a:rect r="r" b="b" t="t" l="l"/>
            <a:pathLst>
              <a:path h="6842803" w="5208407">
                <a:moveTo>
                  <a:pt x="0" y="0"/>
                </a:moveTo>
                <a:lnTo>
                  <a:pt x="5208407" y="0"/>
                </a:lnTo>
                <a:lnTo>
                  <a:pt x="5208407" y="6842803"/>
                </a:lnTo>
                <a:lnTo>
                  <a:pt x="0" y="684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4921589" y="3557484"/>
            <a:ext cx="13366411" cy="3043429"/>
          </a:xfrm>
          <a:custGeom>
            <a:avLst/>
            <a:gdLst/>
            <a:ahLst/>
            <a:cxnLst/>
            <a:rect r="r" b="b" t="t" l="l"/>
            <a:pathLst>
              <a:path h="3043429" w="13366411">
                <a:moveTo>
                  <a:pt x="0" y="0"/>
                </a:moveTo>
                <a:lnTo>
                  <a:pt x="13366411" y="0"/>
                </a:lnTo>
                <a:lnTo>
                  <a:pt x="13366411" y="3043429"/>
                </a:lnTo>
                <a:lnTo>
                  <a:pt x="0" y="3043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1604795" y="-1163791"/>
            <a:ext cx="11605199" cy="11605199"/>
          </a:xfrm>
          <a:custGeom>
            <a:avLst/>
            <a:gdLst/>
            <a:ahLst/>
            <a:cxnLst/>
            <a:rect r="r" b="b" t="t" l="l"/>
            <a:pathLst>
              <a:path h="11605199" w="11605199">
                <a:moveTo>
                  <a:pt x="0" y="0"/>
                </a:moveTo>
                <a:lnTo>
                  <a:pt x="11605198" y="0"/>
                </a:lnTo>
                <a:lnTo>
                  <a:pt x="11605198" y="11605199"/>
                </a:lnTo>
                <a:lnTo>
                  <a:pt x="0" y="116051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15970" y="4223324"/>
            <a:ext cx="7464258" cy="182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</a:pPr>
            <a:r>
              <a:rPr lang="en-US" sz="11866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Thank You!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26117" y="6044626"/>
            <a:ext cx="3678677" cy="62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9"/>
              </a:lnSpc>
            </a:pPr>
            <a:r>
              <a:rPr lang="en-US" sz="4128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080307" y="-1732119"/>
            <a:ext cx="8415386" cy="8415386"/>
          </a:xfrm>
          <a:custGeom>
            <a:avLst/>
            <a:gdLst/>
            <a:ahLst/>
            <a:cxnLst/>
            <a:rect r="r" b="b" t="t" l="l"/>
            <a:pathLst>
              <a:path h="8415386" w="8415386">
                <a:moveTo>
                  <a:pt x="0" y="0"/>
                </a:moveTo>
                <a:lnTo>
                  <a:pt x="8415386" y="0"/>
                </a:lnTo>
                <a:lnTo>
                  <a:pt x="8415386" y="8415386"/>
                </a:lnTo>
                <a:lnTo>
                  <a:pt x="0" y="8415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39935" y="4247864"/>
            <a:ext cx="12808130" cy="157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7"/>
              </a:lnSpc>
            </a:pPr>
            <a:r>
              <a:rPr lang="en-US" sz="4527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▪︎ Alhanouf Aljamaan </a:t>
            </a:r>
          </a:p>
          <a:p>
            <a:pPr algn="ctr">
              <a:lnSpc>
                <a:spcPts val="6337"/>
              </a:lnSpc>
              <a:spcBef>
                <a:spcPct val="0"/>
              </a:spcBef>
            </a:pPr>
            <a:r>
              <a:rPr lang="en-US" sz="4527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▪︎ Dana AlOmari</a:t>
            </a: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10800000">
            <a:off x="853604" y="472515"/>
            <a:ext cx="2952452" cy="3878930"/>
          </a:xfrm>
          <a:custGeom>
            <a:avLst/>
            <a:gdLst/>
            <a:ahLst/>
            <a:cxnLst/>
            <a:rect r="r" b="b" t="t" l="l"/>
            <a:pathLst>
              <a:path h="3878930" w="2952452">
                <a:moveTo>
                  <a:pt x="0" y="0"/>
                </a:moveTo>
                <a:lnTo>
                  <a:pt x="2952453" y="0"/>
                </a:lnTo>
                <a:lnTo>
                  <a:pt x="2952453" y="3878931"/>
                </a:lnTo>
                <a:lnTo>
                  <a:pt x="0" y="38789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609329" y="3260610"/>
            <a:ext cx="8415386" cy="8415386"/>
          </a:xfrm>
          <a:custGeom>
            <a:avLst/>
            <a:gdLst/>
            <a:ahLst/>
            <a:cxnLst/>
            <a:rect r="r" b="b" t="t" l="l"/>
            <a:pathLst>
              <a:path h="8415386" w="8415386">
                <a:moveTo>
                  <a:pt x="0" y="0"/>
                </a:moveTo>
                <a:lnTo>
                  <a:pt x="8415386" y="0"/>
                </a:lnTo>
                <a:lnTo>
                  <a:pt x="8415386" y="8415386"/>
                </a:lnTo>
                <a:lnTo>
                  <a:pt x="0" y="8415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0" y="-59259"/>
            <a:ext cx="2952452" cy="3878930"/>
          </a:xfrm>
          <a:custGeom>
            <a:avLst/>
            <a:gdLst/>
            <a:ahLst/>
            <a:cxnLst/>
            <a:rect r="r" b="b" t="t" l="l"/>
            <a:pathLst>
              <a:path h="3878930" w="2952452">
                <a:moveTo>
                  <a:pt x="2952452" y="3878931"/>
                </a:moveTo>
                <a:lnTo>
                  <a:pt x="0" y="3878931"/>
                </a:lnTo>
                <a:lnTo>
                  <a:pt x="0" y="0"/>
                </a:lnTo>
                <a:lnTo>
                  <a:pt x="2952452" y="0"/>
                </a:lnTo>
                <a:lnTo>
                  <a:pt x="2952452" y="387893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481943" y="5876296"/>
            <a:ext cx="2952452" cy="3878930"/>
          </a:xfrm>
          <a:custGeom>
            <a:avLst/>
            <a:gdLst/>
            <a:ahLst/>
            <a:cxnLst/>
            <a:rect r="r" b="b" t="t" l="l"/>
            <a:pathLst>
              <a:path h="3878930" w="2952452">
                <a:moveTo>
                  <a:pt x="0" y="0"/>
                </a:moveTo>
                <a:lnTo>
                  <a:pt x="2952453" y="0"/>
                </a:lnTo>
                <a:lnTo>
                  <a:pt x="2952453" y="3878930"/>
                </a:lnTo>
                <a:lnTo>
                  <a:pt x="0" y="38789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15335548" y="6408070"/>
            <a:ext cx="2952452" cy="3878930"/>
          </a:xfrm>
          <a:custGeom>
            <a:avLst/>
            <a:gdLst/>
            <a:ahLst/>
            <a:cxnLst/>
            <a:rect r="r" b="b" t="t" l="l"/>
            <a:pathLst>
              <a:path h="3878930" w="2952452">
                <a:moveTo>
                  <a:pt x="2952452" y="3878930"/>
                </a:moveTo>
                <a:lnTo>
                  <a:pt x="0" y="3878930"/>
                </a:lnTo>
                <a:lnTo>
                  <a:pt x="0" y="0"/>
                </a:lnTo>
                <a:lnTo>
                  <a:pt x="2952452" y="0"/>
                </a:lnTo>
                <a:lnTo>
                  <a:pt x="2952452" y="387893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84487" y="2415799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4012" y="1828323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Introduction</a:t>
            </a:r>
          </a:p>
        </p:txBody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77579" y="3437674"/>
            <a:ext cx="13753736" cy="421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601" indent="-431801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 Online customer reviews contain valuable feedback.</a:t>
            </a:r>
          </a:p>
          <a:p>
            <a:pPr algn="ctr" marL="863601" indent="-431801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Manually analyzing thousands of reviews is time-consuming and inefficient.</a:t>
            </a:r>
          </a:p>
          <a:p>
            <a:pPr algn="ctr" marL="863601" indent="-431801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This project leverages Natural Language Processing (NLP) to automate review analysis.</a:t>
            </a:r>
          </a:p>
          <a:p>
            <a:pPr algn="ctr">
              <a:lnSpc>
                <a:spcPts val="5600"/>
              </a:lnSpc>
              <a:spcBef>
                <a:spcPct val="0"/>
              </a:spcBef>
            </a:pP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1086558" y="6425555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239162" y="5259319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15390121" y="1822870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14542725" y="656634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71929" y="8001386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19905" y="3342746"/>
            <a:ext cx="3017915" cy="3017915"/>
          </a:xfrm>
          <a:custGeom>
            <a:avLst/>
            <a:gdLst/>
            <a:ahLst/>
            <a:cxnLst/>
            <a:rect r="r" b="b" t="t" l="l"/>
            <a:pathLst>
              <a:path h="3017915" w="3017915">
                <a:moveTo>
                  <a:pt x="0" y="0"/>
                </a:moveTo>
                <a:lnTo>
                  <a:pt x="3017916" y="0"/>
                </a:lnTo>
                <a:lnTo>
                  <a:pt x="3017916" y="3017915"/>
                </a:lnTo>
                <a:lnTo>
                  <a:pt x="0" y="3017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94786" y="3179206"/>
            <a:ext cx="3046570" cy="3046570"/>
          </a:xfrm>
          <a:custGeom>
            <a:avLst/>
            <a:gdLst/>
            <a:ahLst/>
            <a:cxnLst/>
            <a:rect r="r" b="b" t="t" l="l"/>
            <a:pathLst>
              <a:path h="3046570" w="3046570">
                <a:moveTo>
                  <a:pt x="0" y="0"/>
                </a:moveTo>
                <a:lnTo>
                  <a:pt x="3046570" y="0"/>
                </a:lnTo>
                <a:lnTo>
                  <a:pt x="3046570" y="3046570"/>
                </a:lnTo>
                <a:lnTo>
                  <a:pt x="0" y="3046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00365" y="594500"/>
            <a:ext cx="7487271" cy="120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1"/>
              </a:lnSpc>
              <a:spcBef>
                <a:spcPct val="0"/>
              </a:spcBef>
            </a:pPr>
            <a:r>
              <a:rPr lang="en-US" b="true" sz="6315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System Overview</a:t>
            </a:r>
          </a:p>
        </p:txBody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10800000">
            <a:off x="-2147707" y="-2037358"/>
            <a:ext cx="20435707" cy="4653053"/>
          </a:xfrm>
          <a:custGeom>
            <a:avLst/>
            <a:gdLst/>
            <a:ahLst/>
            <a:cxnLst/>
            <a:rect r="r" b="b" t="t" l="l"/>
            <a:pathLst>
              <a:path h="4653053" w="20435707">
                <a:moveTo>
                  <a:pt x="0" y="0"/>
                </a:moveTo>
                <a:lnTo>
                  <a:pt x="20435707" y="0"/>
                </a:lnTo>
                <a:lnTo>
                  <a:pt x="20435707" y="4653053"/>
                </a:lnTo>
                <a:lnTo>
                  <a:pt x="0" y="465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23285" y="1439748"/>
            <a:ext cx="14918071" cy="65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9"/>
              </a:lnSpc>
              <a:spcBef>
                <a:spcPct val="0"/>
              </a:spcBef>
            </a:pPr>
            <a:r>
              <a:rPr lang="en-US" b="true" sz="3892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This project is composed of three core modules: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1046" y="6722611"/>
            <a:ext cx="5139333" cy="58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9"/>
              </a:lnSpc>
              <a:spcBef>
                <a:spcPct val="0"/>
              </a:spcBef>
            </a:pPr>
            <a:r>
              <a:rPr lang="en-US" b="true" sz="3406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Sentiment Classification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17290" y="6665802"/>
            <a:ext cx="3947120" cy="72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5"/>
              </a:lnSpc>
              <a:spcBef>
                <a:spcPct val="0"/>
              </a:spcBef>
            </a:pPr>
            <a:r>
              <a:rPr lang="en-US" b="true" sz="4275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Summarization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61244" y="6703561"/>
            <a:ext cx="2535238" cy="697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6"/>
              </a:lnSpc>
              <a:spcBef>
                <a:spcPct val="0"/>
              </a:spcBef>
            </a:pPr>
            <a:r>
              <a:rPr lang="en-US" b="true" sz="4025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Clustering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24715" y="4441564"/>
            <a:ext cx="1726041" cy="71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2"/>
              </a:lnSpc>
              <a:spcBef>
                <a:spcPct val="0"/>
              </a:spcBef>
            </a:pPr>
            <a:r>
              <a:rPr lang="en-US" b="true" sz="3773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KMeans.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39238" y="4298689"/>
            <a:ext cx="9525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776626" y="4163392"/>
            <a:ext cx="1289900" cy="897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5"/>
              </a:lnSpc>
              <a:spcBef>
                <a:spcPct val="0"/>
              </a:spcBef>
            </a:pPr>
            <a:r>
              <a:rPr lang="en-US" b="true" sz="4711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BERT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12563" y="4172917"/>
            <a:ext cx="1211017" cy="81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1"/>
              </a:lnSpc>
              <a:spcBef>
                <a:spcPct val="0"/>
              </a:spcBef>
            </a:pPr>
            <a:r>
              <a:rPr lang="en-US" b="true" sz="4243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BART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898291" y="3179206"/>
            <a:ext cx="3046570" cy="3046570"/>
          </a:xfrm>
          <a:custGeom>
            <a:avLst/>
            <a:gdLst/>
            <a:ahLst/>
            <a:cxnLst/>
            <a:rect r="r" b="b" t="t" l="l"/>
            <a:pathLst>
              <a:path h="3046570" w="3046570">
                <a:moveTo>
                  <a:pt x="0" y="0"/>
                </a:moveTo>
                <a:lnTo>
                  <a:pt x="3046570" y="0"/>
                </a:lnTo>
                <a:lnTo>
                  <a:pt x="3046570" y="3046570"/>
                </a:lnTo>
                <a:lnTo>
                  <a:pt x="0" y="3046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16" id="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3932628" y="-506699"/>
            <a:ext cx="11605199" cy="11605199"/>
          </a:xfrm>
          <a:custGeom>
            <a:avLst/>
            <a:gdLst/>
            <a:ahLst/>
            <a:cxnLst/>
            <a:rect r="r" b="b" t="t" l="l"/>
            <a:pathLst>
              <a:path h="11605199" w="11605199">
                <a:moveTo>
                  <a:pt x="0" y="0"/>
                </a:moveTo>
                <a:lnTo>
                  <a:pt x="11605198" y="0"/>
                </a:lnTo>
                <a:lnTo>
                  <a:pt x="11605198" y="11605198"/>
                </a:lnTo>
                <a:lnTo>
                  <a:pt x="0" y="116051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89699" y="638409"/>
            <a:ext cx="9708602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Preprocessing Dataset </a:t>
            </a:r>
          </a:p>
        </p:txBody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5548065" y="6970644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0" y="3021926"/>
                </a:moveTo>
                <a:lnTo>
                  <a:pt x="2300142" y="3021926"/>
                </a:lnTo>
                <a:lnTo>
                  <a:pt x="2300142" y="0"/>
                </a:lnTo>
                <a:lnTo>
                  <a:pt x="0" y="0"/>
                </a:lnTo>
                <a:lnTo>
                  <a:pt x="0" y="302192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5372969" y="5781025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0" y="4956522"/>
                </a:moveTo>
                <a:lnTo>
                  <a:pt x="3772662" y="4956522"/>
                </a:lnTo>
                <a:lnTo>
                  <a:pt x="3772662" y="0"/>
                </a:lnTo>
                <a:lnTo>
                  <a:pt x="0" y="0"/>
                </a:lnTo>
                <a:lnTo>
                  <a:pt x="0" y="49565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209211" y="172123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3" y="0"/>
                </a:lnTo>
                <a:lnTo>
                  <a:pt x="6538053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028700" y="210270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2300142" y="0"/>
                </a:moveTo>
                <a:lnTo>
                  <a:pt x="0" y="0"/>
                </a:lnTo>
                <a:lnTo>
                  <a:pt x="0" y="3021926"/>
                </a:lnTo>
                <a:lnTo>
                  <a:pt x="2300142" y="3021926"/>
                </a:lnTo>
                <a:lnTo>
                  <a:pt x="23001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857631" y="-364188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2"/>
                </a:lnTo>
                <a:lnTo>
                  <a:pt x="3772662" y="4956522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60838" y="211407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4" y="0"/>
                </a:lnTo>
                <a:lnTo>
                  <a:pt x="6538054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992067" y="3832982"/>
            <a:ext cx="4292850" cy="1550117"/>
            <a:chOff x="0" y="0"/>
            <a:chExt cx="1130627" cy="4082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30627" cy="408261"/>
            </a:xfrm>
            <a:custGeom>
              <a:avLst/>
              <a:gdLst/>
              <a:ahLst/>
              <a:cxnLst/>
              <a:rect r="r" b="b" t="t" l="l"/>
              <a:pathLst>
                <a:path h="408261" w="1130627">
                  <a:moveTo>
                    <a:pt x="81155" y="0"/>
                  </a:moveTo>
                  <a:lnTo>
                    <a:pt x="1049472" y="0"/>
                  </a:lnTo>
                  <a:cubicBezTo>
                    <a:pt x="1070996" y="0"/>
                    <a:pt x="1091638" y="8550"/>
                    <a:pt x="1106857" y="23770"/>
                  </a:cubicBezTo>
                  <a:cubicBezTo>
                    <a:pt x="1122077" y="38989"/>
                    <a:pt x="1130627" y="59631"/>
                    <a:pt x="1130627" y="81155"/>
                  </a:cubicBezTo>
                  <a:lnTo>
                    <a:pt x="1130627" y="327106"/>
                  </a:lnTo>
                  <a:cubicBezTo>
                    <a:pt x="1130627" y="371927"/>
                    <a:pt x="1094293" y="408261"/>
                    <a:pt x="1049472" y="408261"/>
                  </a:cubicBezTo>
                  <a:lnTo>
                    <a:pt x="81155" y="408261"/>
                  </a:lnTo>
                  <a:cubicBezTo>
                    <a:pt x="36334" y="408261"/>
                    <a:pt x="0" y="371927"/>
                    <a:pt x="0" y="327106"/>
                  </a:cubicBezTo>
                  <a:lnTo>
                    <a:pt x="0" y="81155"/>
                  </a:lnTo>
                  <a:cubicBezTo>
                    <a:pt x="0" y="36334"/>
                    <a:pt x="36334" y="0"/>
                    <a:pt x="811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3C7C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130627" cy="417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818632" y="3857400"/>
            <a:ext cx="4950079" cy="1550117"/>
            <a:chOff x="0" y="0"/>
            <a:chExt cx="1303724" cy="40826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03724" cy="408261"/>
            </a:xfrm>
            <a:custGeom>
              <a:avLst/>
              <a:gdLst/>
              <a:ahLst/>
              <a:cxnLst/>
              <a:rect r="r" b="b" t="t" l="l"/>
              <a:pathLst>
                <a:path h="408261" w="1303724">
                  <a:moveTo>
                    <a:pt x="70380" y="0"/>
                  </a:moveTo>
                  <a:lnTo>
                    <a:pt x="1233344" y="0"/>
                  </a:lnTo>
                  <a:cubicBezTo>
                    <a:pt x="1272214" y="0"/>
                    <a:pt x="1303724" y="31510"/>
                    <a:pt x="1303724" y="70380"/>
                  </a:cubicBezTo>
                  <a:lnTo>
                    <a:pt x="1303724" y="337881"/>
                  </a:lnTo>
                  <a:cubicBezTo>
                    <a:pt x="1303724" y="356547"/>
                    <a:pt x="1296309" y="374449"/>
                    <a:pt x="1283111" y="387648"/>
                  </a:cubicBezTo>
                  <a:cubicBezTo>
                    <a:pt x="1269912" y="400846"/>
                    <a:pt x="1252010" y="408261"/>
                    <a:pt x="1233344" y="408261"/>
                  </a:cubicBezTo>
                  <a:lnTo>
                    <a:pt x="70380" y="408261"/>
                  </a:lnTo>
                  <a:cubicBezTo>
                    <a:pt x="31510" y="408261"/>
                    <a:pt x="0" y="376751"/>
                    <a:pt x="0" y="337881"/>
                  </a:cubicBezTo>
                  <a:lnTo>
                    <a:pt x="0" y="70380"/>
                  </a:lnTo>
                  <a:cubicBezTo>
                    <a:pt x="0" y="31510"/>
                    <a:pt x="31510" y="0"/>
                    <a:pt x="703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3C7C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1303724" cy="417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43C7CF"/>
                  </a:solidFill>
                  <a:latin typeface="DM Sans"/>
                  <a:ea typeface="DM Sans"/>
                  <a:cs typeface="DM Sans"/>
                  <a:sym typeface="DM Sans"/>
                </a:rPr>
                <a:t>Standardizing text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992067" y="6154534"/>
            <a:ext cx="4292850" cy="1550117"/>
            <a:chOff x="0" y="0"/>
            <a:chExt cx="1130627" cy="4082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30627" cy="408261"/>
            </a:xfrm>
            <a:custGeom>
              <a:avLst/>
              <a:gdLst/>
              <a:ahLst/>
              <a:cxnLst/>
              <a:rect r="r" b="b" t="t" l="l"/>
              <a:pathLst>
                <a:path h="408261" w="1130627">
                  <a:moveTo>
                    <a:pt x="81155" y="0"/>
                  </a:moveTo>
                  <a:lnTo>
                    <a:pt x="1049472" y="0"/>
                  </a:lnTo>
                  <a:cubicBezTo>
                    <a:pt x="1070996" y="0"/>
                    <a:pt x="1091638" y="8550"/>
                    <a:pt x="1106857" y="23770"/>
                  </a:cubicBezTo>
                  <a:cubicBezTo>
                    <a:pt x="1122077" y="38989"/>
                    <a:pt x="1130627" y="59631"/>
                    <a:pt x="1130627" y="81155"/>
                  </a:cubicBezTo>
                  <a:lnTo>
                    <a:pt x="1130627" y="327106"/>
                  </a:lnTo>
                  <a:cubicBezTo>
                    <a:pt x="1130627" y="371927"/>
                    <a:pt x="1094293" y="408261"/>
                    <a:pt x="1049472" y="408261"/>
                  </a:cubicBezTo>
                  <a:lnTo>
                    <a:pt x="81155" y="408261"/>
                  </a:lnTo>
                  <a:cubicBezTo>
                    <a:pt x="36334" y="408261"/>
                    <a:pt x="0" y="371927"/>
                    <a:pt x="0" y="327106"/>
                  </a:cubicBezTo>
                  <a:lnTo>
                    <a:pt x="0" y="81155"/>
                  </a:lnTo>
                  <a:cubicBezTo>
                    <a:pt x="0" y="36334"/>
                    <a:pt x="36334" y="0"/>
                    <a:pt x="811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3C7CF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1130627" cy="408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sz="2600">
                  <a:solidFill>
                    <a:srgbClr val="43C7CF"/>
                  </a:solidFill>
                  <a:latin typeface="DM Sans"/>
                  <a:ea typeface="DM Sans"/>
                  <a:cs typeface="DM Sans"/>
                  <a:sym typeface="DM Sans"/>
                </a:rPr>
                <a:t>Mapping star ratings sentiment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818632" y="6154534"/>
            <a:ext cx="4950079" cy="1550117"/>
            <a:chOff x="0" y="0"/>
            <a:chExt cx="1303724" cy="40826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03724" cy="408261"/>
            </a:xfrm>
            <a:custGeom>
              <a:avLst/>
              <a:gdLst/>
              <a:ahLst/>
              <a:cxnLst/>
              <a:rect r="r" b="b" t="t" l="l"/>
              <a:pathLst>
                <a:path h="408261" w="1303724">
                  <a:moveTo>
                    <a:pt x="70380" y="0"/>
                  </a:moveTo>
                  <a:lnTo>
                    <a:pt x="1233344" y="0"/>
                  </a:lnTo>
                  <a:cubicBezTo>
                    <a:pt x="1272214" y="0"/>
                    <a:pt x="1303724" y="31510"/>
                    <a:pt x="1303724" y="70380"/>
                  </a:cubicBezTo>
                  <a:lnTo>
                    <a:pt x="1303724" y="337881"/>
                  </a:lnTo>
                  <a:cubicBezTo>
                    <a:pt x="1303724" y="356547"/>
                    <a:pt x="1296309" y="374449"/>
                    <a:pt x="1283111" y="387648"/>
                  </a:cubicBezTo>
                  <a:cubicBezTo>
                    <a:pt x="1269912" y="400846"/>
                    <a:pt x="1252010" y="408261"/>
                    <a:pt x="1233344" y="408261"/>
                  </a:cubicBezTo>
                  <a:lnTo>
                    <a:pt x="70380" y="408261"/>
                  </a:lnTo>
                  <a:cubicBezTo>
                    <a:pt x="31510" y="408261"/>
                    <a:pt x="0" y="376751"/>
                    <a:pt x="0" y="337881"/>
                  </a:cubicBezTo>
                  <a:lnTo>
                    <a:pt x="0" y="70380"/>
                  </a:lnTo>
                  <a:cubicBezTo>
                    <a:pt x="0" y="31510"/>
                    <a:pt x="31510" y="0"/>
                    <a:pt x="703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3C7CF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1303724" cy="408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43C7CF"/>
                  </a:solidFill>
                  <a:latin typeface="DM Sans"/>
                  <a:ea typeface="DM Sans"/>
                  <a:cs typeface="DM Sans"/>
                  <a:sym typeface="DM Sans"/>
                </a:rPr>
                <a:t>Key columns: review text rating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8599695" y="4665796"/>
            <a:ext cx="553357" cy="0"/>
          </a:xfrm>
          <a:prstGeom prst="line">
            <a:avLst/>
          </a:prstGeom>
          <a:ln cap="rnd" w="66675">
            <a:solidFill>
              <a:srgbClr val="43C7CF"/>
            </a:solidFill>
            <a:prstDash val="lgDash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11998395" y="5566486"/>
            <a:ext cx="0" cy="429078"/>
          </a:xfrm>
          <a:prstGeom prst="line">
            <a:avLst/>
          </a:prstGeom>
          <a:ln cap="rnd" w="66675">
            <a:solidFill>
              <a:srgbClr val="35A8B8"/>
            </a:solidFill>
            <a:prstDash val="lgDash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 flipH="true">
            <a:off x="8599695" y="6962930"/>
            <a:ext cx="553357" cy="0"/>
          </a:xfrm>
          <a:prstGeom prst="line">
            <a:avLst/>
          </a:prstGeom>
          <a:ln cap="rnd" w="66675">
            <a:solidFill>
              <a:srgbClr val="43C7CF"/>
            </a:solidFill>
            <a:prstDash val="lgDash"/>
            <a:headEnd type="none" len="sm" w="sm"/>
            <a:tailEnd type="arrow" len="sm" w="med"/>
          </a:ln>
        </p:spPr>
      </p:sp>
      <p:grpSp>
        <p:nvGrpSpPr>
          <p:cNvPr name="Group 25" id="25"/>
          <p:cNvGrpSpPr/>
          <p:nvPr/>
        </p:nvGrpSpPr>
        <p:grpSpPr>
          <a:xfrm rot="0">
            <a:off x="3519289" y="4121581"/>
            <a:ext cx="1021755" cy="102175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7078" y="47078"/>
              <a:ext cx="718644" cy="718644"/>
            </a:xfrm>
            <a:custGeom>
              <a:avLst/>
              <a:gdLst/>
              <a:ahLst/>
              <a:cxnLst/>
              <a:rect r="r" b="b" t="t" l="l"/>
              <a:pathLst>
                <a:path h="718644" w="718644">
                  <a:moveTo>
                    <a:pt x="439689" y="33289"/>
                  </a:moveTo>
                  <a:lnTo>
                    <a:pt x="685355" y="278955"/>
                  </a:lnTo>
                  <a:cubicBezTo>
                    <a:pt x="706670" y="300270"/>
                    <a:pt x="718644" y="329179"/>
                    <a:pt x="718644" y="359322"/>
                  </a:cubicBezTo>
                  <a:cubicBezTo>
                    <a:pt x="718644" y="389466"/>
                    <a:pt x="706670" y="418374"/>
                    <a:pt x="685355" y="439689"/>
                  </a:cubicBezTo>
                  <a:lnTo>
                    <a:pt x="439689" y="685355"/>
                  </a:lnTo>
                  <a:cubicBezTo>
                    <a:pt x="418374" y="706670"/>
                    <a:pt x="389466" y="718644"/>
                    <a:pt x="359322" y="718644"/>
                  </a:cubicBezTo>
                  <a:cubicBezTo>
                    <a:pt x="329179" y="718644"/>
                    <a:pt x="300270" y="706670"/>
                    <a:pt x="278955" y="685355"/>
                  </a:cubicBezTo>
                  <a:lnTo>
                    <a:pt x="33289" y="439689"/>
                  </a:lnTo>
                  <a:cubicBezTo>
                    <a:pt x="11974" y="418374"/>
                    <a:pt x="0" y="389466"/>
                    <a:pt x="0" y="359322"/>
                  </a:cubicBezTo>
                  <a:cubicBezTo>
                    <a:pt x="0" y="329179"/>
                    <a:pt x="11974" y="300270"/>
                    <a:pt x="33289" y="278955"/>
                  </a:cubicBezTo>
                  <a:lnTo>
                    <a:pt x="278955" y="33289"/>
                  </a:lnTo>
                  <a:cubicBezTo>
                    <a:pt x="300270" y="11974"/>
                    <a:pt x="329179" y="0"/>
                    <a:pt x="359322" y="0"/>
                  </a:cubicBezTo>
                  <a:cubicBezTo>
                    <a:pt x="389466" y="0"/>
                    <a:pt x="418374" y="11974"/>
                    <a:pt x="439689" y="33289"/>
                  </a:cubicBezTo>
                  <a:close/>
                </a:path>
              </a:pathLst>
            </a:custGeom>
            <a:solidFill>
              <a:srgbClr val="35A8B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D7FD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01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345855" y="4121581"/>
            <a:ext cx="1021755" cy="102175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47078" y="47078"/>
              <a:ext cx="718644" cy="718644"/>
            </a:xfrm>
            <a:custGeom>
              <a:avLst/>
              <a:gdLst/>
              <a:ahLst/>
              <a:cxnLst/>
              <a:rect r="r" b="b" t="t" l="l"/>
              <a:pathLst>
                <a:path h="718644" w="718644">
                  <a:moveTo>
                    <a:pt x="439689" y="33289"/>
                  </a:moveTo>
                  <a:lnTo>
                    <a:pt x="685355" y="278955"/>
                  </a:lnTo>
                  <a:cubicBezTo>
                    <a:pt x="706670" y="300270"/>
                    <a:pt x="718644" y="329179"/>
                    <a:pt x="718644" y="359322"/>
                  </a:cubicBezTo>
                  <a:cubicBezTo>
                    <a:pt x="718644" y="389466"/>
                    <a:pt x="706670" y="418374"/>
                    <a:pt x="685355" y="439689"/>
                  </a:cubicBezTo>
                  <a:lnTo>
                    <a:pt x="439689" y="685355"/>
                  </a:lnTo>
                  <a:cubicBezTo>
                    <a:pt x="418374" y="706670"/>
                    <a:pt x="389466" y="718644"/>
                    <a:pt x="359322" y="718644"/>
                  </a:cubicBezTo>
                  <a:cubicBezTo>
                    <a:pt x="329179" y="718644"/>
                    <a:pt x="300270" y="706670"/>
                    <a:pt x="278955" y="685355"/>
                  </a:cubicBezTo>
                  <a:lnTo>
                    <a:pt x="33289" y="439689"/>
                  </a:lnTo>
                  <a:cubicBezTo>
                    <a:pt x="11974" y="418374"/>
                    <a:pt x="0" y="389466"/>
                    <a:pt x="0" y="359322"/>
                  </a:cubicBezTo>
                  <a:cubicBezTo>
                    <a:pt x="0" y="329179"/>
                    <a:pt x="11974" y="300270"/>
                    <a:pt x="33289" y="278955"/>
                  </a:cubicBezTo>
                  <a:lnTo>
                    <a:pt x="278955" y="33289"/>
                  </a:lnTo>
                  <a:cubicBezTo>
                    <a:pt x="300270" y="11974"/>
                    <a:pt x="329179" y="0"/>
                    <a:pt x="359322" y="0"/>
                  </a:cubicBezTo>
                  <a:cubicBezTo>
                    <a:pt x="389466" y="0"/>
                    <a:pt x="418374" y="11974"/>
                    <a:pt x="439689" y="33289"/>
                  </a:cubicBezTo>
                  <a:close/>
                </a:path>
              </a:pathLst>
            </a:custGeom>
            <a:solidFill>
              <a:srgbClr val="35A8B8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02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3519289" y="6483842"/>
            <a:ext cx="1021755" cy="1021755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47078" y="47078"/>
              <a:ext cx="718644" cy="718644"/>
            </a:xfrm>
            <a:custGeom>
              <a:avLst/>
              <a:gdLst/>
              <a:ahLst/>
              <a:cxnLst/>
              <a:rect r="r" b="b" t="t" l="l"/>
              <a:pathLst>
                <a:path h="718644" w="718644">
                  <a:moveTo>
                    <a:pt x="439689" y="33289"/>
                  </a:moveTo>
                  <a:lnTo>
                    <a:pt x="685355" y="278955"/>
                  </a:lnTo>
                  <a:cubicBezTo>
                    <a:pt x="706670" y="300270"/>
                    <a:pt x="718644" y="329179"/>
                    <a:pt x="718644" y="359322"/>
                  </a:cubicBezTo>
                  <a:cubicBezTo>
                    <a:pt x="718644" y="389466"/>
                    <a:pt x="706670" y="418374"/>
                    <a:pt x="685355" y="439689"/>
                  </a:cubicBezTo>
                  <a:lnTo>
                    <a:pt x="439689" y="685355"/>
                  </a:lnTo>
                  <a:cubicBezTo>
                    <a:pt x="418374" y="706670"/>
                    <a:pt x="389466" y="718644"/>
                    <a:pt x="359322" y="718644"/>
                  </a:cubicBezTo>
                  <a:cubicBezTo>
                    <a:pt x="329179" y="718644"/>
                    <a:pt x="300270" y="706670"/>
                    <a:pt x="278955" y="685355"/>
                  </a:cubicBezTo>
                  <a:lnTo>
                    <a:pt x="33289" y="439689"/>
                  </a:lnTo>
                  <a:cubicBezTo>
                    <a:pt x="11974" y="418374"/>
                    <a:pt x="0" y="389466"/>
                    <a:pt x="0" y="359322"/>
                  </a:cubicBezTo>
                  <a:cubicBezTo>
                    <a:pt x="0" y="329179"/>
                    <a:pt x="11974" y="300270"/>
                    <a:pt x="33289" y="278955"/>
                  </a:cubicBezTo>
                  <a:lnTo>
                    <a:pt x="278955" y="33289"/>
                  </a:lnTo>
                  <a:cubicBezTo>
                    <a:pt x="300270" y="11974"/>
                    <a:pt x="329179" y="0"/>
                    <a:pt x="359322" y="0"/>
                  </a:cubicBezTo>
                  <a:cubicBezTo>
                    <a:pt x="389466" y="0"/>
                    <a:pt x="418374" y="11974"/>
                    <a:pt x="439689" y="33289"/>
                  </a:cubicBezTo>
                  <a:close/>
                </a:path>
              </a:pathLst>
            </a:custGeom>
            <a:solidFill>
              <a:srgbClr val="35A8B8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04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345855" y="6483842"/>
            <a:ext cx="1021755" cy="1021755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47078" y="47078"/>
              <a:ext cx="718644" cy="718644"/>
            </a:xfrm>
            <a:custGeom>
              <a:avLst/>
              <a:gdLst/>
              <a:ahLst/>
              <a:cxnLst/>
              <a:rect r="r" b="b" t="t" l="l"/>
              <a:pathLst>
                <a:path h="718644" w="718644">
                  <a:moveTo>
                    <a:pt x="439689" y="33289"/>
                  </a:moveTo>
                  <a:lnTo>
                    <a:pt x="685355" y="278955"/>
                  </a:lnTo>
                  <a:cubicBezTo>
                    <a:pt x="706670" y="300270"/>
                    <a:pt x="718644" y="329179"/>
                    <a:pt x="718644" y="359322"/>
                  </a:cubicBezTo>
                  <a:cubicBezTo>
                    <a:pt x="718644" y="389466"/>
                    <a:pt x="706670" y="418374"/>
                    <a:pt x="685355" y="439689"/>
                  </a:cubicBezTo>
                  <a:lnTo>
                    <a:pt x="439689" y="685355"/>
                  </a:lnTo>
                  <a:cubicBezTo>
                    <a:pt x="418374" y="706670"/>
                    <a:pt x="389466" y="718644"/>
                    <a:pt x="359322" y="718644"/>
                  </a:cubicBezTo>
                  <a:cubicBezTo>
                    <a:pt x="329179" y="718644"/>
                    <a:pt x="300270" y="706670"/>
                    <a:pt x="278955" y="685355"/>
                  </a:cubicBezTo>
                  <a:lnTo>
                    <a:pt x="33289" y="439689"/>
                  </a:lnTo>
                  <a:cubicBezTo>
                    <a:pt x="11974" y="418374"/>
                    <a:pt x="0" y="389466"/>
                    <a:pt x="0" y="359322"/>
                  </a:cubicBezTo>
                  <a:cubicBezTo>
                    <a:pt x="0" y="329179"/>
                    <a:pt x="11974" y="300270"/>
                    <a:pt x="33289" y="278955"/>
                  </a:cubicBezTo>
                  <a:lnTo>
                    <a:pt x="278955" y="33289"/>
                  </a:lnTo>
                  <a:cubicBezTo>
                    <a:pt x="300270" y="11974"/>
                    <a:pt x="329179" y="0"/>
                    <a:pt x="359322" y="0"/>
                  </a:cubicBezTo>
                  <a:cubicBezTo>
                    <a:pt x="389466" y="0"/>
                    <a:pt x="418374" y="11974"/>
                    <a:pt x="439689" y="33289"/>
                  </a:cubicBezTo>
                  <a:close/>
                </a:path>
              </a:pathLst>
            </a:custGeom>
            <a:solidFill>
              <a:srgbClr val="35A8B8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03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485650" y="4074865"/>
            <a:ext cx="3447295" cy="1181862"/>
            <a:chOff x="0" y="0"/>
            <a:chExt cx="907930" cy="31127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07930" cy="311272"/>
            </a:xfrm>
            <a:custGeom>
              <a:avLst/>
              <a:gdLst/>
              <a:ahLst/>
              <a:cxnLst/>
              <a:rect r="r" b="b" t="t" l="l"/>
              <a:pathLst>
                <a:path h="311272" w="907930">
                  <a:moveTo>
                    <a:pt x="101061" y="0"/>
                  </a:moveTo>
                  <a:lnTo>
                    <a:pt x="806869" y="0"/>
                  </a:lnTo>
                  <a:cubicBezTo>
                    <a:pt x="833672" y="0"/>
                    <a:pt x="859377" y="10647"/>
                    <a:pt x="878330" y="29600"/>
                  </a:cubicBezTo>
                  <a:cubicBezTo>
                    <a:pt x="897282" y="48553"/>
                    <a:pt x="907930" y="74258"/>
                    <a:pt x="907930" y="101061"/>
                  </a:cubicBezTo>
                  <a:lnTo>
                    <a:pt x="907930" y="210212"/>
                  </a:lnTo>
                  <a:cubicBezTo>
                    <a:pt x="907930" y="237015"/>
                    <a:pt x="897282" y="262720"/>
                    <a:pt x="878330" y="281672"/>
                  </a:cubicBezTo>
                  <a:cubicBezTo>
                    <a:pt x="859377" y="300625"/>
                    <a:pt x="833672" y="311272"/>
                    <a:pt x="806869" y="311272"/>
                  </a:cubicBezTo>
                  <a:lnTo>
                    <a:pt x="101061" y="311272"/>
                  </a:lnTo>
                  <a:cubicBezTo>
                    <a:pt x="74258" y="311272"/>
                    <a:pt x="48553" y="300625"/>
                    <a:pt x="29600" y="281672"/>
                  </a:cubicBezTo>
                  <a:cubicBezTo>
                    <a:pt x="10647" y="262720"/>
                    <a:pt x="0" y="237015"/>
                    <a:pt x="0" y="210212"/>
                  </a:cubicBezTo>
                  <a:lnTo>
                    <a:pt x="0" y="101061"/>
                  </a:lnTo>
                  <a:cubicBezTo>
                    <a:pt x="0" y="74258"/>
                    <a:pt x="10647" y="48553"/>
                    <a:pt x="29600" y="29600"/>
                  </a:cubicBezTo>
                  <a:cubicBezTo>
                    <a:pt x="48553" y="10647"/>
                    <a:pt x="74258" y="0"/>
                    <a:pt x="1010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9525"/>
              <a:ext cx="907930" cy="320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43C7CF"/>
                  </a:solidFill>
                  <a:latin typeface="DM Sans"/>
                  <a:ea typeface="DM Sans"/>
                  <a:cs typeface="DM Sans"/>
                  <a:sym typeface="DM Sans"/>
                </a:rPr>
                <a:t>Removing null values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50416" y="1152759"/>
            <a:ext cx="11419997" cy="126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Sentiment Classification</a:t>
            </a:r>
          </a:p>
        </p:txBody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371371" y="2507158"/>
            <a:ext cx="6258128" cy="6258128"/>
          </a:xfrm>
          <a:custGeom>
            <a:avLst/>
            <a:gdLst/>
            <a:ahLst/>
            <a:cxnLst/>
            <a:rect r="r" b="b" t="t" l="l"/>
            <a:pathLst>
              <a:path h="6258128" w="6258128">
                <a:moveTo>
                  <a:pt x="0" y="0"/>
                </a:moveTo>
                <a:lnTo>
                  <a:pt x="6258128" y="0"/>
                </a:lnTo>
                <a:lnTo>
                  <a:pt x="6258128" y="6258128"/>
                </a:lnTo>
                <a:lnTo>
                  <a:pt x="0" y="6258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0" y="-29197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2"/>
                </a:lnTo>
                <a:lnTo>
                  <a:pt x="3772662" y="4956522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5370413" y="-445426"/>
            <a:ext cx="7128693" cy="7128693"/>
          </a:xfrm>
          <a:custGeom>
            <a:avLst/>
            <a:gdLst/>
            <a:ahLst/>
            <a:cxnLst/>
            <a:rect r="r" b="b" t="t" l="l"/>
            <a:pathLst>
              <a:path h="7128693" w="7128693">
                <a:moveTo>
                  <a:pt x="7128693" y="0"/>
                </a:moveTo>
                <a:lnTo>
                  <a:pt x="0" y="0"/>
                </a:lnTo>
                <a:lnTo>
                  <a:pt x="0" y="7128693"/>
                </a:lnTo>
                <a:lnTo>
                  <a:pt x="7128693" y="7128693"/>
                </a:lnTo>
                <a:lnTo>
                  <a:pt x="71286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5551448" y="6691720"/>
            <a:ext cx="2736552" cy="3595280"/>
          </a:xfrm>
          <a:custGeom>
            <a:avLst/>
            <a:gdLst/>
            <a:ahLst/>
            <a:cxnLst/>
            <a:rect r="r" b="b" t="t" l="l"/>
            <a:pathLst>
              <a:path h="3595280" w="2736552">
                <a:moveTo>
                  <a:pt x="2736552" y="0"/>
                </a:moveTo>
                <a:lnTo>
                  <a:pt x="0" y="0"/>
                </a:lnTo>
                <a:lnTo>
                  <a:pt x="0" y="3595280"/>
                </a:lnTo>
                <a:lnTo>
                  <a:pt x="2736552" y="3595280"/>
                </a:lnTo>
                <a:lnTo>
                  <a:pt x="27365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97538" y="3118921"/>
            <a:ext cx="3046570" cy="3046570"/>
          </a:xfrm>
          <a:custGeom>
            <a:avLst/>
            <a:gdLst/>
            <a:ahLst/>
            <a:cxnLst/>
            <a:rect r="r" b="b" t="t" l="l"/>
            <a:pathLst>
              <a:path h="3046570" w="3046570">
                <a:moveTo>
                  <a:pt x="0" y="0"/>
                </a:moveTo>
                <a:lnTo>
                  <a:pt x="3046570" y="0"/>
                </a:lnTo>
                <a:lnTo>
                  <a:pt x="3046570" y="3046570"/>
                </a:lnTo>
                <a:lnTo>
                  <a:pt x="0" y="3046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26402" y="3950313"/>
            <a:ext cx="1188843" cy="125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6"/>
              </a:lnSpc>
            </a:pPr>
            <a:r>
              <a:rPr lang="en-US" sz="3390" b="true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BERT</a:t>
            </a:r>
          </a:p>
          <a:p>
            <a:pPr algn="ctr">
              <a:lnSpc>
                <a:spcPts val="4746"/>
              </a:lnSpc>
              <a:spcBef>
                <a:spcPct val="0"/>
              </a:spcBef>
            </a:pPr>
            <a:r>
              <a:rPr lang="en-US" b="true" sz="3390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Model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8644231" y="3624989"/>
            <a:ext cx="1365832" cy="440544"/>
          </a:xfrm>
          <a:prstGeom prst="line">
            <a:avLst/>
          </a:prstGeom>
          <a:ln cap="flat" w="38100">
            <a:solidFill>
              <a:srgbClr val="35A8B8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8379827" y="5656669"/>
            <a:ext cx="1115937" cy="559179"/>
          </a:xfrm>
          <a:prstGeom prst="line">
            <a:avLst/>
          </a:prstGeom>
          <a:ln cap="flat" w="38100">
            <a:solidFill>
              <a:srgbClr val="35A8B8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8638383" y="4910297"/>
            <a:ext cx="1433591" cy="66296"/>
          </a:xfrm>
          <a:prstGeom prst="line">
            <a:avLst/>
          </a:prstGeom>
          <a:ln cap="flat" w="38100">
            <a:solidFill>
              <a:srgbClr val="35A8B8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10215273" y="3279005"/>
            <a:ext cx="1803499" cy="621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4"/>
              </a:lnSpc>
              <a:spcBef>
                <a:spcPct val="0"/>
              </a:spcBef>
            </a:pPr>
            <a:r>
              <a:rPr lang="en-US" b="true" sz="3674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positive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97816" y="4628115"/>
            <a:ext cx="1487708" cy="57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NEUTRAL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10064" y="5934670"/>
            <a:ext cx="1489026" cy="536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2"/>
              </a:lnSpc>
              <a:spcBef>
                <a:spcPct val="0"/>
              </a:spcBef>
            </a:pPr>
            <a:r>
              <a:rPr lang="en-US" b="true" sz="2787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NEGATIVE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5370413" y="-445426"/>
            <a:ext cx="7128693" cy="7128693"/>
          </a:xfrm>
          <a:custGeom>
            <a:avLst/>
            <a:gdLst/>
            <a:ahLst/>
            <a:cxnLst/>
            <a:rect r="r" b="b" t="t" l="l"/>
            <a:pathLst>
              <a:path h="7128693" w="7128693">
                <a:moveTo>
                  <a:pt x="7128693" y="0"/>
                </a:moveTo>
                <a:lnTo>
                  <a:pt x="0" y="0"/>
                </a:lnTo>
                <a:lnTo>
                  <a:pt x="0" y="7128693"/>
                </a:lnTo>
                <a:lnTo>
                  <a:pt x="7128693" y="7128693"/>
                </a:lnTo>
                <a:lnTo>
                  <a:pt x="71286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371371" y="2507158"/>
            <a:ext cx="6258128" cy="6258128"/>
          </a:xfrm>
          <a:custGeom>
            <a:avLst/>
            <a:gdLst/>
            <a:ahLst/>
            <a:cxnLst/>
            <a:rect r="r" b="b" t="t" l="l"/>
            <a:pathLst>
              <a:path h="6258128" w="6258128">
                <a:moveTo>
                  <a:pt x="0" y="0"/>
                </a:moveTo>
                <a:lnTo>
                  <a:pt x="6258128" y="0"/>
                </a:lnTo>
                <a:lnTo>
                  <a:pt x="6258128" y="6258128"/>
                </a:lnTo>
                <a:lnTo>
                  <a:pt x="0" y="6258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88068" y="3370986"/>
            <a:ext cx="14712081" cy="274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1"/>
              </a:lnSpc>
              <a:spcBef>
                <a:spcPct val="0"/>
              </a:spcBef>
            </a:pPr>
            <a:r>
              <a:rPr lang="en-US" b="true" sz="3065">
                <a:solidFill>
                  <a:srgbClr val="FFFF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                                                                                         Negative                                      Neutral                      Positive                             </a:t>
            </a:r>
          </a:p>
          <a:p>
            <a:pPr algn="ctr">
              <a:lnSpc>
                <a:spcPts val="4291"/>
              </a:lnSpc>
              <a:spcBef>
                <a:spcPct val="0"/>
              </a:spcBef>
            </a:pPr>
            <a:r>
              <a:rPr lang="en-US" b="true" sz="3065">
                <a:solidFill>
                  <a:srgbClr val="FFFF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precision                                   0.8785                                          0.7613                           0.8198</a:t>
            </a:r>
          </a:p>
          <a:p>
            <a:pPr algn="ctr">
              <a:lnSpc>
                <a:spcPts val="4291"/>
              </a:lnSpc>
              <a:spcBef>
                <a:spcPct val="0"/>
              </a:spcBef>
            </a:pPr>
            <a:r>
              <a:rPr lang="en-US" b="true" sz="3065">
                <a:solidFill>
                  <a:srgbClr val="FFFF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Recall                                         0.8207                                         0.8124                           0.8075</a:t>
            </a:r>
          </a:p>
          <a:p>
            <a:pPr algn="ctr">
              <a:lnSpc>
                <a:spcPts val="4291"/>
              </a:lnSpc>
              <a:spcBef>
                <a:spcPct val="0"/>
              </a:spcBef>
            </a:pPr>
            <a:r>
              <a:rPr lang="en-US" b="true" sz="3065">
                <a:solidFill>
                  <a:srgbClr val="FFFF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F1 - Score                                  0.8486                                         0.7860                           0.8136</a:t>
            </a:r>
          </a:p>
          <a:p>
            <a:pPr algn="ctr">
              <a:lnSpc>
                <a:spcPts val="42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06593" y="1753355"/>
            <a:ext cx="13369222" cy="126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 Category Clustering</a:t>
            </a:r>
          </a:p>
        </p:txBody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222889" y="-387411"/>
            <a:ext cx="2567706" cy="3373451"/>
          </a:xfrm>
          <a:custGeom>
            <a:avLst/>
            <a:gdLst/>
            <a:ahLst/>
            <a:cxnLst/>
            <a:rect r="r" b="b" t="t" l="l"/>
            <a:pathLst>
              <a:path h="3373451" w="2567706">
                <a:moveTo>
                  <a:pt x="0" y="3373452"/>
                </a:moveTo>
                <a:lnTo>
                  <a:pt x="2567706" y="3373452"/>
                </a:lnTo>
                <a:lnTo>
                  <a:pt x="2567706" y="0"/>
                </a:lnTo>
                <a:lnTo>
                  <a:pt x="0" y="0"/>
                </a:lnTo>
                <a:lnTo>
                  <a:pt x="0" y="33734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0" y="304564"/>
            <a:ext cx="3274057" cy="4301455"/>
          </a:xfrm>
          <a:custGeom>
            <a:avLst/>
            <a:gdLst/>
            <a:ahLst/>
            <a:cxnLst/>
            <a:rect r="r" b="b" t="t" l="l"/>
            <a:pathLst>
              <a:path h="4301455" w="3274057">
                <a:moveTo>
                  <a:pt x="3274057" y="0"/>
                </a:moveTo>
                <a:lnTo>
                  <a:pt x="0" y="0"/>
                </a:lnTo>
                <a:lnTo>
                  <a:pt x="0" y="4301455"/>
                </a:lnTo>
                <a:lnTo>
                  <a:pt x="3274057" y="4301455"/>
                </a:lnTo>
                <a:lnTo>
                  <a:pt x="327405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4786756" y="7403374"/>
            <a:ext cx="2582789" cy="3393268"/>
          </a:xfrm>
          <a:custGeom>
            <a:avLst/>
            <a:gdLst/>
            <a:ahLst/>
            <a:cxnLst/>
            <a:rect r="r" b="b" t="t" l="l"/>
            <a:pathLst>
              <a:path h="3393268" w="2582789">
                <a:moveTo>
                  <a:pt x="0" y="3393267"/>
                </a:moveTo>
                <a:lnTo>
                  <a:pt x="2582789" y="3393267"/>
                </a:lnTo>
                <a:lnTo>
                  <a:pt x="2582789" y="0"/>
                </a:lnTo>
                <a:lnTo>
                  <a:pt x="0" y="0"/>
                </a:lnTo>
                <a:lnTo>
                  <a:pt x="0" y="339326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6078150" y="6216062"/>
            <a:ext cx="3293290" cy="4326723"/>
          </a:xfrm>
          <a:custGeom>
            <a:avLst/>
            <a:gdLst/>
            <a:ahLst/>
            <a:cxnLst/>
            <a:rect r="r" b="b" t="t" l="l"/>
            <a:pathLst>
              <a:path h="4326723" w="3293290">
                <a:moveTo>
                  <a:pt x="3293290" y="0"/>
                </a:moveTo>
                <a:lnTo>
                  <a:pt x="0" y="0"/>
                </a:lnTo>
                <a:lnTo>
                  <a:pt x="0" y="4326722"/>
                </a:lnTo>
                <a:lnTo>
                  <a:pt x="3293290" y="4326722"/>
                </a:lnTo>
                <a:lnTo>
                  <a:pt x="3293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08537" y="3753164"/>
            <a:ext cx="11165334" cy="3936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1873" indent="-345937" lvl="1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Focused on the </a:t>
            </a:r>
            <a:r>
              <a:rPr lang="en-US" b="true" sz="3204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categories</a:t>
            </a: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 column from dataset.</a:t>
            </a:r>
          </a:p>
          <a:p>
            <a:pPr algn="ctr" marL="691873" indent="-345937" lvl="1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Used </a:t>
            </a:r>
            <a:r>
              <a:rPr lang="en-US" b="true" sz="3204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MiniLM</a:t>
            </a: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 for embeddings.</a:t>
            </a:r>
          </a:p>
          <a:p>
            <a:pPr algn="ctr" marL="691873" indent="-345937" lvl="1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App</a:t>
            </a: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lied </a:t>
            </a:r>
            <a:r>
              <a:rPr lang="en-US" b="true" sz="3204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Kmeans</a:t>
            </a: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 with 6 clusters.</a:t>
            </a:r>
          </a:p>
          <a:p>
            <a:pPr algn="ctr" marL="691873" indent="-345937" lvl="1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Checked quality with </a:t>
            </a:r>
            <a:r>
              <a:rPr lang="en-US" b="true" sz="3204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Silhouette Score : 0.2178378850221634.</a:t>
            </a:r>
          </a:p>
          <a:p>
            <a:pPr algn="ctr" marL="691873" indent="-345937" lvl="1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Manually </a:t>
            </a:r>
            <a:r>
              <a:rPr lang="en-US" b="true" sz="3204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labeled</a:t>
            </a: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 clusters. </a:t>
            </a:r>
          </a:p>
          <a:p>
            <a:pPr algn="ctr" marL="691873" indent="-345937" lvl="1">
              <a:lnSpc>
                <a:spcPts val="4486"/>
              </a:lnSpc>
              <a:spcBef>
                <a:spcPct val="0"/>
              </a:spcBef>
              <a:buFont typeface="Arial"/>
              <a:buChar char="•"/>
            </a:pP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Ad</a:t>
            </a: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ded </a:t>
            </a:r>
            <a:r>
              <a:rPr lang="en-US" b="true" sz="3204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Cluster_Category </a:t>
            </a:r>
            <a:r>
              <a:rPr lang="en-US" sz="3204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column in the dataset.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501746" y="3339163"/>
            <a:ext cx="9294736" cy="9294736"/>
          </a:xfrm>
          <a:custGeom>
            <a:avLst/>
            <a:gdLst/>
            <a:ahLst/>
            <a:cxnLst/>
            <a:rect r="r" b="b" t="t" l="l"/>
            <a:pathLst>
              <a:path h="9294736" w="9294736">
                <a:moveTo>
                  <a:pt x="0" y="0"/>
                </a:moveTo>
                <a:lnTo>
                  <a:pt x="9294735" y="0"/>
                </a:lnTo>
                <a:lnTo>
                  <a:pt x="9294735" y="9294736"/>
                </a:lnTo>
                <a:lnTo>
                  <a:pt x="0" y="9294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391716"/>
            <a:ext cx="7913455" cy="9505651"/>
          </a:xfrm>
          <a:custGeom>
            <a:avLst/>
            <a:gdLst/>
            <a:ahLst/>
            <a:cxnLst/>
            <a:rect r="r" b="b" t="t" l="l"/>
            <a:pathLst>
              <a:path h="9505651" w="7913455">
                <a:moveTo>
                  <a:pt x="0" y="0"/>
                </a:moveTo>
                <a:lnTo>
                  <a:pt x="7913455" y="0"/>
                </a:lnTo>
                <a:lnTo>
                  <a:pt x="7913455" y="9505651"/>
                </a:lnTo>
                <a:lnTo>
                  <a:pt x="0" y="95056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0853" y="1270085"/>
            <a:ext cx="6984273" cy="7061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4"/>
              </a:lnSpc>
            </a:pPr>
            <a:r>
              <a:rPr lang="en-US" b="true" sz="5431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Clustering Result</a:t>
            </a:r>
          </a:p>
          <a:p>
            <a:pPr algn="ctr">
              <a:lnSpc>
                <a:spcPts val="5389"/>
              </a:lnSpc>
            </a:pPr>
            <a:r>
              <a:rPr lang="en-US" b="true" sz="3849">
                <a:solidFill>
                  <a:srgbClr val="D7FDFF"/>
                </a:solidFill>
                <a:latin typeface="DM Sans Bold"/>
                <a:ea typeface="DM Sans Bold"/>
                <a:cs typeface="DM Sans Bold"/>
                <a:sym typeface="DM Sans Bold"/>
              </a:rPr>
              <a:t>We grouped products into 6 main clusters:</a:t>
            </a:r>
          </a:p>
          <a:p>
            <a:pPr algn="l" marL="831162" indent="-415581" lvl="1">
              <a:lnSpc>
                <a:spcPts val="5389"/>
              </a:lnSpc>
              <a:buFont typeface="Arial"/>
              <a:buChar char="•"/>
            </a:pPr>
            <a:r>
              <a:rPr lang="en-US" sz="3849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Supplies</a:t>
            </a:r>
          </a:p>
          <a:p>
            <a:pPr algn="l" marL="831162" indent="-415581" lvl="1">
              <a:lnSpc>
                <a:spcPts val="5389"/>
              </a:lnSpc>
              <a:buFont typeface="Arial"/>
              <a:buChar char="•"/>
            </a:pPr>
            <a:r>
              <a:rPr lang="en-US" sz="3849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Electronics</a:t>
            </a:r>
          </a:p>
          <a:p>
            <a:pPr algn="l" marL="831162" indent="-415581" lvl="1">
              <a:lnSpc>
                <a:spcPts val="5389"/>
              </a:lnSpc>
              <a:buFont typeface="Arial"/>
              <a:buChar char="•"/>
            </a:pPr>
            <a:r>
              <a:rPr lang="en-US" sz="3849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H Electronics</a:t>
            </a:r>
          </a:p>
          <a:p>
            <a:pPr algn="l" marL="831162" indent="-415581" lvl="1">
              <a:lnSpc>
                <a:spcPts val="5389"/>
              </a:lnSpc>
              <a:buFont typeface="Arial"/>
              <a:buChar char="•"/>
            </a:pPr>
            <a:r>
              <a:rPr lang="en-US" sz="3849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Tablets</a:t>
            </a:r>
          </a:p>
          <a:p>
            <a:pPr algn="l" marL="831162" indent="-415581" lvl="1">
              <a:lnSpc>
                <a:spcPts val="5389"/>
              </a:lnSpc>
              <a:buFont typeface="Arial"/>
              <a:buChar char="•"/>
            </a:pPr>
            <a:r>
              <a:rPr lang="en-US" sz="3849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Batteries</a:t>
            </a:r>
          </a:p>
          <a:p>
            <a:pPr algn="l" marL="831162" indent="-415581" lvl="1">
              <a:lnSpc>
                <a:spcPts val="5389"/>
              </a:lnSpc>
              <a:buFont typeface="Arial"/>
              <a:buChar char="•"/>
            </a:pPr>
            <a:r>
              <a:rPr lang="en-US" sz="3849">
                <a:solidFill>
                  <a:srgbClr val="D7FDFF"/>
                </a:solidFill>
                <a:latin typeface="DM Sans"/>
                <a:ea typeface="DM Sans"/>
                <a:cs typeface="DM Sans"/>
                <a:sym typeface="DM Sans"/>
              </a:rPr>
              <a:t>Computer Accessories</a:t>
            </a:r>
          </a:p>
          <a:p>
            <a:pPr algn="ctr">
              <a:lnSpc>
                <a:spcPts val="538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DAGkYLGAKK4</dc:identifier>
  <dcterms:modified xsi:type="dcterms:W3CDTF">2011-08-01T06:04:30Z</dcterms:modified>
  <cp:revision>1</cp:revision>
  <dc:title>Tosca Black Gradient Abstract Project Presentation </dc:title>
</cp:coreProperties>
</file>