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2" r:id="rId9"/>
    <p:sldId id="313" r:id="rId10"/>
    <p:sldId id="317" r:id="rId11"/>
    <p:sldId id="318" r:id="rId12"/>
    <p:sldId id="319" r:id="rId13"/>
    <p:sldId id="320" r:id="rId14"/>
    <p:sldId id="314" r:id="rId15"/>
    <p:sldId id="315" r:id="rId16"/>
    <p:sldId id="321" r:id="rId17"/>
    <p:sldId id="316" r:id="rId18"/>
    <p:sldId id="322" r:id="rId19"/>
    <p:sldId id="326" r:id="rId20"/>
    <p:sldId id="331" r:id="rId21"/>
    <p:sldId id="324" r:id="rId22"/>
    <p:sldId id="325" r:id="rId23"/>
    <p:sldId id="327" r:id="rId24"/>
    <p:sldId id="328" r:id="rId25"/>
    <p:sldId id="329" r:id="rId26"/>
    <p:sldId id="33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D494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19" autoAdjust="0"/>
  </p:normalViewPr>
  <p:slideViewPr>
    <p:cSldViewPr snapToGrid="0">
      <p:cViewPr varScale="1">
        <p:scale>
          <a:sx n="86" d="100"/>
          <a:sy n="86" d="100"/>
        </p:scale>
        <p:origin x="2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dirty="0">
              <a:effectLst/>
              <a:latin typeface="Arial" panose="020B0604020202020204" pitchFamily="34" charset="0"/>
              <a:ea typeface="Arial" panose="020B0604020202020204" pitchFamily="34" charset="0"/>
              <a:cs typeface="Arial" panose="020B0604020202020204" pitchFamily="34" charset="0"/>
            </a:rPr>
            <a:t>Performing an ETL process to utilize given datasets into a star schema design using Power Query and M language technique.</a:t>
          </a:r>
          <a:endParaRPr lang="en-US" dirty="0"/>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US" dirty="0">
              <a:effectLst/>
              <a:latin typeface="Arial" panose="020B0604020202020204" pitchFamily="34" charset="0"/>
              <a:ea typeface="Arial" panose="020B0604020202020204" pitchFamily="34" charset="0"/>
              <a:cs typeface="Arial" panose="020B0604020202020204" pitchFamily="34" charset="0"/>
            </a:rPr>
            <a:t>Creating a tabular model using Power Pivot to enable addressing business questions meaningfully, effortlessly, and quickly by end users.</a:t>
          </a:r>
          <a:endParaRPr lang="en-US" dirty="0"/>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dirty="0">
              <a:effectLst/>
              <a:latin typeface="Arial" panose="020B0604020202020204" pitchFamily="34" charset="0"/>
              <a:ea typeface="Arial" panose="020B0604020202020204" pitchFamily="34" charset="0"/>
              <a:cs typeface="Arial" panose="020B0604020202020204" pitchFamily="34" charset="0"/>
            </a:rPr>
            <a:t>Developing reports and data visualizations using Power BI and DAX language.</a:t>
          </a:r>
          <a:endParaRPr lang="en-US" dirty="0"/>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C7B167-A7C9-43C4-8FBC-D16F73ADAB87}"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49425F19-C387-48B8-AD8F-142E28123CF6}">
      <dgm:prSet/>
      <dgm:spPr/>
      <dgm:t>
        <a:bodyPr/>
        <a:lstStyle/>
        <a:p>
          <a:r>
            <a:rPr lang="en-US" dirty="0"/>
            <a:t>There are 94 customers, categorized by Industry Type as either End-Users (31) or Distributors (63).</a:t>
          </a:r>
        </a:p>
      </dgm:t>
    </dgm:pt>
    <dgm:pt modelId="{A4FB4C34-3FF3-47EC-BA77-5D8AF4ED4264}" type="parTrans" cxnId="{A23C1420-F4A7-42A6-A95A-4C3F6673257E}">
      <dgm:prSet/>
      <dgm:spPr/>
      <dgm:t>
        <a:bodyPr/>
        <a:lstStyle/>
        <a:p>
          <a:endParaRPr lang="en-US"/>
        </a:p>
      </dgm:t>
    </dgm:pt>
    <dgm:pt modelId="{568328A0-E1A1-4ED7-A6FA-4B474E1E004D}" type="sibTrans" cxnId="{A23C1420-F4A7-42A6-A95A-4C3F6673257E}">
      <dgm:prSet/>
      <dgm:spPr/>
      <dgm:t>
        <a:bodyPr/>
        <a:lstStyle/>
        <a:p>
          <a:endParaRPr lang="en-US"/>
        </a:p>
      </dgm:t>
    </dgm:pt>
    <dgm:pt modelId="{3EB2A5D3-F88B-4526-9392-A357FE7A4F41}">
      <dgm:prSet/>
      <dgm:spPr/>
      <dgm:t>
        <a:bodyPr/>
        <a:lstStyle/>
        <a:p>
          <a:r>
            <a:rPr lang="en-US" dirty="0"/>
            <a:t>Customers are in 68 countries, in either one of  the 3 regions: Americas (5 ) , APAC (28), or EMEA (61).</a:t>
          </a:r>
        </a:p>
      </dgm:t>
    </dgm:pt>
    <dgm:pt modelId="{1EDDFF2E-C712-45A0-A96E-8DEAD9F5C509}" type="parTrans" cxnId="{ACBAB8EC-DEF6-4162-84B9-63CF23F12EA2}">
      <dgm:prSet/>
      <dgm:spPr/>
      <dgm:t>
        <a:bodyPr/>
        <a:lstStyle/>
        <a:p>
          <a:endParaRPr lang="en-US"/>
        </a:p>
      </dgm:t>
    </dgm:pt>
    <dgm:pt modelId="{8DC71790-FFC2-4172-83D5-A5A2955A4B32}" type="sibTrans" cxnId="{ACBAB8EC-DEF6-4162-84B9-63CF23F12EA2}">
      <dgm:prSet/>
      <dgm:spPr/>
      <dgm:t>
        <a:bodyPr/>
        <a:lstStyle/>
        <a:p>
          <a:endParaRPr lang="en-US"/>
        </a:p>
      </dgm:t>
    </dgm:pt>
    <dgm:pt modelId="{59A0CC18-00D8-468D-8B95-DBF475754E39}">
      <dgm:prSet/>
      <dgm:spPr/>
      <dgm:t>
        <a:bodyPr/>
        <a:lstStyle/>
        <a:p>
          <a:r>
            <a:rPr lang="en-US" dirty="0"/>
            <a:t>There are 3 divisions: Life Insurance, Health Insurance, and Property Insurance. </a:t>
          </a:r>
        </a:p>
      </dgm:t>
    </dgm:pt>
    <dgm:pt modelId="{91EDFD00-C060-4A79-A12E-38B23ECE2D49}" type="parTrans" cxnId="{551FC829-F360-4CAF-B7A1-C72808882C57}">
      <dgm:prSet/>
      <dgm:spPr/>
      <dgm:t>
        <a:bodyPr/>
        <a:lstStyle/>
        <a:p>
          <a:endParaRPr lang="en-US"/>
        </a:p>
      </dgm:t>
    </dgm:pt>
    <dgm:pt modelId="{4CE35772-EA2F-4F59-AC5C-9602FD32A8BD}" type="sibTrans" cxnId="{551FC829-F360-4CAF-B7A1-C72808882C57}">
      <dgm:prSet/>
      <dgm:spPr/>
      <dgm:t>
        <a:bodyPr/>
        <a:lstStyle/>
        <a:p>
          <a:endParaRPr lang="en-US"/>
        </a:p>
      </dgm:t>
    </dgm:pt>
    <dgm:pt modelId="{FA7D5E13-BA72-4A2B-883D-2C60A30707D2}">
      <dgm:prSet/>
      <dgm:spPr/>
      <dgm:t>
        <a:bodyPr/>
        <a:lstStyle/>
        <a:p>
          <a:r>
            <a:rPr lang="en-US"/>
            <a:t>There are  16 products characterized by: </a:t>
          </a:r>
        </a:p>
      </dgm:t>
    </dgm:pt>
    <dgm:pt modelId="{BC8CA1B4-EEB6-476A-9BE0-8E3F79FC1A97}" type="parTrans" cxnId="{C5565C6D-3AF8-4483-9F56-1379EC4CC512}">
      <dgm:prSet/>
      <dgm:spPr/>
      <dgm:t>
        <a:bodyPr/>
        <a:lstStyle/>
        <a:p>
          <a:endParaRPr lang="en-US"/>
        </a:p>
      </dgm:t>
    </dgm:pt>
    <dgm:pt modelId="{949C6992-6EA1-4B42-86AD-9B7799729944}" type="sibTrans" cxnId="{C5565C6D-3AF8-4483-9F56-1379EC4CC512}">
      <dgm:prSet/>
      <dgm:spPr/>
      <dgm:t>
        <a:bodyPr/>
        <a:lstStyle/>
        <a:p>
          <a:endParaRPr lang="en-US"/>
        </a:p>
      </dgm:t>
    </dgm:pt>
    <dgm:pt modelId="{06334338-5EB1-4204-95F6-D059D154A59D}">
      <dgm:prSet/>
      <dgm:spPr/>
      <dgm:t>
        <a:bodyPr/>
        <a:lstStyle/>
        <a:p>
          <a:r>
            <a:rPr lang="en-US" dirty="0"/>
            <a:t>3 product types: Premium, Gold, or Upgrades.</a:t>
          </a:r>
        </a:p>
      </dgm:t>
    </dgm:pt>
    <dgm:pt modelId="{77EE4C3A-5624-406F-94D8-F224D01F3A43}" type="parTrans" cxnId="{37DF7D9C-C3AC-4D47-89EA-051FD440CAEC}">
      <dgm:prSet/>
      <dgm:spPr/>
      <dgm:t>
        <a:bodyPr/>
        <a:lstStyle/>
        <a:p>
          <a:endParaRPr lang="en-US"/>
        </a:p>
      </dgm:t>
    </dgm:pt>
    <dgm:pt modelId="{9E18FC9D-A7BE-47E3-8352-ADB29E51AAC4}" type="sibTrans" cxnId="{37DF7D9C-C3AC-4D47-89EA-051FD440CAEC}">
      <dgm:prSet/>
      <dgm:spPr/>
      <dgm:t>
        <a:bodyPr/>
        <a:lstStyle/>
        <a:p>
          <a:endParaRPr lang="en-US"/>
        </a:p>
      </dgm:t>
    </dgm:pt>
    <dgm:pt modelId="{7714637C-C2FA-4956-AF3C-35F0B2603B2E}">
      <dgm:prSet/>
      <dgm:spPr/>
      <dgm:t>
        <a:bodyPr/>
        <a:lstStyle/>
        <a:p>
          <a:r>
            <a:rPr lang="en-US" dirty="0"/>
            <a:t>Customers payments are made on a quarterly basis. </a:t>
          </a:r>
        </a:p>
      </dgm:t>
    </dgm:pt>
    <dgm:pt modelId="{A0B00349-065C-414E-A369-05620B94BF9D}" type="parTrans" cxnId="{90D492F7-1ACB-4A68-9C7A-C3C2C3FD62BA}">
      <dgm:prSet/>
      <dgm:spPr/>
      <dgm:t>
        <a:bodyPr/>
        <a:lstStyle/>
        <a:p>
          <a:endParaRPr lang="en-US"/>
        </a:p>
      </dgm:t>
    </dgm:pt>
    <dgm:pt modelId="{35FAA260-0ED9-48CE-AE2E-192566A5DFF2}" type="sibTrans" cxnId="{90D492F7-1ACB-4A68-9C7A-C3C2C3FD62BA}">
      <dgm:prSet/>
      <dgm:spPr/>
      <dgm:t>
        <a:bodyPr/>
        <a:lstStyle/>
        <a:p>
          <a:endParaRPr lang="en-US"/>
        </a:p>
      </dgm:t>
    </dgm:pt>
    <dgm:pt modelId="{DD383F8B-815D-4C85-A6CC-54C5F8B64672}">
      <dgm:prSet/>
      <dgm:spPr/>
      <dgm:t>
        <a:bodyPr/>
        <a:lstStyle/>
        <a:p>
          <a:r>
            <a:rPr lang="en-US" dirty="0"/>
            <a:t>Each order normally contains multiple order lines, where each line presents either a positive or negative revenue per a specific product.</a:t>
          </a:r>
        </a:p>
      </dgm:t>
    </dgm:pt>
    <dgm:pt modelId="{91A04105-C7CC-4217-A133-6AD5F42938FA}" type="parTrans" cxnId="{61319A5A-D61F-4CE4-A1DC-1F4F45118B6D}">
      <dgm:prSet/>
      <dgm:spPr/>
      <dgm:t>
        <a:bodyPr/>
        <a:lstStyle/>
        <a:p>
          <a:endParaRPr lang="en-US"/>
        </a:p>
      </dgm:t>
    </dgm:pt>
    <dgm:pt modelId="{87A0E5FF-7EC7-443F-B301-9A951A47D464}" type="sibTrans" cxnId="{61319A5A-D61F-4CE4-A1DC-1F4F45118B6D}">
      <dgm:prSet/>
      <dgm:spPr/>
      <dgm:t>
        <a:bodyPr/>
        <a:lstStyle/>
        <a:p>
          <a:endParaRPr lang="en-US"/>
        </a:p>
      </dgm:t>
    </dgm:pt>
    <dgm:pt modelId="{6820C554-9FA3-4051-BA6C-2BD94B911B1D}">
      <dgm:prSet/>
      <dgm:spPr/>
      <dgm:t>
        <a:bodyPr/>
        <a:lstStyle/>
        <a:p>
          <a:r>
            <a:rPr lang="en-US" dirty="0">
              <a:effectLst/>
              <a:latin typeface="Arial" panose="020B0604020202020204" pitchFamily="34" charset="0"/>
              <a:ea typeface="Arial" panose="020B0604020202020204" pitchFamily="34" charset="0"/>
              <a:cs typeface="Arial" panose="020B0604020202020204" pitchFamily="34" charset="0"/>
            </a:rPr>
            <a:t>The historical data gathered over the course of 3 years, from 2011 to 2013.</a:t>
          </a:r>
          <a:endParaRPr lang="en-US" dirty="0"/>
        </a:p>
      </dgm:t>
    </dgm:pt>
    <dgm:pt modelId="{2053F0CC-AAC8-4966-89F7-D54C3788C0F5}" type="parTrans" cxnId="{4E44431C-6478-47F2-B087-ABF383E445C2}">
      <dgm:prSet/>
      <dgm:spPr/>
      <dgm:t>
        <a:bodyPr/>
        <a:lstStyle/>
        <a:p>
          <a:endParaRPr lang="LID4096"/>
        </a:p>
      </dgm:t>
    </dgm:pt>
    <dgm:pt modelId="{B8AB9DF0-7003-4732-8FC3-3D3FCA14FCDB}" type="sibTrans" cxnId="{4E44431C-6478-47F2-B087-ABF383E445C2}">
      <dgm:prSet/>
      <dgm:spPr/>
      <dgm:t>
        <a:bodyPr/>
        <a:lstStyle/>
        <a:p>
          <a:endParaRPr lang="LID4096"/>
        </a:p>
      </dgm:t>
    </dgm:pt>
    <dgm:pt modelId="{ECD99963-ADC6-4148-8D3D-281ECBDC0133}">
      <dgm:prSet/>
      <dgm:spPr/>
      <dgm:t>
        <a:bodyPr/>
        <a:lstStyle/>
        <a:p>
          <a:r>
            <a:rPr lang="en-US" dirty="0"/>
            <a:t>5 segments: Health Care, First-degree relative, Second-degree relative, Third-degree relative, or Apartment</a:t>
          </a:r>
        </a:p>
      </dgm:t>
    </dgm:pt>
    <dgm:pt modelId="{D1E7E33A-2A50-481C-97F8-B0FFF7D39EBB}" type="parTrans" cxnId="{36A89393-C86F-439A-9527-356A664A446F}">
      <dgm:prSet/>
      <dgm:spPr/>
      <dgm:t>
        <a:bodyPr/>
        <a:lstStyle/>
        <a:p>
          <a:endParaRPr lang="LID4096"/>
        </a:p>
      </dgm:t>
    </dgm:pt>
    <dgm:pt modelId="{1D63785A-F3D8-44C5-B30D-B993B5432BB5}" type="sibTrans" cxnId="{36A89393-C86F-439A-9527-356A664A446F}">
      <dgm:prSet/>
      <dgm:spPr/>
      <dgm:t>
        <a:bodyPr/>
        <a:lstStyle/>
        <a:p>
          <a:endParaRPr lang="LID4096"/>
        </a:p>
      </dgm:t>
    </dgm:pt>
    <dgm:pt modelId="{ED86F04F-240F-4CB2-BDFD-77AA420C6B47}" type="pres">
      <dgm:prSet presAssocID="{1AC7B167-A7C9-43C4-8FBC-D16F73ADAB87}" presName="diagram" presStyleCnt="0">
        <dgm:presLayoutVars>
          <dgm:dir/>
          <dgm:resizeHandles val="exact"/>
        </dgm:presLayoutVars>
      </dgm:prSet>
      <dgm:spPr/>
    </dgm:pt>
    <dgm:pt modelId="{29F4E596-BBEC-4B42-A5E1-06148F5E3FB7}" type="pres">
      <dgm:prSet presAssocID="{49425F19-C387-48B8-AD8F-142E28123CF6}" presName="node" presStyleLbl="node1" presStyleIdx="0" presStyleCnt="7">
        <dgm:presLayoutVars>
          <dgm:bulletEnabled val="1"/>
        </dgm:presLayoutVars>
      </dgm:prSet>
      <dgm:spPr/>
    </dgm:pt>
    <dgm:pt modelId="{FE87FB34-649B-48B5-BA65-458EA56FCEBC}" type="pres">
      <dgm:prSet presAssocID="{568328A0-E1A1-4ED7-A6FA-4B474E1E004D}" presName="sibTrans" presStyleCnt="0"/>
      <dgm:spPr/>
    </dgm:pt>
    <dgm:pt modelId="{E3BE5764-7AF4-4894-A28D-6E0A9619BA8F}" type="pres">
      <dgm:prSet presAssocID="{3EB2A5D3-F88B-4526-9392-A357FE7A4F41}" presName="node" presStyleLbl="node1" presStyleIdx="1" presStyleCnt="7">
        <dgm:presLayoutVars>
          <dgm:bulletEnabled val="1"/>
        </dgm:presLayoutVars>
      </dgm:prSet>
      <dgm:spPr/>
    </dgm:pt>
    <dgm:pt modelId="{9184424C-6247-4EE2-B65A-08F1C0C6BBEF}" type="pres">
      <dgm:prSet presAssocID="{8DC71790-FFC2-4172-83D5-A5A2955A4B32}" presName="sibTrans" presStyleCnt="0"/>
      <dgm:spPr/>
    </dgm:pt>
    <dgm:pt modelId="{CB07C1F5-CD02-4A58-99B7-875E81B93367}" type="pres">
      <dgm:prSet presAssocID="{59A0CC18-00D8-468D-8B95-DBF475754E39}" presName="node" presStyleLbl="node1" presStyleIdx="2" presStyleCnt="7">
        <dgm:presLayoutVars>
          <dgm:bulletEnabled val="1"/>
        </dgm:presLayoutVars>
      </dgm:prSet>
      <dgm:spPr/>
    </dgm:pt>
    <dgm:pt modelId="{2032072E-2E75-46D9-843B-B0CA7A95D65C}" type="pres">
      <dgm:prSet presAssocID="{4CE35772-EA2F-4F59-AC5C-9602FD32A8BD}" presName="sibTrans" presStyleCnt="0"/>
      <dgm:spPr/>
    </dgm:pt>
    <dgm:pt modelId="{969BA52D-36BA-43DF-BC7A-DEB6703D03B9}" type="pres">
      <dgm:prSet presAssocID="{FA7D5E13-BA72-4A2B-883D-2C60A30707D2}" presName="node" presStyleLbl="node1" presStyleIdx="3" presStyleCnt="7">
        <dgm:presLayoutVars>
          <dgm:bulletEnabled val="1"/>
        </dgm:presLayoutVars>
      </dgm:prSet>
      <dgm:spPr/>
    </dgm:pt>
    <dgm:pt modelId="{BD37066A-E7E2-46D1-88E2-21FBE8BC9889}" type="pres">
      <dgm:prSet presAssocID="{949C6992-6EA1-4B42-86AD-9B7799729944}" presName="sibTrans" presStyleCnt="0"/>
      <dgm:spPr/>
    </dgm:pt>
    <dgm:pt modelId="{12F8478B-BD27-4628-A4DE-9432E002A34B}" type="pres">
      <dgm:prSet presAssocID="{7714637C-C2FA-4956-AF3C-35F0B2603B2E}" presName="node" presStyleLbl="node1" presStyleIdx="4" presStyleCnt="7">
        <dgm:presLayoutVars>
          <dgm:bulletEnabled val="1"/>
        </dgm:presLayoutVars>
      </dgm:prSet>
      <dgm:spPr/>
    </dgm:pt>
    <dgm:pt modelId="{4BA36903-EDFC-4B0A-A5A4-E17629C4354B}" type="pres">
      <dgm:prSet presAssocID="{35FAA260-0ED9-48CE-AE2E-192566A5DFF2}" presName="sibTrans" presStyleCnt="0"/>
      <dgm:spPr/>
    </dgm:pt>
    <dgm:pt modelId="{985CB0AF-596F-4283-9328-D3576B3C86CD}" type="pres">
      <dgm:prSet presAssocID="{DD383F8B-815D-4C85-A6CC-54C5F8B64672}" presName="node" presStyleLbl="node1" presStyleIdx="5" presStyleCnt="7">
        <dgm:presLayoutVars>
          <dgm:bulletEnabled val="1"/>
        </dgm:presLayoutVars>
      </dgm:prSet>
      <dgm:spPr/>
    </dgm:pt>
    <dgm:pt modelId="{05359277-8F4C-4B8A-9B7E-D001B52350B1}" type="pres">
      <dgm:prSet presAssocID="{87A0E5FF-7EC7-443F-B301-9A951A47D464}" presName="sibTrans" presStyleCnt="0"/>
      <dgm:spPr/>
    </dgm:pt>
    <dgm:pt modelId="{EA51E92F-7C6E-4C63-8AA4-7DBEBCF7941D}" type="pres">
      <dgm:prSet presAssocID="{6820C554-9FA3-4051-BA6C-2BD94B911B1D}" presName="node" presStyleLbl="node1" presStyleIdx="6" presStyleCnt="7">
        <dgm:presLayoutVars>
          <dgm:bulletEnabled val="1"/>
        </dgm:presLayoutVars>
      </dgm:prSet>
      <dgm:spPr/>
    </dgm:pt>
  </dgm:ptLst>
  <dgm:cxnLst>
    <dgm:cxn modelId="{D71CCF02-3BDA-450D-816B-9CB03B6B048C}" type="presOf" srcId="{DD383F8B-815D-4C85-A6CC-54C5F8B64672}" destId="{985CB0AF-596F-4283-9328-D3576B3C86CD}" srcOrd="0" destOrd="0" presId="urn:microsoft.com/office/officeart/2005/8/layout/default"/>
    <dgm:cxn modelId="{1985400B-0612-4B8A-B409-5EF6F18CC8B5}" type="presOf" srcId="{59A0CC18-00D8-468D-8B95-DBF475754E39}" destId="{CB07C1F5-CD02-4A58-99B7-875E81B93367}" srcOrd="0" destOrd="0" presId="urn:microsoft.com/office/officeart/2005/8/layout/default"/>
    <dgm:cxn modelId="{4B72F817-B568-4042-90C1-B0A2676E6C70}" type="presOf" srcId="{1AC7B167-A7C9-43C4-8FBC-D16F73ADAB87}" destId="{ED86F04F-240F-4CB2-BDFD-77AA420C6B47}" srcOrd="0" destOrd="0" presId="urn:microsoft.com/office/officeart/2005/8/layout/default"/>
    <dgm:cxn modelId="{4E44431C-6478-47F2-B087-ABF383E445C2}" srcId="{1AC7B167-A7C9-43C4-8FBC-D16F73ADAB87}" destId="{6820C554-9FA3-4051-BA6C-2BD94B911B1D}" srcOrd="6" destOrd="0" parTransId="{2053F0CC-AAC8-4966-89F7-D54C3788C0F5}" sibTransId="{B8AB9DF0-7003-4732-8FC3-3D3FCA14FCDB}"/>
    <dgm:cxn modelId="{A23C1420-F4A7-42A6-A95A-4C3F6673257E}" srcId="{1AC7B167-A7C9-43C4-8FBC-D16F73ADAB87}" destId="{49425F19-C387-48B8-AD8F-142E28123CF6}" srcOrd="0" destOrd="0" parTransId="{A4FB4C34-3FF3-47EC-BA77-5D8AF4ED4264}" sibTransId="{568328A0-E1A1-4ED7-A6FA-4B474E1E004D}"/>
    <dgm:cxn modelId="{551FC829-F360-4CAF-B7A1-C72808882C57}" srcId="{1AC7B167-A7C9-43C4-8FBC-D16F73ADAB87}" destId="{59A0CC18-00D8-468D-8B95-DBF475754E39}" srcOrd="2" destOrd="0" parTransId="{91EDFD00-C060-4A79-A12E-38B23ECE2D49}" sibTransId="{4CE35772-EA2F-4F59-AC5C-9602FD32A8BD}"/>
    <dgm:cxn modelId="{4EE0AA62-5E10-4B1D-ACF1-E237D879AC26}" type="presOf" srcId="{06334338-5EB1-4204-95F6-D059D154A59D}" destId="{969BA52D-36BA-43DF-BC7A-DEB6703D03B9}" srcOrd="0" destOrd="2" presId="urn:microsoft.com/office/officeart/2005/8/layout/default"/>
    <dgm:cxn modelId="{25AA8968-66A9-426F-8242-44161C5C15AE}" type="presOf" srcId="{6820C554-9FA3-4051-BA6C-2BD94B911B1D}" destId="{EA51E92F-7C6E-4C63-8AA4-7DBEBCF7941D}" srcOrd="0" destOrd="0" presId="urn:microsoft.com/office/officeart/2005/8/layout/default"/>
    <dgm:cxn modelId="{C5565C6D-3AF8-4483-9F56-1379EC4CC512}" srcId="{1AC7B167-A7C9-43C4-8FBC-D16F73ADAB87}" destId="{FA7D5E13-BA72-4A2B-883D-2C60A30707D2}" srcOrd="3" destOrd="0" parTransId="{BC8CA1B4-EEB6-476A-9BE0-8E3F79FC1A97}" sibTransId="{949C6992-6EA1-4B42-86AD-9B7799729944}"/>
    <dgm:cxn modelId="{4F7A8674-6B84-495E-86AC-0968B98CFB75}" type="presOf" srcId="{49425F19-C387-48B8-AD8F-142E28123CF6}" destId="{29F4E596-BBEC-4B42-A5E1-06148F5E3FB7}" srcOrd="0" destOrd="0" presId="urn:microsoft.com/office/officeart/2005/8/layout/default"/>
    <dgm:cxn modelId="{61319A5A-D61F-4CE4-A1DC-1F4F45118B6D}" srcId="{1AC7B167-A7C9-43C4-8FBC-D16F73ADAB87}" destId="{DD383F8B-815D-4C85-A6CC-54C5F8B64672}" srcOrd="5" destOrd="0" parTransId="{91A04105-C7CC-4217-A133-6AD5F42938FA}" sibTransId="{87A0E5FF-7EC7-443F-B301-9A951A47D464}"/>
    <dgm:cxn modelId="{15FF427B-FF13-4E8A-B20B-18832FBF70EC}" type="presOf" srcId="{7714637C-C2FA-4956-AF3C-35F0B2603B2E}" destId="{12F8478B-BD27-4628-A4DE-9432E002A34B}" srcOrd="0" destOrd="0" presId="urn:microsoft.com/office/officeart/2005/8/layout/default"/>
    <dgm:cxn modelId="{AC72E287-F615-4EBA-A2DA-8C875DC23D48}" type="presOf" srcId="{FA7D5E13-BA72-4A2B-883D-2C60A30707D2}" destId="{969BA52D-36BA-43DF-BC7A-DEB6703D03B9}" srcOrd="0" destOrd="0" presId="urn:microsoft.com/office/officeart/2005/8/layout/default"/>
    <dgm:cxn modelId="{36A89393-C86F-439A-9527-356A664A446F}" srcId="{FA7D5E13-BA72-4A2B-883D-2C60A30707D2}" destId="{ECD99963-ADC6-4148-8D3D-281ECBDC0133}" srcOrd="0" destOrd="0" parTransId="{D1E7E33A-2A50-481C-97F8-B0FFF7D39EBB}" sibTransId="{1D63785A-F3D8-44C5-B30D-B993B5432BB5}"/>
    <dgm:cxn modelId="{37DF7D9C-C3AC-4D47-89EA-051FD440CAEC}" srcId="{FA7D5E13-BA72-4A2B-883D-2C60A30707D2}" destId="{06334338-5EB1-4204-95F6-D059D154A59D}" srcOrd="1" destOrd="0" parTransId="{77EE4C3A-5624-406F-94D8-F224D01F3A43}" sibTransId="{9E18FC9D-A7BE-47E3-8352-ADB29E51AAC4}"/>
    <dgm:cxn modelId="{30EAAFAC-5E50-4051-8549-30F2EC1DE6F4}" type="presOf" srcId="{3EB2A5D3-F88B-4526-9392-A357FE7A4F41}" destId="{E3BE5764-7AF4-4894-A28D-6E0A9619BA8F}" srcOrd="0" destOrd="0" presId="urn:microsoft.com/office/officeart/2005/8/layout/default"/>
    <dgm:cxn modelId="{121127C4-170D-4083-8312-D64C3438B402}" type="presOf" srcId="{ECD99963-ADC6-4148-8D3D-281ECBDC0133}" destId="{969BA52D-36BA-43DF-BC7A-DEB6703D03B9}" srcOrd="0" destOrd="1" presId="urn:microsoft.com/office/officeart/2005/8/layout/default"/>
    <dgm:cxn modelId="{ACBAB8EC-DEF6-4162-84B9-63CF23F12EA2}" srcId="{1AC7B167-A7C9-43C4-8FBC-D16F73ADAB87}" destId="{3EB2A5D3-F88B-4526-9392-A357FE7A4F41}" srcOrd="1" destOrd="0" parTransId="{1EDDFF2E-C712-45A0-A96E-8DEAD9F5C509}" sibTransId="{8DC71790-FFC2-4172-83D5-A5A2955A4B32}"/>
    <dgm:cxn modelId="{90D492F7-1ACB-4A68-9C7A-C3C2C3FD62BA}" srcId="{1AC7B167-A7C9-43C4-8FBC-D16F73ADAB87}" destId="{7714637C-C2FA-4956-AF3C-35F0B2603B2E}" srcOrd="4" destOrd="0" parTransId="{A0B00349-065C-414E-A369-05620B94BF9D}" sibTransId="{35FAA260-0ED9-48CE-AE2E-192566A5DFF2}"/>
    <dgm:cxn modelId="{5989B88D-C439-46DE-BE3D-E63AFD1BA487}" type="presParOf" srcId="{ED86F04F-240F-4CB2-BDFD-77AA420C6B47}" destId="{29F4E596-BBEC-4B42-A5E1-06148F5E3FB7}" srcOrd="0" destOrd="0" presId="urn:microsoft.com/office/officeart/2005/8/layout/default"/>
    <dgm:cxn modelId="{103F3BC9-D22B-404D-85E6-959A0294963A}" type="presParOf" srcId="{ED86F04F-240F-4CB2-BDFD-77AA420C6B47}" destId="{FE87FB34-649B-48B5-BA65-458EA56FCEBC}" srcOrd="1" destOrd="0" presId="urn:microsoft.com/office/officeart/2005/8/layout/default"/>
    <dgm:cxn modelId="{3AE5EAF7-4604-4B06-A1C7-E6E4B9883405}" type="presParOf" srcId="{ED86F04F-240F-4CB2-BDFD-77AA420C6B47}" destId="{E3BE5764-7AF4-4894-A28D-6E0A9619BA8F}" srcOrd="2" destOrd="0" presId="urn:microsoft.com/office/officeart/2005/8/layout/default"/>
    <dgm:cxn modelId="{3C81ABEA-2157-4CF5-8A1F-D1C20316F35C}" type="presParOf" srcId="{ED86F04F-240F-4CB2-BDFD-77AA420C6B47}" destId="{9184424C-6247-4EE2-B65A-08F1C0C6BBEF}" srcOrd="3" destOrd="0" presId="urn:microsoft.com/office/officeart/2005/8/layout/default"/>
    <dgm:cxn modelId="{2BEB91FD-5DE4-44DE-860C-51BDB8DB89EF}" type="presParOf" srcId="{ED86F04F-240F-4CB2-BDFD-77AA420C6B47}" destId="{CB07C1F5-CD02-4A58-99B7-875E81B93367}" srcOrd="4" destOrd="0" presId="urn:microsoft.com/office/officeart/2005/8/layout/default"/>
    <dgm:cxn modelId="{66DBCAF3-71AF-4A04-94EF-B634D6A90F66}" type="presParOf" srcId="{ED86F04F-240F-4CB2-BDFD-77AA420C6B47}" destId="{2032072E-2E75-46D9-843B-B0CA7A95D65C}" srcOrd="5" destOrd="0" presId="urn:microsoft.com/office/officeart/2005/8/layout/default"/>
    <dgm:cxn modelId="{1E9F0141-FD33-45AC-B622-927A44EF3AF7}" type="presParOf" srcId="{ED86F04F-240F-4CB2-BDFD-77AA420C6B47}" destId="{969BA52D-36BA-43DF-BC7A-DEB6703D03B9}" srcOrd="6" destOrd="0" presId="urn:microsoft.com/office/officeart/2005/8/layout/default"/>
    <dgm:cxn modelId="{4CB84BF8-2038-442A-AAC9-5449C554E177}" type="presParOf" srcId="{ED86F04F-240F-4CB2-BDFD-77AA420C6B47}" destId="{BD37066A-E7E2-46D1-88E2-21FBE8BC9889}" srcOrd="7" destOrd="0" presId="urn:microsoft.com/office/officeart/2005/8/layout/default"/>
    <dgm:cxn modelId="{439EE6A1-3F35-4013-B76C-7DCE0D9B0C00}" type="presParOf" srcId="{ED86F04F-240F-4CB2-BDFD-77AA420C6B47}" destId="{12F8478B-BD27-4628-A4DE-9432E002A34B}" srcOrd="8" destOrd="0" presId="urn:microsoft.com/office/officeart/2005/8/layout/default"/>
    <dgm:cxn modelId="{7D870665-6048-4EB3-ADA9-5D8B36A770A2}" type="presParOf" srcId="{ED86F04F-240F-4CB2-BDFD-77AA420C6B47}" destId="{4BA36903-EDFC-4B0A-A5A4-E17629C4354B}" srcOrd="9" destOrd="0" presId="urn:microsoft.com/office/officeart/2005/8/layout/default"/>
    <dgm:cxn modelId="{27BFD2C5-D1C6-453A-BDD7-C82E69A5EDA2}" type="presParOf" srcId="{ED86F04F-240F-4CB2-BDFD-77AA420C6B47}" destId="{985CB0AF-596F-4283-9328-D3576B3C86CD}" srcOrd="10" destOrd="0" presId="urn:microsoft.com/office/officeart/2005/8/layout/default"/>
    <dgm:cxn modelId="{80D73AF9-9D53-48CB-B6A6-2C234687A1A3}" type="presParOf" srcId="{ED86F04F-240F-4CB2-BDFD-77AA420C6B47}" destId="{05359277-8F4C-4B8A-9B7E-D001B52350B1}" srcOrd="11" destOrd="0" presId="urn:microsoft.com/office/officeart/2005/8/layout/default"/>
    <dgm:cxn modelId="{26F4289E-BD20-4D9E-BCEA-6C58FABE7812}" type="presParOf" srcId="{ED86F04F-240F-4CB2-BDFD-77AA420C6B47}" destId="{EA51E92F-7C6E-4C63-8AA4-7DBEBCF7941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E8C7E1-E1F4-4477-8774-F975E3DC41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205B874-7162-42E0-A68B-765769F733D5}">
      <dgm:prSet/>
      <dgm:spPr/>
      <dgm:t>
        <a:bodyPr/>
        <a:lstStyle/>
        <a:p>
          <a:r>
            <a:rPr lang="en-US"/>
            <a:t>The company incur positive revenues from insurance policy premiums, while negative revenues are expenses which consist of paid claims and/or policy cancellations.</a:t>
          </a:r>
        </a:p>
      </dgm:t>
    </dgm:pt>
    <dgm:pt modelId="{AB731CF5-6AFE-4557-8106-0658F33843AA}" type="parTrans" cxnId="{1F173D9B-731C-4E3A-9770-CB31CCF102EA}">
      <dgm:prSet/>
      <dgm:spPr/>
      <dgm:t>
        <a:bodyPr/>
        <a:lstStyle/>
        <a:p>
          <a:endParaRPr lang="en-US"/>
        </a:p>
      </dgm:t>
    </dgm:pt>
    <dgm:pt modelId="{4F61F318-8DCA-4DBA-A63B-3C9CBF7C27EC}" type="sibTrans" cxnId="{1F173D9B-731C-4E3A-9770-CB31CCF102EA}">
      <dgm:prSet/>
      <dgm:spPr/>
      <dgm:t>
        <a:bodyPr/>
        <a:lstStyle/>
        <a:p>
          <a:endParaRPr lang="en-US"/>
        </a:p>
      </dgm:t>
    </dgm:pt>
    <dgm:pt modelId="{050E3328-A760-4D8A-A813-317464F59468}">
      <dgm:prSet/>
      <dgm:spPr/>
      <dgm:t>
        <a:bodyPr/>
        <a:lstStyle/>
        <a:p>
          <a:r>
            <a:rPr lang="en-US" dirty="0"/>
            <a:t>Target profits desired is 15% more than previous period actual profits, except of 2011, which is the first year available per data sources, therefore targeted profits for that year are the actual profits (in other words, no target profits for 2011 due to lack of previous data to base it on).</a:t>
          </a:r>
        </a:p>
      </dgm:t>
    </dgm:pt>
    <dgm:pt modelId="{E9639C5F-9A49-4BE1-B31E-F193FB298175}" type="parTrans" cxnId="{5494A4A8-00EB-4814-ABE8-A7D5B86EA72A}">
      <dgm:prSet/>
      <dgm:spPr/>
      <dgm:t>
        <a:bodyPr/>
        <a:lstStyle/>
        <a:p>
          <a:endParaRPr lang="en-US"/>
        </a:p>
      </dgm:t>
    </dgm:pt>
    <dgm:pt modelId="{D4BDCF7D-477F-4FC3-A91C-6BC06A8F7A37}" type="sibTrans" cxnId="{5494A4A8-00EB-4814-ABE8-A7D5B86EA72A}">
      <dgm:prSet/>
      <dgm:spPr/>
      <dgm:t>
        <a:bodyPr/>
        <a:lstStyle/>
        <a:p>
          <a:endParaRPr lang="en-US"/>
        </a:p>
      </dgm:t>
    </dgm:pt>
    <dgm:pt modelId="{449C5FD1-1A0D-4675-8351-AEF45F8FD2C7}">
      <dgm:prSet/>
      <dgm:spPr/>
      <dgm:t>
        <a:bodyPr/>
        <a:lstStyle/>
        <a:p>
          <a:r>
            <a:rPr lang="en-US" dirty="0"/>
            <a:t>The dataset presents orders that are based on a quarterly basis (day and month are not available). In order to enable relationship between SalesFact and Dim Dates tables we created a consistent pseudo date for each order, based on the given quarter and year (each order placed on 1</a:t>
          </a:r>
          <a:r>
            <a:rPr lang="en-US" baseline="30000" dirty="0"/>
            <a:t>st</a:t>
          </a:r>
          <a:r>
            <a:rPr lang="en-US" dirty="0"/>
            <a:t> quarter was set to be represented by the 1</a:t>
          </a:r>
          <a:r>
            <a:rPr lang="en-US" baseline="30000" dirty="0"/>
            <a:t>st</a:t>
          </a:r>
          <a:r>
            <a:rPr lang="en-US" dirty="0"/>
            <a:t> day of January, 2</a:t>
          </a:r>
          <a:r>
            <a:rPr lang="en-US" baseline="30000" dirty="0"/>
            <a:t>nd</a:t>
          </a:r>
          <a:r>
            <a:rPr lang="en-US" dirty="0"/>
            <a:t> quarter was set to be represented by the 1</a:t>
          </a:r>
          <a:r>
            <a:rPr lang="en-US" baseline="30000" dirty="0"/>
            <a:t>st</a:t>
          </a:r>
          <a:r>
            <a:rPr lang="en-US" dirty="0"/>
            <a:t> day of April, etc.).</a:t>
          </a:r>
        </a:p>
      </dgm:t>
    </dgm:pt>
    <dgm:pt modelId="{21031AE1-EE94-4EA3-A5ED-AE5BA72285B5}" type="parTrans" cxnId="{97CEDBA3-F3DE-4EC0-8E5D-B6EB7792C622}">
      <dgm:prSet/>
      <dgm:spPr/>
      <dgm:t>
        <a:bodyPr/>
        <a:lstStyle/>
        <a:p>
          <a:endParaRPr lang="en-US"/>
        </a:p>
      </dgm:t>
    </dgm:pt>
    <dgm:pt modelId="{7E0A9017-A9B9-493C-92A2-5AC1B29B9803}" type="sibTrans" cxnId="{97CEDBA3-F3DE-4EC0-8E5D-B6EB7792C622}">
      <dgm:prSet/>
      <dgm:spPr/>
      <dgm:t>
        <a:bodyPr/>
        <a:lstStyle/>
        <a:p>
          <a:endParaRPr lang="en-US"/>
        </a:p>
      </dgm:t>
    </dgm:pt>
    <dgm:pt modelId="{957874DE-DB60-4003-83C2-ABCEAC517DA8}">
      <dgm:prSet/>
      <dgm:spPr/>
      <dgm:t>
        <a:bodyPr/>
        <a:lstStyle/>
        <a:p>
          <a:r>
            <a:rPr lang="en-US" dirty="0"/>
            <a:t>Each order typically contains multiple order lines; therefore, their combined values were used to create a surrogate key for the Dim Orders table.</a:t>
          </a:r>
        </a:p>
      </dgm:t>
    </dgm:pt>
    <dgm:pt modelId="{93221024-910D-4B79-8239-8CB478DB2A8F}" type="parTrans" cxnId="{D34BB80F-2A55-42BD-94AC-F2B6BD3814E2}">
      <dgm:prSet/>
      <dgm:spPr/>
      <dgm:t>
        <a:bodyPr/>
        <a:lstStyle/>
        <a:p>
          <a:endParaRPr lang="LID4096"/>
        </a:p>
      </dgm:t>
    </dgm:pt>
    <dgm:pt modelId="{EC99E4A5-CB1E-4AD0-B8B9-251FC84D5BA0}" type="sibTrans" cxnId="{D34BB80F-2A55-42BD-94AC-F2B6BD3814E2}">
      <dgm:prSet/>
      <dgm:spPr/>
      <dgm:t>
        <a:bodyPr/>
        <a:lstStyle/>
        <a:p>
          <a:endParaRPr lang="LID4096"/>
        </a:p>
      </dgm:t>
    </dgm:pt>
    <dgm:pt modelId="{00332944-FAC4-4473-A2BE-97394E262778}" type="pres">
      <dgm:prSet presAssocID="{DEE8C7E1-E1F4-4477-8774-F975E3DC414C}" presName="vert0" presStyleCnt="0">
        <dgm:presLayoutVars>
          <dgm:dir/>
          <dgm:animOne val="branch"/>
          <dgm:animLvl val="lvl"/>
        </dgm:presLayoutVars>
      </dgm:prSet>
      <dgm:spPr/>
    </dgm:pt>
    <dgm:pt modelId="{261F281F-7F82-4AB0-ADB5-35F04A3D1B5E}" type="pres">
      <dgm:prSet presAssocID="{3205B874-7162-42E0-A68B-765769F733D5}" presName="thickLine" presStyleLbl="alignNode1" presStyleIdx="0" presStyleCnt="4"/>
      <dgm:spPr/>
    </dgm:pt>
    <dgm:pt modelId="{6B32FC8D-2BB4-4959-A82E-2BF8DABAB885}" type="pres">
      <dgm:prSet presAssocID="{3205B874-7162-42E0-A68B-765769F733D5}" presName="horz1" presStyleCnt="0"/>
      <dgm:spPr/>
    </dgm:pt>
    <dgm:pt modelId="{EB70C7FD-092D-495F-BC3A-CE05C281FF69}" type="pres">
      <dgm:prSet presAssocID="{3205B874-7162-42E0-A68B-765769F733D5}" presName="tx1" presStyleLbl="revTx" presStyleIdx="0" presStyleCnt="4"/>
      <dgm:spPr/>
    </dgm:pt>
    <dgm:pt modelId="{282D70A6-8255-406F-897D-0BA754515E0C}" type="pres">
      <dgm:prSet presAssocID="{3205B874-7162-42E0-A68B-765769F733D5}" presName="vert1" presStyleCnt="0"/>
      <dgm:spPr/>
    </dgm:pt>
    <dgm:pt modelId="{FB66C4C5-16D1-4543-93C1-46BCCFA0371D}" type="pres">
      <dgm:prSet presAssocID="{050E3328-A760-4D8A-A813-317464F59468}" presName="thickLine" presStyleLbl="alignNode1" presStyleIdx="1" presStyleCnt="4"/>
      <dgm:spPr/>
    </dgm:pt>
    <dgm:pt modelId="{3829B376-F5F3-4DD7-B5A1-ABA7C6CA69CA}" type="pres">
      <dgm:prSet presAssocID="{050E3328-A760-4D8A-A813-317464F59468}" presName="horz1" presStyleCnt="0"/>
      <dgm:spPr/>
    </dgm:pt>
    <dgm:pt modelId="{DB49858B-677F-4421-B78F-3207EBD62B81}" type="pres">
      <dgm:prSet presAssocID="{050E3328-A760-4D8A-A813-317464F59468}" presName="tx1" presStyleLbl="revTx" presStyleIdx="1" presStyleCnt="4"/>
      <dgm:spPr/>
    </dgm:pt>
    <dgm:pt modelId="{4550BE02-4865-424B-815D-E5C856EFCF17}" type="pres">
      <dgm:prSet presAssocID="{050E3328-A760-4D8A-A813-317464F59468}" presName="vert1" presStyleCnt="0"/>
      <dgm:spPr/>
    </dgm:pt>
    <dgm:pt modelId="{29A68169-0074-402E-A183-A0B09312B444}" type="pres">
      <dgm:prSet presAssocID="{449C5FD1-1A0D-4675-8351-AEF45F8FD2C7}" presName="thickLine" presStyleLbl="alignNode1" presStyleIdx="2" presStyleCnt="4"/>
      <dgm:spPr/>
    </dgm:pt>
    <dgm:pt modelId="{81A62787-19B4-420B-A6AE-E6B121CE9DF9}" type="pres">
      <dgm:prSet presAssocID="{449C5FD1-1A0D-4675-8351-AEF45F8FD2C7}" presName="horz1" presStyleCnt="0"/>
      <dgm:spPr/>
    </dgm:pt>
    <dgm:pt modelId="{51229FA8-2792-4CA1-8AD5-BB2E6BBF650A}" type="pres">
      <dgm:prSet presAssocID="{449C5FD1-1A0D-4675-8351-AEF45F8FD2C7}" presName="tx1" presStyleLbl="revTx" presStyleIdx="2" presStyleCnt="4"/>
      <dgm:spPr/>
    </dgm:pt>
    <dgm:pt modelId="{0DE39163-79F5-4D64-9F24-12637A5EBB57}" type="pres">
      <dgm:prSet presAssocID="{449C5FD1-1A0D-4675-8351-AEF45F8FD2C7}" presName="vert1" presStyleCnt="0"/>
      <dgm:spPr/>
    </dgm:pt>
    <dgm:pt modelId="{779E1285-428E-427C-B162-0B15D3D27655}" type="pres">
      <dgm:prSet presAssocID="{957874DE-DB60-4003-83C2-ABCEAC517DA8}" presName="thickLine" presStyleLbl="alignNode1" presStyleIdx="3" presStyleCnt="4"/>
      <dgm:spPr/>
    </dgm:pt>
    <dgm:pt modelId="{C5F7C428-593A-423C-BD30-579439DB821B}" type="pres">
      <dgm:prSet presAssocID="{957874DE-DB60-4003-83C2-ABCEAC517DA8}" presName="horz1" presStyleCnt="0"/>
      <dgm:spPr/>
    </dgm:pt>
    <dgm:pt modelId="{DA95B113-B24C-4E5D-A0DA-F33EB2BD163F}" type="pres">
      <dgm:prSet presAssocID="{957874DE-DB60-4003-83C2-ABCEAC517DA8}" presName="tx1" presStyleLbl="revTx" presStyleIdx="3" presStyleCnt="4"/>
      <dgm:spPr/>
    </dgm:pt>
    <dgm:pt modelId="{A6A40E39-1B1B-4254-BB18-6F4438D43929}" type="pres">
      <dgm:prSet presAssocID="{957874DE-DB60-4003-83C2-ABCEAC517DA8}" presName="vert1" presStyleCnt="0"/>
      <dgm:spPr/>
    </dgm:pt>
  </dgm:ptLst>
  <dgm:cxnLst>
    <dgm:cxn modelId="{D34BB80F-2A55-42BD-94AC-F2B6BD3814E2}" srcId="{DEE8C7E1-E1F4-4477-8774-F975E3DC414C}" destId="{957874DE-DB60-4003-83C2-ABCEAC517DA8}" srcOrd="3" destOrd="0" parTransId="{93221024-910D-4B79-8239-8CB478DB2A8F}" sibTransId="{EC99E4A5-CB1E-4AD0-B8B9-251FC84D5BA0}"/>
    <dgm:cxn modelId="{51D98380-F66E-4388-8E4C-FC4C1D710838}" type="presOf" srcId="{957874DE-DB60-4003-83C2-ABCEAC517DA8}" destId="{DA95B113-B24C-4E5D-A0DA-F33EB2BD163F}" srcOrd="0" destOrd="0" presId="urn:microsoft.com/office/officeart/2008/layout/LinedList"/>
    <dgm:cxn modelId="{1F173D9B-731C-4E3A-9770-CB31CCF102EA}" srcId="{DEE8C7E1-E1F4-4477-8774-F975E3DC414C}" destId="{3205B874-7162-42E0-A68B-765769F733D5}" srcOrd="0" destOrd="0" parTransId="{AB731CF5-6AFE-4557-8106-0658F33843AA}" sibTransId="{4F61F318-8DCA-4DBA-A63B-3C9CBF7C27EC}"/>
    <dgm:cxn modelId="{A3BE7B9B-B846-4984-9B77-3C70CB72FF6A}" type="presOf" srcId="{050E3328-A760-4D8A-A813-317464F59468}" destId="{DB49858B-677F-4421-B78F-3207EBD62B81}" srcOrd="0" destOrd="0" presId="urn:microsoft.com/office/officeart/2008/layout/LinedList"/>
    <dgm:cxn modelId="{65B0799D-A248-459F-ABE1-70002E8B27DE}" type="presOf" srcId="{3205B874-7162-42E0-A68B-765769F733D5}" destId="{EB70C7FD-092D-495F-BC3A-CE05C281FF69}" srcOrd="0" destOrd="0" presId="urn:microsoft.com/office/officeart/2008/layout/LinedList"/>
    <dgm:cxn modelId="{71B7009E-DCDC-4CAA-900A-9BED6056B9B1}" type="presOf" srcId="{449C5FD1-1A0D-4675-8351-AEF45F8FD2C7}" destId="{51229FA8-2792-4CA1-8AD5-BB2E6BBF650A}" srcOrd="0" destOrd="0" presId="urn:microsoft.com/office/officeart/2008/layout/LinedList"/>
    <dgm:cxn modelId="{97CEDBA3-F3DE-4EC0-8E5D-B6EB7792C622}" srcId="{DEE8C7E1-E1F4-4477-8774-F975E3DC414C}" destId="{449C5FD1-1A0D-4675-8351-AEF45F8FD2C7}" srcOrd="2" destOrd="0" parTransId="{21031AE1-EE94-4EA3-A5ED-AE5BA72285B5}" sibTransId="{7E0A9017-A9B9-493C-92A2-5AC1B29B9803}"/>
    <dgm:cxn modelId="{5494A4A8-00EB-4814-ABE8-A7D5B86EA72A}" srcId="{DEE8C7E1-E1F4-4477-8774-F975E3DC414C}" destId="{050E3328-A760-4D8A-A813-317464F59468}" srcOrd="1" destOrd="0" parTransId="{E9639C5F-9A49-4BE1-B31E-F193FB298175}" sibTransId="{D4BDCF7D-477F-4FC3-A91C-6BC06A8F7A37}"/>
    <dgm:cxn modelId="{5AC5BCCB-BA28-443D-885E-C2AE9EEF2E0C}" type="presOf" srcId="{DEE8C7E1-E1F4-4477-8774-F975E3DC414C}" destId="{00332944-FAC4-4473-A2BE-97394E262778}" srcOrd="0" destOrd="0" presId="urn:microsoft.com/office/officeart/2008/layout/LinedList"/>
    <dgm:cxn modelId="{0C97B92A-2589-49CF-A1ED-114641F25E65}" type="presParOf" srcId="{00332944-FAC4-4473-A2BE-97394E262778}" destId="{261F281F-7F82-4AB0-ADB5-35F04A3D1B5E}" srcOrd="0" destOrd="0" presId="urn:microsoft.com/office/officeart/2008/layout/LinedList"/>
    <dgm:cxn modelId="{E6E9BE05-483A-4515-9188-E210450E921C}" type="presParOf" srcId="{00332944-FAC4-4473-A2BE-97394E262778}" destId="{6B32FC8D-2BB4-4959-A82E-2BF8DABAB885}" srcOrd="1" destOrd="0" presId="urn:microsoft.com/office/officeart/2008/layout/LinedList"/>
    <dgm:cxn modelId="{3F6C5527-5889-49F3-8E14-4315E4AEF047}" type="presParOf" srcId="{6B32FC8D-2BB4-4959-A82E-2BF8DABAB885}" destId="{EB70C7FD-092D-495F-BC3A-CE05C281FF69}" srcOrd="0" destOrd="0" presId="urn:microsoft.com/office/officeart/2008/layout/LinedList"/>
    <dgm:cxn modelId="{82CD187B-50B2-47C0-B4E2-A95D012531D8}" type="presParOf" srcId="{6B32FC8D-2BB4-4959-A82E-2BF8DABAB885}" destId="{282D70A6-8255-406F-897D-0BA754515E0C}" srcOrd="1" destOrd="0" presId="urn:microsoft.com/office/officeart/2008/layout/LinedList"/>
    <dgm:cxn modelId="{13B46001-F976-4E6E-AE50-23524C28C26F}" type="presParOf" srcId="{00332944-FAC4-4473-A2BE-97394E262778}" destId="{FB66C4C5-16D1-4543-93C1-46BCCFA0371D}" srcOrd="2" destOrd="0" presId="urn:microsoft.com/office/officeart/2008/layout/LinedList"/>
    <dgm:cxn modelId="{2D1844D3-584B-4419-81A9-F469AF8B5D9A}" type="presParOf" srcId="{00332944-FAC4-4473-A2BE-97394E262778}" destId="{3829B376-F5F3-4DD7-B5A1-ABA7C6CA69CA}" srcOrd="3" destOrd="0" presId="urn:microsoft.com/office/officeart/2008/layout/LinedList"/>
    <dgm:cxn modelId="{B4D9CD44-AF32-4F9A-8DBC-972F24CE945D}" type="presParOf" srcId="{3829B376-F5F3-4DD7-B5A1-ABA7C6CA69CA}" destId="{DB49858B-677F-4421-B78F-3207EBD62B81}" srcOrd="0" destOrd="0" presId="urn:microsoft.com/office/officeart/2008/layout/LinedList"/>
    <dgm:cxn modelId="{5602BC2B-3FE6-42E0-9CAD-91F180B0A171}" type="presParOf" srcId="{3829B376-F5F3-4DD7-B5A1-ABA7C6CA69CA}" destId="{4550BE02-4865-424B-815D-E5C856EFCF17}" srcOrd="1" destOrd="0" presId="urn:microsoft.com/office/officeart/2008/layout/LinedList"/>
    <dgm:cxn modelId="{6E61F5BF-E6AE-4D4A-9491-DBDF17C60B13}" type="presParOf" srcId="{00332944-FAC4-4473-A2BE-97394E262778}" destId="{29A68169-0074-402E-A183-A0B09312B444}" srcOrd="4" destOrd="0" presId="urn:microsoft.com/office/officeart/2008/layout/LinedList"/>
    <dgm:cxn modelId="{5BED159E-67BC-4491-867B-35E51ADFB22E}" type="presParOf" srcId="{00332944-FAC4-4473-A2BE-97394E262778}" destId="{81A62787-19B4-420B-A6AE-E6B121CE9DF9}" srcOrd="5" destOrd="0" presId="urn:microsoft.com/office/officeart/2008/layout/LinedList"/>
    <dgm:cxn modelId="{93BB3AF6-044B-4B4E-9B6D-E125A62AB4FB}" type="presParOf" srcId="{81A62787-19B4-420B-A6AE-E6B121CE9DF9}" destId="{51229FA8-2792-4CA1-8AD5-BB2E6BBF650A}" srcOrd="0" destOrd="0" presId="urn:microsoft.com/office/officeart/2008/layout/LinedList"/>
    <dgm:cxn modelId="{A5D1580C-8D88-4929-A2A0-1196465FDC73}" type="presParOf" srcId="{81A62787-19B4-420B-A6AE-E6B121CE9DF9}" destId="{0DE39163-79F5-4D64-9F24-12637A5EBB57}" srcOrd="1" destOrd="0" presId="urn:microsoft.com/office/officeart/2008/layout/LinedList"/>
    <dgm:cxn modelId="{C33939D8-74CA-47BF-89EC-09002D0E792E}" type="presParOf" srcId="{00332944-FAC4-4473-A2BE-97394E262778}" destId="{779E1285-428E-427C-B162-0B15D3D27655}" srcOrd="6" destOrd="0" presId="urn:microsoft.com/office/officeart/2008/layout/LinedList"/>
    <dgm:cxn modelId="{69CD5BFF-3931-4015-A7C6-2E70D1B07F1F}" type="presParOf" srcId="{00332944-FAC4-4473-A2BE-97394E262778}" destId="{C5F7C428-593A-423C-BD30-579439DB821B}" srcOrd="7" destOrd="0" presId="urn:microsoft.com/office/officeart/2008/layout/LinedList"/>
    <dgm:cxn modelId="{6BBF1955-0EC9-42A4-BB0A-24B9FAD1CA2A}" type="presParOf" srcId="{C5F7C428-593A-423C-BD30-579439DB821B}" destId="{DA95B113-B24C-4E5D-A0DA-F33EB2BD163F}" srcOrd="0" destOrd="0" presId="urn:microsoft.com/office/officeart/2008/layout/LinedList"/>
    <dgm:cxn modelId="{61833896-91D1-4DF8-A685-2B4229290B55}" type="presParOf" srcId="{C5F7C428-593A-423C-BD30-579439DB821B}" destId="{A6A40E39-1B1B-4254-BB18-6F4438D4392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E1C7FF-481B-4928-8336-AE229EF53D7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F98238F0-70C1-4136-AE26-E8F05028A5BB}">
      <dgm:prSet/>
      <dgm:spPr/>
      <dgm:t>
        <a:bodyPr/>
        <a:lstStyle/>
        <a:p>
          <a:r>
            <a:rPr lang="en-US" dirty="0"/>
            <a:t>Getting the 2 data sources into PQ</a:t>
          </a:r>
        </a:p>
      </dgm:t>
    </dgm:pt>
    <dgm:pt modelId="{AA8F17C5-D161-41A3-8E25-4BB7C18BC179}" type="parTrans" cxnId="{10BA19FB-DB06-4283-A7C9-D988837A9D38}">
      <dgm:prSet/>
      <dgm:spPr/>
      <dgm:t>
        <a:bodyPr/>
        <a:lstStyle/>
        <a:p>
          <a:endParaRPr lang="en-US"/>
        </a:p>
      </dgm:t>
    </dgm:pt>
    <dgm:pt modelId="{0B1C5E0F-6583-4CA5-9C71-84C26434966F}" type="sibTrans" cxnId="{10BA19FB-DB06-4283-A7C9-D988837A9D38}">
      <dgm:prSet/>
      <dgm:spPr/>
      <dgm:t>
        <a:bodyPr/>
        <a:lstStyle/>
        <a:p>
          <a:endParaRPr lang="en-US"/>
        </a:p>
      </dgm:t>
    </dgm:pt>
    <dgm:pt modelId="{651F19BE-41EE-42CF-8886-D4359B3D6AF5}">
      <dgm:prSet/>
      <dgm:spPr/>
      <dgm:t>
        <a:bodyPr/>
        <a:lstStyle/>
        <a:p>
          <a:r>
            <a:rPr lang="en-US" dirty="0"/>
            <a:t>Renaming queries as per SalesFact and Dimensions </a:t>
          </a:r>
        </a:p>
      </dgm:t>
    </dgm:pt>
    <dgm:pt modelId="{4DAB49C5-E7CE-46E8-B064-008DFEF9752E}" type="parTrans" cxnId="{AE56754C-8B94-4F4D-B9A2-61B2FA68EBB0}">
      <dgm:prSet/>
      <dgm:spPr/>
      <dgm:t>
        <a:bodyPr/>
        <a:lstStyle/>
        <a:p>
          <a:endParaRPr lang="en-US"/>
        </a:p>
      </dgm:t>
    </dgm:pt>
    <dgm:pt modelId="{5A3FF834-D28F-45AA-8B1F-4C77E0746A3F}" type="sibTrans" cxnId="{AE56754C-8B94-4F4D-B9A2-61B2FA68EBB0}">
      <dgm:prSet/>
      <dgm:spPr/>
      <dgm:t>
        <a:bodyPr/>
        <a:lstStyle/>
        <a:p>
          <a:endParaRPr lang="en-US"/>
        </a:p>
      </dgm:t>
    </dgm:pt>
    <dgm:pt modelId="{61B67004-3330-41B7-BC67-4742F81675D4}">
      <dgm:prSet/>
      <dgm:spPr/>
      <dgm:t>
        <a:bodyPr/>
        <a:lstStyle/>
        <a:p>
          <a:r>
            <a:rPr lang="en-US" dirty="0"/>
            <a:t>Taking care of nulls</a:t>
          </a:r>
        </a:p>
      </dgm:t>
    </dgm:pt>
    <dgm:pt modelId="{159AC4D7-FDC7-4170-8CC3-A7D6BA7BC2AF}" type="parTrans" cxnId="{968C7E3A-2A50-4944-AF7C-9AA52A706359}">
      <dgm:prSet/>
      <dgm:spPr/>
      <dgm:t>
        <a:bodyPr/>
        <a:lstStyle/>
        <a:p>
          <a:endParaRPr lang="en-US"/>
        </a:p>
      </dgm:t>
    </dgm:pt>
    <dgm:pt modelId="{75AFF1B2-BE1B-4E3D-8F20-3C5B6B578D3D}" type="sibTrans" cxnId="{968C7E3A-2A50-4944-AF7C-9AA52A706359}">
      <dgm:prSet/>
      <dgm:spPr/>
      <dgm:t>
        <a:bodyPr/>
        <a:lstStyle/>
        <a:p>
          <a:endParaRPr lang="en-US"/>
        </a:p>
      </dgm:t>
    </dgm:pt>
    <dgm:pt modelId="{104445B4-C051-4865-AE90-F251F5B4A4E3}">
      <dgm:prSet/>
      <dgm:spPr/>
      <dgm:t>
        <a:bodyPr/>
        <a:lstStyle/>
        <a:p>
          <a:r>
            <a:rPr lang="en-US"/>
            <a:t>Transformations:</a:t>
          </a:r>
        </a:p>
      </dgm:t>
    </dgm:pt>
    <dgm:pt modelId="{CFB84E45-5919-4941-B32E-C51508DD6C6A}" type="parTrans" cxnId="{51C59427-604A-4E02-8024-2C647B3273BB}">
      <dgm:prSet/>
      <dgm:spPr/>
      <dgm:t>
        <a:bodyPr/>
        <a:lstStyle/>
        <a:p>
          <a:endParaRPr lang="en-US"/>
        </a:p>
      </dgm:t>
    </dgm:pt>
    <dgm:pt modelId="{38348605-3156-4826-86C5-DA5DD804BF65}" type="sibTrans" cxnId="{51C59427-604A-4E02-8024-2C647B3273BB}">
      <dgm:prSet/>
      <dgm:spPr/>
      <dgm:t>
        <a:bodyPr/>
        <a:lstStyle/>
        <a:p>
          <a:endParaRPr lang="en-US"/>
        </a:p>
      </dgm:t>
    </dgm:pt>
    <dgm:pt modelId="{5BE6DE56-1956-4058-A26A-7BF8C2DA5DD1}">
      <dgm:prSet/>
      <dgm:spPr/>
      <dgm:t>
        <a:bodyPr/>
        <a:lstStyle/>
        <a:p>
          <a:r>
            <a:rPr lang="en-US"/>
            <a:t>Adding indices</a:t>
          </a:r>
        </a:p>
      </dgm:t>
    </dgm:pt>
    <dgm:pt modelId="{D4E772F2-CD26-410B-BEE6-9FC53571FD10}" type="parTrans" cxnId="{C2307268-8B87-4299-8348-C0FBFB787737}">
      <dgm:prSet/>
      <dgm:spPr/>
      <dgm:t>
        <a:bodyPr/>
        <a:lstStyle/>
        <a:p>
          <a:endParaRPr lang="en-US"/>
        </a:p>
      </dgm:t>
    </dgm:pt>
    <dgm:pt modelId="{05BBEE51-3085-441A-8E97-EB6FB04C4A02}" type="sibTrans" cxnId="{C2307268-8B87-4299-8348-C0FBFB787737}">
      <dgm:prSet/>
      <dgm:spPr/>
      <dgm:t>
        <a:bodyPr/>
        <a:lstStyle/>
        <a:p>
          <a:endParaRPr lang="en-US"/>
        </a:p>
      </dgm:t>
    </dgm:pt>
    <dgm:pt modelId="{597D00BB-9690-41AB-B0CB-465669ADBEAC}">
      <dgm:prSet/>
      <dgm:spPr/>
      <dgm:t>
        <a:bodyPr/>
        <a:lstStyle/>
        <a:p>
          <a:r>
            <a:rPr lang="en-US"/>
            <a:t>Renaming, reordering, removing, merging, duplicating, and splitting columns</a:t>
          </a:r>
        </a:p>
      </dgm:t>
    </dgm:pt>
    <dgm:pt modelId="{4C3E672F-8577-4C6B-B109-0BA5D64B1941}" type="parTrans" cxnId="{C6D3A1F3-DB42-4187-A247-523A538AF8CB}">
      <dgm:prSet/>
      <dgm:spPr/>
      <dgm:t>
        <a:bodyPr/>
        <a:lstStyle/>
        <a:p>
          <a:endParaRPr lang="en-US"/>
        </a:p>
      </dgm:t>
    </dgm:pt>
    <dgm:pt modelId="{258BCB53-96CD-49D8-8D5C-DA77DA174213}" type="sibTrans" cxnId="{C6D3A1F3-DB42-4187-A247-523A538AF8CB}">
      <dgm:prSet/>
      <dgm:spPr/>
      <dgm:t>
        <a:bodyPr/>
        <a:lstStyle/>
        <a:p>
          <a:endParaRPr lang="en-US"/>
        </a:p>
      </dgm:t>
    </dgm:pt>
    <dgm:pt modelId="{C3D021D7-C285-4C99-8B08-0D7AE9F86C1C}">
      <dgm:prSet/>
      <dgm:spPr/>
      <dgm:t>
        <a:bodyPr/>
        <a:lstStyle/>
        <a:p>
          <a:r>
            <a:rPr lang="en-US"/>
            <a:t>Adding conditional and custom columns</a:t>
          </a:r>
        </a:p>
      </dgm:t>
    </dgm:pt>
    <dgm:pt modelId="{B96F6A0F-A0FA-4055-9F96-F7D7E7A0E073}" type="parTrans" cxnId="{7A5EFFA8-A3E9-4016-BA26-87034C81A94F}">
      <dgm:prSet/>
      <dgm:spPr/>
      <dgm:t>
        <a:bodyPr/>
        <a:lstStyle/>
        <a:p>
          <a:endParaRPr lang="en-US"/>
        </a:p>
      </dgm:t>
    </dgm:pt>
    <dgm:pt modelId="{E899B3A1-32A7-4050-9383-E2724C5E17D9}" type="sibTrans" cxnId="{7A5EFFA8-A3E9-4016-BA26-87034C81A94F}">
      <dgm:prSet/>
      <dgm:spPr/>
      <dgm:t>
        <a:bodyPr/>
        <a:lstStyle/>
        <a:p>
          <a:endParaRPr lang="en-US"/>
        </a:p>
      </dgm:t>
    </dgm:pt>
    <dgm:pt modelId="{15A321EA-6670-49EE-95BC-BECE381D7805}">
      <dgm:prSet/>
      <dgm:spPr/>
      <dgm:t>
        <a:bodyPr/>
        <a:lstStyle/>
        <a:p>
          <a:r>
            <a:rPr lang="en-US"/>
            <a:t>Merging queries</a:t>
          </a:r>
        </a:p>
      </dgm:t>
    </dgm:pt>
    <dgm:pt modelId="{A10192B3-6D97-455B-8F99-523BD4C18379}" type="parTrans" cxnId="{0A5C4172-645F-49CA-A9CC-B4D8B01B8475}">
      <dgm:prSet/>
      <dgm:spPr/>
      <dgm:t>
        <a:bodyPr/>
        <a:lstStyle/>
        <a:p>
          <a:endParaRPr lang="en-US"/>
        </a:p>
      </dgm:t>
    </dgm:pt>
    <dgm:pt modelId="{BFA7427C-F625-47E3-A50F-0C4F1D1557BD}" type="sibTrans" cxnId="{0A5C4172-645F-49CA-A9CC-B4D8B01B8475}">
      <dgm:prSet/>
      <dgm:spPr/>
      <dgm:t>
        <a:bodyPr/>
        <a:lstStyle/>
        <a:p>
          <a:endParaRPr lang="en-US"/>
        </a:p>
      </dgm:t>
    </dgm:pt>
    <dgm:pt modelId="{FE725150-C68C-490A-9602-99E2A1DAD586}">
      <dgm:prSet/>
      <dgm:spPr/>
      <dgm:t>
        <a:bodyPr/>
        <a:lstStyle/>
        <a:p>
          <a:r>
            <a:rPr lang="en-US"/>
            <a:t>Changing data types</a:t>
          </a:r>
        </a:p>
      </dgm:t>
    </dgm:pt>
    <dgm:pt modelId="{11FF80DF-68D7-491E-8A02-49FBD49CC40D}" type="parTrans" cxnId="{4FA26961-16CC-420B-AFB7-860780CE110F}">
      <dgm:prSet/>
      <dgm:spPr/>
      <dgm:t>
        <a:bodyPr/>
        <a:lstStyle/>
        <a:p>
          <a:endParaRPr lang="en-US"/>
        </a:p>
      </dgm:t>
    </dgm:pt>
    <dgm:pt modelId="{61DCF927-DF95-4FDC-B38D-D2A304ACD3A9}" type="sibTrans" cxnId="{4FA26961-16CC-420B-AFB7-860780CE110F}">
      <dgm:prSet/>
      <dgm:spPr/>
      <dgm:t>
        <a:bodyPr/>
        <a:lstStyle/>
        <a:p>
          <a:endParaRPr lang="en-US"/>
        </a:p>
      </dgm:t>
    </dgm:pt>
    <dgm:pt modelId="{B184B6F0-345B-4A05-AF17-0935FBC066F0}">
      <dgm:prSet/>
      <dgm:spPr/>
      <dgm:t>
        <a:bodyPr/>
        <a:lstStyle/>
        <a:p>
          <a:r>
            <a:rPr lang="en-US" dirty="0"/>
            <a:t>Loading the model into PP</a:t>
          </a:r>
        </a:p>
      </dgm:t>
    </dgm:pt>
    <dgm:pt modelId="{52568FFC-DC58-49E4-839C-CCE2DA6A7991}" type="parTrans" cxnId="{AD1706C2-C5E7-4B53-AAA6-74B8B405833F}">
      <dgm:prSet/>
      <dgm:spPr/>
      <dgm:t>
        <a:bodyPr/>
        <a:lstStyle/>
        <a:p>
          <a:endParaRPr lang="en-US"/>
        </a:p>
      </dgm:t>
    </dgm:pt>
    <dgm:pt modelId="{C9F6A138-D5C0-416B-A7EA-512600F50CAF}" type="sibTrans" cxnId="{AD1706C2-C5E7-4B53-AAA6-74B8B405833F}">
      <dgm:prSet/>
      <dgm:spPr/>
      <dgm:t>
        <a:bodyPr/>
        <a:lstStyle/>
        <a:p>
          <a:endParaRPr lang="en-US"/>
        </a:p>
      </dgm:t>
    </dgm:pt>
    <dgm:pt modelId="{3608674B-8563-477B-953F-9AE7F127ADAE}" type="pres">
      <dgm:prSet presAssocID="{F4E1C7FF-481B-4928-8336-AE229EF53D75}" presName="linear" presStyleCnt="0">
        <dgm:presLayoutVars>
          <dgm:dir/>
          <dgm:animLvl val="lvl"/>
          <dgm:resizeHandles val="exact"/>
        </dgm:presLayoutVars>
      </dgm:prSet>
      <dgm:spPr/>
    </dgm:pt>
    <dgm:pt modelId="{9CCF023A-DC94-4CAF-9651-BF3B57DB04D2}" type="pres">
      <dgm:prSet presAssocID="{F98238F0-70C1-4136-AE26-E8F05028A5BB}" presName="parentLin" presStyleCnt="0"/>
      <dgm:spPr/>
    </dgm:pt>
    <dgm:pt modelId="{1B6265B8-9C42-4727-B25C-CF3F68824530}" type="pres">
      <dgm:prSet presAssocID="{F98238F0-70C1-4136-AE26-E8F05028A5BB}" presName="parentLeftMargin" presStyleLbl="node1" presStyleIdx="0" presStyleCnt="5"/>
      <dgm:spPr/>
    </dgm:pt>
    <dgm:pt modelId="{73601B92-6EC3-4384-AA2D-F561906899AB}" type="pres">
      <dgm:prSet presAssocID="{F98238F0-70C1-4136-AE26-E8F05028A5BB}" presName="parentText" presStyleLbl="node1" presStyleIdx="0" presStyleCnt="5">
        <dgm:presLayoutVars>
          <dgm:chMax val="0"/>
          <dgm:bulletEnabled val="1"/>
        </dgm:presLayoutVars>
      </dgm:prSet>
      <dgm:spPr/>
    </dgm:pt>
    <dgm:pt modelId="{5655083F-A83A-410F-91FE-786FB8D8FB6C}" type="pres">
      <dgm:prSet presAssocID="{F98238F0-70C1-4136-AE26-E8F05028A5BB}" presName="negativeSpace" presStyleCnt="0"/>
      <dgm:spPr/>
    </dgm:pt>
    <dgm:pt modelId="{B09D7116-BDE1-445D-9289-6788D23C8EA8}" type="pres">
      <dgm:prSet presAssocID="{F98238F0-70C1-4136-AE26-E8F05028A5BB}" presName="childText" presStyleLbl="conFgAcc1" presStyleIdx="0" presStyleCnt="5">
        <dgm:presLayoutVars>
          <dgm:bulletEnabled val="1"/>
        </dgm:presLayoutVars>
      </dgm:prSet>
      <dgm:spPr/>
    </dgm:pt>
    <dgm:pt modelId="{1480734E-FF54-4407-B851-9EDBEDE04420}" type="pres">
      <dgm:prSet presAssocID="{0B1C5E0F-6583-4CA5-9C71-84C26434966F}" presName="spaceBetweenRectangles" presStyleCnt="0"/>
      <dgm:spPr/>
    </dgm:pt>
    <dgm:pt modelId="{F75D3C43-93FC-427B-A0E6-3AC544CCA190}" type="pres">
      <dgm:prSet presAssocID="{651F19BE-41EE-42CF-8886-D4359B3D6AF5}" presName="parentLin" presStyleCnt="0"/>
      <dgm:spPr/>
    </dgm:pt>
    <dgm:pt modelId="{B3201E8C-7885-4315-AE8D-6C9FE2C922CB}" type="pres">
      <dgm:prSet presAssocID="{651F19BE-41EE-42CF-8886-D4359B3D6AF5}" presName="parentLeftMargin" presStyleLbl="node1" presStyleIdx="0" presStyleCnt="5"/>
      <dgm:spPr/>
    </dgm:pt>
    <dgm:pt modelId="{BE521653-D55F-48AD-9CBE-C9EDBFB55B66}" type="pres">
      <dgm:prSet presAssocID="{651F19BE-41EE-42CF-8886-D4359B3D6AF5}" presName="parentText" presStyleLbl="node1" presStyleIdx="1" presStyleCnt="5">
        <dgm:presLayoutVars>
          <dgm:chMax val="0"/>
          <dgm:bulletEnabled val="1"/>
        </dgm:presLayoutVars>
      </dgm:prSet>
      <dgm:spPr/>
    </dgm:pt>
    <dgm:pt modelId="{9FC576B0-2952-4FD2-9769-EB8AA1AA864A}" type="pres">
      <dgm:prSet presAssocID="{651F19BE-41EE-42CF-8886-D4359B3D6AF5}" presName="negativeSpace" presStyleCnt="0"/>
      <dgm:spPr/>
    </dgm:pt>
    <dgm:pt modelId="{BDE84828-4709-46AB-B266-4F50F90BC9FF}" type="pres">
      <dgm:prSet presAssocID="{651F19BE-41EE-42CF-8886-D4359B3D6AF5}" presName="childText" presStyleLbl="conFgAcc1" presStyleIdx="1" presStyleCnt="5">
        <dgm:presLayoutVars>
          <dgm:bulletEnabled val="1"/>
        </dgm:presLayoutVars>
      </dgm:prSet>
      <dgm:spPr/>
    </dgm:pt>
    <dgm:pt modelId="{6533BF84-6B7B-46A5-A89F-6A7E81D0B33B}" type="pres">
      <dgm:prSet presAssocID="{5A3FF834-D28F-45AA-8B1F-4C77E0746A3F}" presName="spaceBetweenRectangles" presStyleCnt="0"/>
      <dgm:spPr/>
    </dgm:pt>
    <dgm:pt modelId="{987F82DF-34FB-4F2C-9B32-76B84D15593F}" type="pres">
      <dgm:prSet presAssocID="{61B67004-3330-41B7-BC67-4742F81675D4}" presName="parentLin" presStyleCnt="0"/>
      <dgm:spPr/>
    </dgm:pt>
    <dgm:pt modelId="{05C47875-1203-4681-8ADC-859DF4EB080A}" type="pres">
      <dgm:prSet presAssocID="{61B67004-3330-41B7-BC67-4742F81675D4}" presName="parentLeftMargin" presStyleLbl="node1" presStyleIdx="1" presStyleCnt="5"/>
      <dgm:spPr/>
    </dgm:pt>
    <dgm:pt modelId="{B8AE5CCF-B1FB-4FDC-998A-08186C2E1FA7}" type="pres">
      <dgm:prSet presAssocID="{61B67004-3330-41B7-BC67-4742F81675D4}" presName="parentText" presStyleLbl="node1" presStyleIdx="2" presStyleCnt="5">
        <dgm:presLayoutVars>
          <dgm:chMax val="0"/>
          <dgm:bulletEnabled val="1"/>
        </dgm:presLayoutVars>
      </dgm:prSet>
      <dgm:spPr/>
    </dgm:pt>
    <dgm:pt modelId="{66B1C565-553A-48E4-9753-301BF51F9411}" type="pres">
      <dgm:prSet presAssocID="{61B67004-3330-41B7-BC67-4742F81675D4}" presName="negativeSpace" presStyleCnt="0"/>
      <dgm:spPr/>
    </dgm:pt>
    <dgm:pt modelId="{6DD77C98-97AB-462C-BFC6-4383DF3F42F3}" type="pres">
      <dgm:prSet presAssocID="{61B67004-3330-41B7-BC67-4742F81675D4}" presName="childText" presStyleLbl="conFgAcc1" presStyleIdx="2" presStyleCnt="5">
        <dgm:presLayoutVars>
          <dgm:bulletEnabled val="1"/>
        </dgm:presLayoutVars>
      </dgm:prSet>
      <dgm:spPr/>
    </dgm:pt>
    <dgm:pt modelId="{6B1C7669-A0C2-4701-AD9E-FE4659055E95}" type="pres">
      <dgm:prSet presAssocID="{75AFF1B2-BE1B-4E3D-8F20-3C5B6B578D3D}" presName="spaceBetweenRectangles" presStyleCnt="0"/>
      <dgm:spPr/>
    </dgm:pt>
    <dgm:pt modelId="{5984FD02-E053-413D-BB09-9D810E7BF27B}" type="pres">
      <dgm:prSet presAssocID="{104445B4-C051-4865-AE90-F251F5B4A4E3}" presName="parentLin" presStyleCnt="0"/>
      <dgm:spPr/>
    </dgm:pt>
    <dgm:pt modelId="{E84E134F-7562-4A56-AB0B-3A9F1E6794B3}" type="pres">
      <dgm:prSet presAssocID="{104445B4-C051-4865-AE90-F251F5B4A4E3}" presName="parentLeftMargin" presStyleLbl="node1" presStyleIdx="2" presStyleCnt="5"/>
      <dgm:spPr/>
    </dgm:pt>
    <dgm:pt modelId="{B6FEC6A6-E65E-4B0A-AAC2-0B1AB3ECAB80}" type="pres">
      <dgm:prSet presAssocID="{104445B4-C051-4865-AE90-F251F5B4A4E3}" presName="parentText" presStyleLbl="node1" presStyleIdx="3" presStyleCnt="5">
        <dgm:presLayoutVars>
          <dgm:chMax val="0"/>
          <dgm:bulletEnabled val="1"/>
        </dgm:presLayoutVars>
      </dgm:prSet>
      <dgm:spPr/>
    </dgm:pt>
    <dgm:pt modelId="{48B8BD01-43E7-45C9-9A21-F82F81687E2D}" type="pres">
      <dgm:prSet presAssocID="{104445B4-C051-4865-AE90-F251F5B4A4E3}" presName="negativeSpace" presStyleCnt="0"/>
      <dgm:spPr/>
    </dgm:pt>
    <dgm:pt modelId="{B632D2A5-66D0-4B75-97B2-BA2BE1D680AF}" type="pres">
      <dgm:prSet presAssocID="{104445B4-C051-4865-AE90-F251F5B4A4E3}" presName="childText" presStyleLbl="conFgAcc1" presStyleIdx="3" presStyleCnt="5">
        <dgm:presLayoutVars>
          <dgm:bulletEnabled val="1"/>
        </dgm:presLayoutVars>
      </dgm:prSet>
      <dgm:spPr/>
    </dgm:pt>
    <dgm:pt modelId="{D2520BCB-1D4C-42AD-BEF3-661FF30A6B31}" type="pres">
      <dgm:prSet presAssocID="{38348605-3156-4826-86C5-DA5DD804BF65}" presName="spaceBetweenRectangles" presStyleCnt="0"/>
      <dgm:spPr/>
    </dgm:pt>
    <dgm:pt modelId="{35208E78-7D47-424C-A8EF-00C01B11B49A}" type="pres">
      <dgm:prSet presAssocID="{B184B6F0-345B-4A05-AF17-0935FBC066F0}" presName="parentLin" presStyleCnt="0"/>
      <dgm:spPr/>
    </dgm:pt>
    <dgm:pt modelId="{C0BE7674-640F-4EE1-9E05-665EECE23858}" type="pres">
      <dgm:prSet presAssocID="{B184B6F0-345B-4A05-AF17-0935FBC066F0}" presName="parentLeftMargin" presStyleLbl="node1" presStyleIdx="3" presStyleCnt="5"/>
      <dgm:spPr/>
    </dgm:pt>
    <dgm:pt modelId="{117A0E6D-2E58-4B99-9CB2-E45BA25FB5B9}" type="pres">
      <dgm:prSet presAssocID="{B184B6F0-345B-4A05-AF17-0935FBC066F0}" presName="parentText" presStyleLbl="node1" presStyleIdx="4" presStyleCnt="5">
        <dgm:presLayoutVars>
          <dgm:chMax val="0"/>
          <dgm:bulletEnabled val="1"/>
        </dgm:presLayoutVars>
      </dgm:prSet>
      <dgm:spPr/>
    </dgm:pt>
    <dgm:pt modelId="{19686EF2-D479-4470-AA30-B3EF5C0D7495}" type="pres">
      <dgm:prSet presAssocID="{B184B6F0-345B-4A05-AF17-0935FBC066F0}" presName="negativeSpace" presStyleCnt="0"/>
      <dgm:spPr/>
    </dgm:pt>
    <dgm:pt modelId="{583B963A-C92E-4F59-98AC-58CAAFA83193}" type="pres">
      <dgm:prSet presAssocID="{B184B6F0-345B-4A05-AF17-0935FBC066F0}" presName="childText" presStyleLbl="conFgAcc1" presStyleIdx="4" presStyleCnt="5">
        <dgm:presLayoutVars>
          <dgm:bulletEnabled val="1"/>
        </dgm:presLayoutVars>
      </dgm:prSet>
      <dgm:spPr/>
    </dgm:pt>
  </dgm:ptLst>
  <dgm:cxnLst>
    <dgm:cxn modelId="{64B2FA0A-A637-414F-856D-8B9FDDEBFCCC}" type="presOf" srcId="{B184B6F0-345B-4A05-AF17-0935FBC066F0}" destId="{C0BE7674-640F-4EE1-9E05-665EECE23858}" srcOrd="0" destOrd="0" presId="urn:microsoft.com/office/officeart/2005/8/layout/list1"/>
    <dgm:cxn modelId="{54B75314-CEBD-44EF-8221-B8445374144A}" type="presOf" srcId="{15A321EA-6670-49EE-95BC-BECE381D7805}" destId="{B632D2A5-66D0-4B75-97B2-BA2BE1D680AF}" srcOrd="0" destOrd="3" presId="urn:microsoft.com/office/officeart/2005/8/layout/list1"/>
    <dgm:cxn modelId="{496D401A-8B1B-449B-9D5C-55D3AAEE6069}" type="presOf" srcId="{651F19BE-41EE-42CF-8886-D4359B3D6AF5}" destId="{BE521653-D55F-48AD-9CBE-C9EDBFB55B66}" srcOrd="1" destOrd="0" presId="urn:microsoft.com/office/officeart/2005/8/layout/list1"/>
    <dgm:cxn modelId="{42ED251D-13BF-46E1-8EB3-4A67907D51B1}" type="presOf" srcId="{651F19BE-41EE-42CF-8886-D4359B3D6AF5}" destId="{B3201E8C-7885-4315-AE8D-6C9FE2C922CB}" srcOrd="0" destOrd="0" presId="urn:microsoft.com/office/officeart/2005/8/layout/list1"/>
    <dgm:cxn modelId="{02C53621-DF67-463E-978D-5FB4A4618A3B}" type="presOf" srcId="{61B67004-3330-41B7-BC67-4742F81675D4}" destId="{05C47875-1203-4681-8ADC-859DF4EB080A}" srcOrd="0" destOrd="0" presId="urn:microsoft.com/office/officeart/2005/8/layout/list1"/>
    <dgm:cxn modelId="{AF16B826-4F63-42BA-9304-6E5528869B40}" type="presOf" srcId="{F4E1C7FF-481B-4928-8336-AE229EF53D75}" destId="{3608674B-8563-477B-953F-9AE7F127ADAE}" srcOrd="0" destOrd="0" presId="urn:microsoft.com/office/officeart/2005/8/layout/list1"/>
    <dgm:cxn modelId="{51C59427-604A-4E02-8024-2C647B3273BB}" srcId="{F4E1C7FF-481B-4928-8336-AE229EF53D75}" destId="{104445B4-C051-4865-AE90-F251F5B4A4E3}" srcOrd="3" destOrd="0" parTransId="{CFB84E45-5919-4941-B32E-C51508DD6C6A}" sibTransId="{38348605-3156-4826-86C5-DA5DD804BF65}"/>
    <dgm:cxn modelId="{968C7E3A-2A50-4944-AF7C-9AA52A706359}" srcId="{F4E1C7FF-481B-4928-8336-AE229EF53D75}" destId="{61B67004-3330-41B7-BC67-4742F81675D4}" srcOrd="2" destOrd="0" parTransId="{159AC4D7-FDC7-4170-8CC3-A7D6BA7BC2AF}" sibTransId="{75AFF1B2-BE1B-4E3D-8F20-3C5B6B578D3D}"/>
    <dgm:cxn modelId="{E424F43A-8F36-4BB6-863E-4865918B7DCA}" type="presOf" srcId="{F98238F0-70C1-4136-AE26-E8F05028A5BB}" destId="{1B6265B8-9C42-4727-B25C-CF3F68824530}" srcOrd="0" destOrd="0" presId="urn:microsoft.com/office/officeart/2005/8/layout/list1"/>
    <dgm:cxn modelId="{4FA26961-16CC-420B-AFB7-860780CE110F}" srcId="{104445B4-C051-4865-AE90-F251F5B4A4E3}" destId="{FE725150-C68C-490A-9602-99E2A1DAD586}" srcOrd="4" destOrd="0" parTransId="{11FF80DF-68D7-491E-8A02-49FBD49CC40D}" sibTransId="{61DCF927-DF95-4FDC-B38D-D2A304ACD3A9}"/>
    <dgm:cxn modelId="{C2307268-8B87-4299-8348-C0FBFB787737}" srcId="{104445B4-C051-4865-AE90-F251F5B4A4E3}" destId="{5BE6DE56-1956-4058-A26A-7BF8C2DA5DD1}" srcOrd="0" destOrd="0" parTransId="{D4E772F2-CD26-410B-BEE6-9FC53571FD10}" sibTransId="{05BBEE51-3085-441A-8E97-EB6FB04C4A02}"/>
    <dgm:cxn modelId="{AE56754C-8B94-4F4D-B9A2-61B2FA68EBB0}" srcId="{F4E1C7FF-481B-4928-8336-AE229EF53D75}" destId="{651F19BE-41EE-42CF-8886-D4359B3D6AF5}" srcOrd="1" destOrd="0" parTransId="{4DAB49C5-E7CE-46E8-B064-008DFEF9752E}" sibTransId="{5A3FF834-D28F-45AA-8B1F-4C77E0746A3F}"/>
    <dgm:cxn modelId="{0D50484F-7900-467B-856A-B50799858426}" type="presOf" srcId="{C3D021D7-C285-4C99-8B08-0D7AE9F86C1C}" destId="{B632D2A5-66D0-4B75-97B2-BA2BE1D680AF}" srcOrd="0" destOrd="2" presId="urn:microsoft.com/office/officeart/2005/8/layout/list1"/>
    <dgm:cxn modelId="{0A5C4172-645F-49CA-A9CC-B4D8B01B8475}" srcId="{104445B4-C051-4865-AE90-F251F5B4A4E3}" destId="{15A321EA-6670-49EE-95BC-BECE381D7805}" srcOrd="3" destOrd="0" parTransId="{A10192B3-6D97-455B-8F99-523BD4C18379}" sibTransId="{BFA7427C-F625-47E3-A50F-0C4F1D1557BD}"/>
    <dgm:cxn modelId="{E777C158-15B8-4AB4-9999-0C720F352888}" type="presOf" srcId="{597D00BB-9690-41AB-B0CB-465669ADBEAC}" destId="{B632D2A5-66D0-4B75-97B2-BA2BE1D680AF}" srcOrd="0" destOrd="1" presId="urn:microsoft.com/office/officeart/2005/8/layout/list1"/>
    <dgm:cxn modelId="{8C19587F-3CB5-4832-B121-2D0FB7586103}" type="presOf" srcId="{104445B4-C051-4865-AE90-F251F5B4A4E3}" destId="{B6FEC6A6-E65E-4B0A-AAC2-0B1AB3ECAB80}" srcOrd="1" destOrd="0" presId="urn:microsoft.com/office/officeart/2005/8/layout/list1"/>
    <dgm:cxn modelId="{17F75791-9F8D-4E1C-A4B2-3FD483DA9D24}" type="presOf" srcId="{B184B6F0-345B-4A05-AF17-0935FBC066F0}" destId="{117A0E6D-2E58-4B99-9CB2-E45BA25FB5B9}" srcOrd="1" destOrd="0" presId="urn:microsoft.com/office/officeart/2005/8/layout/list1"/>
    <dgm:cxn modelId="{6A77589B-D6E9-48A1-962B-341DC01232CC}" type="presOf" srcId="{FE725150-C68C-490A-9602-99E2A1DAD586}" destId="{B632D2A5-66D0-4B75-97B2-BA2BE1D680AF}" srcOrd="0" destOrd="4" presId="urn:microsoft.com/office/officeart/2005/8/layout/list1"/>
    <dgm:cxn modelId="{7A5EFFA8-A3E9-4016-BA26-87034C81A94F}" srcId="{104445B4-C051-4865-AE90-F251F5B4A4E3}" destId="{C3D021D7-C285-4C99-8B08-0D7AE9F86C1C}" srcOrd="2" destOrd="0" parTransId="{B96F6A0F-A0FA-4055-9F96-F7D7E7A0E073}" sibTransId="{E899B3A1-32A7-4050-9383-E2724C5E17D9}"/>
    <dgm:cxn modelId="{AD1706C2-C5E7-4B53-AAA6-74B8B405833F}" srcId="{F4E1C7FF-481B-4928-8336-AE229EF53D75}" destId="{B184B6F0-345B-4A05-AF17-0935FBC066F0}" srcOrd="4" destOrd="0" parTransId="{52568FFC-DC58-49E4-839C-CCE2DA6A7991}" sibTransId="{C9F6A138-D5C0-416B-A7EA-512600F50CAF}"/>
    <dgm:cxn modelId="{D5C492EF-3023-4470-8A72-AF69C44BEEC0}" type="presOf" srcId="{5BE6DE56-1956-4058-A26A-7BF8C2DA5DD1}" destId="{B632D2A5-66D0-4B75-97B2-BA2BE1D680AF}" srcOrd="0" destOrd="0" presId="urn:microsoft.com/office/officeart/2005/8/layout/list1"/>
    <dgm:cxn modelId="{5FE7C3EF-BA26-4F0C-BABA-6B31A95AD474}" type="presOf" srcId="{F98238F0-70C1-4136-AE26-E8F05028A5BB}" destId="{73601B92-6EC3-4384-AA2D-F561906899AB}" srcOrd="1" destOrd="0" presId="urn:microsoft.com/office/officeart/2005/8/layout/list1"/>
    <dgm:cxn modelId="{2BEB60F3-34F4-4AC0-9E75-8411930C2E9E}" type="presOf" srcId="{104445B4-C051-4865-AE90-F251F5B4A4E3}" destId="{E84E134F-7562-4A56-AB0B-3A9F1E6794B3}" srcOrd="0" destOrd="0" presId="urn:microsoft.com/office/officeart/2005/8/layout/list1"/>
    <dgm:cxn modelId="{C6D3A1F3-DB42-4187-A247-523A538AF8CB}" srcId="{104445B4-C051-4865-AE90-F251F5B4A4E3}" destId="{597D00BB-9690-41AB-B0CB-465669ADBEAC}" srcOrd="1" destOrd="0" parTransId="{4C3E672F-8577-4C6B-B109-0BA5D64B1941}" sibTransId="{258BCB53-96CD-49D8-8D5C-DA77DA174213}"/>
    <dgm:cxn modelId="{10BA19FB-DB06-4283-A7C9-D988837A9D38}" srcId="{F4E1C7FF-481B-4928-8336-AE229EF53D75}" destId="{F98238F0-70C1-4136-AE26-E8F05028A5BB}" srcOrd="0" destOrd="0" parTransId="{AA8F17C5-D161-41A3-8E25-4BB7C18BC179}" sibTransId="{0B1C5E0F-6583-4CA5-9C71-84C26434966F}"/>
    <dgm:cxn modelId="{0F3F60FC-69B1-4C73-B522-9815DD902F8D}" type="presOf" srcId="{61B67004-3330-41B7-BC67-4742F81675D4}" destId="{B8AE5CCF-B1FB-4FDC-998A-08186C2E1FA7}" srcOrd="1" destOrd="0" presId="urn:microsoft.com/office/officeart/2005/8/layout/list1"/>
    <dgm:cxn modelId="{36A57345-B0A6-4241-BBC8-0A8303A575A9}" type="presParOf" srcId="{3608674B-8563-477B-953F-9AE7F127ADAE}" destId="{9CCF023A-DC94-4CAF-9651-BF3B57DB04D2}" srcOrd="0" destOrd="0" presId="urn:microsoft.com/office/officeart/2005/8/layout/list1"/>
    <dgm:cxn modelId="{E256C6EB-9878-4C49-BD0B-8753999E9204}" type="presParOf" srcId="{9CCF023A-DC94-4CAF-9651-BF3B57DB04D2}" destId="{1B6265B8-9C42-4727-B25C-CF3F68824530}" srcOrd="0" destOrd="0" presId="urn:microsoft.com/office/officeart/2005/8/layout/list1"/>
    <dgm:cxn modelId="{4D23F76D-EF79-496F-BE04-693FC0FD921E}" type="presParOf" srcId="{9CCF023A-DC94-4CAF-9651-BF3B57DB04D2}" destId="{73601B92-6EC3-4384-AA2D-F561906899AB}" srcOrd="1" destOrd="0" presId="urn:microsoft.com/office/officeart/2005/8/layout/list1"/>
    <dgm:cxn modelId="{E0E30ED3-65C4-4FB9-A55C-3CE6B680D1C0}" type="presParOf" srcId="{3608674B-8563-477B-953F-9AE7F127ADAE}" destId="{5655083F-A83A-410F-91FE-786FB8D8FB6C}" srcOrd="1" destOrd="0" presId="urn:microsoft.com/office/officeart/2005/8/layout/list1"/>
    <dgm:cxn modelId="{0B89B537-8AAB-4763-A755-561BA66E3B62}" type="presParOf" srcId="{3608674B-8563-477B-953F-9AE7F127ADAE}" destId="{B09D7116-BDE1-445D-9289-6788D23C8EA8}" srcOrd="2" destOrd="0" presId="urn:microsoft.com/office/officeart/2005/8/layout/list1"/>
    <dgm:cxn modelId="{628BCB67-D367-43B2-891E-139A53D85A46}" type="presParOf" srcId="{3608674B-8563-477B-953F-9AE7F127ADAE}" destId="{1480734E-FF54-4407-B851-9EDBEDE04420}" srcOrd="3" destOrd="0" presId="urn:microsoft.com/office/officeart/2005/8/layout/list1"/>
    <dgm:cxn modelId="{2C25176C-AA93-473F-AAA5-4221803453EE}" type="presParOf" srcId="{3608674B-8563-477B-953F-9AE7F127ADAE}" destId="{F75D3C43-93FC-427B-A0E6-3AC544CCA190}" srcOrd="4" destOrd="0" presId="urn:microsoft.com/office/officeart/2005/8/layout/list1"/>
    <dgm:cxn modelId="{105624CC-8B67-4EC9-8700-BD2805E2B6F1}" type="presParOf" srcId="{F75D3C43-93FC-427B-A0E6-3AC544CCA190}" destId="{B3201E8C-7885-4315-AE8D-6C9FE2C922CB}" srcOrd="0" destOrd="0" presId="urn:microsoft.com/office/officeart/2005/8/layout/list1"/>
    <dgm:cxn modelId="{3AE5FDCF-AB99-4F53-9639-22F2DC393236}" type="presParOf" srcId="{F75D3C43-93FC-427B-A0E6-3AC544CCA190}" destId="{BE521653-D55F-48AD-9CBE-C9EDBFB55B66}" srcOrd="1" destOrd="0" presId="urn:microsoft.com/office/officeart/2005/8/layout/list1"/>
    <dgm:cxn modelId="{E67CCDB6-9715-4007-9DFB-E8F15AB6EA76}" type="presParOf" srcId="{3608674B-8563-477B-953F-9AE7F127ADAE}" destId="{9FC576B0-2952-4FD2-9769-EB8AA1AA864A}" srcOrd="5" destOrd="0" presId="urn:microsoft.com/office/officeart/2005/8/layout/list1"/>
    <dgm:cxn modelId="{35CC87C1-E4F5-4183-A5B7-42F3040790FD}" type="presParOf" srcId="{3608674B-8563-477B-953F-9AE7F127ADAE}" destId="{BDE84828-4709-46AB-B266-4F50F90BC9FF}" srcOrd="6" destOrd="0" presId="urn:microsoft.com/office/officeart/2005/8/layout/list1"/>
    <dgm:cxn modelId="{44755C29-6205-4888-B82E-E9607D002F80}" type="presParOf" srcId="{3608674B-8563-477B-953F-9AE7F127ADAE}" destId="{6533BF84-6B7B-46A5-A89F-6A7E81D0B33B}" srcOrd="7" destOrd="0" presId="urn:microsoft.com/office/officeart/2005/8/layout/list1"/>
    <dgm:cxn modelId="{2AF4301E-C7D2-4199-B50A-B4249B22AF0B}" type="presParOf" srcId="{3608674B-8563-477B-953F-9AE7F127ADAE}" destId="{987F82DF-34FB-4F2C-9B32-76B84D15593F}" srcOrd="8" destOrd="0" presId="urn:microsoft.com/office/officeart/2005/8/layout/list1"/>
    <dgm:cxn modelId="{65F9FD6A-4495-4BFA-BDE7-BEEC61537ABD}" type="presParOf" srcId="{987F82DF-34FB-4F2C-9B32-76B84D15593F}" destId="{05C47875-1203-4681-8ADC-859DF4EB080A}" srcOrd="0" destOrd="0" presId="urn:microsoft.com/office/officeart/2005/8/layout/list1"/>
    <dgm:cxn modelId="{85B34BB2-3EE9-492D-B548-748EEE16121B}" type="presParOf" srcId="{987F82DF-34FB-4F2C-9B32-76B84D15593F}" destId="{B8AE5CCF-B1FB-4FDC-998A-08186C2E1FA7}" srcOrd="1" destOrd="0" presId="urn:microsoft.com/office/officeart/2005/8/layout/list1"/>
    <dgm:cxn modelId="{75DA2750-D256-45EE-A17F-9333A587F95B}" type="presParOf" srcId="{3608674B-8563-477B-953F-9AE7F127ADAE}" destId="{66B1C565-553A-48E4-9753-301BF51F9411}" srcOrd="9" destOrd="0" presId="urn:microsoft.com/office/officeart/2005/8/layout/list1"/>
    <dgm:cxn modelId="{46747958-981F-4259-A18C-032D5A3703CE}" type="presParOf" srcId="{3608674B-8563-477B-953F-9AE7F127ADAE}" destId="{6DD77C98-97AB-462C-BFC6-4383DF3F42F3}" srcOrd="10" destOrd="0" presId="urn:microsoft.com/office/officeart/2005/8/layout/list1"/>
    <dgm:cxn modelId="{F91F6813-B5EB-4BDB-88B5-314B012A00E3}" type="presParOf" srcId="{3608674B-8563-477B-953F-9AE7F127ADAE}" destId="{6B1C7669-A0C2-4701-AD9E-FE4659055E95}" srcOrd="11" destOrd="0" presId="urn:microsoft.com/office/officeart/2005/8/layout/list1"/>
    <dgm:cxn modelId="{C97273E3-F721-4D03-BBB6-A7321C48F711}" type="presParOf" srcId="{3608674B-8563-477B-953F-9AE7F127ADAE}" destId="{5984FD02-E053-413D-BB09-9D810E7BF27B}" srcOrd="12" destOrd="0" presId="urn:microsoft.com/office/officeart/2005/8/layout/list1"/>
    <dgm:cxn modelId="{68335B2A-D11E-4D04-9059-F43B472835F9}" type="presParOf" srcId="{5984FD02-E053-413D-BB09-9D810E7BF27B}" destId="{E84E134F-7562-4A56-AB0B-3A9F1E6794B3}" srcOrd="0" destOrd="0" presId="urn:microsoft.com/office/officeart/2005/8/layout/list1"/>
    <dgm:cxn modelId="{C4B710E4-1638-4283-9491-7FB1B3FFD9D1}" type="presParOf" srcId="{5984FD02-E053-413D-BB09-9D810E7BF27B}" destId="{B6FEC6A6-E65E-4B0A-AAC2-0B1AB3ECAB80}" srcOrd="1" destOrd="0" presId="urn:microsoft.com/office/officeart/2005/8/layout/list1"/>
    <dgm:cxn modelId="{1B2C2A9E-F6F0-4A2C-8968-2D3CDF4BF359}" type="presParOf" srcId="{3608674B-8563-477B-953F-9AE7F127ADAE}" destId="{48B8BD01-43E7-45C9-9A21-F82F81687E2D}" srcOrd="13" destOrd="0" presId="urn:microsoft.com/office/officeart/2005/8/layout/list1"/>
    <dgm:cxn modelId="{D2631A93-2DB0-4ECF-88F3-130AE6379876}" type="presParOf" srcId="{3608674B-8563-477B-953F-9AE7F127ADAE}" destId="{B632D2A5-66D0-4B75-97B2-BA2BE1D680AF}" srcOrd="14" destOrd="0" presId="urn:microsoft.com/office/officeart/2005/8/layout/list1"/>
    <dgm:cxn modelId="{9926D6EA-92C2-4F2F-8BBB-29176FC5C109}" type="presParOf" srcId="{3608674B-8563-477B-953F-9AE7F127ADAE}" destId="{D2520BCB-1D4C-42AD-BEF3-661FF30A6B31}" srcOrd="15" destOrd="0" presId="urn:microsoft.com/office/officeart/2005/8/layout/list1"/>
    <dgm:cxn modelId="{E1B5A2F7-7F44-4333-A077-FE234B556CCC}" type="presParOf" srcId="{3608674B-8563-477B-953F-9AE7F127ADAE}" destId="{35208E78-7D47-424C-A8EF-00C01B11B49A}" srcOrd="16" destOrd="0" presId="urn:microsoft.com/office/officeart/2005/8/layout/list1"/>
    <dgm:cxn modelId="{75568417-1005-422F-BF39-1C3F77CEFE89}" type="presParOf" srcId="{35208E78-7D47-424C-A8EF-00C01B11B49A}" destId="{C0BE7674-640F-4EE1-9E05-665EECE23858}" srcOrd="0" destOrd="0" presId="urn:microsoft.com/office/officeart/2005/8/layout/list1"/>
    <dgm:cxn modelId="{CAA7790D-373A-4C4F-BE3D-4C8AECBE9626}" type="presParOf" srcId="{35208E78-7D47-424C-A8EF-00C01B11B49A}" destId="{117A0E6D-2E58-4B99-9CB2-E45BA25FB5B9}" srcOrd="1" destOrd="0" presId="urn:microsoft.com/office/officeart/2005/8/layout/list1"/>
    <dgm:cxn modelId="{4B162969-2D4C-4D75-85B9-597256A9B871}" type="presParOf" srcId="{3608674B-8563-477B-953F-9AE7F127ADAE}" destId="{19686EF2-D479-4470-AA30-B3EF5C0D7495}" srcOrd="17" destOrd="0" presId="urn:microsoft.com/office/officeart/2005/8/layout/list1"/>
    <dgm:cxn modelId="{5F4BC0AF-1360-4E28-AE9A-F927A281E0F1}" type="presParOf" srcId="{3608674B-8563-477B-953F-9AE7F127ADAE}" destId="{583B963A-C92E-4F59-98AC-58CAAFA8319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4515AB-9D89-4A45-8345-61D0D37D1BCA}"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78743D05-ACF9-4AAE-BCCD-48E4AB70E07C}">
      <dgm:prSet/>
      <dgm:spPr/>
      <dgm:t>
        <a:bodyPr/>
        <a:lstStyle/>
        <a:p>
          <a:r>
            <a:rPr lang="en-US" b="1"/>
            <a:t>Unit Price</a:t>
          </a:r>
          <a:endParaRPr lang="en-US"/>
        </a:p>
      </dgm:t>
    </dgm:pt>
    <dgm:pt modelId="{01F780BB-3636-4214-AC27-2EB70A1C25C8}" type="parTrans" cxnId="{1DD0468F-F93D-4431-A62E-DAFB31E002C6}">
      <dgm:prSet/>
      <dgm:spPr/>
      <dgm:t>
        <a:bodyPr/>
        <a:lstStyle/>
        <a:p>
          <a:endParaRPr lang="en-US"/>
        </a:p>
      </dgm:t>
    </dgm:pt>
    <dgm:pt modelId="{9FA6DA33-AFB8-409C-812F-7A7F19EF2D9D}" type="sibTrans" cxnId="{1DD0468F-F93D-4431-A62E-DAFB31E002C6}">
      <dgm:prSet/>
      <dgm:spPr/>
      <dgm:t>
        <a:bodyPr/>
        <a:lstStyle/>
        <a:p>
          <a:endParaRPr lang="en-US"/>
        </a:p>
      </dgm:t>
    </dgm:pt>
    <dgm:pt modelId="{039D56D2-F59D-4E99-B63F-9ECEDB3856CB}">
      <dgm:prSet/>
      <dgm:spPr/>
      <dgm:t>
        <a:bodyPr/>
        <a:lstStyle/>
        <a:p>
          <a:r>
            <a:rPr lang="en-US" dirty="0"/>
            <a:t>=SalesFact[Revenue]/SalesFact[Qty]</a:t>
          </a:r>
        </a:p>
      </dgm:t>
    </dgm:pt>
    <dgm:pt modelId="{D8E5A873-E0EF-48E4-95EC-31A530737EE8}" type="parTrans" cxnId="{AA7E8F3F-28F5-4C68-94D9-9DE89E3AB357}">
      <dgm:prSet/>
      <dgm:spPr/>
      <dgm:t>
        <a:bodyPr/>
        <a:lstStyle/>
        <a:p>
          <a:endParaRPr lang="en-US"/>
        </a:p>
      </dgm:t>
    </dgm:pt>
    <dgm:pt modelId="{5AE30229-D5E1-4BDE-B392-C53FB95A4844}" type="sibTrans" cxnId="{AA7E8F3F-28F5-4C68-94D9-9DE89E3AB357}">
      <dgm:prSet/>
      <dgm:spPr/>
      <dgm:t>
        <a:bodyPr/>
        <a:lstStyle/>
        <a:p>
          <a:endParaRPr lang="en-US"/>
        </a:p>
      </dgm:t>
    </dgm:pt>
    <dgm:pt modelId="{62FE5014-1B31-48BE-BE9A-FCA5A16D859B}">
      <dgm:prSet/>
      <dgm:spPr/>
      <dgm:t>
        <a:bodyPr/>
        <a:lstStyle/>
        <a:p>
          <a:r>
            <a:rPr lang="en-US" b="1"/>
            <a:t>Orders Quantity</a:t>
          </a:r>
          <a:endParaRPr lang="en-US"/>
        </a:p>
      </dgm:t>
    </dgm:pt>
    <dgm:pt modelId="{16453355-8867-40CD-B6AD-E9ADCBA1AA72}" type="parTrans" cxnId="{A1C58354-B014-4D3F-B6CF-284D2ABA0607}">
      <dgm:prSet/>
      <dgm:spPr/>
      <dgm:t>
        <a:bodyPr/>
        <a:lstStyle/>
        <a:p>
          <a:endParaRPr lang="en-US"/>
        </a:p>
      </dgm:t>
    </dgm:pt>
    <dgm:pt modelId="{196CBD6C-F094-4876-8188-673A6FEC7B8D}" type="sibTrans" cxnId="{A1C58354-B014-4D3F-B6CF-284D2ABA0607}">
      <dgm:prSet/>
      <dgm:spPr/>
      <dgm:t>
        <a:bodyPr/>
        <a:lstStyle/>
        <a:p>
          <a:endParaRPr lang="en-US"/>
        </a:p>
      </dgm:t>
    </dgm:pt>
    <dgm:pt modelId="{03A8F2FE-8487-4E22-AA23-4AA5595F444E}">
      <dgm:prSet/>
      <dgm:spPr/>
      <dgm:t>
        <a:bodyPr/>
        <a:lstStyle/>
        <a:p>
          <a:r>
            <a:rPr lang="en-US" dirty="0"/>
            <a:t>=CALCULATE( DISTINCTCOUNT(SalesFact[OrderSK]), FILTER(SalesFact, SalesFact[Revenue] &gt; 0))</a:t>
          </a:r>
        </a:p>
      </dgm:t>
    </dgm:pt>
    <dgm:pt modelId="{A6C2338A-E8A1-463B-8954-EC1376867284}" type="parTrans" cxnId="{04E72EA7-8503-4A5F-ACBD-41CE692E21A7}">
      <dgm:prSet/>
      <dgm:spPr/>
      <dgm:t>
        <a:bodyPr/>
        <a:lstStyle/>
        <a:p>
          <a:endParaRPr lang="en-US"/>
        </a:p>
      </dgm:t>
    </dgm:pt>
    <dgm:pt modelId="{4268AD86-E4E7-4992-8523-58129EEFE376}" type="sibTrans" cxnId="{04E72EA7-8503-4A5F-ACBD-41CE692E21A7}">
      <dgm:prSet/>
      <dgm:spPr/>
      <dgm:t>
        <a:bodyPr/>
        <a:lstStyle/>
        <a:p>
          <a:endParaRPr lang="en-US"/>
        </a:p>
      </dgm:t>
    </dgm:pt>
    <dgm:pt modelId="{E51C3E52-42DB-42A6-BA9E-289727B3BC1A}">
      <dgm:prSet/>
      <dgm:spPr/>
      <dgm:t>
        <a:bodyPr/>
        <a:lstStyle/>
        <a:p>
          <a:r>
            <a:rPr lang="en-US" b="1"/>
            <a:t>Total Customers Count</a:t>
          </a:r>
          <a:endParaRPr lang="en-US"/>
        </a:p>
      </dgm:t>
    </dgm:pt>
    <dgm:pt modelId="{C41B1782-0567-43F3-BD05-F5BCBB28F333}" type="parTrans" cxnId="{BC176F0D-D4E1-4CED-AA3B-CEF3387296B4}">
      <dgm:prSet/>
      <dgm:spPr/>
      <dgm:t>
        <a:bodyPr/>
        <a:lstStyle/>
        <a:p>
          <a:endParaRPr lang="en-US"/>
        </a:p>
      </dgm:t>
    </dgm:pt>
    <dgm:pt modelId="{07B1A6EA-F215-4E6B-BA79-DD6E3B671C3A}" type="sibTrans" cxnId="{BC176F0D-D4E1-4CED-AA3B-CEF3387296B4}">
      <dgm:prSet/>
      <dgm:spPr/>
      <dgm:t>
        <a:bodyPr/>
        <a:lstStyle/>
        <a:p>
          <a:endParaRPr lang="en-US"/>
        </a:p>
      </dgm:t>
    </dgm:pt>
    <dgm:pt modelId="{758D6693-1836-40D5-94E2-A6668E840635}">
      <dgm:prSet/>
      <dgm:spPr/>
      <dgm:t>
        <a:bodyPr/>
        <a:lstStyle/>
        <a:p>
          <a:r>
            <a:rPr lang="en-US" dirty="0"/>
            <a:t>=DISTINCTCOUNT(SalesFact[CustomerSK])</a:t>
          </a:r>
        </a:p>
      </dgm:t>
    </dgm:pt>
    <dgm:pt modelId="{1A28C945-DEE6-46CD-BB19-7059483F2835}" type="parTrans" cxnId="{F1164045-626A-4D45-AA00-93A41BAB0B4B}">
      <dgm:prSet/>
      <dgm:spPr/>
      <dgm:t>
        <a:bodyPr/>
        <a:lstStyle/>
        <a:p>
          <a:endParaRPr lang="en-US"/>
        </a:p>
      </dgm:t>
    </dgm:pt>
    <dgm:pt modelId="{4DF2B05C-75FA-468F-BF9F-753B95A27964}" type="sibTrans" cxnId="{F1164045-626A-4D45-AA00-93A41BAB0B4B}">
      <dgm:prSet/>
      <dgm:spPr/>
      <dgm:t>
        <a:bodyPr/>
        <a:lstStyle/>
        <a:p>
          <a:endParaRPr lang="en-US"/>
        </a:p>
      </dgm:t>
    </dgm:pt>
    <dgm:pt modelId="{75BAB84E-EE9F-46C7-A418-7DA4285DEEC2}">
      <dgm:prSet/>
      <dgm:spPr/>
      <dgm:t>
        <a:bodyPr/>
        <a:lstStyle/>
        <a:p>
          <a:r>
            <a:rPr lang="en-US" b="1"/>
            <a:t>Sales Total</a:t>
          </a:r>
          <a:endParaRPr lang="en-US"/>
        </a:p>
      </dgm:t>
    </dgm:pt>
    <dgm:pt modelId="{EA637DE6-59A6-49CC-91B5-F9951F183AA5}" type="parTrans" cxnId="{E1CAC63D-C54F-4EDA-894D-A5E7304AE751}">
      <dgm:prSet/>
      <dgm:spPr/>
      <dgm:t>
        <a:bodyPr/>
        <a:lstStyle/>
        <a:p>
          <a:endParaRPr lang="en-US"/>
        </a:p>
      </dgm:t>
    </dgm:pt>
    <dgm:pt modelId="{6FCB93CE-8DA2-49B5-B07A-15F7A3B7AE5E}" type="sibTrans" cxnId="{E1CAC63D-C54F-4EDA-894D-A5E7304AE751}">
      <dgm:prSet/>
      <dgm:spPr/>
      <dgm:t>
        <a:bodyPr/>
        <a:lstStyle/>
        <a:p>
          <a:endParaRPr lang="en-US"/>
        </a:p>
      </dgm:t>
    </dgm:pt>
    <dgm:pt modelId="{61CF5127-0474-44FB-A106-515D136E5A19}">
      <dgm:prSet/>
      <dgm:spPr/>
      <dgm:t>
        <a:bodyPr/>
        <a:lstStyle/>
        <a:p>
          <a:r>
            <a:rPr lang="en-US" dirty="0"/>
            <a:t>=CALCULATE(SUMX(SalesFact, SalesFact[Revenue]), SalesFact[Revenue] &gt; 0)</a:t>
          </a:r>
        </a:p>
      </dgm:t>
    </dgm:pt>
    <dgm:pt modelId="{BC508F69-EBB6-41B4-A360-A2F559BF8F01}" type="parTrans" cxnId="{B16C74C1-9E03-41E0-AA76-919830492A2D}">
      <dgm:prSet/>
      <dgm:spPr/>
      <dgm:t>
        <a:bodyPr/>
        <a:lstStyle/>
        <a:p>
          <a:endParaRPr lang="en-US"/>
        </a:p>
      </dgm:t>
    </dgm:pt>
    <dgm:pt modelId="{CC9733DC-FDCC-449D-A099-2D583EA5AFEA}" type="sibTrans" cxnId="{B16C74C1-9E03-41E0-AA76-919830492A2D}">
      <dgm:prSet/>
      <dgm:spPr/>
      <dgm:t>
        <a:bodyPr/>
        <a:lstStyle/>
        <a:p>
          <a:endParaRPr lang="en-US"/>
        </a:p>
      </dgm:t>
    </dgm:pt>
    <dgm:pt modelId="{406D3E22-96EF-4DDF-BFC7-35F3E79190C3}">
      <dgm:prSet/>
      <dgm:spPr/>
      <dgm:t>
        <a:bodyPr/>
        <a:lstStyle/>
        <a:p>
          <a:r>
            <a:rPr lang="en-US" b="1"/>
            <a:t>Avg Order Value</a:t>
          </a:r>
          <a:endParaRPr lang="en-US"/>
        </a:p>
      </dgm:t>
    </dgm:pt>
    <dgm:pt modelId="{26184EF5-F3D9-431B-BBA0-1DD55A867AE1}" type="parTrans" cxnId="{6C5E2265-F6C6-4477-B1B9-520B04A14AC0}">
      <dgm:prSet/>
      <dgm:spPr/>
      <dgm:t>
        <a:bodyPr/>
        <a:lstStyle/>
        <a:p>
          <a:endParaRPr lang="en-US"/>
        </a:p>
      </dgm:t>
    </dgm:pt>
    <dgm:pt modelId="{2D1D0FCA-1E08-46FC-838D-2AC4A45FC8EB}" type="sibTrans" cxnId="{6C5E2265-F6C6-4477-B1B9-520B04A14AC0}">
      <dgm:prSet/>
      <dgm:spPr/>
      <dgm:t>
        <a:bodyPr/>
        <a:lstStyle/>
        <a:p>
          <a:endParaRPr lang="en-US"/>
        </a:p>
      </dgm:t>
    </dgm:pt>
    <dgm:pt modelId="{13E32CB1-62F7-4F87-89EC-13F55BB9E90A}">
      <dgm:prSet/>
      <dgm:spPr/>
      <dgm:t>
        <a:bodyPr/>
        <a:lstStyle/>
        <a:p>
          <a:r>
            <a:rPr lang="en-US" dirty="0"/>
            <a:t>=DIVIDE(SalesFact[SalesTotalValue], [OrdersQty], 0)</a:t>
          </a:r>
        </a:p>
      </dgm:t>
    </dgm:pt>
    <dgm:pt modelId="{7F8CB356-1FA7-4646-ABF9-D6B5C998F697}" type="parTrans" cxnId="{85BEE514-C13D-47A5-B118-FE7D5856531A}">
      <dgm:prSet/>
      <dgm:spPr/>
      <dgm:t>
        <a:bodyPr/>
        <a:lstStyle/>
        <a:p>
          <a:endParaRPr lang="en-US"/>
        </a:p>
      </dgm:t>
    </dgm:pt>
    <dgm:pt modelId="{7B9E1973-E382-4785-A94F-00D0E5A43B69}" type="sibTrans" cxnId="{85BEE514-C13D-47A5-B118-FE7D5856531A}">
      <dgm:prSet/>
      <dgm:spPr/>
      <dgm:t>
        <a:bodyPr/>
        <a:lstStyle/>
        <a:p>
          <a:endParaRPr lang="en-US"/>
        </a:p>
      </dgm:t>
    </dgm:pt>
    <dgm:pt modelId="{286FD3F7-E547-4175-BA8C-7312134BD3C7}" type="pres">
      <dgm:prSet presAssocID="{EF4515AB-9D89-4A45-8345-61D0D37D1BCA}" presName="Name0" presStyleCnt="0">
        <dgm:presLayoutVars>
          <dgm:dir/>
          <dgm:animLvl val="lvl"/>
          <dgm:resizeHandles val="exact"/>
        </dgm:presLayoutVars>
      </dgm:prSet>
      <dgm:spPr/>
    </dgm:pt>
    <dgm:pt modelId="{B26E0CD7-A815-42AC-A270-7E11ED5C3B81}" type="pres">
      <dgm:prSet presAssocID="{78743D05-ACF9-4AAE-BCCD-48E4AB70E07C}" presName="linNode" presStyleCnt="0"/>
      <dgm:spPr/>
    </dgm:pt>
    <dgm:pt modelId="{D198A0C5-3E7F-4F96-ABF3-D3071F5C83C6}" type="pres">
      <dgm:prSet presAssocID="{78743D05-ACF9-4AAE-BCCD-48E4AB70E07C}" presName="parentText" presStyleLbl="alignNode1" presStyleIdx="0" presStyleCnt="5">
        <dgm:presLayoutVars>
          <dgm:chMax val="1"/>
          <dgm:bulletEnabled/>
        </dgm:presLayoutVars>
      </dgm:prSet>
      <dgm:spPr/>
    </dgm:pt>
    <dgm:pt modelId="{7F009874-1137-43F3-BF6D-3DBF583415D7}" type="pres">
      <dgm:prSet presAssocID="{78743D05-ACF9-4AAE-BCCD-48E4AB70E07C}" presName="descendantText" presStyleLbl="alignAccFollowNode1" presStyleIdx="0" presStyleCnt="5">
        <dgm:presLayoutVars>
          <dgm:bulletEnabled/>
        </dgm:presLayoutVars>
      </dgm:prSet>
      <dgm:spPr/>
    </dgm:pt>
    <dgm:pt modelId="{BFFE4AE1-69F8-480E-9FFE-E2D19358C05E}" type="pres">
      <dgm:prSet presAssocID="{9FA6DA33-AFB8-409C-812F-7A7F19EF2D9D}" presName="sp" presStyleCnt="0"/>
      <dgm:spPr/>
    </dgm:pt>
    <dgm:pt modelId="{A45F62AD-C591-48C2-B944-983321C5CCA2}" type="pres">
      <dgm:prSet presAssocID="{62FE5014-1B31-48BE-BE9A-FCA5A16D859B}" presName="linNode" presStyleCnt="0"/>
      <dgm:spPr/>
    </dgm:pt>
    <dgm:pt modelId="{ADD2B67D-EA78-496F-AD42-D13DD674A622}" type="pres">
      <dgm:prSet presAssocID="{62FE5014-1B31-48BE-BE9A-FCA5A16D859B}" presName="parentText" presStyleLbl="alignNode1" presStyleIdx="1" presStyleCnt="5">
        <dgm:presLayoutVars>
          <dgm:chMax val="1"/>
          <dgm:bulletEnabled/>
        </dgm:presLayoutVars>
      </dgm:prSet>
      <dgm:spPr/>
    </dgm:pt>
    <dgm:pt modelId="{7E8A0A19-D0B5-4CBB-8E71-719D1B5F869A}" type="pres">
      <dgm:prSet presAssocID="{62FE5014-1B31-48BE-BE9A-FCA5A16D859B}" presName="descendantText" presStyleLbl="alignAccFollowNode1" presStyleIdx="1" presStyleCnt="5">
        <dgm:presLayoutVars>
          <dgm:bulletEnabled/>
        </dgm:presLayoutVars>
      </dgm:prSet>
      <dgm:spPr/>
    </dgm:pt>
    <dgm:pt modelId="{008EACFB-D37F-452D-B44D-E93838CEA828}" type="pres">
      <dgm:prSet presAssocID="{196CBD6C-F094-4876-8188-673A6FEC7B8D}" presName="sp" presStyleCnt="0"/>
      <dgm:spPr/>
    </dgm:pt>
    <dgm:pt modelId="{0CFCAFC1-3F71-4674-9288-AAE0E402B6E8}" type="pres">
      <dgm:prSet presAssocID="{E51C3E52-42DB-42A6-BA9E-289727B3BC1A}" presName="linNode" presStyleCnt="0"/>
      <dgm:spPr/>
    </dgm:pt>
    <dgm:pt modelId="{348B75AB-9965-4E03-BCE4-9418F4E96688}" type="pres">
      <dgm:prSet presAssocID="{E51C3E52-42DB-42A6-BA9E-289727B3BC1A}" presName="parentText" presStyleLbl="alignNode1" presStyleIdx="2" presStyleCnt="5">
        <dgm:presLayoutVars>
          <dgm:chMax val="1"/>
          <dgm:bulletEnabled/>
        </dgm:presLayoutVars>
      </dgm:prSet>
      <dgm:spPr/>
    </dgm:pt>
    <dgm:pt modelId="{BCDF829A-2BDD-4DF4-A991-AAB82442EBBA}" type="pres">
      <dgm:prSet presAssocID="{E51C3E52-42DB-42A6-BA9E-289727B3BC1A}" presName="descendantText" presStyleLbl="alignAccFollowNode1" presStyleIdx="2" presStyleCnt="5">
        <dgm:presLayoutVars>
          <dgm:bulletEnabled/>
        </dgm:presLayoutVars>
      </dgm:prSet>
      <dgm:spPr/>
    </dgm:pt>
    <dgm:pt modelId="{99D4C43F-A31A-4C9F-A7A9-D98201449EA0}" type="pres">
      <dgm:prSet presAssocID="{07B1A6EA-F215-4E6B-BA79-DD6E3B671C3A}" presName="sp" presStyleCnt="0"/>
      <dgm:spPr/>
    </dgm:pt>
    <dgm:pt modelId="{88CF8F78-C2EF-442C-984D-69694D50902D}" type="pres">
      <dgm:prSet presAssocID="{75BAB84E-EE9F-46C7-A418-7DA4285DEEC2}" presName="linNode" presStyleCnt="0"/>
      <dgm:spPr/>
    </dgm:pt>
    <dgm:pt modelId="{F094974D-0F5D-4474-BA1B-0FB6446BAA81}" type="pres">
      <dgm:prSet presAssocID="{75BAB84E-EE9F-46C7-A418-7DA4285DEEC2}" presName="parentText" presStyleLbl="alignNode1" presStyleIdx="3" presStyleCnt="5">
        <dgm:presLayoutVars>
          <dgm:chMax val="1"/>
          <dgm:bulletEnabled/>
        </dgm:presLayoutVars>
      </dgm:prSet>
      <dgm:spPr/>
    </dgm:pt>
    <dgm:pt modelId="{427C7C4E-2A19-40D0-82EB-0381EE2F9328}" type="pres">
      <dgm:prSet presAssocID="{75BAB84E-EE9F-46C7-A418-7DA4285DEEC2}" presName="descendantText" presStyleLbl="alignAccFollowNode1" presStyleIdx="3" presStyleCnt="5">
        <dgm:presLayoutVars>
          <dgm:bulletEnabled/>
        </dgm:presLayoutVars>
      </dgm:prSet>
      <dgm:spPr/>
    </dgm:pt>
    <dgm:pt modelId="{83BB5EBA-B804-450F-AF10-48B0B703C640}" type="pres">
      <dgm:prSet presAssocID="{6FCB93CE-8DA2-49B5-B07A-15F7A3B7AE5E}" presName="sp" presStyleCnt="0"/>
      <dgm:spPr/>
    </dgm:pt>
    <dgm:pt modelId="{FFE03BD1-1C37-426D-B552-60D43FC357AB}" type="pres">
      <dgm:prSet presAssocID="{406D3E22-96EF-4DDF-BFC7-35F3E79190C3}" presName="linNode" presStyleCnt="0"/>
      <dgm:spPr/>
    </dgm:pt>
    <dgm:pt modelId="{6C7A995E-6395-437A-9D6B-534E104B9309}" type="pres">
      <dgm:prSet presAssocID="{406D3E22-96EF-4DDF-BFC7-35F3E79190C3}" presName="parentText" presStyleLbl="alignNode1" presStyleIdx="4" presStyleCnt="5">
        <dgm:presLayoutVars>
          <dgm:chMax val="1"/>
          <dgm:bulletEnabled/>
        </dgm:presLayoutVars>
      </dgm:prSet>
      <dgm:spPr/>
    </dgm:pt>
    <dgm:pt modelId="{FC2E9414-9AB3-44E9-868A-E6252EAFEB21}" type="pres">
      <dgm:prSet presAssocID="{406D3E22-96EF-4DDF-BFC7-35F3E79190C3}" presName="descendantText" presStyleLbl="alignAccFollowNode1" presStyleIdx="4" presStyleCnt="5">
        <dgm:presLayoutVars>
          <dgm:bulletEnabled/>
        </dgm:presLayoutVars>
      </dgm:prSet>
      <dgm:spPr/>
    </dgm:pt>
  </dgm:ptLst>
  <dgm:cxnLst>
    <dgm:cxn modelId="{84DFFC05-C1F9-490A-B056-F129D312BE99}" type="presOf" srcId="{61CF5127-0474-44FB-A106-515D136E5A19}" destId="{427C7C4E-2A19-40D0-82EB-0381EE2F9328}" srcOrd="0" destOrd="0" presId="urn:microsoft.com/office/officeart/2016/7/layout/VerticalSolidActionList"/>
    <dgm:cxn modelId="{BC176F0D-D4E1-4CED-AA3B-CEF3387296B4}" srcId="{EF4515AB-9D89-4A45-8345-61D0D37D1BCA}" destId="{E51C3E52-42DB-42A6-BA9E-289727B3BC1A}" srcOrd="2" destOrd="0" parTransId="{C41B1782-0567-43F3-BD05-F5BCBB28F333}" sibTransId="{07B1A6EA-F215-4E6B-BA79-DD6E3B671C3A}"/>
    <dgm:cxn modelId="{85BEE514-C13D-47A5-B118-FE7D5856531A}" srcId="{406D3E22-96EF-4DDF-BFC7-35F3E79190C3}" destId="{13E32CB1-62F7-4F87-89EC-13F55BB9E90A}" srcOrd="0" destOrd="0" parTransId="{7F8CB356-1FA7-4646-ABF9-D6B5C998F697}" sibTransId="{7B9E1973-E382-4785-A94F-00D0E5A43B69}"/>
    <dgm:cxn modelId="{62F0C320-456C-44A0-91A4-C6424E4B8466}" type="presOf" srcId="{78743D05-ACF9-4AAE-BCCD-48E4AB70E07C}" destId="{D198A0C5-3E7F-4F96-ABF3-D3071F5C83C6}" srcOrd="0" destOrd="0" presId="urn:microsoft.com/office/officeart/2016/7/layout/VerticalSolidActionList"/>
    <dgm:cxn modelId="{0E7AC523-8A13-45F0-9A5F-FE134F35EE90}" type="presOf" srcId="{039D56D2-F59D-4E99-B63F-9ECEDB3856CB}" destId="{7F009874-1137-43F3-BF6D-3DBF583415D7}" srcOrd="0" destOrd="0" presId="urn:microsoft.com/office/officeart/2016/7/layout/VerticalSolidActionList"/>
    <dgm:cxn modelId="{3687A028-0048-4332-8C7F-5C079B5EC307}" type="presOf" srcId="{EF4515AB-9D89-4A45-8345-61D0D37D1BCA}" destId="{286FD3F7-E547-4175-BA8C-7312134BD3C7}" srcOrd="0" destOrd="0" presId="urn:microsoft.com/office/officeart/2016/7/layout/VerticalSolidActionList"/>
    <dgm:cxn modelId="{C355B12E-52A2-400C-8DC5-1853DDE914E8}" type="presOf" srcId="{75BAB84E-EE9F-46C7-A418-7DA4285DEEC2}" destId="{F094974D-0F5D-4474-BA1B-0FB6446BAA81}" srcOrd="0" destOrd="0" presId="urn:microsoft.com/office/officeart/2016/7/layout/VerticalSolidActionList"/>
    <dgm:cxn modelId="{E1CAC63D-C54F-4EDA-894D-A5E7304AE751}" srcId="{EF4515AB-9D89-4A45-8345-61D0D37D1BCA}" destId="{75BAB84E-EE9F-46C7-A418-7DA4285DEEC2}" srcOrd="3" destOrd="0" parTransId="{EA637DE6-59A6-49CC-91B5-F9951F183AA5}" sibTransId="{6FCB93CE-8DA2-49B5-B07A-15F7A3B7AE5E}"/>
    <dgm:cxn modelId="{AA7E8F3F-28F5-4C68-94D9-9DE89E3AB357}" srcId="{78743D05-ACF9-4AAE-BCCD-48E4AB70E07C}" destId="{039D56D2-F59D-4E99-B63F-9ECEDB3856CB}" srcOrd="0" destOrd="0" parTransId="{D8E5A873-E0EF-48E4-95EC-31A530737EE8}" sibTransId="{5AE30229-D5E1-4BDE-B392-C53FB95A4844}"/>
    <dgm:cxn modelId="{164D505D-A08D-45BE-A319-BA5484E8028D}" type="presOf" srcId="{62FE5014-1B31-48BE-BE9A-FCA5A16D859B}" destId="{ADD2B67D-EA78-496F-AD42-D13DD674A622}" srcOrd="0" destOrd="0" presId="urn:microsoft.com/office/officeart/2016/7/layout/VerticalSolidActionList"/>
    <dgm:cxn modelId="{6C5E2265-F6C6-4477-B1B9-520B04A14AC0}" srcId="{EF4515AB-9D89-4A45-8345-61D0D37D1BCA}" destId="{406D3E22-96EF-4DDF-BFC7-35F3E79190C3}" srcOrd="4" destOrd="0" parTransId="{26184EF5-F3D9-431B-BBA0-1DD55A867AE1}" sibTransId="{2D1D0FCA-1E08-46FC-838D-2AC4A45FC8EB}"/>
    <dgm:cxn modelId="{F1164045-626A-4D45-AA00-93A41BAB0B4B}" srcId="{E51C3E52-42DB-42A6-BA9E-289727B3BC1A}" destId="{758D6693-1836-40D5-94E2-A6668E840635}" srcOrd="0" destOrd="0" parTransId="{1A28C945-DEE6-46CD-BB19-7059483F2835}" sibTransId="{4DF2B05C-75FA-468F-BF9F-753B95A27964}"/>
    <dgm:cxn modelId="{F53FF052-ADD4-4876-AF0F-E747A1134A84}" type="presOf" srcId="{758D6693-1836-40D5-94E2-A6668E840635}" destId="{BCDF829A-2BDD-4DF4-A991-AAB82442EBBA}" srcOrd="0" destOrd="0" presId="urn:microsoft.com/office/officeart/2016/7/layout/VerticalSolidActionList"/>
    <dgm:cxn modelId="{A1C58354-B014-4D3F-B6CF-284D2ABA0607}" srcId="{EF4515AB-9D89-4A45-8345-61D0D37D1BCA}" destId="{62FE5014-1B31-48BE-BE9A-FCA5A16D859B}" srcOrd="1" destOrd="0" parTransId="{16453355-8867-40CD-B6AD-E9ADCBA1AA72}" sibTransId="{196CBD6C-F094-4876-8188-673A6FEC7B8D}"/>
    <dgm:cxn modelId="{1DD0468F-F93D-4431-A62E-DAFB31E002C6}" srcId="{EF4515AB-9D89-4A45-8345-61D0D37D1BCA}" destId="{78743D05-ACF9-4AAE-BCCD-48E4AB70E07C}" srcOrd="0" destOrd="0" parTransId="{01F780BB-3636-4214-AC27-2EB70A1C25C8}" sibTransId="{9FA6DA33-AFB8-409C-812F-7A7F19EF2D9D}"/>
    <dgm:cxn modelId="{FCEF089B-A728-4B8E-A417-E01B26AC969F}" type="presOf" srcId="{406D3E22-96EF-4DDF-BFC7-35F3E79190C3}" destId="{6C7A995E-6395-437A-9D6B-534E104B9309}" srcOrd="0" destOrd="0" presId="urn:microsoft.com/office/officeart/2016/7/layout/VerticalSolidActionList"/>
    <dgm:cxn modelId="{04E72EA7-8503-4A5F-ACBD-41CE692E21A7}" srcId="{62FE5014-1B31-48BE-BE9A-FCA5A16D859B}" destId="{03A8F2FE-8487-4E22-AA23-4AA5595F444E}" srcOrd="0" destOrd="0" parTransId="{A6C2338A-E8A1-463B-8954-EC1376867284}" sibTransId="{4268AD86-E4E7-4992-8523-58129EEFE376}"/>
    <dgm:cxn modelId="{47ABE9AC-D851-44E8-903A-FDBB5B1E8B9D}" type="presOf" srcId="{13E32CB1-62F7-4F87-89EC-13F55BB9E90A}" destId="{FC2E9414-9AB3-44E9-868A-E6252EAFEB21}" srcOrd="0" destOrd="0" presId="urn:microsoft.com/office/officeart/2016/7/layout/VerticalSolidActionList"/>
    <dgm:cxn modelId="{B16C74C1-9E03-41E0-AA76-919830492A2D}" srcId="{75BAB84E-EE9F-46C7-A418-7DA4285DEEC2}" destId="{61CF5127-0474-44FB-A106-515D136E5A19}" srcOrd="0" destOrd="0" parTransId="{BC508F69-EBB6-41B4-A360-A2F559BF8F01}" sibTransId="{CC9733DC-FDCC-449D-A099-2D583EA5AFEA}"/>
    <dgm:cxn modelId="{3016C3C4-936A-4C2E-99D9-61C108E4A28E}" type="presOf" srcId="{E51C3E52-42DB-42A6-BA9E-289727B3BC1A}" destId="{348B75AB-9965-4E03-BCE4-9418F4E96688}" srcOrd="0" destOrd="0" presId="urn:microsoft.com/office/officeart/2016/7/layout/VerticalSolidActionList"/>
    <dgm:cxn modelId="{78D4B7CD-382C-4D23-A448-DA5B604CF5E3}" type="presOf" srcId="{03A8F2FE-8487-4E22-AA23-4AA5595F444E}" destId="{7E8A0A19-D0B5-4CBB-8E71-719D1B5F869A}" srcOrd="0" destOrd="0" presId="urn:microsoft.com/office/officeart/2016/7/layout/VerticalSolidActionList"/>
    <dgm:cxn modelId="{5ACE1FEC-002D-4073-BDDC-F40DAFA621E7}" type="presParOf" srcId="{286FD3F7-E547-4175-BA8C-7312134BD3C7}" destId="{B26E0CD7-A815-42AC-A270-7E11ED5C3B81}" srcOrd="0" destOrd="0" presId="urn:microsoft.com/office/officeart/2016/7/layout/VerticalSolidActionList"/>
    <dgm:cxn modelId="{4D6A640C-65E8-41EC-8E92-959966AA6367}" type="presParOf" srcId="{B26E0CD7-A815-42AC-A270-7E11ED5C3B81}" destId="{D198A0C5-3E7F-4F96-ABF3-D3071F5C83C6}" srcOrd="0" destOrd="0" presId="urn:microsoft.com/office/officeart/2016/7/layout/VerticalSolidActionList"/>
    <dgm:cxn modelId="{06936F34-80D5-4D5B-8D6A-F68FC04AA810}" type="presParOf" srcId="{B26E0CD7-A815-42AC-A270-7E11ED5C3B81}" destId="{7F009874-1137-43F3-BF6D-3DBF583415D7}" srcOrd="1" destOrd="0" presId="urn:microsoft.com/office/officeart/2016/7/layout/VerticalSolidActionList"/>
    <dgm:cxn modelId="{076DA038-0AF8-44D6-B779-B5206E2396F9}" type="presParOf" srcId="{286FD3F7-E547-4175-BA8C-7312134BD3C7}" destId="{BFFE4AE1-69F8-480E-9FFE-E2D19358C05E}" srcOrd="1" destOrd="0" presId="urn:microsoft.com/office/officeart/2016/7/layout/VerticalSolidActionList"/>
    <dgm:cxn modelId="{4F8C82DB-1EB8-4719-BFBB-1A81BB879D16}" type="presParOf" srcId="{286FD3F7-E547-4175-BA8C-7312134BD3C7}" destId="{A45F62AD-C591-48C2-B944-983321C5CCA2}" srcOrd="2" destOrd="0" presId="urn:microsoft.com/office/officeart/2016/7/layout/VerticalSolidActionList"/>
    <dgm:cxn modelId="{4241734F-49B9-4B13-A305-AC60F40749D6}" type="presParOf" srcId="{A45F62AD-C591-48C2-B944-983321C5CCA2}" destId="{ADD2B67D-EA78-496F-AD42-D13DD674A622}" srcOrd="0" destOrd="0" presId="urn:microsoft.com/office/officeart/2016/7/layout/VerticalSolidActionList"/>
    <dgm:cxn modelId="{D13E567C-1AD8-48B3-A151-C812FCF5D67A}" type="presParOf" srcId="{A45F62AD-C591-48C2-B944-983321C5CCA2}" destId="{7E8A0A19-D0B5-4CBB-8E71-719D1B5F869A}" srcOrd="1" destOrd="0" presId="urn:microsoft.com/office/officeart/2016/7/layout/VerticalSolidActionList"/>
    <dgm:cxn modelId="{BDD64489-D9D0-45C5-8B0E-4F6443BAD2C8}" type="presParOf" srcId="{286FD3F7-E547-4175-BA8C-7312134BD3C7}" destId="{008EACFB-D37F-452D-B44D-E93838CEA828}" srcOrd="3" destOrd="0" presId="urn:microsoft.com/office/officeart/2016/7/layout/VerticalSolidActionList"/>
    <dgm:cxn modelId="{C57C19DF-CA3A-4A57-BCBE-F41FBD5A7D05}" type="presParOf" srcId="{286FD3F7-E547-4175-BA8C-7312134BD3C7}" destId="{0CFCAFC1-3F71-4674-9288-AAE0E402B6E8}" srcOrd="4" destOrd="0" presId="urn:microsoft.com/office/officeart/2016/7/layout/VerticalSolidActionList"/>
    <dgm:cxn modelId="{C9368C1D-3797-4E36-9DB6-B2E3D13DC46F}" type="presParOf" srcId="{0CFCAFC1-3F71-4674-9288-AAE0E402B6E8}" destId="{348B75AB-9965-4E03-BCE4-9418F4E96688}" srcOrd="0" destOrd="0" presId="urn:microsoft.com/office/officeart/2016/7/layout/VerticalSolidActionList"/>
    <dgm:cxn modelId="{D127C33D-2C94-46BD-8292-BB37D03EC13E}" type="presParOf" srcId="{0CFCAFC1-3F71-4674-9288-AAE0E402B6E8}" destId="{BCDF829A-2BDD-4DF4-A991-AAB82442EBBA}" srcOrd="1" destOrd="0" presId="urn:microsoft.com/office/officeart/2016/7/layout/VerticalSolidActionList"/>
    <dgm:cxn modelId="{3004F96C-70CE-41F8-BDD0-4C9CE67ADEAC}" type="presParOf" srcId="{286FD3F7-E547-4175-BA8C-7312134BD3C7}" destId="{99D4C43F-A31A-4C9F-A7A9-D98201449EA0}" srcOrd="5" destOrd="0" presId="urn:microsoft.com/office/officeart/2016/7/layout/VerticalSolidActionList"/>
    <dgm:cxn modelId="{E56A9292-8939-41FD-80F3-F9318CFCDA8A}" type="presParOf" srcId="{286FD3F7-E547-4175-BA8C-7312134BD3C7}" destId="{88CF8F78-C2EF-442C-984D-69694D50902D}" srcOrd="6" destOrd="0" presId="urn:microsoft.com/office/officeart/2016/7/layout/VerticalSolidActionList"/>
    <dgm:cxn modelId="{6F9C6C7E-58E7-4029-A272-27DC0F1E601C}" type="presParOf" srcId="{88CF8F78-C2EF-442C-984D-69694D50902D}" destId="{F094974D-0F5D-4474-BA1B-0FB6446BAA81}" srcOrd="0" destOrd="0" presId="urn:microsoft.com/office/officeart/2016/7/layout/VerticalSolidActionList"/>
    <dgm:cxn modelId="{D07E750B-0A4B-4276-85E1-6FA8D39BB4FF}" type="presParOf" srcId="{88CF8F78-C2EF-442C-984D-69694D50902D}" destId="{427C7C4E-2A19-40D0-82EB-0381EE2F9328}" srcOrd="1" destOrd="0" presId="urn:microsoft.com/office/officeart/2016/7/layout/VerticalSolidActionList"/>
    <dgm:cxn modelId="{5BC89C80-D1E3-4C51-98F4-65F64189B2AF}" type="presParOf" srcId="{286FD3F7-E547-4175-BA8C-7312134BD3C7}" destId="{83BB5EBA-B804-450F-AF10-48B0B703C640}" srcOrd="7" destOrd="0" presId="urn:microsoft.com/office/officeart/2016/7/layout/VerticalSolidActionList"/>
    <dgm:cxn modelId="{E58E57C7-C56A-464F-B7DD-BEE3A91E656E}" type="presParOf" srcId="{286FD3F7-E547-4175-BA8C-7312134BD3C7}" destId="{FFE03BD1-1C37-426D-B552-60D43FC357AB}" srcOrd="8" destOrd="0" presId="urn:microsoft.com/office/officeart/2016/7/layout/VerticalSolidActionList"/>
    <dgm:cxn modelId="{8BDC87BA-9A0B-4433-80C5-613999B01C63}" type="presParOf" srcId="{FFE03BD1-1C37-426D-B552-60D43FC357AB}" destId="{6C7A995E-6395-437A-9D6B-534E104B9309}" srcOrd="0" destOrd="0" presId="urn:microsoft.com/office/officeart/2016/7/layout/VerticalSolidActionList"/>
    <dgm:cxn modelId="{AE2E166A-18B5-4F3C-9224-073D7C9AB086}" type="presParOf" srcId="{FFE03BD1-1C37-426D-B552-60D43FC357AB}" destId="{FC2E9414-9AB3-44E9-868A-E6252EAFEB21}"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616436-86EB-4A60-8690-C059ECBD85C4}"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35D0D78B-909A-4B12-A272-844B9C84D189}">
      <dgm:prSet custT="1"/>
      <dgm:spPr/>
      <dgm:t>
        <a:bodyPr/>
        <a:lstStyle/>
        <a:p>
          <a:r>
            <a:rPr lang="en-US" sz="900" dirty="0"/>
            <a:t>Renaming tables &amp; columns names</a:t>
          </a:r>
        </a:p>
      </dgm:t>
    </dgm:pt>
    <dgm:pt modelId="{9A115056-4D1E-40A5-B45E-F287239E16B7}" type="parTrans" cxnId="{8EF54640-50BF-4018-B823-59B44B03EBD4}">
      <dgm:prSet/>
      <dgm:spPr/>
      <dgm:t>
        <a:bodyPr/>
        <a:lstStyle/>
        <a:p>
          <a:endParaRPr lang="en-US"/>
        </a:p>
      </dgm:t>
    </dgm:pt>
    <dgm:pt modelId="{60E22B49-9583-434E-A2EC-389F14C899FE}" type="sibTrans" cxnId="{8EF54640-50BF-4018-B823-59B44B03EBD4}">
      <dgm:prSet/>
      <dgm:spPr/>
      <dgm:t>
        <a:bodyPr/>
        <a:lstStyle/>
        <a:p>
          <a:endParaRPr lang="en-US"/>
        </a:p>
      </dgm:t>
    </dgm:pt>
    <dgm:pt modelId="{CC26EB48-F0B2-4383-8BF5-61762D440A15}">
      <dgm:prSet custT="1"/>
      <dgm:spPr/>
      <dgm:t>
        <a:bodyPr/>
        <a:lstStyle/>
        <a:p>
          <a:r>
            <a:rPr lang="en-US" sz="900" dirty="0"/>
            <a:t>Hiding and formatting columns</a:t>
          </a:r>
        </a:p>
      </dgm:t>
    </dgm:pt>
    <dgm:pt modelId="{B7DBFCEA-52B3-45AC-9996-42DD0DDC1EA3}" type="parTrans" cxnId="{A2B6B1CB-1DD3-4C19-8E14-AD433471EF89}">
      <dgm:prSet/>
      <dgm:spPr/>
      <dgm:t>
        <a:bodyPr/>
        <a:lstStyle/>
        <a:p>
          <a:endParaRPr lang="en-US"/>
        </a:p>
      </dgm:t>
    </dgm:pt>
    <dgm:pt modelId="{5E077623-D81B-4337-9781-8FFA492A9E17}" type="sibTrans" cxnId="{A2B6B1CB-1DD3-4C19-8E14-AD433471EF89}">
      <dgm:prSet/>
      <dgm:spPr/>
      <dgm:t>
        <a:bodyPr/>
        <a:lstStyle/>
        <a:p>
          <a:endParaRPr lang="en-US"/>
        </a:p>
      </dgm:t>
    </dgm:pt>
    <dgm:pt modelId="{0F3FE619-F93A-479C-AD0B-C5FFE5190C8F}">
      <dgm:prSet custT="1"/>
      <dgm:spPr/>
      <dgm:t>
        <a:bodyPr/>
        <a:lstStyle/>
        <a:p>
          <a:r>
            <a:rPr lang="en-US" sz="900" dirty="0"/>
            <a:t>Measures for example:</a:t>
          </a:r>
        </a:p>
      </dgm:t>
    </dgm:pt>
    <dgm:pt modelId="{E37E490C-AB26-4013-AB47-8B9AF35CA6E2}" type="parTrans" cxnId="{49B2F56D-AE6C-461E-97C5-2D4FAE6526B3}">
      <dgm:prSet/>
      <dgm:spPr/>
      <dgm:t>
        <a:bodyPr/>
        <a:lstStyle/>
        <a:p>
          <a:endParaRPr lang="en-US"/>
        </a:p>
      </dgm:t>
    </dgm:pt>
    <dgm:pt modelId="{B4893208-4D9A-4614-A939-51827BCD90FB}" type="sibTrans" cxnId="{49B2F56D-AE6C-461E-97C5-2D4FAE6526B3}">
      <dgm:prSet/>
      <dgm:spPr/>
      <dgm:t>
        <a:bodyPr/>
        <a:lstStyle/>
        <a:p>
          <a:endParaRPr lang="en-US"/>
        </a:p>
      </dgm:t>
    </dgm:pt>
    <dgm:pt modelId="{3283938D-CDD5-46D1-83EA-A4963829A565}">
      <dgm:prSet custT="1"/>
      <dgm:spPr/>
      <dgm:t>
        <a:bodyPr/>
        <a:lstStyle/>
        <a:p>
          <a:r>
            <a:rPr lang="en-US" sz="900" b="0" dirty="0"/>
            <a:t>CY Claims = var MaxY = max(Dates[Date].[Year]) return calculate(-1*sumx(filter(sales, Sales[Revenue] &lt; 0), Sales[Revenue]), Dates[Date].[Year] = MaxY)</a:t>
          </a:r>
          <a:endParaRPr lang="en-US" sz="900" dirty="0"/>
        </a:p>
      </dgm:t>
    </dgm:pt>
    <dgm:pt modelId="{87BC251A-1816-467B-8143-72113308CAAF}" type="parTrans" cxnId="{CACDEC9E-228B-4829-A561-306543D2CBDA}">
      <dgm:prSet/>
      <dgm:spPr/>
      <dgm:t>
        <a:bodyPr/>
        <a:lstStyle/>
        <a:p>
          <a:endParaRPr lang="en-US"/>
        </a:p>
      </dgm:t>
    </dgm:pt>
    <dgm:pt modelId="{326A3AD2-DF35-4ACC-A7A3-5FF516FA139D}" type="sibTrans" cxnId="{CACDEC9E-228B-4829-A561-306543D2CBDA}">
      <dgm:prSet/>
      <dgm:spPr/>
      <dgm:t>
        <a:bodyPr/>
        <a:lstStyle/>
        <a:p>
          <a:endParaRPr lang="en-US"/>
        </a:p>
      </dgm:t>
    </dgm:pt>
    <dgm:pt modelId="{BB8318F3-5D68-474A-89DD-A576D9C4CF63}">
      <dgm:prSet custT="1"/>
      <dgm:spPr/>
      <dgm:t>
        <a:bodyPr/>
        <a:lstStyle/>
        <a:p>
          <a:r>
            <a:rPr lang="en-US" sz="900" b="0" dirty="0"/>
            <a:t>CY % Gross Margin = divide('Measures_Table'[CY Profits], 'Measures_Table'[CY Sales], 0)</a:t>
          </a:r>
          <a:endParaRPr lang="en-US" sz="900" dirty="0"/>
        </a:p>
      </dgm:t>
    </dgm:pt>
    <dgm:pt modelId="{73682ED5-2FF3-44B3-85FD-A487DC8EE544}" type="parTrans" cxnId="{355193C8-9B4E-4AA7-A0A2-1D9155C77858}">
      <dgm:prSet/>
      <dgm:spPr/>
      <dgm:t>
        <a:bodyPr/>
        <a:lstStyle/>
        <a:p>
          <a:endParaRPr lang="en-US"/>
        </a:p>
      </dgm:t>
    </dgm:pt>
    <dgm:pt modelId="{445823E4-6A6D-49BA-A677-C8372B0FD5E2}" type="sibTrans" cxnId="{355193C8-9B4E-4AA7-A0A2-1D9155C77858}">
      <dgm:prSet/>
      <dgm:spPr/>
      <dgm:t>
        <a:bodyPr/>
        <a:lstStyle/>
        <a:p>
          <a:endParaRPr lang="en-US"/>
        </a:p>
      </dgm:t>
    </dgm:pt>
    <dgm:pt modelId="{5BB3A4DB-1CF8-4983-ABA1-E3E83458AD30}">
      <dgm:prSet custT="1"/>
      <dgm:spPr/>
      <dgm:t>
        <a:bodyPr/>
        <a:lstStyle/>
        <a:p>
          <a:r>
            <a:rPr lang="en-US" sz="900" b="0" dirty="0"/>
            <a:t>YOY Sales Qty = var MaxY=MAX(Dates[Date].[Year]) return divide((Measures_Table[Sales Qty]-Measures_Table[LY Sales Qty]), Measures_Table[LY Sales Qty], 0)</a:t>
          </a:r>
          <a:endParaRPr lang="en-US" sz="900" dirty="0"/>
        </a:p>
      </dgm:t>
    </dgm:pt>
    <dgm:pt modelId="{4C7CB1AC-3311-4C01-AE96-361045B91057}" type="parTrans" cxnId="{C0C69B55-C8F2-4649-9FD8-EF1C14F089B3}">
      <dgm:prSet/>
      <dgm:spPr/>
      <dgm:t>
        <a:bodyPr/>
        <a:lstStyle/>
        <a:p>
          <a:endParaRPr lang="en-US"/>
        </a:p>
      </dgm:t>
    </dgm:pt>
    <dgm:pt modelId="{66A87D48-CCD6-4D6E-91D9-B568E2A02310}" type="sibTrans" cxnId="{C0C69B55-C8F2-4649-9FD8-EF1C14F089B3}">
      <dgm:prSet/>
      <dgm:spPr/>
      <dgm:t>
        <a:bodyPr/>
        <a:lstStyle/>
        <a:p>
          <a:endParaRPr lang="en-US"/>
        </a:p>
      </dgm:t>
    </dgm:pt>
    <dgm:pt modelId="{E579B6C6-D8D9-448D-9C11-247A44D10618}">
      <dgm:prSet custT="1"/>
      <dgm:spPr/>
      <dgm:t>
        <a:bodyPr/>
        <a:lstStyle/>
        <a:p>
          <a:r>
            <a:rPr lang="en-US" sz="900" dirty="0"/>
            <a:t>Using features such as: navigation panel, buttons (BACK), drill up/down/through, tooltip</a:t>
          </a:r>
        </a:p>
      </dgm:t>
    </dgm:pt>
    <dgm:pt modelId="{3107947C-40DD-451F-8B51-BB5D5A48BB6F}" type="parTrans" cxnId="{B48716A5-669B-4CC9-9E83-BA001048A0FB}">
      <dgm:prSet/>
      <dgm:spPr/>
      <dgm:t>
        <a:bodyPr/>
        <a:lstStyle/>
        <a:p>
          <a:endParaRPr lang="en-US"/>
        </a:p>
      </dgm:t>
    </dgm:pt>
    <dgm:pt modelId="{60DEB718-B1D9-4909-8AD9-9003DE37EDFC}" type="sibTrans" cxnId="{B48716A5-669B-4CC9-9E83-BA001048A0FB}">
      <dgm:prSet/>
      <dgm:spPr/>
      <dgm:t>
        <a:bodyPr/>
        <a:lstStyle/>
        <a:p>
          <a:endParaRPr lang="en-US"/>
        </a:p>
      </dgm:t>
    </dgm:pt>
    <dgm:pt modelId="{C4AD6BD3-8307-44B6-A57E-6390A6447231}">
      <dgm:prSet custT="1"/>
      <dgm:spPr/>
      <dgm:t>
        <a:bodyPr/>
        <a:lstStyle/>
        <a:p>
          <a:r>
            <a:rPr lang="en-US" sz="900" dirty="0"/>
            <a:t>Creating a What If analysis</a:t>
          </a:r>
        </a:p>
      </dgm:t>
    </dgm:pt>
    <dgm:pt modelId="{12B61D59-F993-4ECF-999D-D0A87C6B52DA}" type="parTrans" cxnId="{BBFFBADA-07A3-4151-B471-F3F6ECDC6604}">
      <dgm:prSet/>
      <dgm:spPr/>
      <dgm:t>
        <a:bodyPr/>
        <a:lstStyle/>
        <a:p>
          <a:endParaRPr lang="en-US"/>
        </a:p>
      </dgm:t>
    </dgm:pt>
    <dgm:pt modelId="{F512134D-E7BC-458E-BEB2-205F17B1C129}" type="sibTrans" cxnId="{BBFFBADA-07A3-4151-B471-F3F6ECDC6604}">
      <dgm:prSet/>
      <dgm:spPr/>
      <dgm:t>
        <a:bodyPr/>
        <a:lstStyle/>
        <a:p>
          <a:endParaRPr lang="en-US"/>
        </a:p>
      </dgm:t>
    </dgm:pt>
    <dgm:pt modelId="{F1618F60-913F-4CD6-BFBD-BC01C1FEB6BD}">
      <dgm:prSet custT="1"/>
      <dgm:spPr/>
      <dgm:t>
        <a:bodyPr/>
        <a:lstStyle/>
        <a:p>
          <a:r>
            <a:rPr lang="en-US" sz="900" dirty="0"/>
            <a:t>Using appropriate visualizations, slicers, filters and determining correct interactions</a:t>
          </a:r>
        </a:p>
      </dgm:t>
    </dgm:pt>
    <dgm:pt modelId="{8DEE5567-60FF-4896-B5AF-26A649294701}" type="parTrans" cxnId="{9916DCA0-799E-405E-A07F-04D01D4D12D2}">
      <dgm:prSet/>
      <dgm:spPr/>
      <dgm:t>
        <a:bodyPr/>
        <a:lstStyle/>
        <a:p>
          <a:endParaRPr lang="en-US"/>
        </a:p>
      </dgm:t>
    </dgm:pt>
    <dgm:pt modelId="{728DB95E-F658-44DB-B648-1462E32FF654}" type="sibTrans" cxnId="{9916DCA0-799E-405E-A07F-04D01D4D12D2}">
      <dgm:prSet/>
      <dgm:spPr/>
      <dgm:t>
        <a:bodyPr/>
        <a:lstStyle/>
        <a:p>
          <a:endParaRPr lang="en-US"/>
        </a:p>
      </dgm:t>
    </dgm:pt>
    <dgm:pt modelId="{142AEBE5-4213-4588-A0CF-77D00620F91F}">
      <dgm:prSet custT="1"/>
      <dgm:spPr/>
      <dgm:t>
        <a:bodyPr/>
        <a:lstStyle/>
        <a:p>
          <a:endParaRPr lang="en-US" sz="900" dirty="0"/>
        </a:p>
      </dgm:t>
    </dgm:pt>
    <dgm:pt modelId="{713766B1-9357-4799-84FC-3B199A53C880}" type="parTrans" cxnId="{226A0094-2848-4506-B2E6-B94E934D8AA7}">
      <dgm:prSet/>
      <dgm:spPr/>
      <dgm:t>
        <a:bodyPr/>
        <a:lstStyle/>
        <a:p>
          <a:endParaRPr lang="LID4096"/>
        </a:p>
      </dgm:t>
    </dgm:pt>
    <dgm:pt modelId="{18D6D9E7-F6F9-49E9-B6DD-45B819B09670}" type="sibTrans" cxnId="{226A0094-2848-4506-B2E6-B94E934D8AA7}">
      <dgm:prSet/>
      <dgm:spPr/>
      <dgm:t>
        <a:bodyPr/>
        <a:lstStyle/>
        <a:p>
          <a:endParaRPr lang="LID4096"/>
        </a:p>
      </dgm:t>
    </dgm:pt>
    <dgm:pt modelId="{E175C02F-7CEF-461E-866B-C115C7D21157}">
      <dgm:prSet custT="1"/>
      <dgm:spPr/>
      <dgm:t>
        <a:bodyPr/>
        <a:lstStyle/>
        <a:p>
          <a:endParaRPr lang="en-US" sz="900" dirty="0"/>
        </a:p>
      </dgm:t>
    </dgm:pt>
    <dgm:pt modelId="{B3998EA4-678A-4451-A99F-F227F648469A}" type="parTrans" cxnId="{9EED8DA1-5492-43B2-877D-D5369773E834}">
      <dgm:prSet/>
      <dgm:spPr/>
      <dgm:t>
        <a:bodyPr/>
        <a:lstStyle/>
        <a:p>
          <a:endParaRPr lang="LID4096"/>
        </a:p>
      </dgm:t>
    </dgm:pt>
    <dgm:pt modelId="{BD37FCA0-F76E-444F-BA9A-D9767C5FA35C}" type="sibTrans" cxnId="{9EED8DA1-5492-43B2-877D-D5369773E834}">
      <dgm:prSet/>
      <dgm:spPr/>
      <dgm:t>
        <a:bodyPr/>
        <a:lstStyle/>
        <a:p>
          <a:endParaRPr lang="LID4096"/>
        </a:p>
      </dgm:t>
    </dgm:pt>
    <dgm:pt modelId="{4BA7CCC5-CD76-492D-9CCC-3FB6F63AA656}">
      <dgm:prSet custT="1"/>
      <dgm:spPr/>
      <dgm:t>
        <a:bodyPr/>
        <a:lstStyle/>
        <a:p>
          <a:endParaRPr lang="en-US" sz="900" dirty="0"/>
        </a:p>
      </dgm:t>
    </dgm:pt>
    <dgm:pt modelId="{A3B9259B-766D-4847-A3E3-54B577F4FD12}" type="parTrans" cxnId="{A732CA05-0E46-43E0-9ADE-140C20BE4CFC}">
      <dgm:prSet/>
      <dgm:spPr/>
      <dgm:t>
        <a:bodyPr/>
        <a:lstStyle/>
        <a:p>
          <a:endParaRPr lang="LID4096"/>
        </a:p>
      </dgm:t>
    </dgm:pt>
    <dgm:pt modelId="{4B52026C-3E5F-4DE5-9643-E4355AC9721A}" type="sibTrans" cxnId="{A732CA05-0E46-43E0-9ADE-140C20BE4CFC}">
      <dgm:prSet/>
      <dgm:spPr/>
      <dgm:t>
        <a:bodyPr/>
        <a:lstStyle/>
        <a:p>
          <a:endParaRPr lang="LID4096"/>
        </a:p>
      </dgm:t>
    </dgm:pt>
    <dgm:pt modelId="{E3BAD81B-02EB-4309-8033-B1795AFB5481}">
      <dgm:prSet custT="1"/>
      <dgm:spPr/>
      <dgm:t>
        <a:bodyPr/>
        <a:lstStyle/>
        <a:p>
          <a:r>
            <a:rPr lang="en-US" sz="900" dirty="0"/>
            <a:t>Using Dax Queries to test measures before creating them in PBI</a:t>
          </a:r>
        </a:p>
      </dgm:t>
    </dgm:pt>
    <dgm:pt modelId="{A287D1C0-8751-45AF-9DF5-9E64902EC73B}" type="parTrans" cxnId="{82C1767E-E991-4706-94FB-57C44FA263C8}">
      <dgm:prSet/>
      <dgm:spPr/>
      <dgm:t>
        <a:bodyPr/>
        <a:lstStyle/>
        <a:p>
          <a:endParaRPr lang="LID4096"/>
        </a:p>
      </dgm:t>
    </dgm:pt>
    <dgm:pt modelId="{CDA5C18A-90C6-4ADF-A18F-F3D469C80FF0}" type="sibTrans" cxnId="{82C1767E-E991-4706-94FB-57C44FA263C8}">
      <dgm:prSet/>
      <dgm:spPr/>
      <dgm:t>
        <a:bodyPr/>
        <a:lstStyle/>
        <a:p>
          <a:endParaRPr lang="LID4096"/>
        </a:p>
      </dgm:t>
    </dgm:pt>
    <dgm:pt modelId="{67143099-49E7-4FBF-9F49-5747B0A5052B}">
      <dgm:prSet custT="1"/>
      <dgm:spPr/>
      <dgm:t>
        <a:bodyPr/>
        <a:lstStyle/>
        <a:p>
          <a:r>
            <a:rPr lang="en-US" sz="900" dirty="0"/>
            <a:t>Using Tabular Editor to create KPI’s</a:t>
          </a:r>
        </a:p>
      </dgm:t>
    </dgm:pt>
    <dgm:pt modelId="{83721EA1-F46A-4159-B771-071284717F20}" type="parTrans" cxnId="{2E902974-6639-494B-89BB-4BDE1F1BFF89}">
      <dgm:prSet/>
      <dgm:spPr/>
      <dgm:t>
        <a:bodyPr/>
        <a:lstStyle/>
        <a:p>
          <a:endParaRPr lang="LID4096"/>
        </a:p>
      </dgm:t>
    </dgm:pt>
    <dgm:pt modelId="{B6BC1D87-E301-4C15-94FC-D2484F7ECE02}" type="sibTrans" cxnId="{2E902974-6639-494B-89BB-4BDE1F1BFF89}">
      <dgm:prSet/>
      <dgm:spPr/>
      <dgm:t>
        <a:bodyPr/>
        <a:lstStyle/>
        <a:p>
          <a:endParaRPr lang="LID4096"/>
        </a:p>
      </dgm:t>
    </dgm:pt>
    <dgm:pt modelId="{558341C7-8A8F-4B2D-A0CD-56558C1FBD55}">
      <dgm:prSet custT="1"/>
      <dgm:spPr/>
      <dgm:t>
        <a:bodyPr/>
        <a:lstStyle/>
        <a:p>
          <a:r>
            <a:rPr lang="en-US" sz="900" dirty="0"/>
            <a:t>Creating user roles</a:t>
          </a:r>
        </a:p>
      </dgm:t>
    </dgm:pt>
    <dgm:pt modelId="{1B3B0C7F-4F18-4235-A2E1-2EBF2918A668}" type="parTrans" cxnId="{948C300A-BCEC-4FF9-B927-0AF92F1506B9}">
      <dgm:prSet/>
      <dgm:spPr/>
      <dgm:t>
        <a:bodyPr/>
        <a:lstStyle/>
        <a:p>
          <a:endParaRPr lang="LID4096"/>
        </a:p>
      </dgm:t>
    </dgm:pt>
    <dgm:pt modelId="{4B397EEF-2C59-4581-AAB2-A9ADC014B833}" type="sibTrans" cxnId="{948C300A-BCEC-4FF9-B927-0AF92F1506B9}">
      <dgm:prSet/>
      <dgm:spPr/>
      <dgm:t>
        <a:bodyPr/>
        <a:lstStyle/>
        <a:p>
          <a:endParaRPr lang="LID4096"/>
        </a:p>
      </dgm:t>
    </dgm:pt>
    <dgm:pt modelId="{F7B4011A-203F-497D-BABB-6BC36899A3EA}">
      <dgm:prSet custT="1"/>
      <dgm:spPr/>
      <dgm:t>
        <a:bodyPr/>
        <a:lstStyle/>
        <a:p>
          <a:r>
            <a:rPr lang="en-US" sz="900" dirty="0"/>
            <a:t>Creating bookmarks to work with the BACK buttons</a:t>
          </a:r>
        </a:p>
      </dgm:t>
    </dgm:pt>
    <dgm:pt modelId="{4089AA19-F0B8-49FB-B3EC-93D7B1AB18DE}" type="parTrans" cxnId="{E91523B2-0831-486A-AC18-E4410BAC96E2}">
      <dgm:prSet/>
      <dgm:spPr/>
      <dgm:t>
        <a:bodyPr/>
        <a:lstStyle/>
        <a:p>
          <a:endParaRPr lang="LID4096"/>
        </a:p>
      </dgm:t>
    </dgm:pt>
    <dgm:pt modelId="{7CEEAD53-E024-434A-8D67-8AF9031F0A27}" type="sibTrans" cxnId="{E91523B2-0831-486A-AC18-E4410BAC96E2}">
      <dgm:prSet/>
      <dgm:spPr/>
      <dgm:t>
        <a:bodyPr/>
        <a:lstStyle/>
        <a:p>
          <a:endParaRPr lang="LID4096"/>
        </a:p>
      </dgm:t>
    </dgm:pt>
    <dgm:pt modelId="{6DED3C7A-05E0-4276-8891-D7925ECB7F36}">
      <dgm:prSet custT="1"/>
      <dgm:spPr/>
      <dgm:t>
        <a:bodyPr/>
        <a:lstStyle/>
        <a:p>
          <a:r>
            <a:rPr lang="en-US" sz="900"/>
            <a:t>Creating a measures table organized in folders by subjects. </a:t>
          </a:r>
          <a:endParaRPr lang="en-US" sz="900" dirty="0"/>
        </a:p>
      </dgm:t>
    </dgm:pt>
    <dgm:pt modelId="{63CD9A05-1B70-4E3C-A47F-EE8AB77A447A}" type="parTrans" cxnId="{79DFCC00-FA4C-4759-B50E-09E474B37723}">
      <dgm:prSet/>
      <dgm:spPr/>
      <dgm:t>
        <a:bodyPr/>
        <a:lstStyle/>
        <a:p>
          <a:endParaRPr lang="LID4096"/>
        </a:p>
      </dgm:t>
    </dgm:pt>
    <dgm:pt modelId="{AEFF2F50-64EC-456A-9A2A-34B1B5356BDB}" type="sibTrans" cxnId="{79DFCC00-FA4C-4759-B50E-09E474B37723}">
      <dgm:prSet/>
      <dgm:spPr/>
      <dgm:t>
        <a:bodyPr/>
        <a:lstStyle/>
        <a:p>
          <a:endParaRPr lang="LID4096"/>
        </a:p>
      </dgm:t>
    </dgm:pt>
    <dgm:pt modelId="{FFBA0DBB-C118-421D-B054-C5DF2AE39BE2}">
      <dgm:prSet custT="1"/>
      <dgm:spPr/>
      <dgm:t>
        <a:bodyPr/>
        <a:lstStyle/>
        <a:p>
          <a:r>
            <a:rPr lang="en-US" sz="900" dirty="0"/>
            <a:t>Creating hierarchies</a:t>
          </a:r>
        </a:p>
      </dgm:t>
    </dgm:pt>
    <dgm:pt modelId="{2BE03E6F-7B78-4C57-97D1-DE398781BA72}" type="parTrans" cxnId="{145D5700-A620-43D8-B1A2-EDB68412A6B9}">
      <dgm:prSet/>
      <dgm:spPr/>
      <dgm:t>
        <a:bodyPr/>
        <a:lstStyle/>
        <a:p>
          <a:endParaRPr lang="LID4096"/>
        </a:p>
      </dgm:t>
    </dgm:pt>
    <dgm:pt modelId="{B7C66561-1F82-4EC4-A456-95EDEF77C5A2}" type="sibTrans" cxnId="{145D5700-A620-43D8-B1A2-EDB68412A6B9}">
      <dgm:prSet/>
      <dgm:spPr/>
      <dgm:t>
        <a:bodyPr/>
        <a:lstStyle/>
        <a:p>
          <a:endParaRPr lang="LID4096"/>
        </a:p>
      </dgm:t>
    </dgm:pt>
    <dgm:pt modelId="{BE5F494A-324F-443E-B695-C4E6C424B0C6}" type="pres">
      <dgm:prSet presAssocID="{C8616436-86EB-4A60-8690-C059ECBD85C4}" presName="linear" presStyleCnt="0">
        <dgm:presLayoutVars>
          <dgm:dir/>
          <dgm:animLvl val="lvl"/>
          <dgm:resizeHandles val="exact"/>
        </dgm:presLayoutVars>
      </dgm:prSet>
      <dgm:spPr/>
    </dgm:pt>
    <dgm:pt modelId="{FE2A5864-EA11-4F7B-B85A-90705C4C6004}" type="pres">
      <dgm:prSet presAssocID="{35D0D78B-909A-4B12-A272-844B9C84D189}" presName="parentLin" presStyleCnt="0"/>
      <dgm:spPr/>
    </dgm:pt>
    <dgm:pt modelId="{E8BAC386-15F0-4225-B0B2-A0EF508A78E4}" type="pres">
      <dgm:prSet presAssocID="{35D0D78B-909A-4B12-A272-844B9C84D189}" presName="parentLeftMargin" presStyleLbl="node1" presStyleIdx="0" presStyleCnt="11"/>
      <dgm:spPr/>
    </dgm:pt>
    <dgm:pt modelId="{3474BA10-2E36-4E53-83BF-8D25352B4483}" type="pres">
      <dgm:prSet presAssocID="{35D0D78B-909A-4B12-A272-844B9C84D189}" presName="parentText" presStyleLbl="node1" presStyleIdx="0" presStyleCnt="11">
        <dgm:presLayoutVars>
          <dgm:chMax val="0"/>
          <dgm:bulletEnabled val="1"/>
        </dgm:presLayoutVars>
      </dgm:prSet>
      <dgm:spPr/>
    </dgm:pt>
    <dgm:pt modelId="{1701B8A4-F4F5-4A09-A1AC-11EC4D62BB7B}" type="pres">
      <dgm:prSet presAssocID="{35D0D78B-909A-4B12-A272-844B9C84D189}" presName="negativeSpace" presStyleCnt="0"/>
      <dgm:spPr/>
    </dgm:pt>
    <dgm:pt modelId="{B4A78AEE-BD85-48CC-BDCA-7ED0124E8509}" type="pres">
      <dgm:prSet presAssocID="{35D0D78B-909A-4B12-A272-844B9C84D189}" presName="childText" presStyleLbl="conFgAcc1" presStyleIdx="0" presStyleCnt="11">
        <dgm:presLayoutVars>
          <dgm:bulletEnabled val="1"/>
        </dgm:presLayoutVars>
      </dgm:prSet>
      <dgm:spPr/>
    </dgm:pt>
    <dgm:pt modelId="{583D99A9-C7E9-472E-9CD5-C261961BC246}" type="pres">
      <dgm:prSet presAssocID="{60E22B49-9583-434E-A2EC-389F14C899FE}" presName="spaceBetweenRectangles" presStyleCnt="0"/>
      <dgm:spPr/>
    </dgm:pt>
    <dgm:pt modelId="{F95103BE-CCEC-4F2C-A3D5-658E68328680}" type="pres">
      <dgm:prSet presAssocID="{FFBA0DBB-C118-421D-B054-C5DF2AE39BE2}" presName="parentLin" presStyleCnt="0"/>
      <dgm:spPr/>
    </dgm:pt>
    <dgm:pt modelId="{CBBE5895-1800-4E19-AB4D-E8978F5BDC6A}" type="pres">
      <dgm:prSet presAssocID="{FFBA0DBB-C118-421D-B054-C5DF2AE39BE2}" presName="parentLeftMargin" presStyleLbl="node1" presStyleIdx="0" presStyleCnt="11"/>
      <dgm:spPr/>
    </dgm:pt>
    <dgm:pt modelId="{E33B0A87-05DF-4066-BD9E-2A9A9BA97A6A}" type="pres">
      <dgm:prSet presAssocID="{FFBA0DBB-C118-421D-B054-C5DF2AE39BE2}" presName="parentText" presStyleLbl="node1" presStyleIdx="1" presStyleCnt="11">
        <dgm:presLayoutVars>
          <dgm:chMax val="0"/>
          <dgm:bulletEnabled val="1"/>
        </dgm:presLayoutVars>
      </dgm:prSet>
      <dgm:spPr/>
    </dgm:pt>
    <dgm:pt modelId="{F1719297-94F3-4E3B-BCD8-2C4AC75A664D}" type="pres">
      <dgm:prSet presAssocID="{FFBA0DBB-C118-421D-B054-C5DF2AE39BE2}" presName="negativeSpace" presStyleCnt="0"/>
      <dgm:spPr/>
    </dgm:pt>
    <dgm:pt modelId="{07DC5998-4692-43C4-A61D-CA1EA794E02B}" type="pres">
      <dgm:prSet presAssocID="{FFBA0DBB-C118-421D-B054-C5DF2AE39BE2}" presName="childText" presStyleLbl="conFgAcc1" presStyleIdx="1" presStyleCnt="11">
        <dgm:presLayoutVars>
          <dgm:bulletEnabled val="1"/>
        </dgm:presLayoutVars>
      </dgm:prSet>
      <dgm:spPr/>
    </dgm:pt>
    <dgm:pt modelId="{FA988469-7DDD-464A-A590-5BD4FD8AFDC9}" type="pres">
      <dgm:prSet presAssocID="{B7C66561-1F82-4EC4-A456-95EDEF77C5A2}" presName="spaceBetweenRectangles" presStyleCnt="0"/>
      <dgm:spPr/>
    </dgm:pt>
    <dgm:pt modelId="{A60EF442-7FD9-4575-B108-432C719C8915}" type="pres">
      <dgm:prSet presAssocID="{CC26EB48-F0B2-4383-8BF5-61762D440A15}" presName="parentLin" presStyleCnt="0"/>
      <dgm:spPr/>
    </dgm:pt>
    <dgm:pt modelId="{A8116707-92DB-498C-B2BD-82F7B5D24706}" type="pres">
      <dgm:prSet presAssocID="{CC26EB48-F0B2-4383-8BF5-61762D440A15}" presName="parentLeftMargin" presStyleLbl="node1" presStyleIdx="1" presStyleCnt="11"/>
      <dgm:spPr/>
    </dgm:pt>
    <dgm:pt modelId="{1ED8FD87-ECB7-4AFE-A932-555026C99FEE}" type="pres">
      <dgm:prSet presAssocID="{CC26EB48-F0B2-4383-8BF5-61762D440A15}" presName="parentText" presStyleLbl="node1" presStyleIdx="2" presStyleCnt="11">
        <dgm:presLayoutVars>
          <dgm:chMax val="0"/>
          <dgm:bulletEnabled val="1"/>
        </dgm:presLayoutVars>
      </dgm:prSet>
      <dgm:spPr/>
    </dgm:pt>
    <dgm:pt modelId="{D04E7EB8-7054-4158-B845-934F199B5860}" type="pres">
      <dgm:prSet presAssocID="{CC26EB48-F0B2-4383-8BF5-61762D440A15}" presName="negativeSpace" presStyleCnt="0"/>
      <dgm:spPr/>
    </dgm:pt>
    <dgm:pt modelId="{AC5CC9C4-5FA4-4871-960D-65171154AD8A}" type="pres">
      <dgm:prSet presAssocID="{CC26EB48-F0B2-4383-8BF5-61762D440A15}" presName="childText" presStyleLbl="conFgAcc1" presStyleIdx="2" presStyleCnt="11">
        <dgm:presLayoutVars>
          <dgm:bulletEnabled val="1"/>
        </dgm:presLayoutVars>
      </dgm:prSet>
      <dgm:spPr/>
    </dgm:pt>
    <dgm:pt modelId="{32C26A0A-1E44-4AFB-90FC-0C9C1E8065D7}" type="pres">
      <dgm:prSet presAssocID="{5E077623-D81B-4337-9781-8FFA492A9E17}" presName="spaceBetweenRectangles" presStyleCnt="0"/>
      <dgm:spPr/>
    </dgm:pt>
    <dgm:pt modelId="{3DC2E3F7-CCC9-4EBC-AA1C-B6B24959F9B4}" type="pres">
      <dgm:prSet presAssocID="{6DED3C7A-05E0-4276-8891-D7925ECB7F36}" presName="parentLin" presStyleCnt="0"/>
      <dgm:spPr/>
    </dgm:pt>
    <dgm:pt modelId="{E3F7655F-AA82-45D2-B643-FD9EFED09FE4}" type="pres">
      <dgm:prSet presAssocID="{6DED3C7A-05E0-4276-8891-D7925ECB7F36}" presName="parentLeftMargin" presStyleLbl="node1" presStyleIdx="2" presStyleCnt="11"/>
      <dgm:spPr/>
    </dgm:pt>
    <dgm:pt modelId="{504DE35F-D25C-4541-8C93-6DD10EECC1DA}" type="pres">
      <dgm:prSet presAssocID="{6DED3C7A-05E0-4276-8891-D7925ECB7F36}" presName="parentText" presStyleLbl="node1" presStyleIdx="3" presStyleCnt="11">
        <dgm:presLayoutVars>
          <dgm:chMax val="0"/>
          <dgm:bulletEnabled val="1"/>
        </dgm:presLayoutVars>
      </dgm:prSet>
      <dgm:spPr/>
    </dgm:pt>
    <dgm:pt modelId="{B14E52D8-0C93-4E3D-A9E3-7EA47485407E}" type="pres">
      <dgm:prSet presAssocID="{6DED3C7A-05E0-4276-8891-D7925ECB7F36}" presName="negativeSpace" presStyleCnt="0"/>
      <dgm:spPr/>
    </dgm:pt>
    <dgm:pt modelId="{D298E2A2-E301-45DD-BF5A-618A1A15A71A}" type="pres">
      <dgm:prSet presAssocID="{6DED3C7A-05E0-4276-8891-D7925ECB7F36}" presName="childText" presStyleLbl="conFgAcc1" presStyleIdx="3" presStyleCnt="11">
        <dgm:presLayoutVars>
          <dgm:bulletEnabled val="1"/>
        </dgm:presLayoutVars>
      </dgm:prSet>
      <dgm:spPr/>
    </dgm:pt>
    <dgm:pt modelId="{2BEACBD3-C2BE-46DC-98FD-8C63AAE56FF8}" type="pres">
      <dgm:prSet presAssocID="{AEFF2F50-64EC-456A-9A2A-34B1B5356BDB}" presName="spaceBetweenRectangles" presStyleCnt="0"/>
      <dgm:spPr/>
    </dgm:pt>
    <dgm:pt modelId="{8737B6B2-123B-47AB-B6EF-AD5A4E49339F}" type="pres">
      <dgm:prSet presAssocID="{E3BAD81B-02EB-4309-8033-B1795AFB5481}" presName="parentLin" presStyleCnt="0"/>
      <dgm:spPr/>
    </dgm:pt>
    <dgm:pt modelId="{C5C98D80-6457-47DF-A682-B189F9BA3752}" type="pres">
      <dgm:prSet presAssocID="{E3BAD81B-02EB-4309-8033-B1795AFB5481}" presName="parentLeftMargin" presStyleLbl="node1" presStyleIdx="3" presStyleCnt="11"/>
      <dgm:spPr/>
    </dgm:pt>
    <dgm:pt modelId="{C19F1013-24CC-456E-B910-4883A8E52DE4}" type="pres">
      <dgm:prSet presAssocID="{E3BAD81B-02EB-4309-8033-B1795AFB5481}" presName="parentText" presStyleLbl="node1" presStyleIdx="4" presStyleCnt="11">
        <dgm:presLayoutVars>
          <dgm:chMax val="0"/>
          <dgm:bulletEnabled val="1"/>
        </dgm:presLayoutVars>
      </dgm:prSet>
      <dgm:spPr/>
    </dgm:pt>
    <dgm:pt modelId="{92D83389-4D7F-4B3D-949D-EF4D91CFB640}" type="pres">
      <dgm:prSet presAssocID="{E3BAD81B-02EB-4309-8033-B1795AFB5481}" presName="negativeSpace" presStyleCnt="0"/>
      <dgm:spPr/>
    </dgm:pt>
    <dgm:pt modelId="{4ABEA875-6E6E-4EBB-A9F7-AAA37C987345}" type="pres">
      <dgm:prSet presAssocID="{E3BAD81B-02EB-4309-8033-B1795AFB5481}" presName="childText" presStyleLbl="conFgAcc1" presStyleIdx="4" presStyleCnt="11">
        <dgm:presLayoutVars>
          <dgm:bulletEnabled val="1"/>
        </dgm:presLayoutVars>
      </dgm:prSet>
      <dgm:spPr/>
    </dgm:pt>
    <dgm:pt modelId="{B5165ACE-76EE-4C9F-B29A-FF2A37CA9CE2}" type="pres">
      <dgm:prSet presAssocID="{CDA5C18A-90C6-4ADF-A18F-F3D469C80FF0}" presName="spaceBetweenRectangles" presStyleCnt="0"/>
      <dgm:spPr/>
    </dgm:pt>
    <dgm:pt modelId="{06A78C71-838F-4A37-BF43-A4D8C85B39D0}" type="pres">
      <dgm:prSet presAssocID="{67143099-49E7-4FBF-9F49-5747B0A5052B}" presName="parentLin" presStyleCnt="0"/>
      <dgm:spPr/>
    </dgm:pt>
    <dgm:pt modelId="{9C2BC195-DB0B-4177-8C4A-46A1A0DEF285}" type="pres">
      <dgm:prSet presAssocID="{67143099-49E7-4FBF-9F49-5747B0A5052B}" presName="parentLeftMargin" presStyleLbl="node1" presStyleIdx="4" presStyleCnt="11"/>
      <dgm:spPr/>
    </dgm:pt>
    <dgm:pt modelId="{B8588791-2AE4-439D-8AF2-47EB43A0046F}" type="pres">
      <dgm:prSet presAssocID="{67143099-49E7-4FBF-9F49-5747B0A5052B}" presName="parentText" presStyleLbl="node1" presStyleIdx="5" presStyleCnt="11">
        <dgm:presLayoutVars>
          <dgm:chMax val="0"/>
          <dgm:bulletEnabled val="1"/>
        </dgm:presLayoutVars>
      </dgm:prSet>
      <dgm:spPr/>
    </dgm:pt>
    <dgm:pt modelId="{1192FCF3-5672-4C5D-9D6A-B0CD611C1F8D}" type="pres">
      <dgm:prSet presAssocID="{67143099-49E7-4FBF-9F49-5747B0A5052B}" presName="negativeSpace" presStyleCnt="0"/>
      <dgm:spPr/>
    </dgm:pt>
    <dgm:pt modelId="{E63B6A38-1C8D-4B4F-8C78-FC1E385E93A3}" type="pres">
      <dgm:prSet presAssocID="{67143099-49E7-4FBF-9F49-5747B0A5052B}" presName="childText" presStyleLbl="conFgAcc1" presStyleIdx="5" presStyleCnt="11">
        <dgm:presLayoutVars>
          <dgm:bulletEnabled val="1"/>
        </dgm:presLayoutVars>
      </dgm:prSet>
      <dgm:spPr/>
    </dgm:pt>
    <dgm:pt modelId="{5BE7D046-EB6D-436B-B08A-F31F91519D6C}" type="pres">
      <dgm:prSet presAssocID="{B6BC1D87-E301-4C15-94FC-D2484F7ECE02}" presName="spaceBetweenRectangles" presStyleCnt="0"/>
      <dgm:spPr/>
    </dgm:pt>
    <dgm:pt modelId="{58E81528-FC2A-4D21-BB9D-1C85424CEA90}" type="pres">
      <dgm:prSet presAssocID="{E579B6C6-D8D9-448D-9C11-247A44D10618}" presName="parentLin" presStyleCnt="0"/>
      <dgm:spPr/>
    </dgm:pt>
    <dgm:pt modelId="{FC597732-1FC4-4AD6-AE62-9BEDD9D22812}" type="pres">
      <dgm:prSet presAssocID="{E579B6C6-D8D9-448D-9C11-247A44D10618}" presName="parentLeftMargin" presStyleLbl="node1" presStyleIdx="5" presStyleCnt="11"/>
      <dgm:spPr/>
    </dgm:pt>
    <dgm:pt modelId="{1A25E208-A340-466F-AFA7-C662D9815E3E}" type="pres">
      <dgm:prSet presAssocID="{E579B6C6-D8D9-448D-9C11-247A44D10618}" presName="parentText" presStyleLbl="node1" presStyleIdx="6" presStyleCnt="11">
        <dgm:presLayoutVars>
          <dgm:chMax val="0"/>
          <dgm:bulletEnabled val="1"/>
        </dgm:presLayoutVars>
      </dgm:prSet>
      <dgm:spPr/>
    </dgm:pt>
    <dgm:pt modelId="{B8625445-7E7C-4531-90F2-95C3A6D1C625}" type="pres">
      <dgm:prSet presAssocID="{E579B6C6-D8D9-448D-9C11-247A44D10618}" presName="negativeSpace" presStyleCnt="0"/>
      <dgm:spPr/>
    </dgm:pt>
    <dgm:pt modelId="{0916A43D-1C9D-4108-82CB-20D9B6A942C8}" type="pres">
      <dgm:prSet presAssocID="{E579B6C6-D8D9-448D-9C11-247A44D10618}" presName="childText" presStyleLbl="conFgAcc1" presStyleIdx="6" presStyleCnt="11">
        <dgm:presLayoutVars>
          <dgm:bulletEnabled val="1"/>
        </dgm:presLayoutVars>
      </dgm:prSet>
      <dgm:spPr/>
    </dgm:pt>
    <dgm:pt modelId="{69FB1055-56CA-49A1-B794-869AAC6ECBE9}" type="pres">
      <dgm:prSet presAssocID="{60DEB718-B1D9-4909-8AD9-9003DE37EDFC}" presName="spaceBetweenRectangles" presStyleCnt="0"/>
      <dgm:spPr/>
    </dgm:pt>
    <dgm:pt modelId="{B40782BD-5ACE-4DCA-B847-1F638C06A2FA}" type="pres">
      <dgm:prSet presAssocID="{F7B4011A-203F-497D-BABB-6BC36899A3EA}" presName="parentLin" presStyleCnt="0"/>
      <dgm:spPr/>
    </dgm:pt>
    <dgm:pt modelId="{32E907EE-3317-406D-9F2A-38D0EA6F8DCD}" type="pres">
      <dgm:prSet presAssocID="{F7B4011A-203F-497D-BABB-6BC36899A3EA}" presName="parentLeftMargin" presStyleLbl="node1" presStyleIdx="6" presStyleCnt="11"/>
      <dgm:spPr/>
    </dgm:pt>
    <dgm:pt modelId="{B7BE0093-EA1E-4267-879C-D5B12EC451A2}" type="pres">
      <dgm:prSet presAssocID="{F7B4011A-203F-497D-BABB-6BC36899A3EA}" presName="parentText" presStyleLbl="node1" presStyleIdx="7" presStyleCnt="11">
        <dgm:presLayoutVars>
          <dgm:chMax val="0"/>
          <dgm:bulletEnabled val="1"/>
        </dgm:presLayoutVars>
      </dgm:prSet>
      <dgm:spPr/>
    </dgm:pt>
    <dgm:pt modelId="{A8C1C0A1-433C-4792-9596-663E518FD953}" type="pres">
      <dgm:prSet presAssocID="{F7B4011A-203F-497D-BABB-6BC36899A3EA}" presName="negativeSpace" presStyleCnt="0"/>
      <dgm:spPr/>
    </dgm:pt>
    <dgm:pt modelId="{904B2910-C4F5-4094-9798-1AB65FCA66FE}" type="pres">
      <dgm:prSet presAssocID="{F7B4011A-203F-497D-BABB-6BC36899A3EA}" presName="childText" presStyleLbl="conFgAcc1" presStyleIdx="7" presStyleCnt="11">
        <dgm:presLayoutVars>
          <dgm:bulletEnabled val="1"/>
        </dgm:presLayoutVars>
      </dgm:prSet>
      <dgm:spPr/>
    </dgm:pt>
    <dgm:pt modelId="{A6286C4A-9510-4F8A-A7FB-12A12C1CB771}" type="pres">
      <dgm:prSet presAssocID="{7CEEAD53-E024-434A-8D67-8AF9031F0A27}" presName="spaceBetweenRectangles" presStyleCnt="0"/>
      <dgm:spPr/>
    </dgm:pt>
    <dgm:pt modelId="{EFA3486E-D51D-4506-9FEE-5A534E4F0221}" type="pres">
      <dgm:prSet presAssocID="{C4AD6BD3-8307-44B6-A57E-6390A6447231}" presName="parentLin" presStyleCnt="0"/>
      <dgm:spPr/>
    </dgm:pt>
    <dgm:pt modelId="{C1117EBF-3844-4FA0-BA8F-DAA2463296CC}" type="pres">
      <dgm:prSet presAssocID="{C4AD6BD3-8307-44B6-A57E-6390A6447231}" presName="parentLeftMargin" presStyleLbl="node1" presStyleIdx="7" presStyleCnt="11"/>
      <dgm:spPr/>
    </dgm:pt>
    <dgm:pt modelId="{C7EFF044-68CB-47A1-A87A-8EC2F68422B9}" type="pres">
      <dgm:prSet presAssocID="{C4AD6BD3-8307-44B6-A57E-6390A6447231}" presName="parentText" presStyleLbl="node1" presStyleIdx="8" presStyleCnt="11">
        <dgm:presLayoutVars>
          <dgm:chMax val="0"/>
          <dgm:bulletEnabled val="1"/>
        </dgm:presLayoutVars>
      </dgm:prSet>
      <dgm:spPr/>
    </dgm:pt>
    <dgm:pt modelId="{8398DE33-26E0-4386-81EE-87B916EB014D}" type="pres">
      <dgm:prSet presAssocID="{C4AD6BD3-8307-44B6-A57E-6390A6447231}" presName="negativeSpace" presStyleCnt="0"/>
      <dgm:spPr/>
    </dgm:pt>
    <dgm:pt modelId="{C10A4444-8102-4943-A054-D985465583F5}" type="pres">
      <dgm:prSet presAssocID="{C4AD6BD3-8307-44B6-A57E-6390A6447231}" presName="childText" presStyleLbl="conFgAcc1" presStyleIdx="8" presStyleCnt="11">
        <dgm:presLayoutVars>
          <dgm:bulletEnabled val="1"/>
        </dgm:presLayoutVars>
      </dgm:prSet>
      <dgm:spPr/>
    </dgm:pt>
    <dgm:pt modelId="{BF3F1C2E-A1EB-45EC-B01E-64AD68CD36AC}" type="pres">
      <dgm:prSet presAssocID="{F512134D-E7BC-458E-BEB2-205F17B1C129}" presName="spaceBetweenRectangles" presStyleCnt="0"/>
      <dgm:spPr/>
    </dgm:pt>
    <dgm:pt modelId="{DBADC89D-8EA5-4321-B17A-138C530F0FE1}" type="pres">
      <dgm:prSet presAssocID="{F1618F60-913F-4CD6-BFBD-BC01C1FEB6BD}" presName="parentLin" presStyleCnt="0"/>
      <dgm:spPr/>
    </dgm:pt>
    <dgm:pt modelId="{A335F845-6841-4F62-88B0-C92CFA5DCB82}" type="pres">
      <dgm:prSet presAssocID="{F1618F60-913F-4CD6-BFBD-BC01C1FEB6BD}" presName="parentLeftMargin" presStyleLbl="node1" presStyleIdx="8" presStyleCnt="11"/>
      <dgm:spPr/>
    </dgm:pt>
    <dgm:pt modelId="{D06BC0F2-DFB5-4622-9E28-A25A71677D2D}" type="pres">
      <dgm:prSet presAssocID="{F1618F60-913F-4CD6-BFBD-BC01C1FEB6BD}" presName="parentText" presStyleLbl="node1" presStyleIdx="9" presStyleCnt="11">
        <dgm:presLayoutVars>
          <dgm:chMax val="0"/>
          <dgm:bulletEnabled val="1"/>
        </dgm:presLayoutVars>
      </dgm:prSet>
      <dgm:spPr/>
    </dgm:pt>
    <dgm:pt modelId="{05CAA2C2-D0CC-4564-8A8C-F33D7C393220}" type="pres">
      <dgm:prSet presAssocID="{F1618F60-913F-4CD6-BFBD-BC01C1FEB6BD}" presName="negativeSpace" presStyleCnt="0"/>
      <dgm:spPr/>
    </dgm:pt>
    <dgm:pt modelId="{428DC47A-9F54-4BE1-A1E9-19FE20C1E83A}" type="pres">
      <dgm:prSet presAssocID="{F1618F60-913F-4CD6-BFBD-BC01C1FEB6BD}" presName="childText" presStyleLbl="conFgAcc1" presStyleIdx="9" presStyleCnt="11">
        <dgm:presLayoutVars>
          <dgm:bulletEnabled val="1"/>
        </dgm:presLayoutVars>
      </dgm:prSet>
      <dgm:spPr/>
    </dgm:pt>
    <dgm:pt modelId="{6DC81E71-24D3-427F-8ADA-DCA104A349BD}" type="pres">
      <dgm:prSet presAssocID="{728DB95E-F658-44DB-B648-1462E32FF654}" presName="spaceBetweenRectangles" presStyleCnt="0"/>
      <dgm:spPr/>
    </dgm:pt>
    <dgm:pt modelId="{A3A573F6-27B4-43A8-9A87-7EE0E1E16576}" type="pres">
      <dgm:prSet presAssocID="{558341C7-8A8F-4B2D-A0CD-56558C1FBD55}" presName="parentLin" presStyleCnt="0"/>
      <dgm:spPr/>
    </dgm:pt>
    <dgm:pt modelId="{BC3C5F88-7767-4AD0-8486-DD378A8BDE0D}" type="pres">
      <dgm:prSet presAssocID="{558341C7-8A8F-4B2D-A0CD-56558C1FBD55}" presName="parentLeftMargin" presStyleLbl="node1" presStyleIdx="9" presStyleCnt="11"/>
      <dgm:spPr/>
    </dgm:pt>
    <dgm:pt modelId="{6237FBDE-E823-4CDB-BEF5-E8773BF2B465}" type="pres">
      <dgm:prSet presAssocID="{558341C7-8A8F-4B2D-A0CD-56558C1FBD55}" presName="parentText" presStyleLbl="node1" presStyleIdx="10" presStyleCnt="11">
        <dgm:presLayoutVars>
          <dgm:chMax val="0"/>
          <dgm:bulletEnabled val="1"/>
        </dgm:presLayoutVars>
      </dgm:prSet>
      <dgm:spPr/>
    </dgm:pt>
    <dgm:pt modelId="{43465988-A510-438D-98C2-06E460B2817E}" type="pres">
      <dgm:prSet presAssocID="{558341C7-8A8F-4B2D-A0CD-56558C1FBD55}" presName="negativeSpace" presStyleCnt="0"/>
      <dgm:spPr/>
    </dgm:pt>
    <dgm:pt modelId="{E52AD5C4-20F0-447E-B07E-D64E2791BCFA}" type="pres">
      <dgm:prSet presAssocID="{558341C7-8A8F-4B2D-A0CD-56558C1FBD55}" presName="childText" presStyleLbl="conFgAcc1" presStyleIdx="10" presStyleCnt="11">
        <dgm:presLayoutVars>
          <dgm:bulletEnabled val="1"/>
        </dgm:presLayoutVars>
      </dgm:prSet>
      <dgm:spPr/>
    </dgm:pt>
  </dgm:ptLst>
  <dgm:cxnLst>
    <dgm:cxn modelId="{145D5700-A620-43D8-B1A2-EDB68412A6B9}" srcId="{C8616436-86EB-4A60-8690-C059ECBD85C4}" destId="{FFBA0DBB-C118-421D-B054-C5DF2AE39BE2}" srcOrd="1" destOrd="0" parTransId="{2BE03E6F-7B78-4C57-97D1-DE398781BA72}" sibTransId="{B7C66561-1F82-4EC4-A456-95EDEF77C5A2}"/>
    <dgm:cxn modelId="{79DFCC00-FA4C-4759-B50E-09E474B37723}" srcId="{C8616436-86EB-4A60-8690-C059ECBD85C4}" destId="{6DED3C7A-05E0-4276-8891-D7925ECB7F36}" srcOrd="3" destOrd="0" parTransId="{63CD9A05-1B70-4E3C-A47F-EE8AB77A447A}" sibTransId="{AEFF2F50-64EC-456A-9A2A-34B1B5356BDB}"/>
    <dgm:cxn modelId="{A732CA05-0E46-43E0-9ADE-140C20BE4CFC}" srcId="{6DED3C7A-05E0-4276-8891-D7925ECB7F36}" destId="{4BA7CCC5-CD76-492D-9CCC-3FB6F63AA656}" srcOrd="1" destOrd="0" parTransId="{A3B9259B-766D-4847-A3E3-54B577F4FD12}" sibTransId="{4B52026C-3E5F-4DE5-9643-E4355AC9721A}"/>
    <dgm:cxn modelId="{948C300A-BCEC-4FF9-B927-0AF92F1506B9}" srcId="{C8616436-86EB-4A60-8690-C059ECBD85C4}" destId="{558341C7-8A8F-4B2D-A0CD-56558C1FBD55}" srcOrd="10" destOrd="0" parTransId="{1B3B0C7F-4F18-4235-A2E1-2EBF2918A668}" sibTransId="{4B397EEF-2C59-4581-AAB2-A9ADC014B833}"/>
    <dgm:cxn modelId="{2C409F0B-B831-4582-804C-AF15FD138296}" type="presOf" srcId="{C4AD6BD3-8307-44B6-A57E-6390A6447231}" destId="{C7EFF044-68CB-47A1-A87A-8EC2F68422B9}" srcOrd="1" destOrd="0" presId="urn:microsoft.com/office/officeart/2005/8/layout/list1"/>
    <dgm:cxn modelId="{41EE1916-294C-46CF-A736-AB5A74C5A99E}" type="presOf" srcId="{35D0D78B-909A-4B12-A272-844B9C84D189}" destId="{E8BAC386-15F0-4225-B0B2-A0EF508A78E4}" srcOrd="0" destOrd="0" presId="urn:microsoft.com/office/officeart/2005/8/layout/list1"/>
    <dgm:cxn modelId="{4AD27C1A-0292-4066-88E8-B4EBEB67F17B}" type="presOf" srcId="{CC26EB48-F0B2-4383-8BF5-61762D440A15}" destId="{1ED8FD87-ECB7-4AFE-A932-555026C99FEE}" srcOrd="1" destOrd="0" presId="urn:microsoft.com/office/officeart/2005/8/layout/list1"/>
    <dgm:cxn modelId="{B5DE3325-BE81-4707-8DCF-31EBBDAE564D}" type="presOf" srcId="{67143099-49E7-4FBF-9F49-5747B0A5052B}" destId="{B8588791-2AE4-439D-8AF2-47EB43A0046F}" srcOrd="1" destOrd="0" presId="urn:microsoft.com/office/officeart/2005/8/layout/list1"/>
    <dgm:cxn modelId="{67989B27-E882-4079-B4CB-219B45B9DDE8}" type="presOf" srcId="{35D0D78B-909A-4B12-A272-844B9C84D189}" destId="{3474BA10-2E36-4E53-83BF-8D25352B4483}" srcOrd="1" destOrd="0" presId="urn:microsoft.com/office/officeart/2005/8/layout/list1"/>
    <dgm:cxn modelId="{3C88F629-698E-4243-A7F0-FCFDA3E8E0B0}" type="presOf" srcId="{3283938D-CDD5-46D1-83EA-A4963829A565}" destId="{D298E2A2-E301-45DD-BF5A-618A1A15A71A}" srcOrd="0" destOrd="2" presId="urn:microsoft.com/office/officeart/2005/8/layout/list1"/>
    <dgm:cxn modelId="{AD8D9C2A-A3CF-4729-AF9D-EEA35989F511}" type="presOf" srcId="{E579B6C6-D8D9-448D-9C11-247A44D10618}" destId="{FC597732-1FC4-4AD6-AE62-9BEDD9D22812}" srcOrd="0" destOrd="0" presId="urn:microsoft.com/office/officeart/2005/8/layout/list1"/>
    <dgm:cxn modelId="{E366122B-6CDB-4485-AA93-92C3B0FE4EF1}" type="presOf" srcId="{6DED3C7A-05E0-4276-8891-D7925ECB7F36}" destId="{E3F7655F-AA82-45D2-B643-FD9EFED09FE4}" srcOrd="0" destOrd="0" presId="urn:microsoft.com/office/officeart/2005/8/layout/list1"/>
    <dgm:cxn modelId="{6D44223B-C588-41D2-ACF1-44CA7210B2B9}" type="presOf" srcId="{FFBA0DBB-C118-421D-B054-C5DF2AE39BE2}" destId="{CBBE5895-1800-4E19-AB4D-E8978F5BDC6A}" srcOrd="0" destOrd="0" presId="urn:microsoft.com/office/officeart/2005/8/layout/list1"/>
    <dgm:cxn modelId="{C815133F-E357-4EC1-BC8D-9B4C1877CBE4}" type="presOf" srcId="{67143099-49E7-4FBF-9F49-5747B0A5052B}" destId="{9C2BC195-DB0B-4177-8C4A-46A1A0DEF285}" srcOrd="0" destOrd="0" presId="urn:microsoft.com/office/officeart/2005/8/layout/list1"/>
    <dgm:cxn modelId="{8EF54640-50BF-4018-B823-59B44B03EBD4}" srcId="{C8616436-86EB-4A60-8690-C059ECBD85C4}" destId="{35D0D78B-909A-4B12-A272-844B9C84D189}" srcOrd="0" destOrd="0" parTransId="{9A115056-4D1E-40A5-B45E-F287239E16B7}" sibTransId="{60E22B49-9583-434E-A2EC-389F14C899FE}"/>
    <dgm:cxn modelId="{BD96016A-1933-4FE4-877C-E1FF2E19DE97}" type="presOf" srcId="{E579B6C6-D8D9-448D-9C11-247A44D10618}" destId="{1A25E208-A340-466F-AFA7-C662D9815E3E}" srcOrd="1" destOrd="0" presId="urn:microsoft.com/office/officeart/2005/8/layout/list1"/>
    <dgm:cxn modelId="{3E3C566C-CFDF-43CF-97D1-829D42B44F20}" type="presOf" srcId="{FFBA0DBB-C118-421D-B054-C5DF2AE39BE2}" destId="{E33B0A87-05DF-4066-BD9E-2A9A9BA97A6A}" srcOrd="1" destOrd="0" presId="urn:microsoft.com/office/officeart/2005/8/layout/list1"/>
    <dgm:cxn modelId="{49B2F56D-AE6C-461E-97C5-2D4FAE6526B3}" srcId="{6DED3C7A-05E0-4276-8891-D7925ECB7F36}" destId="{0F3FE619-F93A-479C-AD0B-C5FFE5190C8F}" srcOrd="0" destOrd="0" parTransId="{E37E490C-AB26-4013-AB47-8B9AF35CA6E2}" sibTransId="{B4893208-4D9A-4614-A939-51827BCD90FB}"/>
    <dgm:cxn modelId="{2E902974-6639-494B-89BB-4BDE1F1BFF89}" srcId="{C8616436-86EB-4A60-8690-C059ECBD85C4}" destId="{67143099-49E7-4FBF-9F49-5747B0A5052B}" srcOrd="5" destOrd="0" parTransId="{83721EA1-F46A-4159-B771-071284717F20}" sibTransId="{B6BC1D87-E301-4C15-94FC-D2484F7ECE02}"/>
    <dgm:cxn modelId="{C0C69B55-C8F2-4649-9FD8-EF1C14F089B3}" srcId="{4BA7CCC5-CD76-492D-9CCC-3FB6F63AA656}" destId="{5BB3A4DB-1CF8-4983-ABA1-E3E83458AD30}" srcOrd="4" destOrd="0" parTransId="{4C7CB1AC-3311-4C01-AE96-361045B91057}" sibTransId="{66A87D48-CCD6-4D6E-91D9-B568E2A02310}"/>
    <dgm:cxn modelId="{2090975A-23F5-40CE-A4AC-B65FD5ACB037}" type="presOf" srcId="{C4AD6BD3-8307-44B6-A57E-6390A6447231}" destId="{C1117EBF-3844-4FA0-BA8F-DAA2463296CC}" srcOrd="0" destOrd="0" presId="urn:microsoft.com/office/officeart/2005/8/layout/list1"/>
    <dgm:cxn modelId="{82C1767E-E991-4706-94FB-57C44FA263C8}" srcId="{C8616436-86EB-4A60-8690-C059ECBD85C4}" destId="{E3BAD81B-02EB-4309-8033-B1795AFB5481}" srcOrd="4" destOrd="0" parTransId="{A287D1C0-8751-45AF-9DF5-9E64902EC73B}" sibTransId="{CDA5C18A-90C6-4ADF-A18F-F3D469C80FF0}"/>
    <dgm:cxn modelId="{F71AAD80-D96A-4E03-B8EF-8BB1384D8989}" type="presOf" srcId="{F7B4011A-203F-497D-BABB-6BC36899A3EA}" destId="{B7BE0093-EA1E-4267-879C-D5B12EC451A2}" srcOrd="1" destOrd="0" presId="urn:microsoft.com/office/officeart/2005/8/layout/list1"/>
    <dgm:cxn modelId="{EEA3E98F-1621-4E09-A102-5F441C932C54}" type="presOf" srcId="{E3BAD81B-02EB-4309-8033-B1795AFB5481}" destId="{C5C98D80-6457-47DF-A682-B189F9BA3752}" srcOrd="0" destOrd="0" presId="urn:microsoft.com/office/officeart/2005/8/layout/list1"/>
    <dgm:cxn modelId="{226A0094-2848-4506-B2E6-B94E934D8AA7}" srcId="{4BA7CCC5-CD76-492D-9CCC-3FB6F63AA656}" destId="{142AEBE5-4213-4588-A0CF-77D00620F91F}" srcOrd="1" destOrd="0" parTransId="{713766B1-9357-4799-84FC-3B199A53C880}" sibTransId="{18D6D9E7-F6F9-49E9-B6DD-45B819B09670}"/>
    <dgm:cxn modelId="{235C5294-9946-49B0-8019-1B319E0896DA}" type="presOf" srcId="{F7B4011A-203F-497D-BABB-6BC36899A3EA}" destId="{32E907EE-3317-406D-9F2A-38D0EA6F8DCD}" srcOrd="0" destOrd="0" presId="urn:microsoft.com/office/officeart/2005/8/layout/list1"/>
    <dgm:cxn modelId="{CACDEC9E-228B-4829-A561-306543D2CBDA}" srcId="{4BA7CCC5-CD76-492D-9CCC-3FB6F63AA656}" destId="{3283938D-CDD5-46D1-83EA-A4963829A565}" srcOrd="0" destOrd="0" parTransId="{87BC251A-1816-467B-8143-72113308CAAF}" sibTransId="{326A3AD2-DF35-4ACC-A7A3-5FF516FA139D}"/>
    <dgm:cxn modelId="{9916DCA0-799E-405E-A07F-04D01D4D12D2}" srcId="{C8616436-86EB-4A60-8690-C059ECBD85C4}" destId="{F1618F60-913F-4CD6-BFBD-BC01C1FEB6BD}" srcOrd="9" destOrd="0" parTransId="{8DEE5567-60FF-4896-B5AF-26A649294701}" sibTransId="{728DB95E-F658-44DB-B648-1462E32FF654}"/>
    <dgm:cxn modelId="{9EED8DA1-5492-43B2-877D-D5369773E834}" srcId="{4BA7CCC5-CD76-492D-9CCC-3FB6F63AA656}" destId="{E175C02F-7CEF-461E-866B-C115C7D21157}" srcOrd="3" destOrd="0" parTransId="{B3998EA4-678A-4451-A99F-F227F648469A}" sibTransId="{BD37FCA0-F76E-444F-BA9A-D9767C5FA35C}"/>
    <dgm:cxn modelId="{B48716A5-669B-4CC9-9E83-BA001048A0FB}" srcId="{C8616436-86EB-4A60-8690-C059ECBD85C4}" destId="{E579B6C6-D8D9-448D-9C11-247A44D10618}" srcOrd="6" destOrd="0" parTransId="{3107947C-40DD-451F-8B51-BB5D5A48BB6F}" sibTransId="{60DEB718-B1D9-4909-8AD9-9003DE37EDFC}"/>
    <dgm:cxn modelId="{4BEB8AA9-06DE-4FAD-83E6-ED222DDE819C}" type="presOf" srcId="{F1618F60-913F-4CD6-BFBD-BC01C1FEB6BD}" destId="{A335F845-6841-4F62-88B0-C92CFA5DCB82}" srcOrd="0" destOrd="0" presId="urn:microsoft.com/office/officeart/2005/8/layout/list1"/>
    <dgm:cxn modelId="{C53923B0-BF53-40C1-A9F6-93445AE1487B}" type="presOf" srcId="{0F3FE619-F93A-479C-AD0B-C5FFE5190C8F}" destId="{D298E2A2-E301-45DD-BF5A-618A1A15A71A}" srcOrd="0" destOrd="0" presId="urn:microsoft.com/office/officeart/2005/8/layout/list1"/>
    <dgm:cxn modelId="{E91523B2-0831-486A-AC18-E4410BAC96E2}" srcId="{C8616436-86EB-4A60-8690-C059ECBD85C4}" destId="{F7B4011A-203F-497D-BABB-6BC36899A3EA}" srcOrd="7" destOrd="0" parTransId="{4089AA19-F0B8-49FB-B3EC-93D7B1AB18DE}" sibTransId="{7CEEAD53-E024-434A-8D67-8AF9031F0A27}"/>
    <dgm:cxn modelId="{355193C8-9B4E-4AA7-A0A2-1D9155C77858}" srcId="{4BA7CCC5-CD76-492D-9CCC-3FB6F63AA656}" destId="{BB8318F3-5D68-474A-89DD-A576D9C4CF63}" srcOrd="2" destOrd="0" parTransId="{73682ED5-2FF3-44B3-85FD-A487DC8EE544}" sibTransId="{445823E4-6A6D-49BA-A677-C8372B0FD5E2}"/>
    <dgm:cxn modelId="{A2B6B1CB-1DD3-4C19-8E14-AD433471EF89}" srcId="{C8616436-86EB-4A60-8690-C059ECBD85C4}" destId="{CC26EB48-F0B2-4383-8BF5-61762D440A15}" srcOrd="2" destOrd="0" parTransId="{B7DBFCEA-52B3-45AC-9996-42DD0DDC1EA3}" sibTransId="{5E077623-D81B-4337-9781-8FFA492A9E17}"/>
    <dgm:cxn modelId="{B9C1CBCC-0F27-4F91-90DA-E4456056D343}" type="presOf" srcId="{6DED3C7A-05E0-4276-8891-D7925ECB7F36}" destId="{504DE35F-D25C-4541-8C93-6DD10EECC1DA}" srcOrd="1" destOrd="0" presId="urn:microsoft.com/office/officeart/2005/8/layout/list1"/>
    <dgm:cxn modelId="{F4433ED1-6BC1-430E-BA22-32466C3C0863}" type="presOf" srcId="{E3BAD81B-02EB-4309-8033-B1795AFB5481}" destId="{C19F1013-24CC-456E-B910-4883A8E52DE4}" srcOrd="1" destOrd="0" presId="urn:microsoft.com/office/officeart/2005/8/layout/list1"/>
    <dgm:cxn modelId="{234B62D4-D64C-4166-B26B-28E966B84E89}" type="presOf" srcId="{5BB3A4DB-1CF8-4983-ABA1-E3E83458AD30}" destId="{D298E2A2-E301-45DD-BF5A-618A1A15A71A}" srcOrd="0" destOrd="6" presId="urn:microsoft.com/office/officeart/2005/8/layout/list1"/>
    <dgm:cxn modelId="{487DA2D7-0DC1-4FA5-8CC6-4DE46C377AF4}" type="presOf" srcId="{142AEBE5-4213-4588-A0CF-77D00620F91F}" destId="{D298E2A2-E301-45DD-BF5A-618A1A15A71A}" srcOrd="0" destOrd="3" presId="urn:microsoft.com/office/officeart/2005/8/layout/list1"/>
    <dgm:cxn modelId="{BBFFBADA-07A3-4151-B471-F3F6ECDC6604}" srcId="{C8616436-86EB-4A60-8690-C059ECBD85C4}" destId="{C4AD6BD3-8307-44B6-A57E-6390A6447231}" srcOrd="8" destOrd="0" parTransId="{12B61D59-F993-4ECF-999D-D0A87C6B52DA}" sibTransId="{F512134D-E7BC-458E-BEB2-205F17B1C129}"/>
    <dgm:cxn modelId="{8D1B67DC-E8A0-4160-8374-A3EB6FB9BA07}" type="presOf" srcId="{558341C7-8A8F-4B2D-A0CD-56558C1FBD55}" destId="{6237FBDE-E823-4CDB-BEF5-E8773BF2B465}" srcOrd="1" destOrd="0" presId="urn:microsoft.com/office/officeart/2005/8/layout/list1"/>
    <dgm:cxn modelId="{941EBEDF-44EC-40AE-A86C-D66B2CCDB2EE}" type="presOf" srcId="{F1618F60-913F-4CD6-BFBD-BC01C1FEB6BD}" destId="{D06BC0F2-DFB5-4622-9E28-A25A71677D2D}" srcOrd="1" destOrd="0" presId="urn:microsoft.com/office/officeart/2005/8/layout/list1"/>
    <dgm:cxn modelId="{64870EE7-7516-4B72-91A5-2357652758E4}" type="presOf" srcId="{558341C7-8A8F-4B2D-A0CD-56558C1FBD55}" destId="{BC3C5F88-7767-4AD0-8486-DD378A8BDE0D}" srcOrd="0" destOrd="0" presId="urn:microsoft.com/office/officeart/2005/8/layout/list1"/>
    <dgm:cxn modelId="{F89EB8ED-8DED-4772-9473-583EFF085D1C}" type="presOf" srcId="{4BA7CCC5-CD76-492D-9CCC-3FB6F63AA656}" destId="{D298E2A2-E301-45DD-BF5A-618A1A15A71A}" srcOrd="0" destOrd="1" presId="urn:microsoft.com/office/officeart/2005/8/layout/list1"/>
    <dgm:cxn modelId="{020264F0-3A4B-4AFF-91B2-FEDC67BF468B}" type="presOf" srcId="{CC26EB48-F0B2-4383-8BF5-61762D440A15}" destId="{A8116707-92DB-498C-B2BD-82F7B5D24706}" srcOrd="0" destOrd="0" presId="urn:microsoft.com/office/officeart/2005/8/layout/list1"/>
    <dgm:cxn modelId="{F76383F4-5D1E-4C40-84D5-326750CDAAE7}" type="presOf" srcId="{E175C02F-7CEF-461E-866B-C115C7D21157}" destId="{D298E2A2-E301-45DD-BF5A-618A1A15A71A}" srcOrd="0" destOrd="5" presId="urn:microsoft.com/office/officeart/2005/8/layout/list1"/>
    <dgm:cxn modelId="{896857FB-9F2A-45E7-94A8-61329B31D848}" type="presOf" srcId="{BB8318F3-5D68-474A-89DD-A576D9C4CF63}" destId="{D298E2A2-E301-45DD-BF5A-618A1A15A71A}" srcOrd="0" destOrd="4" presId="urn:microsoft.com/office/officeart/2005/8/layout/list1"/>
    <dgm:cxn modelId="{1040CFFC-385A-467C-88D1-6D9DC03708CA}" type="presOf" srcId="{C8616436-86EB-4A60-8690-C059ECBD85C4}" destId="{BE5F494A-324F-443E-B695-C4E6C424B0C6}" srcOrd="0" destOrd="0" presId="urn:microsoft.com/office/officeart/2005/8/layout/list1"/>
    <dgm:cxn modelId="{5267A7CD-A506-437D-AD9F-D5C09A9A3FBE}" type="presParOf" srcId="{BE5F494A-324F-443E-B695-C4E6C424B0C6}" destId="{FE2A5864-EA11-4F7B-B85A-90705C4C6004}" srcOrd="0" destOrd="0" presId="urn:microsoft.com/office/officeart/2005/8/layout/list1"/>
    <dgm:cxn modelId="{6B0A8C0C-9909-4FB4-B896-02434FE1A90E}" type="presParOf" srcId="{FE2A5864-EA11-4F7B-B85A-90705C4C6004}" destId="{E8BAC386-15F0-4225-B0B2-A0EF508A78E4}" srcOrd="0" destOrd="0" presId="urn:microsoft.com/office/officeart/2005/8/layout/list1"/>
    <dgm:cxn modelId="{4EA68E62-A1F8-425D-AFC7-B2FE10106419}" type="presParOf" srcId="{FE2A5864-EA11-4F7B-B85A-90705C4C6004}" destId="{3474BA10-2E36-4E53-83BF-8D25352B4483}" srcOrd="1" destOrd="0" presId="urn:microsoft.com/office/officeart/2005/8/layout/list1"/>
    <dgm:cxn modelId="{1666E7A0-AB2C-42C7-A1AF-CC199EE62878}" type="presParOf" srcId="{BE5F494A-324F-443E-B695-C4E6C424B0C6}" destId="{1701B8A4-F4F5-4A09-A1AC-11EC4D62BB7B}" srcOrd="1" destOrd="0" presId="urn:microsoft.com/office/officeart/2005/8/layout/list1"/>
    <dgm:cxn modelId="{AF08C229-6A7D-44A2-B783-7C9302D64A92}" type="presParOf" srcId="{BE5F494A-324F-443E-B695-C4E6C424B0C6}" destId="{B4A78AEE-BD85-48CC-BDCA-7ED0124E8509}" srcOrd="2" destOrd="0" presId="urn:microsoft.com/office/officeart/2005/8/layout/list1"/>
    <dgm:cxn modelId="{FBA52ECE-82D0-4E3A-9C9D-177937E73CFE}" type="presParOf" srcId="{BE5F494A-324F-443E-B695-C4E6C424B0C6}" destId="{583D99A9-C7E9-472E-9CD5-C261961BC246}" srcOrd="3" destOrd="0" presId="urn:microsoft.com/office/officeart/2005/8/layout/list1"/>
    <dgm:cxn modelId="{18FF14FD-6C4E-460A-BDF0-B84A811E6FE4}" type="presParOf" srcId="{BE5F494A-324F-443E-B695-C4E6C424B0C6}" destId="{F95103BE-CCEC-4F2C-A3D5-658E68328680}" srcOrd="4" destOrd="0" presId="urn:microsoft.com/office/officeart/2005/8/layout/list1"/>
    <dgm:cxn modelId="{F60E149D-C649-4A65-9E58-431A8C13D341}" type="presParOf" srcId="{F95103BE-CCEC-4F2C-A3D5-658E68328680}" destId="{CBBE5895-1800-4E19-AB4D-E8978F5BDC6A}" srcOrd="0" destOrd="0" presId="urn:microsoft.com/office/officeart/2005/8/layout/list1"/>
    <dgm:cxn modelId="{B65BD1AD-55AE-4D31-AD23-7527026396B5}" type="presParOf" srcId="{F95103BE-CCEC-4F2C-A3D5-658E68328680}" destId="{E33B0A87-05DF-4066-BD9E-2A9A9BA97A6A}" srcOrd="1" destOrd="0" presId="urn:microsoft.com/office/officeart/2005/8/layout/list1"/>
    <dgm:cxn modelId="{F647A7B7-9BC4-4E92-87BD-4E596C3E0E2E}" type="presParOf" srcId="{BE5F494A-324F-443E-B695-C4E6C424B0C6}" destId="{F1719297-94F3-4E3B-BCD8-2C4AC75A664D}" srcOrd="5" destOrd="0" presId="urn:microsoft.com/office/officeart/2005/8/layout/list1"/>
    <dgm:cxn modelId="{6821D156-0C70-43DE-A39B-54460B4CB181}" type="presParOf" srcId="{BE5F494A-324F-443E-B695-C4E6C424B0C6}" destId="{07DC5998-4692-43C4-A61D-CA1EA794E02B}" srcOrd="6" destOrd="0" presId="urn:microsoft.com/office/officeart/2005/8/layout/list1"/>
    <dgm:cxn modelId="{F6BD5B40-8FA0-4FD9-80A5-1DF41EB775FA}" type="presParOf" srcId="{BE5F494A-324F-443E-B695-C4E6C424B0C6}" destId="{FA988469-7DDD-464A-A590-5BD4FD8AFDC9}" srcOrd="7" destOrd="0" presId="urn:microsoft.com/office/officeart/2005/8/layout/list1"/>
    <dgm:cxn modelId="{964A1841-AA83-4373-AF1F-FA328F9024E5}" type="presParOf" srcId="{BE5F494A-324F-443E-B695-C4E6C424B0C6}" destId="{A60EF442-7FD9-4575-B108-432C719C8915}" srcOrd="8" destOrd="0" presId="urn:microsoft.com/office/officeart/2005/8/layout/list1"/>
    <dgm:cxn modelId="{536A4EEF-A6FD-418A-95A4-5704D9E84B38}" type="presParOf" srcId="{A60EF442-7FD9-4575-B108-432C719C8915}" destId="{A8116707-92DB-498C-B2BD-82F7B5D24706}" srcOrd="0" destOrd="0" presId="urn:microsoft.com/office/officeart/2005/8/layout/list1"/>
    <dgm:cxn modelId="{1DDD3F06-7513-4B15-B59C-4848E0D2D238}" type="presParOf" srcId="{A60EF442-7FD9-4575-B108-432C719C8915}" destId="{1ED8FD87-ECB7-4AFE-A932-555026C99FEE}" srcOrd="1" destOrd="0" presId="urn:microsoft.com/office/officeart/2005/8/layout/list1"/>
    <dgm:cxn modelId="{C2680E68-4ACD-4244-94A6-73B6170DCAB4}" type="presParOf" srcId="{BE5F494A-324F-443E-B695-C4E6C424B0C6}" destId="{D04E7EB8-7054-4158-B845-934F199B5860}" srcOrd="9" destOrd="0" presId="urn:microsoft.com/office/officeart/2005/8/layout/list1"/>
    <dgm:cxn modelId="{B8BF441A-4653-4CF4-8478-70CB614A9BD6}" type="presParOf" srcId="{BE5F494A-324F-443E-B695-C4E6C424B0C6}" destId="{AC5CC9C4-5FA4-4871-960D-65171154AD8A}" srcOrd="10" destOrd="0" presId="urn:microsoft.com/office/officeart/2005/8/layout/list1"/>
    <dgm:cxn modelId="{C5E87B62-E9DB-4C45-8F12-CAFD85C32D84}" type="presParOf" srcId="{BE5F494A-324F-443E-B695-C4E6C424B0C6}" destId="{32C26A0A-1E44-4AFB-90FC-0C9C1E8065D7}" srcOrd="11" destOrd="0" presId="urn:microsoft.com/office/officeart/2005/8/layout/list1"/>
    <dgm:cxn modelId="{2CAC355C-6983-499E-9AC5-520AAA9B61C1}" type="presParOf" srcId="{BE5F494A-324F-443E-B695-C4E6C424B0C6}" destId="{3DC2E3F7-CCC9-4EBC-AA1C-B6B24959F9B4}" srcOrd="12" destOrd="0" presId="urn:microsoft.com/office/officeart/2005/8/layout/list1"/>
    <dgm:cxn modelId="{4EE68322-7543-474C-84A5-51D454649776}" type="presParOf" srcId="{3DC2E3F7-CCC9-4EBC-AA1C-B6B24959F9B4}" destId="{E3F7655F-AA82-45D2-B643-FD9EFED09FE4}" srcOrd="0" destOrd="0" presId="urn:microsoft.com/office/officeart/2005/8/layout/list1"/>
    <dgm:cxn modelId="{FBFA422E-E162-4ED6-A852-9C40AB05FD54}" type="presParOf" srcId="{3DC2E3F7-CCC9-4EBC-AA1C-B6B24959F9B4}" destId="{504DE35F-D25C-4541-8C93-6DD10EECC1DA}" srcOrd="1" destOrd="0" presId="urn:microsoft.com/office/officeart/2005/8/layout/list1"/>
    <dgm:cxn modelId="{3C281503-6D4F-452B-821E-8A534330E536}" type="presParOf" srcId="{BE5F494A-324F-443E-B695-C4E6C424B0C6}" destId="{B14E52D8-0C93-4E3D-A9E3-7EA47485407E}" srcOrd="13" destOrd="0" presId="urn:microsoft.com/office/officeart/2005/8/layout/list1"/>
    <dgm:cxn modelId="{8C8450EB-ECD3-4389-9684-D18A9D7849B0}" type="presParOf" srcId="{BE5F494A-324F-443E-B695-C4E6C424B0C6}" destId="{D298E2A2-E301-45DD-BF5A-618A1A15A71A}" srcOrd="14" destOrd="0" presId="urn:microsoft.com/office/officeart/2005/8/layout/list1"/>
    <dgm:cxn modelId="{D689A853-BF50-4CEF-9F59-15C974DB88BF}" type="presParOf" srcId="{BE5F494A-324F-443E-B695-C4E6C424B0C6}" destId="{2BEACBD3-C2BE-46DC-98FD-8C63AAE56FF8}" srcOrd="15" destOrd="0" presId="urn:microsoft.com/office/officeart/2005/8/layout/list1"/>
    <dgm:cxn modelId="{067AAF5A-9674-41F6-8B6C-72161CC4770A}" type="presParOf" srcId="{BE5F494A-324F-443E-B695-C4E6C424B0C6}" destId="{8737B6B2-123B-47AB-B6EF-AD5A4E49339F}" srcOrd="16" destOrd="0" presId="urn:microsoft.com/office/officeart/2005/8/layout/list1"/>
    <dgm:cxn modelId="{E3E01C40-6728-4AD3-8BDA-02C2E9F41F3B}" type="presParOf" srcId="{8737B6B2-123B-47AB-B6EF-AD5A4E49339F}" destId="{C5C98D80-6457-47DF-A682-B189F9BA3752}" srcOrd="0" destOrd="0" presId="urn:microsoft.com/office/officeart/2005/8/layout/list1"/>
    <dgm:cxn modelId="{54D52B5B-0910-4D1E-B95C-830F2B5B040D}" type="presParOf" srcId="{8737B6B2-123B-47AB-B6EF-AD5A4E49339F}" destId="{C19F1013-24CC-456E-B910-4883A8E52DE4}" srcOrd="1" destOrd="0" presId="urn:microsoft.com/office/officeart/2005/8/layout/list1"/>
    <dgm:cxn modelId="{DA301FBF-9597-4FBE-AEB1-53A3CA34BEA6}" type="presParOf" srcId="{BE5F494A-324F-443E-B695-C4E6C424B0C6}" destId="{92D83389-4D7F-4B3D-949D-EF4D91CFB640}" srcOrd="17" destOrd="0" presId="urn:microsoft.com/office/officeart/2005/8/layout/list1"/>
    <dgm:cxn modelId="{ECDF091C-D67D-4648-B1D2-1E2B2227AC02}" type="presParOf" srcId="{BE5F494A-324F-443E-B695-C4E6C424B0C6}" destId="{4ABEA875-6E6E-4EBB-A9F7-AAA37C987345}" srcOrd="18" destOrd="0" presId="urn:microsoft.com/office/officeart/2005/8/layout/list1"/>
    <dgm:cxn modelId="{6E157BE4-9FE9-4F8C-B922-E03C90661E6B}" type="presParOf" srcId="{BE5F494A-324F-443E-B695-C4E6C424B0C6}" destId="{B5165ACE-76EE-4C9F-B29A-FF2A37CA9CE2}" srcOrd="19" destOrd="0" presId="urn:microsoft.com/office/officeart/2005/8/layout/list1"/>
    <dgm:cxn modelId="{4F58C0AD-7115-4884-928A-F47765E9C9F7}" type="presParOf" srcId="{BE5F494A-324F-443E-B695-C4E6C424B0C6}" destId="{06A78C71-838F-4A37-BF43-A4D8C85B39D0}" srcOrd="20" destOrd="0" presId="urn:microsoft.com/office/officeart/2005/8/layout/list1"/>
    <dgm:cxn modelId="{AEB329F0-C350-4E74-82ED-63ADC8640AE2}" type="presParOf" srcId="{06A78C71-838F-4A37-BF43-A4D8C85B39D0}" destId="{9C2BC195-DB0B-4177-8C4A-46A1A0DEF285}" srcOrd="0" destOrd="0" presId="urn:microsoft.com/office/officeart/2005/8/layout/list1"/>
    <dgm:cxn modelId="{DA8F5496-D9B2-45D4-935B-0278A7FB8FED}" type="presParOf" srcId="{06A78C71-838F-4A37-BF43-A4D8C85B39D0}" destId="{B8588791-2AE4-439D-8AF2-47EB43A0046F}" srcOrd="1" destOrd="0" presId="urn:microsoft.com/office/officeart/2005/8/layout/list1"/>
    <dgm:cxn modelId="{153FA1EE-A82C-48B0-A0F5-0FDC37414C19}" type="presParOf" srcId="{BE5F494A-324F-443E-B695-C4E6C424B0C6}" destId="{1192FCF3-5672-4C5D-9D6A-B0CD611C1F8D}" srcOrd="21" destOrd="0" presId="urn:microsoft.com/office/officeart/2005/8/layout/list1"/>
    <dgm:cxn modelId="{1202A146-5980-4CB3-914A-122B46B6D67A}" type="presParOf" srcId="{BE5F494A-324F-443E-B695-C4E6C424B0C6}" destId="{E63B6A38-1C8D-4B4F-8C78-FC1E385E93A3}" srcOrd="22" destOrd="0" presId="urn:microsoft.com/office/officeart/2005/8/layout/list1"/>
    <dgm:cxn modelId="{EB7E6269-75E9-49F5-A7DE-EB438B3E44F6}" type="presParOf" srcId="{BE5F494A-324F-443E-B695-C4E6C424B0C6}" destId="{5BE7D046-EB6D-436B-B08A-F31F91519D6C}" srcOrd="23" destOrd="0" presId="urn:microsoft.com/office/officeart/2005/8/layout/list1"/>
    <dgm:cxn modelId="{FBE58120-0EA0-46A5-A818-FDA340E78E44}" type="presParOf" srcId="{BE5F494A-324F-443E-B695-C4E6C424B0C6}" destId="{58E81528-FC2A-4D21-BB9D-1C85424CEA90}" srcOrd="24" destOrd="0" presId="urn:microsoft.com/office/officeart/2005/8/layout/list1"/>
    <dgm:cxn modelId="{9C17E3E6-ED13-43C6-94F7-00CE5926F2DE}" type="presParOf" srcId="{58E81528-FC2A-4D21-BB9D-1C85424CEA90}" destId="{FC597732-1FC4-4AD6-AE62-9BEDD9D22812}" srcOrd="0" destOrd="0" presId="urn:microsoft.com/office/officeart/2005/8/layout/list1"/>
    <dgm:cxn modelId="{F436DDC3-1420-4B93-B097-DEADE6C2A60D}" type="presParOf" srcId="{58E81528-FC2A-4D21-BB9D-1C85424CEA90}" destId="{1A25E208-A340-466F-AFA7-C662D9815E3E}" srcOrd="1" destOrd="0" presId="urn:microsoft.com/office/officeart/2005/8/layout/list1"/>
    <dgm:cxn modelId="{A664F113-385A-4A52-B6EC-5032A542C297}" type="presParOf" srcId="{BE5F494A-324F-443E-B695-C4E6C424B0C6}" destId="{B8625445-7E7C-4531-90F2-95C3A6D1C625}" srcOrd="25" destOrd="0" presId="urn:microsoft.com/office/officeart/2005/8/layout/list1"/>
    <dgm:cxn modelId="{36377DA1-505C-4E26-84ED-C6D76B662571}" type="presParOf" srcId="{BE5F494A-324F-443E-B695-C4E6C424B0C6}" destId="{0916A43D-1C9D-4108-82CB-20D9B6A942C8}" srcOrd="26" destOrd="0" presId="urn:microsoft.com/office/officeart/2005/8/layout/list1"/>
    <dgm:cxn modelId="{72D770CF-A32D-48DE-A24A-12FA1AA01E99}" type="presParOf" srcId="{BE5F494A-324F-443E-B695-C4E6C424B0C6}" destId="{69FB1055-56CA-49A1-B794-869AAC6ECBE9}" srcOrd="27" destOrd="0" presId="urn:microsoft.com/office/officeart/2005/8/layout/list1"/>
    <dgm:cxn modelId="{1B8359E8-A828-40FA-B23D-98275D329228}" type="presParOf" srcId="{BE5F494A-324F-443E-B695-C4E6C424B0C6}" destId="{B40782BD-5ACE-4DCA-B847-1F638C06A2FA}" srcOrd="28" destOrd="0" presId="urn:microsoft.com/office/officeart/2005/8/layout/list1"/>
    <dgm:cxn modelId="{0D2AE108-5697-421E-A3C1-414A8A5C85BF}" type="presParOf" srcId="{B40782BD-5ACE-4DCA-B847-1F638C06A2FA}" destId="{32E907EE-3317-406D-9F2A-38D0EA6F8DCD}" srcOrd="0" destOrd="0" presId="urn:microsoft.com/office/officeart/2005/8/layout/list1"/>
    <dgm:cxn modelId="{F62B07C3-9483-4FB3-A811-7D7D141CA050}" type="presParOf" srcId="{B40782BD-5ACE-4DCA-B847-1F638C06A2FA}" destId="{B7BE0093-EA1E-4267-879C-D5B12EC451A2}" srcOrd="1" destOrd="0" presId="urn:microsoft.com/office/officeart/2005/8/layout/list1"/>
    <dgm:cxn modelId="{BFDC5E15-9512-4B88-8866-48B533B562A6}" type="presParOf" srcId="{BE5F494A-324F-443E-B695-C4E6C424B0C6}" destId="{A8C1C0A1-433C-4792-9596-663E518FD953}" srcOrd="29" destOrd="0" presId="urn:microsoft.com/office/officeart/2005/8/layout/list1"/>
    <dgm:cxn modelId="{89CD6C8F-6F47-4228-AB4B-FB9D474842EF}" type="presParOf" srcId="{BE5F494A-324F-443E-B695-C4E6C424B0C6}" destId="{904B2910-C4F5-4094-9798-1AB65FCA66FE}" srcOrd="30" destOrd="0" presId="urn:microsoft.com/office/officeart/2005/8/layout/list1"/>
    <dgm:cxn modelId="{F547F8F6-537B-4010-91BD-B5A5EDC3DC73}" type="presParOf" srcId="{BE5F494A-324F-443E-B695-C4E6C424B0C6}" destId="{A6286C4A-9510-4F8A-A7FB-12A12C1CB771}" srcOrd="31" destOrd="0" presId="urn:microsoft.com/office/officeart/2005/8/layout/list1"/>
    <dgm:cxn modelId="{653C309C-C670-4006-B22F-94C11DC09848}" type="presParOf" srcId="{BE5F494A-324F-443E-B695-C4E6C424B0C6}" destId="{EFA3486E-D51D-4506-9FEE-5A534E4F0221}" srcOrd="32" destOrd="0" presId="urn:microsoft.com/office/officeart/2005/8/layout/list1"/>
    <dgm:cxn modelId="{23E30816-1BE4-49E3-9673-602AFA1A56BA}" type="presParOf" srcId="{EFA3486E-D51D-4506-9FEE-5A534E4F0221}" destId="{C1117EBF-3844-4FA0-BA8F-DAA2463296CC}" srcOrd="0" destOrd="0" presId="urn:microsoft.com/office/officeart/2005/8/layout/list1"/>
    <dgm:cxn modelId="{B3CEBC6D-F563-45BD-AAB2-EB827480D89E}" type="presParOf" srcId="{EFA3486E-D51D-4506-9FEE-5A534E4F0221}" destId="{C7EFF044-68CB-47A1-A87A-8EC2F68422B9}" srcOrd="1" destOrd="0" presId="urn:microsoft.com/office/officeart/2005/8/layout/list1"/>
    <dgm:cxn modelId="{DE04EB49-7F1A-43BC-A3A2-C3908A337C3C}" type="presParOf" srcId="{BE5F494A-324F-443E-B695-C4E6C424B0C6}" destId="{8398DE33-26E0-4386-81EE-87B916EB014D}" srcOrd="33" destOrd="0" presId="urn:microsoft.com/office/officeart/2005/8/layout/list1"/>
    <dgm:cxn modelId="{5C276AFE-84C0-4C9F-A44A-F3B6BBE93EE4}" type="presParOf" srcId="{BE5F494A-324F-443E-B695-C4E6C424B0C6}" destId="{C10A4444-8102-4943-A054-D985465583F5}" srcOrd="34" destOrd="0" presId="urn:microsoft.com/office/officeart/2005/8/layout/list1"/>
    <dgm:cxn modelId="{11F48770-2B56-4768-B720-6ACF5A728835}" type="presParOf" srcId="{BE5F494A-324F-443E-B695-C4E6C424B0C6}" destId="{BF3F1C2E-A1EB-45EC-B01E-64AD68CD36AC}" srcOrd="35" destOrd="0" presId="urn:microsoft.com/office/officeart/2005/8/layout/list1"/>
    <dgm:cxn modelId="{6F196841-84E7-49A0-B033-28F5B74FAF81}" type="presParOf" srcId="{BE5F494A-324F-443E-B695-C4E6C424B0C6}" destId="{DBADC89D-8EA5-4321-B17A-138C530F0FE1}" srcOrd="36" destOrd="0" presId="urn:microsoft.com/office/officeart/2005/8/layout/list1"/>
    <dgm:cxn modelId="{2F8BF41A-5C7F-4795-878A-9B62905B3EE5}" type="presParOf" srcId="{DBADC89D-8EA5-4321-B17A-138C530F0FE1}" destId="{A335F845-6841-4F62-88B0-C92CFA5DCB82}" srcOrd="0" destOrd="0" presId="urn:microsoft.com/office/officeart/2005/8/layout/list1"/>
    <dgm:cxn modelId="{336BB6DE-99C7-414F-88DB-C0E426D2650A}" type="presParOf" srcId="{DBADC89D-8EA5-4321-B17A-138C530F0FE1}" destId="{D06BC0F2-DFB5-4622-9E28-A25A71677D2D}" srcOrd="1" destOrd="0" presId="urn:microsoft.com/office/officeart/2005/8/layout/list1"/>
    <dgm:cxn modelId="{9DE48560-C1B0-4D33-AF13-89C6091F2CFF}" type="presParOf" srcId="{BE5F494A-324F-443E-B695-C4E6C424B0C6}" destId="{05CAA2C2-D0CC-4564-8A8C-F33D7C393220}" srcOrd="37" destOrd="0" presId="urn:microsoft.com/office/officeart/2005/8/layout/list1"/>
    <dgm:cxn modelId="{CADDE8CB-DB4E-4783-A38B-3FDDD9AD2300}" type="presParOf" srcId="{BE5F494A-324F-443E-B695-C4E6C424B0C6}" destId="{428DC47A-9F54-4BE1-A1E9-19FE20C1E83A}" srcOrd="38" destOrd="0" presId="urn:microsoft.com/office/officeart/2005/8/layout/list1"/>
    <dgm:cxn modelId="{D4DDE1F8-62BC-4715-9A64-D3DC3A907D42}" type="presParOf" srcId="{BE5F494A-324F-443E-B695-C4E6C424B0C6}" destId="{6DC81E71-24D3-427F-8ADA-DCA104A349BD}" srcOrd="39" destOrd="0" presId="urn:microsoft.com/office/officeart/2005/8/layout/list1"/>
    <dgm:cxn modelId="{F331EFFC-F39E-48CD-8F7F-46ED906073C8}" type="presParOf" srcId="{BE5F494A-324F-443E-B695-C4E6C424B0C6}" destId="{A3A573F6-27B4-43A8-9A87-7EE0E1E16576}" srcOrd="40" destOrd="0" presId="urn:microsoft.com/office/officeart/2005/8/layout/list1"/>
    <dgm:cxn modelId="{306C7BC9-42A8-4124-90AC-C96F31572195}" type="presParOf" srcId="{A3A573F6-27B4-43A8-9A87-7EE0E1E16576}" destId="{BC3C5F88-7767-4AD0-8486-DD378A8BDE0D}" srcOrd="0" destOrd="0" presId="urn:microsoft.com/office/officeart/2005/8/layout/list1"/>
    <dgm:cxn modelId="{70E0471F-223C-4A09-93F9-DA7FFE5F24D9}" type="presParOf" srcId="{A3A573F6-27B4-43A8-9A87-7EE0E1E16576}" destId="{6237FBDE-E823-4CDB-BEF5-E8773BF2B465}" srcOrd="1" destOrd="0" presId="urn:microsoft.com/office/officeart/2005/8/layout/list1"/>
    <dgm:cxn modelId="{D93F85E8-8FF2-43E9-BB75-B24AC5A62817}" type="presParOf" srcId="{BE5F494A-324F-443E-B695-C4E6C424B0C6}" destId="{43465988-A510-438D-98C2-06E460B2817E}" srcOrd="41" destOrd="0" presId="urn:microsoft.com/office/officeart/2005/8/layout/list1"/>
    <dgm:cxn modelId="{A7DDB525-93AE-4433-8302-9805B230DB40}" type="presParOf" srcId="{BE5F494A-324F-443E-B695-C4E6C424B0C6}" destId="{E52AD5C4-20F0-447E-B07E-D64E2791BCFA}" srcOrd="4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C23687-990F-42F0-AC0A-D6A42512275A}" type="doc">
      <dgm:prSet loTypeId="urn:microsoft.com/office/officeart/2005/8/layout/list1" loCatId="list" qsTypeId="urn:microsoft.com/office/officeart/2005/8/quickstyle/simple2" qsCatId="simple" csTypeId="urn:microsoft.com/office/officeart/2005/8/colors/colorful1" csCatId="colorful"/>
      <dgm:spPr/>
      <dgm:t>
        <a:bodyPr/>
        <a:lstStyle/>
        <a:p>
          <a:endParaRPr lang="en-US"/>
        </a:p>
      </dgm:t>
    </dgm:pt>
    <dgm:pt modelId="{6F6A83BE-A9BC-4D30-9A9E-629FB2B654C6}">
      <dgm:prSet/>
      <dgm:spPr/>
      <dgm:t>
        <a:bodyPr/>
        <a:lstStyle/>
        <a:p>
          <a:r>
            <a:rPr lang="en-US"/>
            <a:t>Location:</a:t>
          </a:r>
        </a:p>
      </dgm:t>
    </dgm:pt>
    <dgm:pt modelId="{79AF1AF9-4511-49C8-B059-AF1D7916C680}" type="parTrans" cxnId="{1F4C9FB0-8FD9-42BE-90C8-A20DEA5945F1}">
      <dgm:prSet/>
      <dgm:spPr/>
      <dgm:t>
        <a:bodyPr/>
        <a:lstStyle/>
        <a:p>
          <a:endParaRPr lang="en-US"/>
        </a:p>
      </dgm:t>
    </dgm:pt>
    <dgm:pt modelId="{43673EC3-DF3E-4FAD-9259-F92119B7C4EC}" type="sibTrans" cxnId="{1F4C9FB0-8FD9-42BE-90C8-A20DEA5945F1}">
      <dgm:prSet/>
      <dgm:spPr/>
      <dgm:t>
        <a:bodyPr/>
        <a:lstStyle/>
        <a:p>
          <a:endParaRPr lang="en-US"/>
        </a:p>
      </dgm:t>
    </dgm:pt>
    <dgm:pt modelId="{734C9E1E-85D7-4598-862C-4FDEEB2B8ADE}">
      <dgm:prSet/>
      <dgm:spPr/>
      <dgm:t>
        <a:bodyPr/>
        <a:lstStyle/>
        <a:p>
          <a:r>
            <a:rPr lang="en-US"/>
            <a:t>Region</a:t>
          </a:r>
        </a:p>
      </dgm:t>
    </dgm:pt>
    <dgm:pt modelId="{F055040C-5F93-43BF-B908-CE7FC1F7B730}" type="parTrans" cxnId="{8D859264-5BEC-451E-BAE6-B5BE2C00ED69}">
      <dgm:prSet/>
      <dgm:spPr/>
      <dgm:t>
        <a:bodyPr/>
        <a:lstStyle/>
        <a:p>
          <a:endParaRPr lang="en-US"/>
        </a:p>
      </dgm:t>
    </dgm:pt>
    <dgm:pt modelId="{95862083-935D-42CE-84CF-ED8165B83F50}" type="sibTrans" cxnId="{8D859264-5BEC-451E-BAE6-B5BE2C00ED69}">
      <dgm:prSet/>
      <dgm:spPr/>
      <dgm:t>
        <a:bodyPr/>
        <a:lstStyle/>
        <a:p>
          <a:endParaRPr lang="en-US"/>
        </a:p>
      </dgm:t>
    </dgm:pt>
    <dgm:pt modelId="{22B02E84-C000-4EAA-BDF6-5FF45C7E31FC}">
      <dgm:prSet/>
      <dgm:spPr/>
      <dgm:t>
        <a:bodyPr/>
        <a:lstStyle/>
        <a:p>
          <a:r>
            <a:rPr lang="en-US"/>
            <a:t>Country</a:t>
          </a:r>
        </a:p>
      </dgm:t>
    </dgm:pt>
    <dgm:pt modelId="{141B8C26-20FD-44E8-8D99-3DD56988BA23}" type="parTrans" cxnId="{89CD0346-1455-4314-ABE0-145E21B0897D}">
      <dgm:prSet/>
      <dgm:spPr/>
      <dgm:t>
        <a:bodyPr/>
        <a:lstStyle/>
        <a:p>
          <a:endParaRPr lang="en-US"/>
        </a:p>
      </dgm:t>
    </dgm:pt>
    <dgm:pt modelId="{285317CF-4B72-4CF0-AF93-3452E304DA4F}" type="sibTrans" cxnId="{89CD0346-1455-4314-ABE0-145E21B0897D}">
      <dgm:prSet/>
      <dgm:spPr/>
      <dgm:t>
        <a:bodyPr/>
        <a:lstStyle/>
        <a:p>
          <a:endParaRPr lang="en-US"/>
        </a:p>
      </dgm:t>
    </dgm:pt>
    <dgm:pt modelId="{694462A9-AFA3-43B2-8A8F-2FBFEE0891D1}">
      <dgm:prSet/>
      <dgm:spPr/>
      <dgm:t>
        <a:bodyPr/>
        <a:lstStyle/>
        <a:p>
          <a:r>
            <a:rPr lang="en-US"/>
            <a:t>Product:</a:t>
          </a:r>
        </a:p>
      </dgm:t>
    </dgm:pt>
    <dgm:pt modelId="{9CE6B6A3-475E-4C94-8BAB-DF30BCFE79A7}" type="parTrans" cxnId="{34CDCB3A-0F57-4573-894A-FEC7773044E7}">
      <dgm:prSet/>
      <dgm:spPr/>
      <dgm:t>
        <a:bodyPr/>
        <a:lstStyle/>
        <a:p>
          <a:endParaRPr lang="en-US"/>
        </a:p>
      </dgm:t>
    </dgm:pt>
    <dgm:pt modelId="{ECC218BA-0E30-49CF-9186-7836A85AD46F}" type="sibTrans" cxnId="{34CDCB3A-0F57-4573-894A-FEC7773044E7}">
      <dgm:prSet/>
      <dgm:spPr/>
      <dgm:t>
        <a:bodyPr/>
        <a:lstStyle/>
        <a:p>
          <a:endParaRPr lang="en-US"/>
        </a:p>
      </dgm:t>
    </dgm:pt>
    <dgm:pt modelId="{9024AD36-6A31-4635-BD6A-624B67D89480}">
      <dgm:prSet/>
      <dgm:spPr/>
      <dgm:t>
        <a:bodyPr/>
        <a:lstStyle/>
        <a:p>
          <a:r>
            <a:rPr lang="en-US"/>
            <a:t>Division</a:t>
          </a:r>
        </a:p>
      </dgm:t>
    </dgm:pt>
    <dgm:pt modelId="{218382F3-F842-44A6-9719-5EACA338E49F}" type="parTrans" cxnId="{4C526389-D495-4F57-B659-6F0052221BF4}">
      <dgm:prSet/>
      <dgm:spPr/>
      <dgm:t>
        <a:bodyPr/>
        <a:lstStyle/>
        <a:p>
          <a:endParaRPr lang="en-US"/>
        </a:p>
      </dgm:t>
    </dgm:pt>
    <dgm:pt modelId="{F0CA10CC-EE3B-4F5C-A444-F1F386E3F724}" type="sibTrans" cxnId="{4C526389-D495-4F57-B659-6F0052221BF4}">
      <dgm:prSet/>
      <dgm:spPr/>
      <dgm:t>
        <a:bodyPr/>
        <a:lstStyle/>
        <a:p>
          <a:endParaRPr lang="en-US"/>
        </a:p>
      </dgm:t>
    </dgm:pt>
    <dgm:pt modelId="{29DC50BF-09D7-4B56-8B08-ADBB3D212429}">
      <dgm:prSet/>
      <dgm:spPr/>
      <dgm:t>
        <a:bodyPr/>
        <a:lstStyle/>
        <a:p>
          <a:r>
            <a:rPr lang="en-US"/>
            <a:t>Segment</a:t>
          </a:r>
        </a:p>
      </dgm:t>
    </dgm:pt>
    <dgm:pt modelId="{DCC53660-CD91-46D9-B0FD-A4739141B3F9}" type="parTrans" cxnId="{A4DF86BA-1BA4-4363-979E-56927C822349}">
      <dgm:prSet/>
      <dgm:spPr/>
      <dgm:t>
        <a:bodyPr/>
        <a:lstStyle/>
        <a:p>
          <a:endParaRPr lang="en-US"/>
        </a:p>
      </dgm:t>
    </dgm:pt>
    <dgm:pt modelId="{DB7B1D65-C987-4136-A463-7C9E7945BFF0}" type="sibTrans" cxnId="{A4DF86BA-1BA4-4363-979E-56927C822349}">
      <dgm:prSet/>
      <dgm:spPr/>
      <dgm:t>
        <a:bodyPr/>
        <a:lstStyle/>
        <a:p>
          <a:endParaRPr lang="en-US"/>
        </a:p>
      </dgm:t>
    </dgm:pt>
    <dgm:pt modelId="{4010F1C4-54DD-43CE-941C-9B534E1B4EE3}">
      <dgm:prSet/>
      <dgm:spPr/>
      <dgm:t>
        <a:bodyPr/>
        <a:lstStyle/>
        <a:p>
          <a:r>
            <a:rPr lang="en-US"/>
            <a:t>Product Type</a:t>
          </a:r>
        </a:p>
      </dgm:t>
    </dgm:pt>
    <dgm:pt modelId="{691ACE2D-C81E-46FB-BC3A-D2D25C7BBD1B}" type="parTrans" cxnId="{6C59B0C7-800E-4AD7-8239-61D8BEF8219D}">
      <dgm:prSet/>
      <dgm:spPr/>
      <dgm:t>
        <a:bodyPr/>
        <a:lstStyle/>
        <a:p>
          <a:endParaRPr lang="en-US"/>
        </a:p>
      </dgm:t>
    </dgm:pt>
    <dgm:pt modelId="{1AC687DA-B8E1-4B72-ACDA-9E45117DCD6A}" type="sibTrans" cxnId="{6C59B0C7-800E-4AD7-8239-61D8BEF8219D}">
      <dgm:prSet/>
      <dgm:spPr/>
      <dgm:t>
        <a:bodyPr/>
        <a:lstStyle/>
        <a:p>
          <a:endParaRPr lang="en-US"/>
        </a:p>
      </dgm:t>
    </dgm:pt>
    <dgm:pt modelId="{2E403A93-A1C5-44C5-AB29-15C47EB3A0AA}">
      <dgm:prSet/>
      <dgm:spPr/>
      <dgm:t>
        <a:bodyPr/>
        <a:lstStyle/>
        <a:p>
          <a:r>
            <a:rPr lang="en-US"/>
            <a:t>Product Name</a:t>
          </a:r>
        </a:p>
      </dgm:t>
    </dgm:pt>
    <dgm:pt modelId="{2E59746B-5C59-4014-8B1C-3998D914E8FC}" type="parTrans" cxnId="{5D861AD9-96CF-44ED-A505-F6393D83F322}">
      <dgm:prSet/>
      <dgm:spPr/>
      <dgm:t>
        <a:bodyPr/>
        <a:lstStyle/>
        <a:p>
          <a:endParaRPr lang="en-US"/>
        </a:p>
      </dgm:t>
    </dgm:pt>
    <dgm:pt modelId="{BABD06F8-ACE8-4000-8FD0-A1E2A3F91F62}" type="sibTrans" cxnId="{5D861AD9-96CF-44ED-A505-F6393D83F322}">
      <dgm:prSet/>
      <dgm:spPr/>
      <dgm:t>
        <a:bodyPr/>
        <a:lstStyle/>
        <a:p>
          <a:endParaRPr lang="en-US"/>
        </a:p>
      </dgm:t>
    </dgm:pt>
    <dgm:pt modelId="{84B1DBDF-A4A0-4275-BCE4-49EDD5AB89F3}">
      <dgm:prSet/>
      <dgm:spPr/>
      <dgm:t>
        <a:bodyPr/>
        <a:lstStyle/>
        <a:p>
          <a:r>
            <a:rPr lang="en-US"/>
            <a:t>Date:</a:t>
          </a:r>
        </a:p>
      </dgm:t>
    </dgm:pt>
    <dgm:pt modelId="{1BB24479-6B3E-4FDB-97BE-156FA0773C85}" type="parTrans" cxnId="{5AF93234-7C10-49E5-817D-62705C46B7A9}">
      <dgm:prSet/>
      <dgm:spPr/>
      <dgm:t>
        <a:bodyPr/>
        <a:lstStyle/>
        <a:p>
          <a:endParaRPr lang="en-US"/>
        </a:p>
      </dgm:t>
    </dgm:pt>
    <dgm:pt modelId="{7AA15E61-6ECA-48AB-B906-C01B3C8A0529}" type="sibTrans" cxnId="{5AF93234-7C10-49E5-817D-62705C46B7A9}">
      <dgm:prSet/>
      <dgm:spPr/>
      <dgm:t>
        <a:bodyPr/>
        <a:lstStyle/>
        <a:p>
          <a:endParaRPr lang="en-US"/>
        </a:p>
      </dgm:t>
    </dgm:pt>
    <dgm:pt modelId="{E9A363BB-1860-4133-9F8D-17C97A385CB0}">
      <dgm:prSet/>
      <dgm:spPr/>
      <dgm:t>
        <a:bodyPr/>
        <a:lstStyle/>
        <a:p>
          <a:r>
            <a:rPr lang="en-US"/>
            <a:t>Year</a:t>
          </a:r>
        </a:p>
      </dgm:t>
    </dgm:pt>
    <dgm:pt modelId="{9FCF08CD-7B43-45B7-96E8-D77E836977C7}" type="parTrans" cxnId="{0895BA57-F58A-4C4E-B000-E6DFAAC7BD17}">
      <dgm:prSet/>
      <dgm:spPr/>
      <dgm:t>
        <a:bodyPr/>
        <a:lstStyle/>
        <a:p>
          <a:endParaRPr lang="en-US"/>
        </a:p>
      </dgm:t>
    </dgm:pt>
    <dgm:pt modelId="{0DE7B364-C90E-4282-8790-DB425460C214}" type="sibTrans" cxnId="{0895BA57-F58A-4C4E-B000-E6DFAAC7BD17}">
      <dgm:prSet/>
      <dgm:spPr/>
      <dgm:t>
        <a:bodyPr/>
        <a:lstStyle/>
        <a:p>
          <a:endParaRPr lang="en-US"/>
        </a:p>
      </dgm:t>
    </dgm:pt>
    <dgm:pt modelId="{9FD371C5-199C-48EE-B03E-315DEA9D724B}">
      <dgm:prSet/>
      <dgm:spPr/>
      <dgm:t>
        <a:bodyPr/>
        <a:lstStyle/>
        <a:p>
          <a:r>
            <a:rPr lang="en-US"/>
            <a:t>Quarter</a:t>
          </a:r>
        </a:p>
      </dgm:t>
    </dgm:pt>
    <dgm:pt modelId="{22ABE2F9-42A1-438A-968B-15C386BF62E8}" type="parTrans" cxnId="{FE70A82A-65A1-42DA-9540-44CC4CC48867}">
      <dgm:prSet/>
      <dgm:spPr/>
      <dgm:t>
        <a:bodyPr/>
        <a:lstStyle/>
        <a:p>
          <a:endParaRPr lang="en-US"/>
        </a:p>
      </dgm:t>
    </dgm:pt>
    <dgm:pt modelId="{3D57810A-00D7-4784-AB79-3B2B12EFD49C}" type="sibTrans" cxnId="{FE70A82A-65A1-42DA-9540-44CC4CC48867}">
      <dgm:prSet/>
      <dgm:spPr/>
      <dgm:t>
        <a:bodyPr/>
        <a:lstStyle/>
        <a:p>
          <a:endParaRPr lang="en-US"/>
        </a:p>
      </dgm:t>
    </dgm:pt>
    <dgm:pt modelId="{595FA3C0-56C7-4F1A-93F3-9160467F72D9}">
      <dgm:prSet/>
      <dgm:spPr/>
      <dgm:t>
        <a:bodyPr/>
        <a:lstStyle/>
        <a:p>
          <a:r>
            <a:rPr lang="en-US"/>
            <a:t>Month</a:t>
          </a:r>
        </a:p>
      </dgm:t>
    </dgm:pt>
    <dgm:pt modelId="{87832C42-13FF-4862-8092-963E9BC8F5D4}" type="parTrans" cxnId="{9BD254A7-A8A1-4EE5-BD97-8BBC1A13DC6E}">
      <dgm:prSet/>
      <dgm:spPr/>
      <dgm:t>
        <a:bodyPr/>
        <a:lstStyle/>
        <a:p>
          <a:endParaRPr lang="en-US"/>
        </a:p>
      </dgm:t>
    </dgm:pt>
    <dgm:pt modelId="{4FA2CC9B-F9B8-4858-A821-DA6A16B453E3}" type="sibTrans" cxnId="{9BD254A7-A8A1-4EE5-BD97-8BBC1A13DC6E}">
      <dgm:prSet/>
      <dgm:spPr/>
      <dgm:t>
        <a:bodyPr/>
        <a:lstStyle/>
        <a:p>
          <a:endParaRPr lang="en-US"/>
        </a:p>
      </dgm:t>
    </dgm:pt>
    <dgm:pt modelId="{C1B3A2E9-9903-45C4-80EA-8773C3D6797E}">
      <dgm:prSet/>
      <dgm:spPr/>
      <dgm:t>
        <a:bodyPr/>
        <a:lstStyle/>
        <a:p>
          <a:r>
            <a:rPr lang="en-US"/>
            <a:t>Day</a:t>
          </a:r>
        </a:p>
      </dgm:t>
    </dgm:pt>
    <dgm:pt modelId="{95CED93B-0B0A-4C42-AE42-8EFFC8B7792D}" type="parTrans" cxnId="{CFEE243D-5E4A-48F0-A2AB-B5F1FE18A13A}">
      <dgm:prSet/>
      <dgm:spPr/>
      <dgm:t>
        <a:bodyPr/>
        <a:lstStyle/>
        <a:p>
          <a:endParaRPr lang="en-US"/>
        </a:p>
      </dgm:t>
    </dgm:pt>
    <dgm:pt modelId="{D57725BC-C48E-48B8-A0F7-DD2776A08664}" type="sibTrans" cxnId="{CFEE243D-5E4A-48F0-A2AB-B5F1FE18A13A}">
      <dgm:prSet/>
      <dgm:spPr/>
      <dgm:t>
        <a:bodyPr/>
        <a:lstStyle/>
        <a:p>
          <a:endParaRPr lang="en-US"/>
        </a:p>
      </dgm:t>
    </dgm:pt>
    <dgm:pt modelId="{8CF4F5C5-CA11-4394-ACB5-F406C49AB84F}" type="pres">
      <dgm:prSet presAssocID="{8EC23687-990F-42F0-AC0A-D6A42512275A}" presName="linear" presStyleCnt="0">
        <dgm:presLayoutVars>
          <dgm:dir/>
          <dgm:animLvl val="lvl"/>
          <dgm:resizeHandles val="exact"/>
        </dgm:presLayoutVars>
      </dgm:prSet>
      <dgm:spPr/>
    </dgm:pt>
    <dgm:pt modelId="{61636C7B-62E3-4FED-B45F-8BA04279020D}" type="pres">
      <dgm:prSet presAssocID="{6F6A83BE-A9BC-4D30-9A9E-629FB2B654C6}" presName="parentLin" presStyleCnt="0"/>
      <dgm:spPr/>
    </dgm:pt>
    <dgm:pt modelId="{591E111D-004F-4822-9088-DA014EBF5F17}" type="pres">
      <dgm:prSet presAssocID="{6F6A83BE-A9BC-4D30-9A9E-629FB2B654C6}" presName="parentLeftMargin" presStyleLbl="node1" presStyleIdx="0" presStyleCnt="3"/>
      <dgm:spPr/>
    </dgm:pt>
    <dgm:pt modelId="{5224533B-859F-4D41-B699-8F5C03F8F47D}" type="pres">
      <dgm:prSet presAssocID="{6F6A83BE-A9BC-4D30-9A9E-629FB2B654C6}" presName="parentText" presStyleLbl="node1" presStyleIdx="0" presStyleCnt="3">
        <dgm:presLayoutVars>
          <dgm:chMax val="0"/>
          <dgm:bulletEnabled val="1"/>
        </dgm:presLayoutVars>
      </dgm:prSet>
      <dgm:spPr/>
    </dgm:pt>
    <dgm:pt modelId="{F9F8CD62-02E8-466A-AABB-A44E15E99045}" type="pres">
      <dgm:prSet presAssocID="{6F6A83BE-A9BC-4D30-9A9E-629FB2B654C6}" presName="negativeSpace" presStyleCnt="0"/>
      <dgm:spPr/>
    </dgm:pt>
    <dgm:pt modelId="{0FF8ABEE-51CB-4FCC-B228-2634DF11B7D8}" type="pres">
      <dgm:prSet presAssocID="{6F6A83BE-A9BC-4D30-9A9E-629FB2B654C6}" presName="childText" presStyleLbl="conFgAcc1" presStyleIdx="0" presStyleCnt="3">
        <dgm:presLayoutVars>
          <dgm:bulletEnabled val="1"/>
        </dgm:presLayoutVars>
      </dgm:prSet>
      <dgm:spPr/>
    </dgm:pt>
    <dgm:pt modelId="{42E65873-C618-4A94-AE40-C30B5877337D}" type="pres">
      <dgm:prSet presAssocID="{43673EC3-DF3E-4FAD-9259-F92119B7C4EC}" presName="spaceBetweenRectangles" presStyleCnt="0"/>
      <dgm:spPr/>
    </dgm:pt>
    <dgm:pt modelId="{20C281C5-50FB-4748-97A8-C920DA61D5BE}" type="pres">
      <dgm:prSet presAssocID="{694462A9-AFA3-43B2-8A8F-2FBFEE0891D1}" presName="parentLin" presStyleCnt="0"/>
      <dgm:spPr/>
    </dgm:pt>
    <dgm:pt modelId="{BBDC7B07-15D4-4C5D-AA55-10709B283768}" type="pres">
      <dgm:prSet presAssocID="{694462A9-AFA3-43B2-8A8F-2FBFEE0891D1}" presName="parentLeftMargin" presStyleLbl="node1" presStyleIdx="0" presStyleCnt="3"/>
      <dgm:spPr/>
    </dgm:pt>
    <dgm:pt modelId="{F888840E-83F1-4745-8506-40F0CCE48344}" type="pres">
      <dgm:prSet presAssocID="{694462A9-AFA3-43B2-8A8F-2FBFEE0891D1}" presName="parentText" presStyleLbl="node1" presStyleIdx="1" presStyleCnt="3">
        <dgm:presLayoutVars>
          <dgm:chMax val="0"/>
          <dgm:bulletEnabled val="1"/>
        </dgm:presLayoutVars>
      </dgm:prSet>
      <dgm:spPr/>
    </dgm:pt>
    <dgm:pt modelId="{96410446-F7B2-4D4A-AD85-FA5322BFC216}" type="pres">
      <dgm:prSet presAssocID="{694462A9-AFA3-43B2-8A8F-2FBFEE0891D1}" presName="negativeSpace" presStyleCnt="0"/>
      <dgm:spPr/>
    </dgm:pt>
    <dgm:pt modelId="{5D70ECD3-C2F2-4764-901D-3362F76C611E}" type="pres">
      <dgm:prSet presAssocID="{694462A9-AFA3-43B2-8A8F-2FBFEE0891D1}" presName="childText" presStyleLbl="conFgAcc1" presStyleIdx="1" presStyleCnt="3">
        <dgm:presLayoutVars>
          <dgm:bulletEnabled val="1"/>
        </dgm:presLayoutVars>
      </dgm:prSet>
      <dgm:spPr/>
    </dgm:pt>
    <dgm:pt modelId="{63F83BBA-1A54-432A-BCEC-A9E4A1D3A47D}" type="pres">
      <dgm:prSet presAssocID="{ECC218BA-0E30-49CF-9186-7836A85AD46F}" presName="spaceBetweenRectangles" presStyleCnt="0"/>
      <dgm:spPr/>
    </dgm:pt>
    <dgm:pt modelId="{8665E1D9-CB2A-43CE-8DAF-150D170D00BD}" type="pres">
      <dgm:prSet presAssocID="{84B1DBDF-A4A0-4275-BCE4-49EDD5AB89F3}" presName="parentLin" presStyleCnt="0"/>
      <dgm:spPr/>
    </dgm:pt>
    <dgm:pt modelId="{8DD7BA63-A020-4802-BE04-B46531B86C4D}" type="pres">
      <dgm:prSet presAssocID="{84B1DBDF-A4A0-4275-BCE4-49EDD5AB89F3}" presName="parentLeftMargin" presStyleLbl="node1" presStyleIdx="1" presStyleCnt="3"/>
      <dgm:spPr/>
    </dgm:pt>
    <dgm:pt modelId="{B9E9F15B-6702-4C36-87A4-94FAB309AFF5}" type="pres">
      <dgm:prSet presAssocID="{84B1DBDF-A4A0-4275-BCE4-49EDD5AB89F3}" presName="parentText" presStyleLbl="node1" presStyleIdx="2" presStyleCnt="3">
        <dgm:presLayoutVars>
          <dgm:chMax val="0"/>
          <dgm:bulletEnabled val="1"/>
        </dgm:presLayoutVars>
      </dgm:prSet>
      <dgm:spPr/>
    </dgm:pt>
    <dgm:pt modelId="{47CAF21E-9D00-408E-B600-13A20D917805}" type="pres">
      <dgm:prSet presAssocID="{84B1DBDF-A4A0-4275-BCE4-49EDD5AB89F3}" presName="negativeSpace" presStyleCnt="0"/>
      <dgm:spPr/>
    </dgm:pt>
    <dgm:pt modelId="{9BFE080A-05EE-4683-AC2A-4D13D3916D1D}" type="pres">
      <dgm:prSet presAssocID="{84B1DBDF-A4A0-4275-BCE4-49EDD5AB89F3}" presName="childText" presStyleLbl="conFgAcc1" presStyleIdx="2" presStyleCnt="3">
        <dgm:presLayoutVars>
          <dgm:bulletEnabled val="1"/>
        </dgm:presLayoutVars>
      </dgm:prSet>
      <dgm:spPr/>
    </dgm:pt>
  </dgm:ptLst>
  <dgm:cxnLst>
    <dgm:cxn modelId="{DCAE0600-39E6-47E4-B6EB-73A7C5A604C8}" type="presOf" srcId="{6F6A83BE-A9BC-4D30-9A9E-629FB2B654C6}" destId="{591E111D-004F-4822-9088-DA014EBF5F17}" srcOrd="0" destOrd="0" presId="urn:microsoft.com/office/officeart/2005/8/layout/list1"/>
    <dgm:cxn modelId="{D41F9D05-C2D4-4D6E-A82D-65725190A248}" type="presOf" srcId="{84B1DBDF-A4A0-4275-BCE4-49EDD5AB89F3}" destId="{B9E9F15B-6702-4C36-87A4-94FAB309AFF5}" srcOrd="1" destOrd="0" presId="urn:microsoft.com/office/officeart/2005/8/layout/list1"/>
    <dgm:cxn modelId="{5B82EC16-8282-42E9-94B9-33E29CFE2AB8}" type="presOf" srcId="{6F6A83BE-A9BC-4D30-9A9E-629FB2B654C6}" destId="{5224533B-859F-4D41-B699-8F5C03F8F47D}" srcOrd="1" destOrd="0" presId="urn:microsoft.com/office/officeart/2005/8/layout/list1"/>
    <dgm:cxn modelId="{FE70A82A-65A1-42DA-9540-44CC4CC48867}" srcId="{84B1DBDF-A4A0-4275-BCE4-49EDD5AB89F3}" destId="{9FD371C5-199C-48EE-B03E-315DEA9D724B}" srcOrd="1" destOrd="0" parTransId="{22ABE2F9-42A1-438A-968B-15C386BF62E8}" sibTransId="{3D57810A-00D7-4784-AB79-3B2B12EFD49C}"/>
    <dgm:cxn modelId="{61957F2E-19D8-4430-A398-D47863F6FF73}" type="presOf" srcId="{84B1DBDF-A4A0-4275-BCE4-49EDD5AB89F3}" destId="{8DD7BA63-A020-4802-BE04-B46531B86C4D}" srcOrd="0" destOrd="0" presId="urn:microsoft.com/office/officeart/2005/8/layout/list1"/>
    <dgm:cxn modelId="{5AF93234-7C10-49E5-817D-62705C46B7A9}" srcId="{8EC23687-990F-42F0-AC0A-D6A42512275A}" destId="{84B1DBDF-A4A0-4275-BCE4-49EDD5AB89F3}" srcOrd="2" destOrd="0" parTransId="{1BB24479-6B3E-4FDB-97BE-156FA0773C85}" sibTransId="{7AA15E61-6ECA-48AB-B906-C01B3C8A0529}"/>
    <dgm:cxn modelId="{34CDCB3A-0F57-4573-894A-FEC7773044E7}" srcId="{8EC23687-990F-42F0-AC0A-D6A42512275A}" destId="{694462A9-AFA3-43B2-8A8F-2FBFEE0891D1}" srcOrd="1" destOrd="0" parTransId="{9CE6B6A3-475E-4C94-8BAB-DF30BCFE79A7}" sibTransId="{ECC218BA-0E30-49CF-9186-7836A85AD46F}"/>
    <dgm:cxn modelId="{CFEE243D-5E4A-48F0-A2AB-B5F1FE18A13A}" srcId="{84B1DBDF-A4A0-4275-BCE4-49EDD5AB89F3}" destId="{C1B3A2E9-9903-45C4-80EA-8773C3D6797E}" srcOrd="3" destOrd="0" parTransId="{95CED93B-0B0A-4C42-AE42-8EFFC8B7792D}" sibTransId="{D57725BC-C48E-48B8-A0F7-DD2776A08664}"/>
    <dgm:cxn modelId="{3212655D-D64E-4C23-98DF-72BEE52F17C0}" type="presOf" srcId="{29DC50BF-09D7-4B56-8B08-ADBB3D212429}" destId="{5D70ECD3-C2F2-4764-901D-3362F76C611E}" srcOrd="0" destOrd="1" presId="urn:microsoft.com/office/officeart/2005/8/layout/list1"/>
    <dgm:cxn modelId="{233D4A5D-E0A9-434E-9988-9647E352DE1D}" type="presOf" srcId="{595FA3C0-56C7-4F1A-93F3-9160467F72D9}" destId="{9BFE080A-05EE-4683-AC2A-4D13D3916D1D}" srcOrd="0" destOrd="2" presId="urn:microsoft.com/office/officeart/2005/8/layout/list1"/>
    <dgm:cxn modelId="{8D859264-5BEC-451E-BAE6-B5BE2C00ED69}" srcId="{6F6A83BE-A9BC-4D30-9A9E-629FB2B654C6}" destId="{734C9E1E-85D7-4598-862C-4FDEEB2B8ADE}" srcOrd="0" destOrd="0" parTransId="{F055040C-5F93-43BF-B908-CE7FC1F7B730}" sibTransId="{95862083-935D-42CE-84CF-ED8165B83F50}"/>
    <dgm:cxn modelId="{89CD0346-1455-4314-ABE0-145E21B0897D}" srcId="{6F6A83BE-A9BC-4D30-9A9E-629FB2B654C6}" destId="{22B02E84-C000-4EAA-BDF6-5FF45C7E31FC}" srcOrd="1" destOrd="0" parTransId="{141B8C26-20FD-44E8-8D99-3DD56988BA23}" sibTransId="{285317CF-4B72-4CF0-AF93-3452E304DA4F}"/>
    <dgm:cxn modelId="{AE2B0E6B-BBC1-4CE9-A471-F71257E1BCAB}" type="presOf" srcId="{694462A9-AFA3-43B2-8A8F-2FBFEE0891D1}" destId="{F888840E-83F1-4745-8506-40F0CCE48344}" srcOrd="1" destOrd="0" presId="urn:microsoft.com/office/officeart/2005/8/layout/list1"/>
    <dgm:cxn modelId="{81257F6D-8CB9-47DC-9BBF-875E1BAB3FFF}" type="presOf" srcId="{9024AD36-6A31-4635-BD6A-624B67D89480}" destId="{5D70ECD3-C2F2-4764-901D-3362F76C611E}" srcOrd="0" destOrd="0" presId="urn:microsoft.com/office/officeart/2005/8/layout/list1"/>
    <dgm:cxn modelId="{DD01AC53-2FEE-4A86-8128-FFBE5FB12468}" type="presOf" srcId="{2E403A93-A1C5-44C5-AB29-15C47EB3A0AA}" destId="{5D70ECD3-C2F2-4764-901D-3362F76C611E}" srcOrd="0" destOrd="3" presId="urn:microsoft.com/office/officeart/2005/8/layout/list1"/>
    <dgm:cxn modelId="{0895BA57-F58A-4C4E-B000-E6DFAAC7BD17}" srcId="{84B1DBDF-A4A0-4275-BCE4-49EDD5AB89F3}" destId="{E9A363BB-1860-4133-9F8D-17C97A385CB0}" srcOrd="0" destOrd="0" parTransId="{9FCF08CD-7B43-45B7-96E8-D77E836977C7}" sibTransId="{0DE7B364-C90E-4282-8790-DB425460C214}"/>
    <dgm:cxn modelId="{BC9AE57C-2103-4D32-A2C6-AFB0BF5F37C5}" type="presOf" srcId="{734C9E1E-85D7-4598-862C-4FDEEB2B8ADE}" destId="{0FF8ABEE-51CB-4FCC-B228-2634DF11B7D8}" srcOrd="0" destOrd="0" presId="urn:microsoft.com/office/officeart/2005/8/layout/list1"/>
    <dgm:cxn modelId="{3B15347D-A0F5-4080-A366-7850C7D56DC1}" type="presOf" srcId="{8EC23687-990F-42F0-AC0A-D6A42512275A}" destId="{8CF4F5C5-CA11-4394-ACB5-F406C49AB84F}" srcOrd="0" destOrd="0" presId="urn:microsoft.com/office/officeart/2005/8/layout/list1"/>
    <dgm:cxn modelId="{CFD93E80-4930-4AC9-AEB4-D32ECA689866}" type="presOf" srcId="{694462A9-AFA3-43B2-8A8F-2FBFEE0891D1}" destId="{BBDC7B07-15D4-4C5D-AA55-10709B283768}" srcOrd="0" destOrd="0" presId="urn:microsoft.com/office/officeart/2005/8/layout/list1"/>
    <dgm:cxn modelId="{C07FEB85-27F2-4F2A-B4ED-3FDF7C880483}" type="presOf" srcId="{4010F1C4-54DD-43CE-941C-9B534E1B4EE3}" destId="{5D70ECD3-C2F2-4764-901D-3362F76C611E}" srcOrd="0" destOrd="2" presId="urn:microsoft.com/office/officeart/2005/8/layout/list1"/>
    <dgm:cxn modelId="{4C526389-D495-4F57-B659-6F0052221BF4}" srcId="{694462A9-AFA3-43B2-8A8F-2FBFEE0891D1}" destId="{9024AD36-6A31-4635-BD6A-624B67D89480}" srcOrd="0" destOrd="0" parTransId="{218382F3-F842-44A6-9719-5EACA338E49F}" sibTransId="{F0CA10CC-EE3B-4F5C-A444-F1F386E3F724}"/>
    <dgm:cxn modelId="{7A30068A-760E-4EE5-811B-CB05FD2F45E9}" type="presOf" srcId="{E9A363BB-1860-4133-9F8D-17C97A385CB0}" destId="{9BFE080A-05EE-4683-AC2A-4D13D3916D1D}" srcOrd="0" destOrd="0" presId="urn:microsoft.com/office/officeart/2005/8/layout/list1"/>
    <dgm:cxn modelId="{86747994-EEC9-4416-AF37-E851DD1BAB89}" type="presOf" srcId="{22B02E84-C000-4EAA-BDF6-5FF45C7E31FC}" destId="{0FF8ABEE-51CB-4FCC-B228-2634DF11B7D8}" srcOrd="0" destOrd="1" presId="urn:microsoft.com/office/officeart/2005/8/layout/list1"/>
    <dgm:cxn modelId="{9BD254A7-A8A1-4EE5-BD97-8BBC1A13DC6E}" srcId="{84B1DBDF-A4A0-4275-BCE4-49EDD5AB89F3}" destId="{595FA3C0-56C7-4F1A-93F3-9160467F72D9}" srcOrd="2" destOrd="0" parTransId="{87832C42-13FF-4862-8092-963E9BC8F5D4}" sibTransId="{4FA2CC9B-F9B8-4858-A821-DA6A16B453E3}"/>
    <dgm:cxn modelId="{1F4C9FB0-8FD9-42BE-90C8-A20DEA5945F1}" srcId="{8EC23687-990F-42F0-AC0A-D6A42512275A}" destId="{6F6A83BE-A9BC-4D30-9A9E-629FB2B654C6}" srcOrd="0" destOrd="0" parTransId="{79AF1AF9-4511-49C8-B059-AF1D7916C680}" sibTransId="{43673EC3-DF3E-4FAD-9259-F92119B7C4EC}"/>
    <dgm:cxn modelId="{A4DF86BA-1BA4-4363-979E-56927C822349}" srcId="{694462A9-AFA3-43B2-8A8F-2FBFEE0891D1}" destId="{29DC50BF-09D7-4B56-8B08-ADBB3D212429}" srcOrd="1" destOrd="0" parTransId="{DCC53660-CD91-46D9-B0FD-A4739141B3F9}" sibTransId="{DB7B1D65-C987-4136-A463-7C9E7945BFF0}"/>
    <dgm:cxn modelId="{6C59B0C7-800E-4AD7-8239-61D8BEF8219D}" srcId="{694462A9-AFA3-43B2-8A8F-2FBFEE0891D1}" destId="{4010F1C4-54DD-43CE-941C-9B534E1B4EE3}" srcOrd="2" destOrd="0" parTransId="{691ACE2D-C81E-46FB-BC3A-D2D25C7BBD1B}" sibTransId="{1AC687DA-B8E1-4B72-ACDA-9E45117DCD6A}"/>
    <dgm:cxn modelId="{618BCCCB-0451-4574-A9FC-A2C23DAFB60B}" type="presOf" srcId="{C1B3A2E9-9903-45C4-80EA-8773C3D6797E}" destId="{9BFE080A-05EE-4683-AC2A-4D13D3916D1D}" srcOrd="0" destOrd="3" presId="urn:microsoft.com/office/officeart/2005/8/layout/list1"/>
    <dgm:cxn modelId="{5D861AD9-96CF-44ED-A505-F6393D83F322}" srcId="{694462A9-AFA3-43B2-8A8F-2FBFEE0891D1}" destId="{2E403A93-A1C5-44C5-AB29-15C47EB3A0AA}" srcOrd="3" destOrd="0" parTransId="{2E59746B-5C59-4014-8B1C-3998D914E8FC}" sibTransId="{BABD06F8-ACE8-4000-8FD0-A1E2A3F91F62}"/>
    <dgm:cxn modelId="{20FDD5DA-4842-49FB-86E9-6AE314C431F9}" type="presOf" srcId="{9FD371C5-199C-48EE-B03E-315DEA9D724B}" destId="{9BFE080A-05EE-4683-AC2A-4D13D3916D1D}" srcOrd="0" destOrd="1" presId="urn:microsoft.com/office/officeart/2005/8/layout/list1"/>
    <dgm:cxn modelId="{D57E3882-08E1-435F-A62C-7DCD7FFE2C50}" type="presParOf" srcId="{8CF4F5C5-CA11-4394-ACB5-F406C49AB84F}" destId="{61636C7B-62E3-4FED-B45F-8BA04279020D}" srcOrd="0" destOrd="0" presId="urn:microsoft.com/office/officeart/2005/8/layout/list1"/>
    <dgm:cxn modelId="{8BE7F114-10A4-4FDA-9B22-D2766346853C}" type="presParOf" srcId="{61636C7B-62E3-4FED-B45F-8BA04279020D}" destId="{591E111D-004F-4822-9088-DA014EBF5F17}" srcOrd="0" destOrd="0" presId="urn:microsoft.com/office/officeart/2005/8/layout/list1"/>
    <dgm:cxn modelId="{D67DC0A9-4BFA-4322-B89C-9E764C12ABA7}" type="presParOf" srcId="{61636C7B-62E3-4FED-B45F-8BA04279020D}" destId="{5224533B-859F-4D41-B699-8F5C03F8F47D}" srcOrd="1" destOrd="0" presId="urn:microsoft.com/office/officeart/2005/8/layout/list1"/>
    <dgm:cxn modelId="{2A8EE340-9288-4B3C-B9F6-E09ED8A37E40}" type="presParOf" srcId="{8CF4F5C5-CA11-4394-ACB5-F406C49AB84F}" destId="{F9F8CD62-02E8-466A-AABB-A44E15E99045}" srcOrd="1" destOrd="0" presId="urn:microsoft.com/office/officeart/2005/8/layout/list1"/>
    <dgm:cxn modelId="{770E89F4-32CE-4ABC-A098-8A6AF8732045}" type="presParOf" srcId="{8CF4F5C5-CA11-4394-ACB5-F406C49AB84F}" destId="{0FF8ABEE-51CB-4FCC-B228-2634DF11B7D8}" srcOrd="2" destOrd="0" presId="urn:microsoft.com/office/officeart/2005/8/layout/list1"/>
    <dgm:cxn modelId="{30ED9F3D-5AB8-445C-92D6-69C2DCD99E73}" type="presParOf" srcId="{8CF4F5C5-CA11-4394-ACB5-F406C49AB84F}" destId="{42E65873-C618-4A94-AE40-C30B5877337D}" srcOrd="3" destOrd="0" presId="urn:microsoft.com/office/officeart/2005/8/layout/list1"/>
    <dgm:cxn modelId="{4A2808F6-BFE9-4D6B-8C2E-19122A6BF6EE}" type="presParOf" srcId="{8CF4F5C5-CA11-4394-ACB5-F406C49AB84F}" destId="{20C281C5-50FB-4748-97A8-C920DA61D5BE}" srcOrd="4" destOrd="0" presId="urn:microsoft.com/office/officeart/2005/8/layout/list1"/>
    <dgm:cxn modelId="{42543180-2B67-49E7-8D1D-B05038254A55}" type="presParOf" srcId="{20C281C5-50FB-4748-97A8-C920DA61D5BE}" destId="{BBDC7B07-15D4-4C5D-AA55-10709B283768}" srcOrd="0" destOrd="0" presId="urn:microsoft.com/office/officeart/2005/8/layout/list1"/>
    <dgm:cxn modelId="{3265B157-95AC-4AD7-A9C3-41E503E5F5FC}" type="presParOf" srcId="{20C281C5-50FB-4748-97A8-C920DA61D5BE}" destId="{F888840E-83F1-4745-8506-40F0CCE48344}" srcOrd="1" destOrd="0" presId="urn:microsoft.com/office/officeart/2005/8/layout/list1"/>
    <dgm:cxn modelId="{DA23DAF4-6F53-4F4C-8C44-74A779C3C7B4}" type="presParOf" srcId="{8CF4F5C5-CA11-4394-ACB5-F406C49AB84F}" destId="{96410446-F7B2-4D4A-AD85-FA5322BFC216}" srcOrd="5" destOrd="0" presId="urn:microsoft.com/office/officeart/2005/8/layout/list1"/>
    <dgm:cxn modelId="{FCE2EC29-4304-4E2E-8148-137DA7F35DAB}" type="presParOf" srcId="{8CF4F5C5-CA11-4394-ACB5-F406C49AB84F}" destId="{5D70ECD3-C2F2-4764-901D-3362F76C611E}" srcOrd="6" destOrd="0" presId="urn:microsoft.com/office/officeart/2005/8/layout/list1"/>
    <dgm:cxn modelId="{FCEDDCE0-CFB8-4F05-8579-549277AB7989}" type="presParOf" srcId="{8CF4F5C5-CA11-4394-ACB5-F406C49AB84F}" destId="{63F83BBA-1A54-432A-BCEC-A9E4A1D3A47D}" srcOrd="7" destOrd="0" presId="urn:microsoft.com/office/officeart/2005/8/layout/list1"/>
    <dgm:cxn modelId="{60001608-CC51-4E69-A855-FFED5E9BBC1E}" type="presParOf" srcId="{8CF4F5C5-CA11-4394-ACB5-F406C49AB84F}" destId="{8665E1D9-CB2A-43CE-8DAF-150D170D00BD}" srcOrd="8" destOrd="0" presId="urn:microsoft.com/office/officeart/2005/8/layout/list1"/>
    <dgm:cxn modelId="{7618490F-CB59-4CCC-A403-298042DA0598}" type="presParOf" srcId="{8665E1D9-CB2A-43CE-8DAF-150D170D00BD}" destId="{8DD7BA63-A020-4802-BE04-B46531B86C4D}" srcOrd="0" destOrd="0" presId="urn:microsoft.com/office/officeart/2005/8/layout/list1"/>
    <dgm:cxn modelId="{29A1AF59-3387-47A2-A0B1-0BE086965054}" type="presParOf" srcId="{8665E1D9-CB2A-43CE-8DAF-150D170D00BD}" destId="{B9E9F15B-6702-4C36-87A4-94FAB309AFF5}" srcOrd="1" destOrd="0" presId="urn:microsoft.com/office/officeart/2005/8/layout/list1"/>
    <dgm:cxn modelId="{B1038209-E1B7-49D3-880F-9D6EC5F0F0ED}" type="presParOf" srcId="{8CF4F5C5-CA11-4394-ACB5-F406C49AB84F}" destId="{47CAF21E-9D00-408E-B600-13A20D917805}" srcOrd="9" destOrd="0" presId="urn:microsoft.com/office/officeart/2005/8/layout/list1"/>
    <dgm:cxn modelId="{AE2D9E35-11C5-4804-AA54-2EFAAFCF726B}" type="presParOf" srcId="{8CF4F5C5-CA11-4394-ACB5-F406C49AB84F}" destId="{9BFE080A-05EE-4683-AC2A-4D13D3916D1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B5729D-AF1B-43E3-8A95-460A4745D59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110E4BB-F407-4B85-BEF1-0E71A787317B}">
      <dgm:prSet/>
      <dgm:spPr/>
      <dgm:t>
        <a:bodyPr/>
        <a:lstStyle/>
        <a:p>
          <a:r>
            <a:rPr lang="en-US"/>
            <a:t>Americas Manager </a:t>
          </a:r>
        </a:p>
      </dgm:t>
    </dgm:pt>
    <dgm:pt modelId="{75BACB7A-A0CA-4D44-84A5-73B570F786D5}" type="parTrans" cxnId="{CD2FA16A-854E-419C-BB1B-39CC7A22CDD4}">
      <dgm:prSet/>
      <dgm:spPr/>
      <dgm:t>
        <a:bodyPr/>
        <a:lstStyle/>
        <a:p>
          <a:endParaRPr lang="en-US"/>
        </a:p>
      </dgm:t>
    </dgm:pt>
    <dgm:pt modelId="{00857479-5FDD-46B5-9D37-8AB888C0368E}" type="sibTrans" cxnId="{CD2FA16A-854E-419C-BB1B-39CC7A22CDD4}">
      <dgm:prSet/>
      <dgm:spPr/>
      <dgm:t>
        <a:bodyPr/>
        <a:lstStyle/>
        <a:p>
          <a:endParaRPr lang="en-US"/>
        </a:p>
      </dgm:t>
    </dgm:pt>
    <dgm:pt modelId="{63B69157-2093-43A4-81BE-6677CC35EB7B}">
      <dgm:prSet/>
      <dgm:spPr/>
      <dgm:t>
        <a:bodyPr/>
        <a:lstStyle/>
        <a:p>
          <a:r>
            <a:rPr lang="en-US" dirty="0"/>
            <a:t>[Region] = "Americas"</a:t>
          </a:r>
        </a:p>
      </dgm:t>
    </dgm:pt>
    <dgm:pt modelId="{F5FE2934-0208-4879-8A40-4B362FF167CE}" type="parTrans" cxnId="{0EF4E012-E8C9-4BCB-A4FC-67013EE535B9}">
      <dgm:prSet/>
      <dgm:spPr/>
      <dgm:t>
        <a:bodyPr/>
        <a:lstStyle/>
        <a:p>
          <a:endParaRPr lang="en-US"/>
        </a:p>
      </dgm:t>
    </dgm:pt>
    <dgm:pt modelId="{99491518-7717-4B74-AFC2-00BA231173FF}" type="sibTrans" cxnId="{0EF4E012-E8C9-4BCB-A4FC-67013EE535B9}">
      <dgm:prSet/>
      <dgm:spPr/>
      <dgm:t>
        <a:bodyPr/>
        <a:lstStyle/>
        <a:p>
          <a:endParaRPr lang="en-US"/>
        </a:p>
      </dgm:t>
    </dgm:pt>
    <dgm:pt modelId="{E450FCE9-6639-44CF-A779-9198B04E5151}">
      <dgm:prSet/>
      <dgm:spPr/>
      <dgm:t>
        <a:bodyPr/>
        <a:lstStyle/>
        <a:p>
          <a:r>
            <a:rPr lang="en-US"/>
            <a:t>APAC Manager:</a:t>
          </a:r>
        </a:p>
      </dgm:t>
    </dgm:pt>
    <dgm:pt modelId="{429AB87E-75A0-407C-8ACB-0B9C8353A091}" type="parTrans" cxnId="{C437AC71-C1E5-4BC5-8FD1-E1267C61027A}">
      <dgm:prSet/>
      <dgm:spPr/>
      <dgm:t>
        <a:bodyPr/>
        <a:lstStyle/>
        <a:p>
          <a:endParaRPr lang="en-US"/>
        </a:p>
      </dgm:t>
    </dgm:pt>
    <dgm:pt modelId="{A49772EF-3B21-4DCE-A02A-7D2DD2D512CD}" type="sibTrans" cxnId="{C437AC71-C1E5-4BC5-8FD1-E1267C61027A}">
      <dgm:prSet/>
      <dgm:spPr/>
      <dgm:t>
        <a:bodyPr/>
        <a:lstStyle/>
        <a:p>
          <a:endParaRPr lang="en-US"/>
        </a:p>
      </dgm:t>
    </dgm:pt>
    <dgm:pt modelId="{BCC8CD73-2D17-4DB5-A342-337054055E41}">
      <dgm:prSet/>
      <dgm:spPr/>
      <dgm:t>
        <a:bodyPr/>
        <a:lstStyle/>
        <a:p>
          <a:r>
            <a:rPr lang="en-US" dirty="0"/>
            <a:t>[Region] = "APAC"</a:t>
          </a:r>
        </a:p>
      </dgm:t>
    </dgm:pt>
    <dgm:pt modelId="{5EE2124E-EA0B-43F9-B9AE-7F8ABD839B65}" type="parTrans" cxnId="{82D804B1-E474-478C-A5C1-129208A90B33}">
      <dgm:prSet/>
      <dgm:spPr/>
      <dgm:t>
        <a:bodyPr/>
        <a:lstStyle/>
        <a:p>
          <a:endParaRPr lang="en-US"/>
        </a:p>
      </dgm:t>
    </dgm:pt>
    <dgm:pt modelId="{58825411-807F-41A6-9D59-4855B1F6195E}" type="sibTrans" cxnId="{82D804B1-E474-478C-A5C1-129208A90B33}">
      <dgm:prSet/>
      <dgm:spPr/>
      <dgm:t>
        <a:bodyPr/>
        <a:lstStyle/>
        <a:p>
          <a:endParaRPr lang="en-US"/>
        </a:p>
      </dgm:t>
    </dgm:pt>
    <dgm:pt modelId="{2CE9C041-E980-4458-B1C6-E4D2D15A4EF0}">
      <dgm:prSet/>
      <dgm:spPr/>
      <dgm:t>
        <a:bodyPr/>
        <a:lstStyle/>
        <a:p>
          <a:r>
            <a:rPr lang="en-US"/>
            <a:t>EMEA Manager:</a:t>
          </a:r>
        </a:p>
      </dgm:t>
    </dgm:pt>
    <dgm:pt modelId="{9058C7C3-2F6E-438B-BF86-3011992279D3}" type="parTrans" cxnId="{F88CF4E0-97FB-404C-A4E3-798A4667DD0E}">
      <dgm:prSet/>
      <dgm:spPr/>
      <dgm:t>
        <a:bodyPr/>
        <a:lstStyle/>
        <a:p>
          <a:endParaRPr lang="en-US"/>
        </a:p>
      </dgm:t>
    </dgm:pt>
    <dgm:pt modelId="{4A3357F8-D84D-401D-AD87-20E25F43AA3E}" type="sibTrans" cxnId="{F88CF4E0-97FB-404C-A4E3-798A4667DD0E}">
      <dgm:prSet/>
      <dgm:spPr/>
      <dgm:t>
        <a:bodyPr/>
        <a:lstStyle/>
        <a:p>
          <a:endParaRPr lang="en-US"/>
        </a:p>
      </dgm:t>
    </dgm:pt>
    <dgm:pt modelId="{11A2124A-0B74-4503-8697-62385186ACB5}">
      <dgm:prSet/>
      <dgm:spPr/>
      <dgm:t>
        <a:bodyPr/>
        <a:lstStyle/>
        <a:p>
          <a:r>
            <a:rPr lang="en-US"/>
            <a:t>[Region] = "EMEA"</a:t>
          </a:r>
        </a:p>
      </dgm:t>
    </dgm:pt>
    <dgm:pt modelId="{A7D291AE-EACB-4770-B49C-C848C25EB3FD}" type="parTrans" cxnId="{3ECD46A6-4527-4B25-81E3-2071D2714CFB}">
      <dgm:prSet/>
      <dgm:spPr/>
      <dgm:t>
        <a:bodyPr/>
        <a:lstStyle/>
        <a:p>
          <a:endParaRPr lang="en-US"/>
        </a:p>
      </dgm:t>
    </dgm:pt>
    <dgm:pt modelId="{03C65F5F-FB06-47A3-A5ED-97D3C753ECF3}" type="sibTrans" cxnId="{3ECD46A6-4527-4B25-81E3-2071D2714CFB}">
      <dgm:prSet/>
      <dgm:spPr/>
      <dgm:t>
        <a:bodyPr/>
        <a:lstStyle/>
        <a:p>
          <a:endParaRPr lang="en-US"/>
        </a:p>
      </dgm:t>
    </dgm:pt>
    <dgm:pt modelId="{C3C799BD-E7E8-4C51-AEF8-D530E39ADB01}" type="pres">
      <dgm:prSet presAssocID="{F6B5729D-AF1B-43E3-8A95-460A4745D59B}" presName="linear" presStyleCnt="0">
        <dgm:presLayoutVars>
          <dgm:animLvl val="lvl"/>
          <dgm:resizeHandles val="exact"/>
        </dgm:presLayoutVars>
      </dgm:prSet>
      <dgm:spPr/>
    </dgm:pt>
    <dgm:pt modelId="{D04463DE-923F-49DD-9E38-B2F54B95F381}" type="pres">
      <dgm:prSet presAssocID="{7110E4BB-F407-4B85-BEF1-0E71A787317B}" presName="parentText" presStyleLbl="node1" presStyleIdx="0" presStyleCnt="3">
        <dgm:presLayoutVars>
          <dgm:chMax val="0"/>
          <dgm:bulletEnabled val="1"/>
        </dgm:presLayoutVars>
      </dgm:prSet>
      <dgm:spPr/>
    </dgm:pt>
    <dgm:pt modelId="{8DF38517-D0FC-42B8-8A8A-86B6579E8A16}" type="pres">
      <dgm:prSet presAssocID="{7110E4BB-F407-4B85-BEF1-0E71A787317B}" presName="childText" presStyleLbl="revTx" presStyleIdx="0" presStyleCnt="3">
        <dgm:presLayoutVars>
          <dgm:bulletEnabled val="1"/>
        </dgm:presLayoutVars>
      </dgm:prSet>
      <dgm:spPr/>
    </dgm:pt>
    <dgm:pt modelId="{802A11A9-79C7-494A-A563-0B5E372BE212}" type="pres">
      <dgm:prSet presAssocID="{E450FCE9-6639-44CF-A779-9198B04E5151}" presName="parentText" presStyleLbl="node1" presStyleIdx="1" presStyleCnt="3">
        <dgm:presLayoutVars>
          <dgm:chMax val="0"/>
          <dgm:bulletEnabled val="1"/>
        </dgm:presLayoutVars>
      </dgm:prSet>
      <dgm:spPr/>
    </dgm:pt>
    <dgm:pt modelId="{073929C2-3FED-4EB8-9274-283BFF671355}" type="pres">
      <dgm:prSet presAssocID="{E450FCE9-6639-44CF-A779-9198B04E5151}" presName="childText" presStyleLbl="revTx" presStyleIdx="1" presStyleCnt="3">
        <dgm:presLayoutVars>
          <dgm:bulletEnabled val="1"/>
        </dgm:presLayoutVars>
      </dgm:prSet>
      <dgm:spPr/>
    </dgm:pt>
    <dgm:pt modelId="{3A0CA606-936B-458C-A81A-015AE7B2D095}" type="pres">
      <dgm:prSet presAssocID="{2CE9C041-E980-4458-B1C6-E4D2D15A4EF0}" presName="parentText" presStyleLbl="node1" presStyleIdx="2" presStyleCnt="3">
        <dgm:presLayoutVars>
          <dgm:chMax val="0"/>
          <dgm:bulletEnabled val="1"/>
        </dgm:presLayoutVars>
      </dgm:prSet>
      <dgm:spPr/>
    </dgm:pt>
    <dgm:pt modelId="{5516BF6E-B3EE-47D0-95B4-7274E33BEC36}" type="pres">
      <dgm:prSet presAssocID="{2CE9C041-E980-4458-B1C6-E4D2D15A4EF0}" presName="childText" presStyleLbl="revTx" presStyleIdx="2" presStyleCnt="3">
        <dgm:presLayoutVars>
          <dgm:bulletEnabled val="1"/>
        </dgm:presLayoutVars>
      </dgm:prSet>
      <dgm:spPr/>
    </dgm:pt>
  </dgm:ptLst>
  <dgm:cxnLst>
    <dgm:cxn modelId="{0EF4E012-E8C9-4BCB-A4FC-67013EE535B9}" srcId="{7110E4BB-F407-4B85-BEF1-0E71A787317B}" destId="{63B69157-2093-43A4-81BE-6677CC35EB7B}" srcOrd="0" destOrd="0" parTransId="{F5FE2934-0208-4879-8A40-4B362FF167CE}" sibTransId="{99491518-7717-4B74-AFC2-00BA231173FF}"/>
    <dgm:cxn modelId="{1D0A2215-EF85-400A-84D2-5DCD22AEA6E0}" type="presOf" srcId="{2CE9C041-E980-4458-B1C6-E4D2D15A4EF0}" destId="{3A0CA606-936B-458C-A81A-015AE7B2D095}" srcOrd="0" destOrd="0" presId="urn:microsoft.com/office/officeart/2005/8/layout/vList2"/>
    <dgm:cxn modelId="{A69E0066-5835-4BC8-AE03-2F540B3B0D97}" type="presOf" srcId="{11A2124A-0B74-4503-8697-62385186ACB5}" destId="{5516BF6E-B3EE-47D0-95B4-7274E33BEC36}" srcOrd="0" destOrd="0" presId="urn:microsoft.com/office/officeart/2005/8/layout/vList2"/>
    <dgm:cxn modelId="{CD2FA16A-854E-419C-BB1B-39CC7A22CDD4}" srcId="{F6B5729D-AF1B-43E3-8A95-460A4745D59B}" destId="{7110E4BB-F407-4B85-BEF1-0E71A787317B}" srcOrd="0" destOrd="0" parTransId="{75BACB7A-A0CA-4D44-84A5-73B570F786D5}" sibTransId="{00857479-5FDD-46B5-9D37-8AB888C0368E}"/>
    <dgm:cxn modelId="{4A2DEE6A-3E35-4A38-BC02-C8E0DEBC8B63}" type="presOf" srcId="{E450FCE9-6639-44CF-A779-9198B04E5151}" destId="{802A11A9-79C7-494A-A563-0B5E372BE212}" srcOrd="0" destOrd="0" presId="urn:microsoft.com/office/officeart/2005/8/layout/vList2"/>
    <dgm:cxn modelId="{C437AC71-C1E5-4BC5-8FD1-E1267C61027A}" srcId="{F6B5729D-AF1B-43E3-8A95-460A4745D59B}" destId="{E450FCE9-6639-44CF-A779-9198B04E5151}" srcOrd="1" destOrd="0" parTransId="{429AB87E-75A0-407C-8ACB-0B9C8353A091}" sibTransId="{A49772EF-3B21-4DCE-A02A-7D2DD2D512CD}"/>
    <dgm:cxn modelId="{6B16118A-F7BA-4F63-B28E-4226CD813376}" type="presOf" srcId="{7110E4BB-F407-4B85-BEF1-0E71A787317B}" destId="{D04463DE-923F-49DD-9E38-B2F54B95F381}" srcOrd="0" destOrd="0" presId="urn:microsoft.com/office/officeart/2005/8/layout/vList2"/>
    <dgm:cxn modelId="{E683DB92-0A26-434C-91F8-0EFD4548247A}" type="presOf" srcId="{63B69157-2093-43A4-81BE-6677CC35EB7B}" destId="{8DF38517-D0FC-42B8-8A8A-86B6579E8A16}" srcOrd="0" destOrd="0" presId="urn:microsoft.com/office/officeart/2005/8/layout/vList2"/>
    <dgm:cxn modelId="{3ECD46A6-4527-4B25-81E3-2071D2714CFB}" srcId="{2CE9C041-E980-4458-B1C6-E4D2D15A4EF0}" destId="{11A2124A-0B74-4503-8697-62385186ACB5}" srcOrd="0" destOrd="0" parTransId="{A7D291AE-EACB-4770-B49C-C848C25EB3FD}" sibTransId="{03C65F5F-FB06-47A3-A5ED-97D3C753ECF3}"/>
    <dgm:cxn modelId="{82D804B1-E474-478C-A5C1-129208A90B33}" srcId="{E450FCE9-6639-44CF-A779-9198B04E5151}" destId="{BCC8CD73-2D17-4DB5-A342-337054055E41}" srcOrd="0" destOrd="0" parTransId="{5EE2124E-EA0B-43F9-B9AE-7F8ABD839B65}" sibTransId="{58825411-807F-41A6-9D59-4855B1F6195E}"/>
    <dgm:cxn modelId="{F8FD03DE-3D71-4847-B041-00851AA8EA5B}" type="presOf" srcId="{F6B5729D-AF1B-43E3-8A95-460A4745D59B}" destId="{C3C799BD-E7E8-4C51-AEF8-D530E39ADB01}" srcOrd="0" destOrd="0" presId="urn:microsoft.com/office/officeart/2005/8/layout/vList2"/>
    <dgm:cxn modelId="{F88CF4E0-97FB-404C-A4E3-798A4667DD0E}" srcId="{F6B5729D-AF1B-43E3-8A95-460A4745D59B}" destId="{2CE9C041-E980-4458-B1C6-E4D2D15A4EF0}" srcOrd="2" destOrd="0" parTransId="{9058C7C3-2F6E-438B-BF86-3011992279D3}" sibTransId="{4A3357F8-D84D-401D-AD87-20E25F43AA3E}"/>
    <dgm:cxn modelId="{FB30B3F6-473F-4237-B200-5B7F7857DF79}" type="presOf" srcId="{BCC8CD73-2D17-4DB5-A342-337054055E41}" destId="{073929C2-3FED-4EB8-9274-283BFF671355}" srcOrd="0" destOrd="0" presId="urn:microsoft.com/office/officeart/2005/8/layout/vList2"/>
    <dgm:cxn modelId="{BCA6605B-B664-49FF-A971-7935735DFB35}" type="presParOf" srcId="{C3C799BD-E7E8-4C51-AEF8-D530E39ADB01}" destId="{D04463DE-923F-49DD-9E38-B2F54B95F381}" srcOrd="0" destOrd="0" presId="urn:microsoft.com/office/officeart/2005/8/layout/vList2"/>
    <dgm:cxn modelId="{ACF048BC-33C1-44DA-96CE-82F6FAE0D5FB}" type="presParOf" srcId="{C3C799BD-E7E8-4C51-AEF8-D530E39ADB01}" destId="{8DF38517-D0FC-42B8-8A8A-86B6579E8A16}" srcOrd="1" destOrd="0" presId="urn:microsoft.com/office/officeart/2005/8/layout/vList2"/>
    <dgm:cxn modelId="{33C05372-1728-4A8D-9758-2EC379047E96}" type="presParOf" srcId="{C3C799BD-E7E8-4C51-AEF8-D530E39ADB01}" destId="{802A11A9-79C7-494A-A563-0B5E372BE212}" srcOrd="2" destOrd="0" presId="urn:microsoft.com/office/officeart/2005/8/layout/vList2"/>
    <dgm:cxn modelId="{BDCFE347-7551-4F53-BF7C-CD3B03CF2B75}" type="presParOf" srcId="{C3C799BD-E7E8-4C51-AEF8-D530E39ADB01}" destId="{073929C2-3FED-4EB8-9274-283BFF671355}" srcOrd="3" destOrd="0" presId="urn:microsoft.com/office/officeart/2005/8/layout/vList2"/>
    <dgm:cxn modelId="{CD846DAF-4B1E-41B5-BB1B-3B9BF7DEF895}" type="presParOf" srcId="{C3C799BD-E7E8-4C51-AEF8-D530E39ADB01}" destId="{3A0CA606-936B-458C-A81A-015AE7B2D095}" srcOrd="4" destOrd="0" presId="urn:microsoft.com/office/officeart/2005/8/layout/vList2"/>
    <dgm:cxn modelId="{A9F57CB3-4C3E-4230-9112-836A3BF1DC81}" type="presParOf" srcId="{C3C799BD-E7E8-4C51-AEF8-D530E39ADB01}" destId="{5516BF6E-B3EE-47D0-95B4-7274E33BEC3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382C80-9BD7-4B8F-AD77-7F5EA65146EC}" type="doc">
      <dgm:prSet loTypeId="urn:microsoft.com/office/officeart/2005/8/layout/hList1" loCatId="list" qsTypeId="urn:microsoft.com/office/officeart/2005/8/quickstyle/simple2" qsCatId="simple" csTypeId="urn:microsoft.com/office/officeart/2005/8/colors/colorful2" csCatId="colorful" phldr="1"/>
      <dgm:spPr/>
      <dgm:t>
        <a:bodyPr/>
        <a:lstStyle/>
        <a:p>
          <a:endParaRPr lang="en-US"/>
        </a:p>
      </dgm:t>
    </dgm:pt>
    <dgm:pt modelId="{9333CC03-24F9-4851-B767-C18B812A680A}">
      <dgm:prSet/>
      <dgm:spPr/>
      <dgm:t>
        <a:bodyPr/>
        <a:lstStyle/>
        <a:p>
          <a:r>
            <a:rPr lang="en-US" dirty="0"/>
            <a:t>We created a dashboard with 8 pages to navigate through:</a:t>
          </a:r>
        </a:p>
      </dgm:t>
    </dgm:pt>
    <dgm:pt modelId="{0B8AB8CE-46CA-4B7D-AD51-620FC25A29DB}" type="parTrans" cxnId="{1D127E2F-B4C1-4A90-9CD9-90D2910B9B48}">
      <dgm:prSet/>
      <dgm:spPr/>
      <dgm:t>
        <a:bodyPr/>
        <a:lstStyle/>
        <a:p>
          <a:endParaRPr lang="en-US"/>
        </a:p>
      </dgm:t>
    </dgm:pt>
    <dgm:pt modelId="{80D1943C-C5AA-4DA6-8757-D40D985C0C40}" type="sibTrans" cxnId="{1D127E2F-B4C1-4A90-9CD9-90D2910B9B48}">
      <dgm:prSet/>
      <dgm:spPr/>
      <dgm:t>
        <a:bodyPr/>
        <a:lstStyle/>
        <a:p>
          <a:endParaRPr lang="en-US"/>
        </a:p>
      </dgm:t>
    </dgm:pt>
    <dgm:pt modelId="{1A4B4F6F-6A2E-418C-A1AF-0B92AB492226}">
      <dgm:prSet/>
      <dgm:spPr/>
      <dgm:t>
        <a:bodyPr/>
        <a:lstStyle/>
        <a:p>
          <a:r>
            <a:rPr lang="en-US" b="1"/>
            <a:t>The Profits Analysis  </a:t>
          </a:r>
          <a:r>
            <a:rPr lang="en-US"/>
            <a:t>page</a:t>
          </a:r>
          <a:r>
            <a:rPr lang="en-US" b="1"/>
            <a:t> </a:t>
          </a:r>
          <a:r>
            <a:rPr lang="en-US"/>
            <a:t>allows managers to keep track of current state and trends of profitability.</a:t>
          </a:r>
        </a:p>
      </dgm:t>
    </dgm:pt>
    <dgm:pt modelId="{B0DC78CF-B6BB-4837-B932-A4E8A74D1009}" type="parTrans" cxnId="{2F9E4647-0E4B-4BEB-BB28-AEF68CCDEC0B}">
      <dgm:prSet/>
      <dgm:spPr/>
      <dgm:t>
        <a:bodyPr/>
        <a:lstStyle/>
        <a:p>
          <a:endParaRPr lang="en-US"/>
        </a:p>
      </dgm:t>
    </dgm:pt>
    <dgm:pt modelId="{8C4AFE52-4A0E-44CC-8288-5B57A56D3DAC}" type="sibTrans" cxnId="{2F9E4647-0E4B-4BEB-BB28-AEF68CCDEC0B}">
      <dgm:prSet/>
      <dgm:spPr/>
      <dgm:t>
        <a:bodyPr/>
        <a:lstStyle/>
        <a:p>
          <a:endParaRPr lang="en-US"/>
        </a:p>
      </dgm:t>
    </dgm:pt>
    <dgm:pt modelId="{90FC813F-3AD6-477D-B2A9-708737CC012F}">
      <dgm:prSet/>
      <dgm:spPr/>
      <dgm:t>
        <a:bodyPr/>
        <a:lstStyle/>
        <a:p>
          <a:r>
            <a:rPr lang="en-US" b="1" dirty="0"/>
            <a:t>The Divisions Analysis </a:t>
          </a:r>
          <a:r>
            <a:rPr lang="en-US" dirty="0"/>
            <a:t>page</a:t>
          </a:r>
          <a:r>
            <a:rPr lang="en-US" b="1" dirty="0"/>
            <a:t> </a:t>
          </a:r>
          <a:r>
            <a:rPr lang="en-US" b="0" dirty="0"/>
            <a:t>i</a:t>
          </a:r>
          <a:r>
            <a:rPr lang="en-US" dirty="0"/>
            <a:t>s designed to provide a comparison of the different divisions to each other in terms of Sales and Claims performance, and trends over time.</a:t>
          </a:r>
        </a:p>
      </dgm:t>
    </dgm:pt>
    <dgm:pt modelId="{DF9FA4FD-6B6C-4467-ADC6-9AFC46254957}" type="parTrans" cxnId="{BF555019-EAEE-42CF-AB47-317F77CBD344}">
      <dgm:prSet/>
      <dgm:spPr/>
      <dgm:t>
        <a:bodyPr/>
        <a:lstStyle/>
        <a:p>
          <a:endParaRPr lang="en-US"/>
        </a:p>
      </dgm:t>
    </dgm:pt>
    <dgm:pt modelId="{37B5EFAD-559A-4450-B444-809F32961A3D}" type="sibTrans" cxnId="{BF555019-EAEE-42CF-AB47-317F77CBD344}">
      <dgm:prSet/>
      <dgm:spPr/>
      <dgm:t>
        <a:bodyPr/>
        <a:lstStyle/>
        <a:p>
          <a:endParaRPr lang="en-US"/>
        </a:p>
      </dgm:t>
    </dgm:pt>
    <dgm:pt modelId="{3E18451C-BF60-41F4-82E2-D47B1011DD89}">
      <dgm:prSet/>
      <dgm:spPr/>
      <dgm:t>
        <a:bodyPr/>
        <a:lstStyle/>
        <a:p>
          <a:r>
            <a:rPr lang="en-US" b="1" dirty="0"/>
            <a:t>The Products Analysis </a:t>
          </a:r>
          <a:r>
            <a:rPr lang="en-US" dirty="0"/>
            <a:t>page</a:t>
          </a:r>
          <a:r>
            <a:rPr lang="en-US" b="1" dirty="0"/>
            <a:t> </a:t>
          </a:r>
          <a:r>
            <a:rPr lang="en-US" dirty="0"/>
            <a:t>is to compare products in the same segment to each other, and over time, in terms of Sales, Claims, Profits and performance against Target Profits.</a:t>
          </a:r>
        </a:p>
      </dgm:t>
    </dgm:pt>
    <dgm:pt modelId="{EFF3062B-AE8B-4186-9D4F-ADA08D1ECE4E}" type="parTrans" cxnId="{6639F574-B8A2-436A-BBD2-801E768F1BA9}">
      <dgm:prSet/>
      <dgm:spPr/>
      <dgm:t>
        <a:bodyPr/>
        <a:lstStyle/>
        <a:p>
          <a:endParaRPr lang="en-US"/>
        </a:p>
      </dgm:t>
    </dgm:pt>
    <dgm:pt modelId="{53F802B2-F047-4038-8A13-27E84F5AE67D}" type="sibTrans" cxnId="{6639F574-B8A2-436A-BBD2-801E768F1BA9}">
      <dgm:prSet/>
      <dgm:spPr/>
      <dgm:t>
        <a:bodyPr/>
        <a:lstStyle/>
        <a:p>
          <a:endParaRPr lang="en-US"/>
        </a:p>
      </dgm:t>
    </dgm:pt>
    <dgm:pt modelId="{18E2DF25-0FEA-47F8-8FC3-E27F6587FF64}">
      <dgm:prSet/>
      <dgm:spPr/>
      <dgm:t>
        <a:bodyPr/>
        <a:lstStyle/>
        <a:p>
          <a:r>
            <a:rPr lang="en-US" b="1" dirty="0"/>
            <a:t>The Industry Type Analysis </a:t>
          </a:r>
          <a:r>
            <a:rPr lang="en-US" b="0" dirty="0"/>
            <a:t>page</a:t>
          </a:r>
          <a:r>
            <a:rPr lang="en-US" b="1" dirty="0"/>
            <a:t>  </a:t>
          </a:r>
          <a:r>
            <a:rPr lang="en-US" dirty="0"/>
            <a:t>is to compare type of customers in terms of Orders, Sales and Claims, as well as observing Profits trends over time.</a:t>
          </a:r>
        </a:p>
      </dgm:t>
    </dgm:pt>
    <dgm:pt modelId="{ECA766CB-281E-4AF1-B531-EC4F036EFF9D}" type="parTrans" cxnId="{DE2CA97E-B013-493F-9E18-C3DCEF451835}">
      <dgm:prSet/>
      <dgm:spPr/>
      <dgm:t>
        <a:bodyPr/>
        <a:lstStyle/>
        <a:p>
          <a:endParaRPr lang="en-US"/>
        </a:p>
      </dgm:t>
    </dgm:pt>
    <dgm:pt modelId="{D787E58A-A6AF-4E52-A594-193FD7179A52}" type="sibTrans" cxnId="{DE2CA97E-B013-493F-9E18-C3DCEF451835}">
      <dgm:prSet/>
      <dgm:spPr/>
      <dgm:t>
        <a:bodyPr/>
        <a:lstStyle/>
        <a:p>
          <a:endParaRPr lang="en-US"/>
        </a:p>
      </dgm:t>
    </dgm:pt>
    <dgm:pt modelId="{5FC69EAD-CCB5-4F47-82C9-FB530583EA9B}">
      <dgm:prSet/>
      <dgm:spPr/>
      <dgm:t>
        <a:bodyPr/>
        <a:lstStyle/>
        <a:p>
          <a:r>
            <a:rPr lang="en-US" b="1" dirty="0"/>
            <a:t>The Regions Analysis </a:t>
          </a:r>
          <a:r>
            <a:rPr lang="en-US" dirty="0"/>
            <a:t>page provides perspectives of Sales, Claims and Profits amounts by customers per different regions and countries. </a:t>
          </a:r>
        </a:p>
      </dgm:t>
    </dgm:pt>
    <dgm:pt modelId="{BFA34B86-464B-4B99-95F1-9CFC6017CBC0}" type="parTrans" cxnId="{F9F11E07-1F90-4FB0-8250-5B45140EB387}">
      <dgm:prSet/>
      <dgm:spPr/>
      <dgm:t>
        <a:bodyPr/>
        <a:lstStyle/>
        <a:p>
          <a:endParaRPr lang="en-US"/>
        </a:p>
      </dgm:t>
    </dgm:pt>
    <dgm:pt modelId="{038AEC30-2A15-420E-9B7B-E2E78269DD48}" type="sibTrans" cxnId="{F9F11E07-1F90-4FB0-8250-5B45140EB387}">
      <dgm:prSet/>
      <dgm:spPr/>
      <dgm:t>
        <a:bodyPr/>
        <a:lstStyle/>
        <a:p>
          <a:endParaRPr lang="en-US"/>
        </a:p>
      </dgm:t>
    </dgm:pt>
    <dgm:pt modelId="{21965A55-DA1E-4514-80A7-586C32EE462E}">
      <dgm:prSet/>
      <dgm:spPr/>
      <dgm:t>
        <a:bodyPr/>
        <a:lstStyle/>
        <a:p>
          <a:r>
            <a:rPr lang="en-US" b="1" dirty="0"/>
            <a:t>The  Customers </a:t>
          </a:r>
          <a:r>
            <a:rPr lang="en-US" dirty="0"/>
            <a:t>page analyzes the percentage of repeat/new customers over time and per a time period. This analysis can help managers to maintain a certain ratio between repeat and new customers  which is important for company’s health. </a:t>
          </a:r>
        </a:p>
      </dgm:t>
    </dgm:pt>
    <dgm:pt modelId="{664D79A9-939A-4BA8-A1A4-0FA3BEC153F2}" type="parTrans" cxnId="{3CB949DF-70C2-4BA4-9C9E-05DD5204F9EE}">
      <dgm:prSet/>
      <dgm:spPr/>
      <dgm:t>
        <a:bodyPr/>
        <a:lstStyle/>
        <a:p>
          <a:endParaRPr lang="en-US"/>
        </a:p>
      </dgm:t>
    </dgm:pt>
    <dgm:pt modelId="{562C7CD2-2E94-4A0B-A104-9E7E4A2496D6}" type="sibTrans" cxnId="{3CB949DF-70C2-4BA4-9C9E-05DD5204F9EE}">
      <dgm:prSet/>
      <dgm:spPr/>
      <dgm:t>
        <a:bodyPr/>
        <a:lstStyle/>
        <a:p>
          <a:endParaRPr lang="en-US"/>
        </a:p>
      </dgm:t>
    </dgm:pt>
    <dgm:pt modelId="{27DCBAB5-0D07-4CF5-8046-ECDC9DEDACB3}">
      <dgm:prSet/>
      <dgm:spPr/>
      <dgm:t>
        <a:bodyPr/>
        <a:lstStyle/>
        <a:p>
          <a:r>
            <a:rPr lang="en-US" b="1"/>
            <a:t>The Risk </a:t>
          </a:r>
          <a:r>
            <a:rPr lang="en-US"/>
            <a:t>page presents calculations of Claims Risk Grade, which can be examined per the company at high level, but also per each individual customer, per customer groups, or regions. </a:t>
          </a:r>
        </a:p>
      </dgm:t>
    </dgm:pt>
    <dgm:pt modelId="{B821C844-F3CE-428E-8473-EE53BAFC07D6}" type="parTrans" cxnId="{731C3BEF-FDCE-40E3-A428-67EA9D78EDEF}">
      <dgm:prSet/>
      <dgm:spPr/>
      <dgm:t>
        <a:bodyPr/>
        <a:lstStyle/>
        <a:p>
          <a:endParaRPr lang="en-US"/>
        </a:p>
      </dgm:t>
    </dgm:pt>
    <dgm:pt modelId="{4A15DF7F-CD4A-4783-BAD0-1CC3B922E4E7}" type="sibTrans" cxnId="{731C3BEF-FDCE-40E3-A428-67EA9D78EDEF}">
      <dgm:prSet/>
      <dgm:spPr/>
      <dgm:t>
        <a:bodyPr/>
        <a:lstStyle/>
        <a:p>
          <a:endParaRPr lang="en-US"/>
        </a:p>
      </dgm:t>
    </dgm:pt>
    <dgm:pt modelId="{A7ADE7C4-7EDC-407A-813C-1E3B50FB08D4}">
      <dgm:prSet/>
      <dgm:spPr/>
      <dgm:t>
        <a:bodyPr/>
        <a:lstStyle/>
        <a:p>
          <a:r>
            <a:rPr lang="en-US" b="1"/>
            <a:t>The What If… Analysis </a:t>
          </a:r>
          <a:r>
            <a:rPr lang="en-US"/>
            <a:t>page allows analyzing scenarios of increase/decrease in either price or quantity per a product and calculates the impact it will have over total sales. Calculations are based on historical data.</a:t>
          </a:r>
        </a:p>
      </dgm:t>
    </dgm:pt>
    <dgm:pt modelId="{C3D02F5F-4A70-4146-A4FE-255B697393E1}" type="parTrans" cxnId="{3E22D64D-E8AB-44D5-9FC2-0758E32FB9FC}">
      <dgm:prSet/>
      <dgm:spPr/>
      <dgm:t>
        <a:bodyPr/>
        <a:lstStyle/>
        <a:p>
          <a:endParaRPr lang="en-US"/>
        </a:p>
      </dgm:t>
    </dgm:pt>
    <dgm:pt modelId="{66C03F17-8102-4A24-A0B5-27627F716B95}" type="sibTrans" cxnId="{3E22D64D-E8AB-44D5-9FC2-0758E32FB9FC}">
      <dgm:prSet/>
      <dgm:spPr/>
      <dgm:t>
        <a:bodyPr/>
        <a:lstStyle/>
        <a:p>
          <a:endParaRPr lang="en-US"/>
        </a:p>
      </dgm:t>
    </dgm:pt>
    <dgm:pt modelId="{EC4ED86B-3E63-4328-A1FE-AE536A538C07}">
      <dgm:prSet/>
      <dgm:spPr/>
      <dgm:t>
        <a:bodyPr/>
        <a:lstStyle/>
        <a:p>
          <a:r>
            <a:rPr lang="en-US"/>
            <a:t>We added  the following hidden pages: 2 pages to drill through and 1 tooltip:</a:t>
          </a:r>
        </a:p>
      </dgm:t>
    </dgm:pt>
    <dgm:pt modelId="{AD3CAD73-0320-43DF-8A53-2718B7CB85D6}" type="parTrans" cxnId="{910A0317-F22D-4ECA-BA90-BC5FB7AF1F7A}">
      <dgm:prSet/>
      <dgm:spPr/>
      <dgm:t>
        <a:bodyPr/>
        <a:lstStyle/>
        <a:p>
          <a:endParaRPr lang="en-US"/>
        </a:p>
      </dgm:t>
    </dgm:pt>
    <dgm:pt modelId="{166D06A4-D83C-4BDF-B57E-597E854741E8}" type="sibTrans" cxnId="{910A0317-F22D-4ECA-BA90-BC5FB7AF1F7A}">
      <dgm:prSet/>
      <dgm:spPr/>
      <dgm:t>
        <a:bodyPr/>
        <a:lstStyle/>
        <a:p>
          <a:endParaRPr lang="en-US"/>
        </a:p>
      </dgm:t>
    </dgm:pt>
    <dgm:pt modelId="{9EA92BE6-5632-4407-BF7E-792A698DEE62}">
      <dgm:prSet/>
      <dgm:spPr/>
      <dgm:t>
        <a:bodyPr/>
        <a:lstStyle/>
        <a:p>
          <a:r>
            <a:rPr lang="en-US" b="1" dirty="0"/>
            <a:t>The Customer Orders &amp; Claims </a:t>
          </a:r>
          <a:r>
            <a:rPr lang="en-US" dirty="0"/>
            <a:t>page enables drilling through  customer’s orders and claims reports per selected time period (the reports present orders/claims per a certain year, or parts of the year, depending on selected Years/Quarters in time filter on the page navigating from).</a:t>
          </a:r>
        </a:p>
      </dgm:t>
    </dgm:pt>
    <dgm:pt modelId="{B9706C1B-72B6-4B55-9BCB-525A88894F65}" type="parTrans" cxnId="{6C68F736-D094-4971-84B4-82046B2CCAA0}">
      <dgm:prSet/>
      <dgm:spPr/>
      <dgm:t>
        <a:bodyPr/>
        <a:lstStyle/>
        <a:p>
          <a:endParaRPr lang="en-US"/>
        </a:p>
      </dgm:t>
    </dgm:pt>
    <dgm:pt modelId="{B5D96EE6-4E27-44F5-872C-50BC721E99B6}" type="sibTrans" cxnId="{6C68F736-D094-4971-84B4-82046B2CCAA0}">
      <dgm:prSet/>
      <dgm:spPr/>
      <dgm:t>
        <a:bodyPr/>
        <a:lstStyle/>
        <a:p>
          <a:endParaRPr lang="en-US"/>
        </a:p>
      </dgm:t>
    </dgm:pt>
    <dgm:pt modelId="{D6BE2315-E985-4740-9F3D-487F82C1A629}">
      <dgm:prSet/>
      <dgm:spPr/>
      <dgm:t>
        <a:bodyPr/>
        <a:lstStyle/>
        <a:p>
          <a:r>
            <a:rPr lang="en-US" b="1" dirty="0"/>
            <a:t>The Regional Opportunities by Division/Product </a:t>
          </a:r>
          <a:r>
            <a:rPr lang="en-US" dirty="0"/>
            <a:t>page enables drilling through potential marketing opportunities of certain divisions/products in different regions/countries to customers already acquired in previous periods. This analysis follows the notion that selling to already acquired customers is less costly and improves marketing return over investment.</a:t>
          </a:r>
        </a:p>
      </dgm:t>
    </dgm:pt>
    <dgm:pt modelId="{05CEDB33-2AC1-4BE4-B02E-CE1D1A7A5B15}" type="parTrans" cxnId="{965D356C-F9A7-45EF-9437-DA35090304C8}">
      <dgm:prSet/>
      <dgm:spPr/>
      <dgm:t>
        <a:bodyPr/>
        <a:lstStyle/>
        <a:p>
          <a:endParaRPr lang="en-US"/>
        </a:p>
      </dgm:t>
    </dgm:pt>
    <dgm:pt modelId="{CF97C4E0-81E3-4031-ACA8-84A2F6B2A050}" type="sibTrans" cxnId="{965D356C-F9A7-45EF-9437-DA35090304C8}">
      <dgm:prSet/>
      <dgm:spPr/>
      <dgm:t>
        <a:bodyPr/>
        <a:lstStyle/>
        <a:p>
          <a:endParaRPr lang="en-US"/>
        </a:p>
      </dgm:t>
    </dgm:pt>
    <dgm:pt modelId="{DAE1F5BD-6478-4957-8053-D2B68FA16B97}">
      <dgm:prSet/>
      <dgm:spPr/>
      <dgm:t>
        <a:bodyPr/>
        <a:lstStyle/>
        <a:p>
          <a:r>
            <a:rPr lang="en-US"/>
            <a:t>The tooltip page presents  </a:t>
          </a:r>
          <a:r>
            <a:rPr lang="en-US" b="1"/>
            <a:t>the top customer per country </a:t>
          </a:r>
          <a:r>
            <a:rPr lang="en-US"/>
            <a:t>in terms of Profits.</a:t>
          </a:r>
        </a:p>
      </dgm:t>
    </dgm:pt>
    <dgm:pt modelId="{F7CF8087-6F33-41AB-BB6F-1090D321B285}" type="parTrans" cxnId="{287862DD-A4FE-476E-B14C-ED285FC76234}">
      <dgm:prSet/>
      <dgm:spPr/>
      <dgm:t>
        <a:bodyPr/>
        <a:lstStyle/>
        <a:p>
          <a:endParaRPr lang="en-US"/>
        </a:p>
      </dgm:t>
    </dgm:pt>
    <dgm:pt modelId="{5BE62961-2D43-4AA3-9D96-62A7E9BFE39C}" type="sibTrans" cxnId="{287862DD-A4FE-476E-B14C-ED285FC76234}">
      <dgm:prSet/>
      <dgm:spPr/>
      <dgm:t>
        <a:bodyPr/>
        <a:lstStyle/>
        <a:p>
          <a:endParaRPr lang="en-US"/>
        </a:p>
      </dgm:t>
    </dgm:pt>
    <dgm:pt modelId="{D3D2320C-176A-4620-8660-4840956F714A}" type="pres">
      <dgm:prSet presAssocID="{F5382C80-9BD7-4B8F-AD77-7F5EA65146EC}" presName="Name0" presStyleCnt="0">
        <dgm:presLayoutVars>
          <dgm:dir/>
          <dgm:animLvl val="lvl"/>
          <dgm:resizeHandles val="exact"/>
        </dgm:presLayoutVars>
      </dgm:prSet>
      <dgm:spPr/>
    </dgm:pt>
    <dgm:pt modelId="{5189811F-130B-470B-A99C-1239D0551B64}" type="pres">
      <dgm:prSet presAssocID="{9333CC03-24F9-4851-B767-C18B812A680A}" presName="composite" presStyleCnt="0"/>
      <dgm:spPr/>
    </dgm:pt>
    <dgm:pt modelId="{29044EDA-5A6B-47FD-8D08-783612FC0DD1}" type="pres">
      <dgm:prSet presAssocID="{9333CC03-24F9-4851-B767-C18B812A680A}" presName="parTx" presStyleLbl="alignNode1" presStyleIdx="0" presStyleCnt="2">
        <dgm:presLayoutVars>
          <dgm:chMax val="0"/>
          <dgm:chPref val="0"/>
          <dgm:bulletEnabled val="1"/>
        </dgm:presLayoutVars>
      </dgm:prSet>
      <dgm:spPr/>
    </dgm:pt>
    <dgm:pt modelId="{DC5AAC4F-5833-41D8-B5CA-656ED792674C}" type="pres">
      <dgm:prSet presAssocID="{9333CC03-24F9-4851-B767-C18B812A680A}" presName="desTx" presStyleLbl="alignAccFollowNode1" presStyleIdx="0" presStyleCnt="2">
        <dgm:presLayoutVars>
          <dgm:bulletEnabled val="1"/>
        </dgm:presLayoutVars>
      </dgm:prSet>
      <dgm:spPr/>
    </dgm:pt>
    <dgm:pt modelId="{1D4C5907-B305-4C5E-8A49-AD8E0C560375}" type="pres">
      <dgm:prSet presAssocID="{80D1943C-C5AA-4DA6-8757-D40D985C0C40}" presName="space" presStyleCnt="0"/>
      <dgm:spPr/>
    </dgm:pt>
    <dgm:pt modelId="{5D59DA6A-1D92-4C22-962D-E0911A1B73E7}" type="pres">
      <dgm:prSet presAssocID="{EC4ED86B-3E63-4328-A1FE-AE536A538C07}" presName="composite" presStyleCnt="0"/>
      <dgm:spPr/>
    </dgm:pt>
    <dgm:pt modelId="{998D71D0-565C-4714-BA5C-F45DB0706AC3}" type="pres">
      <dgm:prSet presAssocID="{EC4ED86B-3E63-4328-A1FE-AE536A538C07}" presName="parTx" presStyleLbl="alignNode1" presStyleIdx="1" presStyleCnt="2">
        <dgm:presLayoutVars>
          <dgm:chMax val="0"/>
          <dgm:chPref val="0"/>
          <dgm:bulletEnabled val="1"/>
        </dgm:presLayoutVars>
      </dgm:prSet>
      <dgm:spPr/>
    </dgm:pt>
    <dgm:pt modelId="{ABB953B8-4609-4DD5-A17A-129FE3D7F584}" type="pres">
      <dgm:prSet presAssocID="{EC4ED86B-3E63-4328-A1FE-AE536A538C07}" presName="desTx" presStyleLbl="alignAccFollowNode1" presStyleIdx="1" presStyleCnt="2">
        <dgm:presLayoutVars>
          <dgm:bulletEnabled val="1"/>
        </dgm:presLayoutVars>
      </dgm:prSet>
      <dgm:spPr/>
    </dgm:pt>
  </dgm:ptLst>
  <dgm:cxnLst>
    <dgm:cxn modelId="{F9F11E07-1F90-4FB0-8250-5B45140EB387}" srcId="{9333CC03-24F9-4851-B767-C18B812A680A}" destId="{5FC69EAD-CCB5-4F47-82C9-FB530583EA9B}" srcOrd="4" destOrd="0" parTransId="{BFA34B86-464B-4B99-95F1-9CFC6017CBC0}" sibTransId="{038AEC30-2A15-420E-9B7B-E2E78269DD48}"/>
    <dgm:cxn modelId="{68851C0D-9180-47CD-9E72-14A7DD40CD0E}" type="presOf" srcId="{90FC813F-3AD6-477D-B2A9-708737CC012F}" destId="{DC5AAC4F-5833-41D8-B5CA-656ED792674C}" srcOrd="0" destOrd="1" presId="urn:microsoft.com/office/officeart/2005/8/layout/hList1"/>
    <dgm:cxn modelId="{910A0317-F22D-4ECA-BA90-BC5FB7AF1F7A}" srcId="{F5382C80-9BD7-4B8F-AD77-7F5EA65146EC}" destId="{EC4ED86B-3E63-4328-A1FE-AE536A538C07}" srcOrd="1" destOrd="0" parTransId="{AD3CAD73-0320-43DF-8A53-2718B7CB85D6}" sibTransId="{166D06A4-D83C-4BDF-B57E-597E854741E8}"/>
    <dgm:cxn modelId="{1BD31419-55E7-43E0-ABA5-58854BF7DA76}" type="presOf" srcId="{1A4B4F6F-6A2E-418C-A1AF-0B92AB492226}" destId="{DC5AAC4F-5833-41D8-B5CA-656ED792674C}" srcOrd="0" destOrd="0" presId="urn:microsoft.com/office/officeart/2005/8/layout/hList1"/>
    <dgm:cxn modelId="{BF555019-EAEE-42CF-AB47-317F77CBD344}" srcId="{9333CC03-24F9-4851-B767-C18B812A680A}" destId="{90FC813F-3AD6-477D-B2A9-708737CC012F}" srcOrd="1" destOrd="0" parTransId="{DF9FA4FD-6B6C-4467-ADC6-9AFC46254957}" sibTransId="{37B5EFAD-559A-4450-B444-809F32961A3D}"/>
    <dgm:cxn modelId="{DE45E21B-D602-486C-916A-98CDD23577CA}" type="presOf" srcId="{D6BE2315-E985-4740-9F3D-487F82C1A629}" destId="{ABB953B8-4609-4DD5-A17A-129FE3D7F584}" srcOrd="0" destOrd="1" presId="urn:microsoft.com/office/officeart/2005/8/layout/hList1"/>
    <dgm:cxn modelId="{919ECA2C-5EA7-4756-9DB7-C198D5E5769E}" type="presOf" srcId="{9EA92BE6-5632-4407-BF7E-792A698DEE62}" destId="{ABB953B8-4609-4DD5-A17A-129FE3D7F584}" srcOrd="0" destOrd="0" presId="urn:microsoft.com/office/officeart/2005/8/layout/hList1"/>
    <dgm:cxn modelId="{1D127E2F-B4C1-4A90-9CD9-90D2910B9B48}" srcId="{F5382C80-9BD7-4B8F-AD77-7F5EA65146EC}" destId="{9333CC03-24F9-4851-B767-C18B812A680A}" srcOrd="0" destOrd="0" parTransId="{0B8AB8CE-46CA-4B7D-AD51-620FC25A29DB}" sibTransId="{80D1943C-C5AA-4DA6-8757-D40D985C0C40}"/>
    <dgm:cxn modelId="{6C68F736-D094-4971-84B4-82046B2CCAA0}" srcId="{EC4ED86B-3E63-4328-A1FE-AE536A538C07}" destId="{9EA92BE6-5632-4407-BF7E-792A698DEE62}" srcOrd="0" destOrd="0" parTransId="{B9706C1B-72B6-4B55-9BCB-525A88894F65}" sibTransId="{B5D96EE6-4E27-44F5-872C-50BC721E99B6}"/>
    <dgm:cxn modelId="{2F9E4647-0E4B-4BEB-BB28-AEF68CCDEC0B}" srcId="{9333CC03-24F9-4851-B767-C18B812A680A}" destId="{1A4B4F6F-6A2E-418C-A1AF-0B92AB492226}" srcOrd="0" destOrd="0" parTransId="{B0DC78CF-B6BB-4837-B932-A4E8A74D1009}" sibTransId="{8C4AFE52-4A0E-44CC-8288-5B57A56D3DAC}"/>
    <dgm:cxn modelId="{3249E26A-42BE-4914-9256-5F285FA4D705}" type="presOf" srcId="{F5382C80-9BD7-4B8F-AD77-7F5EA65146EC}" destId="{D3D2320C-176A-4620-8660-4840956F714A}" srcOrd="0" destOrd="0" presId="urn:microsoft.com/office/officeart/2005/8/layout/hList1"/>
    <dgm:cxn modelId="{06D3D06B-6124-43EB-8052-A0085F9F66BA}" type="presOf" srcId="{9333CC03-24F9-4851-B767-C18B812A680A}" destId="{29044EDA-5A6B-47FD-8D08-783612FC0DD1}" srcOrd="0" destOrd="0" presId="urn:microsoft.com/office/officeart/2005/8/layout/hList1"/>
    <dgm:cxn modelId="{965D356C-F9A7-45EF-9437-DA35090304C8}" srcId="{EC4ED86B-3E63-4328-A1FE-AE536A538C07}" destId="{D6BE2315-E985-4740-9F3D-487F82C1A629}" srcOrd="1" destOrd="0" parTransId="{05CEDB33-2AC1-4BE4-B02E-CE1D1A7A5B15}" sibTransId="{CF97C4E0-81E3-4031-ACA8-84A2F6B2A050}"/>
    <dgm:cxn modelId="{3E22D64D-E8AB-44D5-9FC2-0758E32FB9FC}" srcId="{9333CC03-24F9-4851-B767-C18B812A680A}" destId="{A7ADE7C4-7EDC-407A-813C-1E3B50FB08D4}" srcOrd="7" destOrd="0" parTransId="{C3D02F5F-4A70-4146-A4FE-255B697393E1}" sibTransId="{66C03F17-8102-4A24-A0B5-27627F716B95}"/>
    <dgm:cxn modelId="{5F7E026E-5E78-45F7-A085-AFF5185D65D9}" type="presOf" srcId="{21965A55-DA1E-4514-80A7-586C32EE462E}" destId="{DC5AAC4F-5833-41D8-B5CA-656ED792674C}" srcOrd="0" destOrd="5" presId="urn:microsoft.com/office/officeart/2005/8/layout/hList1"/>
    <dgm:cxn modelId="{B5C4676E-1C5B-49B9-94A7-64637A6F613C}" type="presOf" srcId="{EC4ED86B-3E63-4328-A1FE-AE536A538C07}" destId="{998D71D0-565C-4714-BA5C-F45DB0706AC3}" srcOrd="0" destOrd="0" presId="urn:microsoft.com/office/officeart/2005/8/layout/hList1"/>
    <dgm:cxn modelId="{6639F574-B8A2-436A-BBD2-801E768F1BA9}" srcId="{9333CC03-24F9-4851-B767-C18B812A680A}" destId="{3E18451C-BF60-41F4-82E2-D47B1011DD89}" srcOrd="2" destOrd="0" parTransId="{EFF3062B-AE8B-4186-9D4F-ADA08D1ECE4E}" sibTransId="{53F802B2-F047-4038-8A13-27E84F5AE67D}"/>
    <dgm:cxn modelId="{DE2CA97E-B013-493F-9E18-C3DCEF451835}" srcId="{9333CC03-24F9-4851-B767-C18B812A680A}" destId="{18E2DF25-0FEA-47F8-8FC3-E27F6587FF64}" srcOrd="3" destOrd="0" parTransId="{ECA766CB-281E-4AF1-B531-EC4F036EFF9D}" sibTransId="{D787E58A-A6AF-4E52-A594-193FD7179A52}"/>
    <dgm:cxn modelId="{C1E8D87E-A2D4-4100-9660-916105EE10E2}" type="presOf" srcId="{3E18451C-BF60-41F4-82E2-D47B1011DD89}" destId="{DC5AAC4F-5833-41D8-B5CA-656ED792674C}" srcOrd="0" destOrd="2" presId="urn:microsoft.com/office/officeart/2005/8/layout/hList1"/>
    <dgm:cxn modelId="{945A0788-88EB-421F-8026-68A260CD8590}" type="presOf" srcId="{DAE1F5BD-6478-4957-8053-D2B68FA16B97}" destId="{ABB953B8-4609-4DD5-A17A-129FE3D7F584}" srcOrd="0" destOrd="2" presId="urn:microsoft.com/office/officeart/2005/8/layout/hList1"/>
    <dgm:cxn modelId="{CB48B792-6487-495D-9EB4-8D13E2E6B5D2}" type="presOf" srcId="{5FC69EAD-CCB5-4F47-82C9-FB530583EA9B}" destId="{DC5AAC4F-5833-41D8-B5CA-656ED792674C}" srcOrd="0" destOrd="4" presId="urn:microsoft.com/office/officeart/2005/8/layout/hList1"/>
    <dgm:cxn modelId="{2AF125D0-D9D7-4217-9E7E-B37C17719DDA}" type="presOf" srcId="{18E2DF25-0FEA-47F8-8FC3-E27F6587FF64}" destId="{DC5AAC4F-5833-41D8-B5CA-656ED792674C}" srcOrd="0" destOrd="3" presId="urn:microsoft.com/office/officeart/2005/8/layout/hList1"/>
    <dgm:cxn modelId="{1832BFD4-8517-412A-A3CD-FE68613DD2A0}" type="presOf" srcId="{27DCBAB5-0D07-4CF5-8046-ECDC9DEDACB3}" destId="{DC5AAC4F-5833-41D8-B5CA-656ED792674C}" srcOrd="0" destOrd="6" presId="urn:microsoft.com/office/officeart/2005/8/layout/hList1"/>
    <dgm:cxn modelId="{287862DD-A4FE-476E-B14C-ED285FC76234}" srcId="{EC4ED86B-3E63-4328-A1FE-AE536A538C07}" destId="{DAE1F5BD-6478-4957-8053-D2B68FA16B97}" srcOrd="2" destOrd="0" parTransId="{F7CF8087-6F33-41AB-BB6F-1090D321B285}" sibTransId="{5BE62961-2D43-4AA3-9D96-62A7E9BFE39C}"/>
    <dgm:cxn modelId="{3CB949DF-70C2-4BA4-9C9E-05DD5204F9EE}" srcId="{9333CC03-24F9-4851-B767-C18B812A680A}" destId="{21965A55-DA1E-4514-80A7-586C32EE462E}" srcOrd="5" destOrd="0" parTransId="{664D79A9-939A-4BA8-A1A4-0FA3BEC153F2}" sibTransId="{562C7CD2-2E94-4A0B-A104-9E7E4A2496D6}"/>
    <dgm:cxn modelId="{731C3BEF-FDCE-40E3-A428-67EA9D78EDEF}" srcId="{9333CC03-24F9-4851-B767-C18B812A680A}" destId="{27DCBAB5-0D07-4CF5-8046-ECDC9DEDACB3}" srcOrd="6" destOrd="0" parTransId="{B821C844-F3CE-428E-8473-EE53BAFC07D6}" sibTransId="{4A15DF7F-CD4A-4783-BAD0-1CC3B922E4E7}"/>
    <dgm:cxn modelId="{615663F3-4F4F-4058-9975-107BFEFC2FA8}" type="presOf" srcId="{A7ADE7C4-7EDC-407A-813C-1E3B50FB08D4}" destId="{DC5AAC4F-5833-41D8-B5CA-656ED792674C}" srcOrd="0" destOrd="7" presId="urn:microsoft.com/office/officeart/2005/8/layout/hList1"/>
    <dgm:cxn modelId="{4B17238D-6DD4-4353-A819-2377E1B78268}" type="presParOf" srcId="{D3D2320C-176A-4620-8660-4840956F714A}" destId="{5189811F-130B-470B-A99C-1239D0551B64}" srcOrd="0" destOrd="0" presId="urn:microsoft.com/office/officeart/2005/8/layout/hList1"/>
    <dgm:cxn modelId="{E8435F32-C7A9-45F6-92EA-546EE61EA074}" type="presParOf" srcId="{5189811F-130B-470B-A99C-1239D0551B64}" destId="{29044EDA-5A6B-47FD-8D08-783612FC0DD1}" srcOrd="0" destOrd="0" presId="urn:microsoft.com/office/officeart/2005/8/layout/hList1"/>
    <dgm:cxn modelId="{5CA8396B-89BE-4B23-AC2B-A16388F83640}" type="presParOf" srcId="{5189811F-130B-470B-A99C-1239D0551B64}" destId="{DC5AAC4F-5833-41D8-B5CA-656ED792674C}" srcOrd="1" destOrd="0" presId="urn:microsoft.com/office/officeart/2005/8/layout/hList1"/>
    <dgm:cxn modelId="{FBCE7B19-583F-4888-AA05-73A18F6A8DEA}" type="presParOf" srcId="{D3D2320C-176A-4620-8660-4840956F714A}" destId="{1D4C5907-B305-4C5E-8A49-AD8E0C560375}" srcOrd="1" destOrd="0" presId="urn:microsoft.com/office/officeart/2005/8/layout/hList1"/>
    <dgm:cxn modelId="{EC6283ED-73CE-4071-8E01-28B2A873BA15}" type="presParOf" srcId="{D3D2320C-176A-4620-8660-4840956F714A}" destId="{5D59DA6A-1D92-4C22-962D-E0911A1B73E7}" srcOrd="2" destOrd="0" presId="urn:microsoft.com/office/officeart/2005/8/layout/hList1"/>
    <dgm:cxn modelId="{B7740AEE-030A-40DB-80D2-8434E9399612}" type="presParOf" srcId="{5D59DA6A-1D92-4C22-962D-E0911A1B73E7}" destId="{998D71D0-565C-4714-BA5C-F45DB0706AC3}" srcOrd="0" destOrd="0" presId="urn:microsoft.com/office/officeart/2005/8/layout/hList1"/>
    <dgm:cxn modelId="{061F2A05-E006-4A9C-BC56-1BF78E3FBFDD}" type="presParOf" srcId="{5D59DA6A-1D92-4C22-962D-E0911A1B73E7}" destId="{ABB953B8-4609-4DD5-A17A-129FE3D7F58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785"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44550">
            <a:lnSpc>
              <a:spcPct val="90000"/>
            </a:lnSpc>
            <a:spcBef>
              <a:spcPct val="0"/>
            </a:spcBef>
            <a:spcAft>
              <a:spcPct val="35000"/>
            </a:spcAft>
            <a:buNone/>
          </a:pPr>
          <a:r>
            <a:rPr lang="en-US" sz="1900" kern="1200" dirty="0">
              <a:effectLst/>
              <a:latin typeface="Arial" panose="020B0604020202020204" pitchFamily="34" charset="0"/>
              <a:ea typeface="Arial" panose="020B0604020202020204" pitchFamily="34" charset="0"/>
              <a:cs typeface="Arial" panose="020B0604020202020204" pitchFamily="34" charset="0"/>
            </a:rPr>
            <a:t>Performing an ETL process to utilize given datasets into a star schema design using Power Query and M language technique.</a:t>
          </a:r>
          <a:endParaRPr lang="en-US" sz="1900" kern="1200" dirty="0"/>
        </a:p>
      </dsp:txBody>
      <dsp:txXfrm>
        <a:off x="785" y="1490244"/>
        <a:ext cx="3182540" cy="2235367"/>
      </dsp:txXfrm>
    </dsp:sp>
    <dsp:sp modelId="{15536E38-36FE-4A51-B620-2715BFAD5475}">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490244"/>
      </dsp:txXfrm>
    </dsp:sp>
    <dsp:sp modelId="{89A9B4CF-6439-46B1-B6A9-1D6CD5034774}">
      <dsp:nvSpPr>
        <dsp:cNvPr id="0" name=""/>
        <dsp:cNvSpPr/>
      </dsp:nvSpPr>
      <dsp:spPr>
        <a:xfrm>
          <a:off x="3437929"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44550">
            <a:lnSpc>
              <a:spcPct val="90000"/>
            </a:lnSpc>
            <a:spcBef>
              <a:spcPct val="0"/>
            </a:spcBef>
            <a:spcAft>
              <a:spcPct val="35000"/>
            </a:spcAft>
            <a:buNone/>
          </a:pPr>
          <a:r>
            <a:rPr lang="en-US" sz="1900" kern="1200" dirty="0">
              <a:effectLst/>
              <a:latin typeface="Arial" panose="020B0604020202020204" pitchFamily="34" charset="0"/>
              <a:ea typeface="Arial" panose="020B0604020202020204" pitchFamily="34" charset="0"/>
              <a:cs typeface="Arial" panose="020B0604020202020204" pitchFamily="34" charset="0"/>
            </a:rPr>
            <a:t>Creating a tabular model using Power Pivot to enable addressing business questions meaningfully, effortlessly, and quickly by end users.</a:t>
          </a:r>
          <a:endParaRPr lang="en-US" sz="1900" kern="1200" dirty="0"/>
        </a:p>
      </dsp:txBody>
      <dsp:txXfrm>
        <a:off x="3437929" y="1490244"/>
        <a:ext cx="3182540" cy="2235367"/>
      </dsp:txXfrm>
    </dsp:sp>
    <dsp:sp modelId="{379B8CE4-8135-4F2C-A5A0-E55EBE328E9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073"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44550">
            <a:lnSpc>
              <a:spcPct val="90000"/>
            </a:lnSpc>
            <a:spcBef>
              <a:spcPct val="0"/>
            </a:spcBef>
            <a:spcAft>
              <a:spcPct val="35000"/>
            </a:spcAft>
            <a:buNone/>
          </a:pPr>
          <a:r>
            <a:rPr lang="en-US" sz="1900" kern="1200" dirty="0">
              <a:effectLst/>
              <a:latin typeface="Arial" panose="020B0604020202020204" pitchFamily="34" charset="0"/>
              <a:ea typeface="Arial" panose="020B0604020202020204" pitchFamily="34" charset="0"/>
              <a:cs typeface="Arial" panose="020B0604020202020204" pitchFamily="34" charset="0"/>
            </a:rPr>
            <a:t>Developing reports and data visualizations using Power BI and DAX language.</a:t>
          </a:r>
          <a:endParaRPr lang="en-US" sz="1900" kern="1200" dirty="0"/>
        </a:p>
      </dsp:txBody>
      <dsp:txXfrm>
        <a:off x="6875073" y="1490244"/>
        <a:ext cx="3182540" cy="2235367"/>
      </dsp:txXfrm>
    </dsp:sp>
    <dsp:sp modelId="{68AC9669-DC11-473A-AA2E-579A44E78C37}">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4E596-BBEC-4B42-A5E1-06148F5E3FB7}">
      <dsp:nvSpPr>
        <dsp:cNvPr id="0" name=""/>
        <dsp:cNvSpPr/>
      </dsp:nvSpPr>
      <dsp:spPr>
        <a:xfrm>
          <a:off x="2946" y="65143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There are 94 customers, categorized by Industry Type as either End-Users (31) or Distributors (63).</a:t>
          </a:r>
        </a:p>
      </dsp:txBody>
      <dsp:txXfrm>
        <a:off x="2946" y="651435"/>
        <a:ext cx="2337792" cy="1402675"/>
      </dsp:txXfrm>
    </dsp:sp>
    <dsp:sp modelId="{E3BE5764-7AF4-4894-A28D-6E0A9619BA8F}">
      <dsp:nvSpPr>
        <dsp:cNvPr id="0" name=""/>
        <dsp:cNvSpPr/>
      </dsp:nvSpPr>
      <dsp:spPr>
        <a:xfrm>
          <a:off x="2574518" y="651435"/>
          <a:ext cx="2337792" cy="1402675"/>
        </a:xfrm>
        <a:prstGeom prst="rect">
          <a:avLst/>
        </a:prstGeom>
        <a:solidFill>
          <a:schemeClr val="accent2">
            <a:hueOff val="457723"/>
            <a:satOff val="-8135"/>
            <a:lumOff val="262"/>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Customers are in 68 countries, in either one of  the 3 regions: Americas (5 ) , APAC (28), or EMEA (61).</a:t>
          </a:r>
        </a:p>
      </dsp:txBody>
      <dsp:txXfrm>
        <a:off x="2574518" y="651435"/>
        <a:ext cx="2337792" cy="1402675"/>
      </dsp:txXfrm>
    </dsp:sp>
    <dsp:sp modelId="{CB07C1F5-CD02-4A58-99B7-875E81B93367}">
      <dsp:nvSpPr>
        <dsp:cNvPr id="0" name=""/>
        <dsp:cNvSpPr/>
      </dsp:nvSpPr>
      <dsp:spPr>
        <a:xfrm>
          <a:off x="5146089" y="651435"/>
          <a:ext cx="2337792" cy="1402675"/>
        </a:xfrm>
        <a:prstGeom prst="rect">
          <a:avLst/>
        </a:prstGeom>
        <a:solidFill>
          <a:schemeClr val="accent2">
            <a:hueOff val="915447"/>
            <a:satOff val="-16269"/>
            <a:lumOff val="52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There are 3 divisions: Life Insurance, Health Insurance, and Property Insurance. </a:t>
          </a:r>
        </a:p>
      </dsp:txBody>
      <dsp:txXfrm>
        <a:off x="5146089" y="651435"/>
        <a:ext cx="2337792" cy="1402675"/>
      </dsp:txXfrm>
    </dsp:sp>
    <dsp:sp modelId="{969BA52D-36BA-43DF-BC7A-DEB6703D03B9}">
      <dsp:nvSpPr>
        <dsp:cNvPr id="0" name=""/>
        <dsp:cNvSpPr/>
      </dsp:nvSpPr>
      <dsp:spPr>
        <a:xfrm>
          <a:off x="7717661" y="651435"/>
          <a:ext cx="2337792" cy="1402675"/>
        </a:xfrm>
        <a:prstGeom prst="rect">
          <a:avLst/>
        </a:prstGeom>
        <a:solidFill>
          <a:schemeClr val="accent2">
            <a:hueOff val="1373170"/>
            <a:satOff val="-24404"/>
            <a:lumOff val="78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There are  16 products characterized by: </a:t>
          </a:r>
        </a:p>
        <a:p>
          <a:pPr marL="57150" lvl="1" indent="-57150" algn="l" defTabSz="444500">
            <a:lnSpc>
              <a:spcPct val="90000"/>
            </a:lnSpc>
            <a:spcBef>
              <a:spcPct val="0"/>
            </a:spcBef>
            <a:spcAft>
              <a:spcPct val="15000"/>
            </a:spcAft>
            <a:buChar char="•"/>
          </a:pPr>
          <a:r>
            <a:rPr lang="en-US" sz="1000" kern="1200" dirty="0"/>
            <a:t>5 segments: Health Care, First-degree relative, Second-degree relative, Third-degree relative, or Apartment</a:t>
          </a:r>
        </a:p>
        <a:p>
          <a:pPr marL="57150" lvl="1" indent="-57150" algn="l" defTabSz="444500">
            <a:lnSpc>
              <a:spcPct val="90000"/>
            </a:lnSpc>
            <a:spcBef>
              <a:spcPct val="0"/>
            </a:spcBef>
            <a:spcAft>
              <a:spcPct val="15000"/>
            </a:spcAft>
            <a:buChar char="•"/>
          </a:pPr>
          <a:r>
            <a:rPr lang="en-US" sz="1000" kern="1200" dirty="0"/>
            <a:t>3 product types: Premium, Gold, or Upgrades.</a:t>
          </a:r>
        </a:p>
      </dsp:txBody>
      <dsp:txXfrm>
        <a:off x="7717661" y="651435"/>
        <a:ext cx="2337792" cy="1402675"/>
      </dsp:txXfrm>
    </dsp:sp>
    <dsp:sp modelId="{12F8478B-BD27-4628-A4DE-9432E002A34B}">
      <dsp:nvSpPr>
        <dsp:cNvPr id="0" name=""/>
        <dsp:cNvSpPr/>
      </dsp:nvSpPr>
      <dsp:spPr>
        <a:xfrm>
          <a:off x="1288732" y="2287890"/>
          <a:ext cx="2337792" cy="1402675"/>
        </a:xfrm>
        <a:prstGeom prst="rect">
          <a:avLst/>
        </a:prstGeom>
        <a:solidFill>
          <a:schemeClr val="accent2">
            <a:hueOff val="1830893"/>
            <a:satOff val="-32539"/>
            <a:lumOff val="104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Customers payments are made on a quarterly basis. </a:t>
          </a:r>
        </a:p>
      </dsp:txBody>
      <dsp:txXfrm>
        <a:off x="1288732" y="2287890"/>
        <a:ext cx="2337792" cy="1402675"/>
      </dsp:txXfrm>
    </dsp:sp>
    <dsp:sp modelId="{985CB0AF-596F-4283-9328-D3576B3C86CD}">
      <dsp:nvSpPr>
        <dsp:cNvPr id="0" name=""/>
        <dsp:cNvSpPr/>
      </dsp:nvSpPr>
      <dsp:spPr>
        <a:xfrm>
          <a:off x="3860303" y="2287890"/>
          <a:ext cx="2337792" cy="1402675"/>
        </a:xfrm>
        <a:prstGeom prst="rect">
          <a:avLst/>
        </a:prstGeom>
        <a:solidFill>
          <a:schemeClr val="accent2">
            <a:hueOff val="2288616"/>
            <a:satOff val="-40673"/>
            <a:lumOff val="130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Each order normally contains multiple order lines, where each line presents either a positive or negative revenue per a specific product.</a:t>
          </a:r>
        </a:p>
      </dsp:txBody>
      <dsp:txXfrm>
        <a:off x="3860303" y="2287890"/>
        <a:ext cx="2337792" cy="1402675"/>
      </dsp:txXfrm>
    </dsp:sp>
    <dsp:sp modelId="{EA51E92F-7C6E-4C63-8AA4-7DBEBCF7941D}">
      <dsp:nvSpPr>
        <dsp:cNvPr id="0" name=""/>
        <dsp:cNvSpPr/>
      </dsp:nvSpPr>
      <dsp:spPr>
        <a:xfrm>
          <a:off x="6431875" y="2287890"/>
          <a:ext cx="2337792" cy="1402675"/>
        </a:xfrm>
        <a:prstGeom prst="rect">
          <a:avLst/>
        </a:prstGeom>
        <a:solidFill>
          <a:schemeClr val="accent2">
            <a:hueOff val="2746340"/>
            <a:satOff val="-48808"/>
            <a:lumOff val="156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effectLst/>
              <a:latin typeface="Arial" panose="020B0604020202020204" pitchFamily="34" charset="0"/>
              <a:ea typeface="Arial" panose="020B0604020202020204" pitchFamily="34" charset="0"/>
              <a:cs typeface="Arial" panose="020B0604020202020204" pitchFamily="34" charset="0"/>
            </a:rPr>
            <a:t>The historical data gathered over the course of 3 years, from 2011 to 2013.</a:t>
          </a:r>
          <a:endParaRPr lang="en-US" sz="1300" kern="1200" dirty="0"/>
        </a:p>
      </dsp:txBody>
      <dsp:txXfrm>
        <a:off x="6431875" y="2287890"/>
        <a:ext cx="2337792" cy="1402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F281F-7F82-4AB0-ADB5-35F04A3D1B5E}">
      <dsp:nvSpPr>
        <dsp:cNvPr id="0" name=""/>
        <dsp:cNvSpPr/>
      </dsp:nvSpPr>
      <dsp:spPr>
        <a:xfrm>
          <a:off x="0" y="0"/>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70C7FD-092D-495F-BC3A-CE05C281FF69}">
      <dsp:nvSpPr>
        <dsp:cNvPr id="0" name=""/>
        <dsp:cNvSpPr/>
      </dsp:nvSpPr>
      <dsp:spPr>
        <a:xfrm>
          <a:off x="0" y="0"/>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 company incur positive revenues from insurance policy premiums, while negative revenues are expenses which consist of paid claims and/or policy cancellations.</a:t>
          </a:r>
        </a:p>
      </dsp:txBody>
      <dsp:txXfrm>
        <a:off x="0" y="0"/>
        <a:ext cx="5906181" cy="1307679"/>
      </dsp:txXfrm>
    </dsp:sp>
    <dsp:sp modelId="{FB66C4C5-16D1-4543-93C1-46BCCFA0371D}">
      <dsp:nvSpPr>
        <dsp:cNvPr id="0" name=""/>
        <dsp:cNvSpPr/>
      </dsp:nvSpPr>
      <dsp:spPr>
        <a:xfrm>
          <a:off x="0" y="1307679"/>
          <a:ext cx="590618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49858B-677F-4421-B78F-3207EBD62B81}">
      <dsp:nvSpPr>
        <dsp:cNvPr id="0" name=""/>
        <dsp:cNvSpPr/>
      </dsp:nvSpPr>
      <dsp:spPr>
        <a:xfrm>
          <a:off x="0" y="130767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Target profits desired is 15% more than previous period actual profits, except of 2011, which is the first year available per data sources, therefore targeted profits for that year are the actual profits (in other words, no target profits for 2011 due to lack of previous data to base it on).</a:t>
          </a:r>
        </a:p>
      </dsp:txBody>
      <dsp:txXfrm>
        <a:off x="0" y="1307679"/>
        <a:ext cx="5906181" cy="1307679"/>
      </dsp:txXfrm>
    </dsp:sp>
    <dsp:sp modelId="{29A68169-0074-402E-A183-A0B09312B444}">
      <dsp:nvSpPr>
        <dsp:cNvPr id="0" name=""/>
        <dsp:cNvSpPr/>
      </dsp:nvSpPr>
      <dsp:spPr>
        <a:xfrm>
          <a:off x="0" y="2615358"/>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29FA8-2792-4CA1-8AD5-BB2E6BBF650A}">
      <dsp:nvSpPr>
        <dsp:cNvPr id="0" name=""/>
        <dsp:cNvSpPr/>
      </dsp:nvSpPr>
      <dsp:spPr>
        <a:xfrm>
          <a:off x="0" y="261535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dataset presents orders that are based on a quarterly basis (day and month are not available). In order to enable relationship between SalesFact and Dim Dates tables we created a consistent pseudo date for each order, based on the given quarter and year (each order placed on 1</a:t>
          </a:r>
          <a:r>
            <a:rPr lang="en-US" sz="1300" kern="1200" baseline="30000" dirty="0"/>
            <a:t>st</a:t>
          </a:r>
          <a:r>
            <a:rPr lang="en-US" sz="1300" kern="1200" dirty="0"/>
            <a:t> quarter was set to be represented by the 1</a:t>
          </a:r>
          <a:r>
            <a:rPr lang="en-US" sz="1300" kern="1200" baseline="30000" dirty="0"/>
            <a:t>st</a:t>
          </a:r>
          <a:r>
            <a:rPr lang="en-US" sz="1300" kern="1200" dirty="0"/>
            <a:t> day of January, 2</a:t>
          </a:r>
          <a:r>
            <a:rPr lang="en-US" sz="1300" kern="1200" baseline="30000" dirty="0"/>
            <a:t>nd</a:t>
          </a:r>
          <a:r>
            <a:rPr lang="en-US" sz="1300" kern="1200" dirty="0"/>
            <a:t> quarter was set to be represented by the 1</a:t>
          </a:r>
          <a:r>
            <a:rPr lang="en-US" sz="1300" kern="1200" baseline="30000" dirty="0"/>
            <a:t>st</a:t>
          </a:r>
          <a:r>
            <a:rPr lang="en-US" sz="1300" kern="1200" dirty="0"/>
            <a:t> day of April, etc.).</a:t>
          </a:r>
        </a:p>
      </dsp:txBody>
      <dsp:txXfrm>
        <a:off x="0" y="2615359"/>
        <a:ext cx="5906181" cy="1307679"/>
      </dsp:txXfrm>
    </dsp:sp>
    <dsp:sp modelId="{779E1285-428E-427C-B162-0B15D3D27655}">
      <dsp:nvSpPr>
        <dsp:cNvPr id="0" name=""/>
        <dsp:cNvSpPr/>
      </dsp:nvSpPr>
      <dsp:spPr>
        <a:xfrm>
          <a:off x="0" y="3923038"/>
          <a:ext cx="590618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95B113-B24C-4E5D-A0DA-F33EB2BD163F}">
      <dsp:nvSpPr>
        <dsp:cNvPr id="0" name=""/>
        <dsp:cNvSpPr/>
      </dsp:nvSpPr>
      <dsp:spPr>
        <a:xfrm>
          <a:off x="0" y="3923038"/>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Each order typically contains multiple order lines; therefore, their combined values were used to create a surrogate key for the Dim Orders table.</a:t>
          </a:r>
        </a:p>
      </dsp:txBody>
      <dsp:txXfrm>
        <a:off x="0" y="3923038"/>
        <a:ext cx="5906181" cy="13076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D7116-BDE1-445D-9289-6788D23C8EA8}">
      <dsp:nvSpPr>
        <dsp:cNvPr id="0" name=""/>
        <dsp:cNvSpPr/>
      </dsp:nvSpPr>
      <dsp:spPr>
        <a:xfrm>
          <a:off x="0" y="897079"/>
          <a:ext cx="5906181" cy="30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601B92-6EC3-4384-AA2D-F561906899AB}">
      <dsp:nvSpPr>
        <dsp:cNvPr id="0" name=""/>
        <dsp:cNvSpPr/>
      </dsp:nvSpPr>
      <dsp:spPr>
        <a:xfrm>
          <a:off x="295309" y="719959"/>
          <a:ext cx="413432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en-US" sz="1200" kern="1200" dirty="0"/>
            <a:t>Getting the 2 data sources into PQ</a:t>
          </a:r>
        </a:p>
      </dsp:txBody>
      <dsp:txXfrm>
        <a:off x="312602" y="737252"/>
        <a:ext cx="4099740" cy="319654"/>
      </dsp:txXfrm>
    </dsp:sp>
    <dsp:sp modelId="{BDE84828-4709-46AB-B266-4F50F90BC9FF}">
      <dsp:nvSpPr>
        <dsp:cNvPr id="0" name=""/>
        <dsp:cNvSpPr/>
      </dsp:nvSpPr>
      <dsp:spPr>
        <a:xfrm>
          <a:off x="0" y="1441399"/>
          <a:ext cx="5906181" cy="302400"/>
        </a:xfrm>
        <a:prstGeom prst="rect">
          <a:avLst/>
        </a:prstGeom>
        <a:solidFill>
          <a:schemeClr val="lt1">
            <a:alpha val="90000"/>
            <a:hueOff val="0"/>
            <a:satOff val="0"/>
            <a:lumOff val="0"/>
            <a:alphaOff val="0"/>
          </a:schemeClr>
        </a:solidFill>
        <a:ln w="12700" cap="flat" cmpd="sng" algn="ctr">
          <a:solidFill>
            <a:schemeClr val="accent2">
              <a:hueOff val="686585"/>
              <a:satOff val="-12202"/>
              <a:lumOff val="392"/>
              <a:alphaOff val="0"/>
            </a:schemeClr>
          </a:solidFill>
          <a:prstDash val="solid"/>
        </a:ln>
        <a:effectLst/>
      </dsp:spPr>
      <dsp:style>
        <a:lnRef idx="2">
          <a:scrgbClr r="0" g="0" b="0"/>
        </a:lnRef>
        <a:fillRef idx="1">
          <a:scrgbClr r="0" g="0" b="0"/>
        </a:fillRef>
        <a:effectRef idx="0">
          <a:scrgbClr r="0" g="0" b="0"/>
        </a:effectRef>
        <a:fontRef idx="minor"/>
      </dsp:style>
    </dsp:sp>
    <dsp:sp modelId="{BE521653-D55F-48AD-9CBE-C9EDBFB55B66}">
      <dsp:nvSpPr>
        <dsp:cNvPr id="0" name=""/>
        <dsp:cNvSpPr/>
      </dsp:nvSpPr>
      <dsp:spPr>
        <a:xfrm>
          <a:off x="295309" y="1264279"/>
          <a:ext cx="4134326" cy="354240"/>
        </a:xfrm>
        <a:prstGeom prst="roundRect">
          <a:avLst/>
        </a:prstGeom>
        <a:solidFill>
          <a:schemeClr val="accent2">
            <a:hueOff val="686585"/>
            <a:satOff val="-12202"/>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en-US" sz="1200" kern="1200" dirty="0"/>
            <a:t>Renaming queries as per SalesFact and Dimensions </a:t>
          </a:r>
        </a:p>
      </dsp:txBody>
      <dsp:txXfrm>
        <a:off x="312602" y="1281572"/>
        <a:ext cx="4099740" cy="319654"/>
      </dsp:txXfrm>
    </dsp:sp>
    <dsp:sp modelId="{6DD77C98-97AB-462C-BFC6-4383DF3F42F3}">
      <dsp:nvSpPr>
        <dsp:cNvPr id="0" name=""/>
        <dsp:cNvSpPr/>
      </dsp:nvSpPr>
      <dsp:spPr>
        <a:xfrm>
          <a:off x="0" y="1985719"/>
          <a:ext cx="5906181" cy="302400"/>
        </a:xfrm>
        <a:prstGeom prst="rect">
          <a:avLst/>
        </a:prstGeom>
        <a:solidFill>
          <a:schemeClr val="lt1">
            <a:alpha val="90000"/>
            <a:hueOff val="0"/>
            <a:satOff val="0"/>
            <a:lumOff val="0"/>
            <a:alphaOff val="0"/>
          </a:schemeClr>
        </a:solidFill>
        <a:ln w="12700" cap="flat" cmpd="sng" algn="ctr">
          <a:solidFill>
            <a:schemeClr val="accent2">
              <a:hueOff val="1373170"/>
              <a:satOff val="-24404"/>
              <a:lumOff val="785"/>
              <a:alphaOff val="0"/>
            </a:schemeClr>
          </a:solidFill>
          <a:prstDash val="solid"/>
        </a:ln>
        <a:effectLst/>
      </dsp:spPr>
      <dsp:style>
        <a:lnRef idx="2">
          <a:scrgbClr r="0" g="0" b="0"/>
        </a:lnRef>
        <a:fillRef idx="1">
          <a:scrgbClr r="0" g="0" b="0"/>
        </a:fillRef>
        <a:effectRef idx="0">
          <a:scrgbClr r="0" g="0" b="0"/>
        </a:effectRef>
        <a:fontRef idx="minor"/>
      </dsp:style>
    </dsp:sp>
    <dsp:sp modelId="{B8AE5CCF-B1FB-4FDC-998A-08186C2E1FA7}">
      <dsp:nvSpPr>
        <dsp:cNvPr id="0" name=""/>
        <dsp:cNvSpPr/>
      </dsp:nvSpPr>
      <dsp:spPr>
        <a:xfrm>
          <a:off x="295309" y="1808599"/>
          <a:ext cx="4134326" cy="354240"/>
        </a:xfrm>
        <a:prstGeom prst="roundRect">
          <a:avLst/>
        </a:prstGeom>
        <a:solidFill>
          <a:schemeClr val="accent2">
            <a:hueOff val="1373170"/>
            <a:satOff val="-24404"/>
            <a:lumOff val="78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en-US" sz="1200" kern="1200" dirty="0"/>
            <a:t>Taking care of nulls</a:t>
          </a:r>
        </a:p>
      </dsp:txBody>
      <dsp:txXfrm>
        <a:off x="312602" y="1825892"/>
        <a:ext cx="4099740" cy="319654"/>
      </dsp:txXfrm>
    </dsp:sp>
    <dsp:sp modelId="{B632D2A5-66D0-4B75-97B2-BA2BE1D680AF}">
      <dsp:nvSpPr>
        <dsp:cNvPr id="0" name=""/>
        <dsp:cNvSpPr/>
      </dsp:nvSpPr>
      <dsp:spPr>
        <a:xfrm>
          <a:off x="0" y="2530038"/>
          <a:ext cx="5906181" cy="1436400"/>
        </a:xfrm>
        <a:prstGeom prst="rect">
          <a:avLst/>
        </a:prstGeom>
        <a:solidFill>
          <a:schemeClr val="lt1">
            <a:alpha val="90000"/>
            <a:hueOff val="0"/>
            <a:satOff val="0"/>
            <a:lumOff val="0"/>
            <a:alphaOff val="0"/>
          </a:schemeClr>
        </a:solidFill>
        <a:ln w="12700" cap="flat" cmpd="sng" algn="ctr">
          <a:solidFill>
            <a:schemeClr val="accent2">
              <a:hueOff val="2059755"/>
              <a:satOff val="-36606"/>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249936" rIns="45838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Adding indices</a:t>
          </a:r>
        </a:p>
        <a:p>
          <a:pPr marL="114300" lvl="1" indent="-114300" algn="l" defTabSz="533400">
            <a:lnSpc>
              <a:spcPct val="90000"/>
            </a:lnSpc>
            <a:spcBef>
              <a:spcPct val="0"/>
            </a:spcBef>
            <a:spcAft>
              <a:spcPct val="15000"/>
            </a:spcAft>
            <a:buChar char="•"/>
          </a:pPr>
          <a:r>
            <a:rPr lang="en-US" sz="1200" kern="1200"/>
            <a:t>Renaming, reordering, removing, merging, duplicating, and splitting columns</a:t>
          </a:r>
        </a:p>
        <a:p>
          <a:pPr marL="114300" lvl="1" indent="-114300" algn="l" defTabSz="533400">
            <a:lnSpc>
              <a:spcPct val="90000"/>
            </a:lnSpc>
            <a:spcBef>
              <a:spcPct val="0"/>
            </a:spcBef>
            <a:spcAft>
              <a:spcPct val="15000"/>
            </a:spcAft>
            <a:buChar char="•"/>
          </a:pPr>
          <a:r>
            <a:rPr lang="en-US" sz="1200" kern="1200"/>
            <a:t>Adding conditional and custom columns</a:t>
          </a:r>
        </a:p>
        <a:p>
          <a:pPr marL="114300" lvl="1" indent="-114300" algn="l" defTabSz="533400">
            <a:lnSpc>
              <a:spcPct val="90000"/>
            </a:lnSpc>
            <a:spcBef>
              <a:spcPct val="0"/>
            </a:spcBef>
            <a:spcAft>
              <a:spcPct val="15000"/>
            </a:spcAft>
            <a:buChar char="•"/>
          </a:pPr>
          <a:r>
            <a:rPr lang="en-US" sz="1200" kern="1200"/>
            <a:t>Merging queries</a:t>
          </a:r>
        </a:p>
        <a:p>
          <a:pPr marL="114300" lvl="1" indent="-114300" algn="l" defTabSz="533400">
            <a:lnSpc>
              <a:spcPct val="90000"/>
            </a:lnSpc>
            <a:spcBef>
              <a:spcPct val="0"/>
            </a:spcBef>
            <a:spcAft>
              <a:spcPct val="15000"/>
            </a:spcAft>
            <a:buChar char="•"/>
          </a:pPr>
          <a:r>
            <a:rPr lang="en-US" sz="1200" kern="1200"/>
            <a:t>Changing data types</a:t>
          </a:r>
        </a:p>
      </dsp:txBody>
      <dsp:txXfrm>
        <a:off x="0" y="2530038"/>
        <a:ext cx="5906181" cy="1436400"/>
      </dsp:txXfrm>
    </dsp:sp>
    <dsp:sp modelId="{B6FEC6A6-E65E-4B0A-AAC2-0B1AB3ECAB80}">
      <dsp:nvSpPr>
        <dsp:cNvPr id="0" name=""/>
        <dsp:cNvSpPr/>
      </dsp:nvSpPr>
      <dsp:spPr>
        <a:xfrm>
          <a:off x="295309" y="2352919"/>
          <a:ext cx="4134326" cy="354240"/>
        </a:xfrm>
        <a:prstGeom prst="roundRect">
          <a:avLst/>
        </a:prstGeom>
        <a:solidFill>
          <a:schemeClr val="accent2">
            <a:hueOff val="2059755"/>
            <a:satOff val="-36606"/>
            <a:lumOff val="1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en-US" sz="1200" kern="1200"/>
            <a:t>Transformations:</a:t>
          </a:r>
        </a:p>
      </dsp:txBody>
      <dsp:txXfrm>
        <a:off x="312602" y="2370212"/>
        <a:ext cx="4099740" cy="319654"/>
      </dsp:txXfrm>
    </dsp:sp>
    <dsp:sp modelId="{583B963A-C92E-4F59-98AC-58CAAFA83193}">
      <dsp:nvSpPr>
        <dsp:cNvPr id="0" name=""/>
        <dsp:cNvSpPr/>
      </dsp:nvSpPr>
      <dsp:spPr>
        <a:xfrm>
          <a:off x="0" y="4208359"/>
          <a:ext cx="5906181" cy="302400"/>
        </a:xfrm>
        <a:prstGeom prst="rect">
          <a:avLst/>
        </a:prstGeom>
        <a:solidFill>
          <a:schemeClr val="lt1">
            <a:alpha val="90000"/>
            <a:hueOff val="0"/>
            <a:satOff val="0"/>
            <a:lumOff val="0"/>
            <a:alphaOff val="0"/>
          </a:schemeClr>
        </a:solidFill>
        <a:ln w="12700" cap="flat" cmpd="sng" algn="ctr">
          <a:solidFill>
            <a:schemeClr val="accent2">
              <a:hueOff val="2746340"/>
              <a:satOff val="-48808"/>
              <a:lumOff val="1569"/>
              <a:alphaOff val="0"/>
            </a:schemeClr>
          </a:solidFill>
          <a:prstDash val="solid"/>
        </a:ln>
        <a:effectLst/>
      </dsp:spPr>
      <dsp:style>
        <a:lnRef idx="2">
          <a:scrgbClr r="0" g="0" b="0"/>
        </a:lnRef>
        <a:fillRef idx="1">
          <a:scrgbClr r="0" g="0" b="0"/>
        </a:fillRef>
        <a:effectRef idx="0">
          <a:scrgbClr r="0" g="0" b="0"/>
        </a:effectRef>
        <a:fontRef idx="minor"/>
      </dsp:style>
    </dsp:sp>
    <dsp:sp modelId="{117A0E6D-2E58-4B99-9CB2-E45BA25FB5B9}">
      <dsp:nvSpPr>
        <dsp:cNvPr id="0" name=""/>
        <dsp:cNvSpPr/>
      </dsp:nvSpPr>
      <dsp:spPr>
        <a:xfrm>
          <a:off x="295309" y="4031239"/>
          <a:ext cx="4134326" cy="354240"/>
        </a:xfrm>
        <a:prstGeom prst="roundRect">
          <a:avLst/>
        </a:prstGeom>
        <a:solidFill>
          <a:schemeClr val="accent2">
            <a:hueOff val="2746340"/>
            <a:satOff val="-48808"/>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en-US" sz="1200" kern="1200" dirty="0"/>
            <a:t>Loading the model into PP</a:t>
          </a:r>
        </a:p>
      </dsp:txBody>
      <dsp:txXfrm>
        <a:off x="312602" y="4048532"/>
        <a:ext cx="4099740" cy="3196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09874-1137-43F3-BF6D-3DBF583415D7}">
      <dsp:nvSpPr>
        <dsp:cNvPr id="0" name=""/>
        <dsp:cNvSpPr/>
      </dsp:nvSpPr>
      <dsp:spPr>
        <a:xfrm>
          <a:off x="2011680" y="1534"/>
          <a:ext cx="8046720" cy="67319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170991" rIns="156129" bIns="170991" numCol="1" spcCol="1270" anchor="ctr" anchorCtr="0">
          <a:noAutofit/>
        </a:bodyPr>
        <a:lstStyle/>
        <a:p>
          <a:pPr marL="0" lvl="0" indent="0" algn="l" defTabSz="533400">
            <a:lnSpc>
              <a:spcPct val="90000"/>
            </a:lnSpc>
            <a:spcBef>
              <a:spcPct val="0"/>
            </a:spcBef>
            <a:spcAft>
              <a:spcPct val="35000"/>
            </a:spcAft>
            <a:buNone/>
          </a:pPr>
          <a:r>
            <a:rPr lang="en-US" sz="1200" kern="1200" dirty="0"/>
            <a:t>=SalesFact[Revenue]/SalesFact[Qty]</a:t>
          </a:r>
        </a:p>
      </dsp:txBody>
      <dsp:txXfrm>
        <a:off x="2011680" y="1534"/>
        <a:ext cx="8046720" cy="673193"/>
      </dsp:txXfrm>
    </dsp:sp>
    <dsp:sp modelId="{D198A0C5-3E7F-4F96-ABF3-D3071F5C83C6}">
      <dsp:nvSpPr>
        <dsp:cNvPr id="0" name=""/>
        <dsp:cNvSpPr/>
      </dsp:nvSpPr>
      <dsp:spPr>
        <a:xfrm>
          <a:off x="0" y="1534"/>
          <a:ext cx="2011680" cy="67319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66497" rIns="106451" bIns="66497" numCol="1" spcCol="1270" anchor="ctr" anchorCtr="0">
          <a:noAutofit/>
        </a:bodyPr>
        <a:lstStyle/>
        <a:p>
          <a:pPr marL="0" lvl="0" indent="0" algn="ctr" defTabSz="666750">
            <a:lnSpc>
              <a:spcPct val="90000"/>
            </a:lnSpc>
            <a:spcBef>
              <a:spcPct val="0"/>
            </a:spcBef>
            <a:spcAft>
              <a:spcPct val="35000"/>
            </a:spcAft>
            <a:buNone/>
          </a:pPr>
          <a:r>
            <a:rPr lang="en-US" sz="1500" b="1" kern="1200"/>
            <a:t>Unit Price</a:t>
          </a:r>
          <a:endParaRPr lang="en-US" sz="1500" kern="1200"/>
        </a:p>
      </dsp:txBody>
      <dsp:txXfrm>
        <a:off x="0" y="1534"/>
        <a:ext cx="2011680" cy="673193"/>
      </dsp:txXfrm>
    </dsp:sp>
    <dsp:sp modelId="{7E8A0A19-D0B5-4CBB-8E71-719D1B5F869A}">
      <dsp:nvSpPr>
        <dsp:cNvPr id="0" name=""/>
        <dsp:cNvSpPr/>
      </dsp:nvSpPr>
      <dsp:spPr>
        <a:xfrm>
          <a:off x="2011680" y="715118"/>
          <a:ext cx="8046720" cy="673193"/>
        </a:xfrm>
        <a:prstGeom prst="rect">
          <a:avLst/>
        </a:prstGeom>
        <a:solidFill>
          <a:schemeClr val="accent2">
            <a:tint val="40000"/>
            <a:alpha val="90000"/>
            <a:hueOff val="819279"/>
            <a:satOff val="-10654"/>
            <a:lumOff val="-337"/>
            <a:alphaOff val="0"/>
          </a:schemeClr>
        </a:solidFill>
        <a:ln w="12700" cap="flat" cmpd="sng" algn="ctr">
          <a:solidFill>
            <a:schemeClr val="accent2">
              <a:tint val="40000"/>
              <a:alpha val="90000"/>
              <a:hueOff val="819279"/>
              <a:satOff val="-10654"/>
              <a:lumOff val="-3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170991" rIns="156129" bIns="170991" numCol="1" spcCol="1270" anchor="ctr" anchorCtr="0">
          <a:noAutofit/>
        </a:bodyPr>
        <a:lstStyle/>
        <a:p>
          <a:pPr marL="0" lvl="0" indent="0" algn="l" defTabSz="533400">
            <a:lnSpc>
              <a:spcPct val="90000"/>
            </a:lnSpc>
            <a:spcBef>
              <a:spcPct val="0"/>
            </a:spcBef>
            <a:spcAft>
              <a:spcPct val="35000"/>
            </a:spcAft>
            <a:buNone/>
          </a:pPr>
          <a:r>
            <a:rPr lang="en-US" sz="1200" kern="1200" dirty="0"/>
            <a:t>=CALCULATE( DISTINCTCOUNT(SalesFact[OrderSK]), FILTER(SalesFact, SalesFact[Revenue] &gt; 0))</a:t>
          </a:r>
        </a:p>
      </dsp:txBody>
      <dsp:txXfrm>
        <a:off x="2011680" y="715118"/>
        <a:ext cx="8046720" cy="673193"/>
      </dsp:txXfrm>
    </dsp:sp>
    <dsp:sp modelId="{ADD2B67D-EA78-496F-AD42-D13DD674A622}">
      <dsp:nvSpPr>
        <dsp:cNvPr id="0" name=""/>
        <dsp:cNvSpPr/>
      </dsp:nvSpPr>
      <dsp:spPr>
        <a:xfrm>
          <a:off x="0" y="715118"/>
          <a:ext cx="2011680" cy="673193"/>
        </a:xfrm>
        <a:prstGeom prst="rect">
          <a:avLst/>
        </a:prstGeom>
        <a:solidFill>
          <a:schemeClr val="accent2">
            <a:hueOff val="686585"/>
            <a:satOff val="-12202"/>
            <a:lumOff val="392"/>
            <a:alphaOff val="0"/>
          </a:schemeClr>
        </a:solidFill>
        <a:ln w="12700" cap="flat" cmpd="sng" algn="ctr">
          <a:solidFill>
            <a:schemeClr val="accent2">
              <a:hueOff val="686585"/>
              <a:satOff val="-12202"/>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66497" rIns="106451" bIns="66497" numCol="1" spcCol="1270" anchor="ctr" anchorCtr="0">
          <a:noAutofit/>
        </a:bodyPr>
        <a:lstStyle/>
        <a:p>
          <a:pPr marL="0" lvl="0" indent="0" algn="ctr" defTabSz="666750">
            <a:lnSpc>
              <a:spcPct val="90000"/>
            </a:lnSpc>
            <a:spcBef>
              <a:spcPct val="0"/>
            </a:spcBef>
            <a:spcAft>
              <a:spcPct val="35000"/>
            </a:spcAft>
            <a:buNone/>
          </a:pPr>
          <a:r>
            <a:rPr lang="en-US" sz="1500" b="1" kern="1200"/>
            <a:t>Orders Quantity</a:t>
          </a:r>
          <a:endParaRPr lang="en-US" sz="1500" kern="1200"/>
        </a:p>
      </dsp:txBody>
      <dsp:txXfrm>
        <a:off x="0" y="715118"/>
        <a:ext cx="2011680" cy="673193"/>
      </dsp:txXfrm>
    </dsp:sp>
    <dsp:sp modelId="{BCDF829A-2BDD-4DF4-A991-AAB82442EBBA}">
      <dsp:nvSpPr>
        <dsp:cNvPr id="0" name=""/>
        <dsp:cNvSpPr/>
      </dsp:nvSpPr>
      <dsp:spPr>
        <a:xfrm>
          <a:off x="2011680" y="1428703"/>
          <a:ext cx="8046720" cy="673193"/>
        </a:xfrm>
        <a:prstGeom prst="rect">
          <a:avLst/>
        </a:prstGeom>
        <a:solidFill>
          <a:schemeClr val="accent2">
            <a:tint val="40000"/>
            <a:alpha val="90000"/>
            <a:hueOff val="1638559"/>
            <a:satOff val="-21307"/>
            <a:lumOff val="-673"/>
            <a:alphaOff val="0"/>
          </a:schemeClr>
        </a:solidFill>
        <a:ln w="12700" cap="flat" cmpd="sng" algn="ctr">
          <a:solidFill>
            <a:schemeClr val="accent2">
              <a:tint val="40000"/>
              <a:alpha val="90000"/>
              <a:hueOff val="1638559"/>
              <a:satOff val="-21307"/>
              <a:lumOff val="-6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170991" rIns="156129" bIns="170991" numCol="1" spcCol="1270" anchor="ctr" anchorCtr="0">
          <a:noAutofit/>
        </a:bodyPr>
        <a:lstStyle/>
        <a:p>
          <a:pPr marL="0" lvl="0" indent="0" algn="l" defTabSz="533400">
            <a:lnSpc>
              <a:spcPct val="90000"/>
            </a:lnSpc>
            <a:spcBef>
              <a:spcPct val="0"/>
            </a:spcBef>
            <a:spcAft>
              <a:spcPct val="35000"/>
            </a:spcAft>
            <a:buNone/>
          </a:pPr>
          <a:r>
            <a:rPr lang="en-US" sz="1200" kern="1200" dirty="0"/>
            <a:t>=DISTINCTCOUNT(SalesFact[CustomerSK])</a:t>
          </a:r>
        </a:p>
      </dsp:txBody>
      <dsp:txXfrm>
        <a:off x="2011680" y="1428703"/>
        <a:ext cx="8046720" cy="673193"/>
      </dsp:txXfrm>
    </dsp:sp>
    <dsp:sp modelId="{348B75AB-9965-4E03-BCE4-9418F4E96688}">
      <dsp:nvSpPr>
        <dsp:cNvPr id="0" name=""/>
        <dsp:cNvSpPr/>
      </dsp:nvSpPr>
      <dsp:spPr>
        <a:xfrm>
          <a:off x="0" y="1428703"/>
          <a:ext cx="2011680" cy="673193"/>
        </a:xfrm>
        <a:prstGeom prst="rect">
          <a:avLst/>
        </a:prstGeom>
        <a:solidFill>
          <a:schemeClr val="accent2">
            <a:hueOff val="1373170"/>
            <a:satOff val="-24404"/>
            <a:lumOff val="785"/>
            <a:alphaOff val="0"/>
          </a:schemeClr>
        </a:solidFill>
        <a:ln w="12700" cap="flat" cmpd="sng" algn="ctr">
          <a:solidFill>
            <a:schemeClr val="accent2">
              <a:hueOff val="1373170"/>
              <a:satOff val="-24404"/>
              <a:lumOff val="78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66497" rIns="106451" bIns="66497" numCol="1" spcCol="1270" anchor="ctr" anchorCtr="0">
          <a:noAutofit/>
        </a:bodyPr>
        <a:lstStyle/>
        <a:p>
          <a:pPr marL="0" lvl="0" indent="0" algn="ctr" defTabSz="666750">
            <a:lnSpc>
              <a:spcPct val="90000"/>
            </a:lnSpc>
            <a:spcBef>
              <a:spcPct val="0"/>
            </a:spcBef>
            <a:spcAft>
              <a:spcPct val="35000"/>
            </a:spcAft>
            <a:buNone/>
          </a:pPr>
          <a:r>
            <a:rPr lang="en-US" sz="1500" b="1" kern="1200"/>
            <a:t>Total Customers Count</a:t>
          </a:r>
          <a:endParaRPr lang="en-US" sz="1500" kern="1200"/>
        </a:p>
      </dsp:txBody>
      <dsp:txXfrm>
        <a:off x="0" y="1428703"/>
        <a:ext cx="2011680" cy="673193"/>
      </dsp:txXfrm>
    </dsp:sp>
    <dsp:sp modelId="{427C7C4E-2A19-40D0-82EB-0381EE2F9328}">
      <dsp:nvSpPr>
        <dsp:cNvPr id="0" name=""/>
        <dsp:cNvSpPr/>
      </dsp:nvSpPr>
      <dsp:spPr>
        <a:xfrm>
          <a:off x="2011680" y="2142288"/>
          <a:ext cx="8046720" cy="673193"/>
        </a:xfrm>
        <a:prstGeom prst="rect">
          <a:avLst/>
        </a:prstGeom>
        <a:solidFill>
          <a:schemeClr val="accent2">
            <a:tint val="40000"/>
            <a:alpha val="90000"/>
            <a:hueOff val="2457838"/>
            <a:satOff val="-31961"/>
            <a:lumOff val="-1010"/>
            <a:alphaOff val="0"/>
          </a:schemeClr>
        </a:solidFill>
        <a:ln w="12700" cap="flat" cmpd="sng" algn="ctr">
          <a:solidFill>
            <a:schemeClr val="accent2">
              <a:tint val="40000"/>
              <a:alpha val="90000"/>
              <a:hueOff val="2457838"/>
              <a:satOff val="-31961"/>
              <a:lumOff val="-101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170991" rIns="156129" bIns="170991" numCol="1" spcCol="1270" anchor="ctr" anchorCtr="0">
          <a:noAutofit/>
        </a:bodyPr>
        <a:lstStyle/>
        <a:p>
          <a:pPr marL="0" lvl="0" indent="0" algn="l" defTabSz="533400">
            <a:lnSpc>
              <a:spcPct val="90000"/>
            </a:lnSpc>
            <a:spcBef>
              <a:spcPct val="0"/>
            </a:spcBef>
            <a:spcAft>
              <a:spcPct val="35000"/>
            </a:spcAft>
            <a:buNone/>
          </a:pPr>
          <a:r>
            <a:rPr lang="en-US" sz="1200" kern="1200" dirty="0"/>
            <a:t>=CALCULATE(SUMX(SalesFact, SalesFact[Revenue]), SalesFact[Revenue] &gt; 0)</a:t>
          </a:r>
        </a:p>
      </dsp:txBody>
      <dsp:txXfrm>
        <a:off x="2011680" y="2142288"/>
        <a:ext cx="8046720" cy="673193"/>
      </dsp:txXfrm>
    </dsp:sp>
    <dsp:sp modelId="{F094974D-0F5D-4474-BA1B-0FB6446BAA81}">
      <dsp:nvSpPr>
        <dsp:cNvPr id="0" name=""/>
        <dsp:cNvSpPr/>
      </dsp:nvSpPr>
      <dsp:spPr>
        <a:xfrm>
          <a:off x="0" y="2142288"/>
          <a:ext cx="2011680" cy="673193"/>
        </a:xfrm>
        <a:prstGeom prst="rect">
          <a:avLst/>
        </a:prstGeom>
        <a:solidFill>
          <a:schemeClr val="accent2">
            <a:hueOff val="2059755"/>
            <a:satOff val="-36606"/>
            <a:lumOff val="1177"/>
            <a:alphaOff val="0"/>
          </a:schemeClr>
        </a:solidFill>
        <a:ln w="12700" cap="flat" cmpd="sng" algn="ctr">
          <a:solidFill>
            <a:schemeClr val="accent2">
              <a:hueOff val="2059755"/>
              <a:satOff val="-36606"/>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66497" rIns="106451" bIns="66497" numCol="1" spcCol="1270" anchor="ctr" anchorCtr="0">
          <a:noAutofit/>
        </a:bodyPr>
        <a:lstStyle/>
        <a:p>
          <a:pPr marL="0" lvl="0" indent="0" algn="ctr" defTabSz="666750">
            <a:lnSpc>
              <a:spcPct val="90000"/>
            </a:lnSpc>
            <a:spcBef>
              <a:spcPct val="0"/>
            </a:spcBef>
            <a:spcAft>
              <a:spcPct val="35000"/>
            </a:spcAft>
            <a:buNone/>
          </a:pPr>
          <a:r>
            <a:rPr lang="en-US" sz="1500" b="1" kern="1200"/>
            <a:t>Sales Total</a:t>
          </a:r>
          <a:endParaRPr lang="en-US" sz="1500" kern="1200"/>
        </a:p>
      </dsp:txBody>
      <dsp:txXfrm>
        <a:off x="0" y="2142288"/>
        <a:ext cx="2011680" cy="673193"/>
      </dsp:txXfrm>
    </dsp:sp>
    <dsp:sp modelId="{FC2E9414-9AB3-44E9-868A-E6252EAFEB21}">
      <dsp:nvSpPr>
        <dsp:cNvPr id="0" name=""/>
        <dsp:cNvSpPr/>
      </dsp:nvSpPr>
      <dsp:spPr>
        <a:xfrm>
          <a:off x="2011680" y="2855872"/>
          <a:ext cx="8046720" cy="673193"/>
        </a:xfrm>
        <a:prstGeom prst="rect">
          <a:avLst/>
        </a:prstGeom>
        <a:solidFill>
          <a:schemeClr val="accent2">
            <a:tint val="40000"/>
            <a:alpha val="90000"/>
            <a:hueOff val="3277117"/>
            <a:satOff val="-42615"/>
            <a:lumOff val="-1347"/>
            <a:alphaOff val="0"/>
          </a:schemeClr>
        </a:solidFill>
        <a:ln w="12700" cap="flat" cmpd="sng" algn="ctr">
          <a:solidFill>
            <a:schemeClr val="accent2">
              <a:tint val="40000"/>
              <a:alpha val="90000"/>
              <a:hueOff val="3277117"/>
              <a:satOff val="-42615"/>
              <a:lumOff val="-13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170991" rIns="156129" bIns="170991" numCol="1" spcCol="1270" anchor="ctr" anchorCtr="0">
          <a:noAutofit/>
        </a:bodyPr>
        <a:lstStyle/>
        <a:p>
          <a:pPr marL="0" lvl="0" indent="0" algn="l" defTabSz="533400">
            <a:lnSpc>
              <a:spcPct val="90000"/>
            </a:lnSpc>
            <a:spcBef>
              <a:spcPct val="0"/>
            </a:spcBef>
            <a:spcAft>
              <a:spcPct val="35000"/>
            </a:spcAft>
            <a:buNone/>
          </a:pPr>
          <a:r>
            <a:rPr lang="en-US" sz="1200" kern="1200" dirty="0"/>
            <a:t>=DIVIDE(SalesFact[SalesTotalValue], [OrdersQty], 0)</a:t>
          </a:r>
        </a:p>
      </dsp:txBody>
      <dsp:txXfrm>
        <a:off x="2011680" y="2855872"/>
        <a:ext cx="8046720" cy="673193"/>
      </dsp:txXfrm>
    </dsp:sp>
    <dsp:sp modelId="{6C7A995E-6395-437A-9D6B-534E104B9309}">
      <dsp:nvSpPr>
        <dsp:cNvPr id="0" name=""/>
        <dsp:cNvSpPr/>
      </dsp:nvSpPr>
      <dsp:spPr>
        <a:xfrm>
          <a:off x="0" y="2855872"/>
          <a:ext cx="2011680" cy="673193"/>
        </a:xfrm>
        <a:prstGeom prst="rect">
          <a:avLst/>
        </a:prstGeom>
        <a:solidFill>
          <a:schemeClr val="accent2">
            <a:hueOff val="2746340"/>
            <a:satOff val="-48808"/>
            <a:lumOff val="1569"/>
            <a:alphaOff val="0"/>
          </a:schemeClr>
        </a:solidFill>
        <a:ln w="12700" cap="flat" cmpd="sng" algn="ctr">
          <a:solidFill>
            <a:schemeClr val="accent2">
              <a:hueOff val="2746340"/>
              <a:satOff val="-48808"/>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66497" rIns="106451" bIns="66497" numCol="1" spcCol="1270" anchor="ctr" anchorCtr="0">
          <a:noAutofit/>
        </a:bodyPr>
        <a:lstStyle/>
        <a:p>
          <a:pPr marL="0" lvl="0" indent="0" algn="ctr" defTabSz="666750">
            <a:lnSpc>
              <a:spcPct val="90000"/>
            </a:lnSpc>
            <a:spcBef>
              <a:spcPct val="0"/>
            </a:spcBef>
            <a:spcAft>
              <a:spcPct val="35000"/>
            </a:spcAft>
            <a:buNone/>
          </a:pPr>
          <a:r>
            <a:rPr lang="en-US" sz="1500" b="1" kern="1200"/>
            <a:t>Avg Order Value</a:t>
          </a:r>
          <a:endParaRPr lang="en-US" sz="1500" kern="1200"/>
        </a:p>
      </dsp:txBody>
      <dsp:txXfrm>
        <a:off x="0" y="2855872"/>
        <a:ext cx="2011680" cy="6731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78AEE-BD85-48CC-BDCA-7ED0124E8509}">
      <dsp:nvSpPr>
        <dsp:cNvPr id="0" name=""/>
        <dsp:cNvSpPr/>
      </dsp:nvSpPr>
      <dsp:spPr>
        <a:xfrm>
          <a:off x="0" y="181314"/>
          <a:ext cx="10906538"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74BA10-2E36-4E53-83BF-8D25352B4483}">
      <dsp:nvSpPr>
        <dsp:cNvPr id="0" name=""/>
        <dsp:cNvSpPr/>
      </dsp:nvSpPr>
      <dsp:spPr>
        <a:xfrm>
          <a:off x="545326" y="63234"/>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dirty="0"/>
            <a:t>Renaming tables &amp; columns names</a:t>
          </a:r>
        </a:p>
      </dsp:txBody>
      <dsp:txXfrm>
        <a:off x="556854" y="74762"/>
        <a:ext cx="7611521" cy="213104"/>
      </dsp:txXfrm>
    </dsp:sp>
    <dsp:sp modelId="{07DC5998-4692-43C4-A61D-CA1EA794E02B}">
      <dsp:nvSpPr>
        <dsp:cNvPr id="0" name=""/>
        <dsp:cNvSpPr/>
      </dsp:nvSpPr>
      <dsp:spPr>
        <a:xfrm>
          <a:off x="0" y="544194"/>
          <a:ext cx="10906538"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3B0A87-05DF-4066-BD9E-2A9A9BA97A6A}">
      <dsp:nvSpPr>
        <dsp:cNvPr id="0" name=""/>
        <dsp:cNvSpPr/>
      </dsp:nvSpPr>
      <dsp:spPr>
        <a:xfrm>
          <a:off x="545326" y="426114"/>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dirty="0"/>
            <a:t>Creating hierarchies</a:t>
          </a:r>
        </a:p>
      </dsp:txBody>
      <dsp:txXfrm>
        <a:off x="556854" y="437642"/>
        <a:ext cx="7611521" cy="213104"/>
      </dsp:txXfrm>
    </dsp:sp>
    <dsp:sp modelId="{AC5CC9C4-5FA4-4871-960D-65171154AD8A}">
      <dsp:nvSpPr>
        <dsp:cNvPr id="0" name=""/>
        <dsp:cNvSpPr/>
      </dsp:nvSpPr>
      <dsp:spPr>
        <a:xfrm>
          <a:off x="0" y="907074"/>
          <a:ext cx="10906538"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D8FD87-ECB7-4AFE-A932-555026C99FEE}">
      <dsp:nvSpPr>
        <dsp:cNvPr id="0" name=""/>
        <dsp:cNvSpPr/>
      </dsp:nvSpPr>
      <dsp:spPr>
        <a:xfrm>
          <a:off x="545326" y="788994"/>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dirty="0"/>
            <a:t>Hiding and formatting columns</a:t>
          </a:r>
        </a:p>
      </dsp:txBody>
      <dsp:txXfrm>
        <a:off x="556854" y="800522"/>
        <a:ext cx="7611521" cy="213104"/>
      </dsp:txXfrm>
    </dsp:sp>
    <dsp:sp modelId="{D298E2A2-E301-45DD-BF5A-618A1A15A71A}">
      <dsp:nvSpPr>
        <dsp:cNvPr id="0" name=""/>
        <dsp:cNvSpPr/>
      </dsp:nvSpPr>
      <dsp:spPr>
        <a:xfrm>
          <a:off x="0" y="1269954"/>
          <a:ext cx="10906538" cy="1234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6469" tIns="166624" rIns="846469"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Measures for example:</a:t>
          </a:r>
        </a:p>
        <a:p>
          <a:pPr marL="57150" lvl="1" indent="-57150" algn="l" defTabSz="400050">
            <a:lnSpc>
              <a:spcPct val="90000"/>
            </a:lnSpc>
            <a:spcBef>
              <a:spcPct val="0"/>
            </a:spcBef>
            <a:spcAft>
              <a:spcPct val="15000"/>
            </a:spcAft>
            <a:buChar char="•"/>
          </a:pPr>
          <a:endParaRPr lang="en-US" sz="900" kern="1200" dirty="0"/>
        </a:p>
        <a:p>
          <a:pPr marL="114300" lvl="2" indent="-57150" algn="l" defTabSz="400050">
            <a:lnSpc>
              <a:spcPct val="90000"/>
            </a:lnSpc>
            <a:spcBef>
              <a:spcPct val="0"/>
            </a:spcBef>
            <a:spcAft>
              <a:spcPct val="15000"/>
            </a:spcAft>
            <a:buChar char="•"/>
          </a:pPr>
          <a:r>
            <a:rPr lang="en-US" sz="900" b="0" kern="1200" dirty="0"/>
            <a:t>CY Claims = var MaxY = max(Dates[Date].[Year]) return calculate(-1*sumx(filter(sales, Sales[Revenue] &lt; 0), Sales[Revenue]), Dates[Date].[Year] = MaxY)</a:t>
          </a:r>
          <a:endParaRPr lang="en-US" sz="900" kern="1200" dirty="0"/>
        </a:p>
        <a:p>
          <a:pPr marL="114300" lvl="2" indent="-57150" algn="l" defTabSz="400050">
            <a:lnSpc>
              <a:spcPct val="90000"/>
            </a:lnSpc>
            <a:spcBef>
              <a:spcPct val="0"/>
            </a:spcBef>
            <a:spcAft>
              <a:spcPct val="15000"/>
            </a:spcAft>
            <a:buChar char="•"/>
          </a:pPr>
          <a:endParaRPr lang="en-US" sz="900" kern="1200" dirty="0"/>
        </a:p>
        <a:p>
          <a:pPr marL="114300" lvl="2" indent="-57150" algn="l" defTabSz="400050">
            <a:lnSpc>
              <a:spcPct val="90000"/>
            </a:lnSpc>
            <a:spcBef>
              <a:spcPct val="0"/>
            </a:spcBef>
            <a:spcAft>
              <a:spcPct val="15000"/>
            </a:spcAft>
            <a:buChar char="•"/>
          </a:pPr>
          <a:r>
            <a:rPr lang="en-US" sz="900" b="0" kern="1200" dirty="0"/>
            <a:t>CY % Gross Margin = divide('Measures_Table'[CY Profits], 'Measures_Table'[CY Sales], 0)</a:t>
          </a:r>
          <a:endParaRPr lang="en-US" sz="900" kern="1200" dirty="0"/>
        </a:p>
        <a:p>
          <a:pPr marL="114300" lvl="2" indent="-57150" algn="l" defTabSz="400050">
            <a:lnSpc>
              <a:spcPct val="90000"/>
            </a:lnSpc>
            <a:spcBef>
              <a:spcPct val="0"/>
            </a:spcBef>
            <a:spcAft>
              <a:spcPct val="15000"/>
            </a:spcAft>
            <a:buChar char="•"/>
          </a:pPr>
          <a:endParaRPr lang="en-US" sz="900" kern="1200" dirty="0"/>
        </a:p>
        <a:p>
          <a:pPr marL="114300" lvl="2" indent="-57150" algn="l" defTabSz="400050">
            <a:lnSpc>
              <a:spcPct val="90000"/>
            </a:lnSpc>
            <a:spcBef>
              <a:spcPct val="0"/>
            </a:spcBef>
            <a:spcAft>
              <a:spcPct val="15000"/>
            </a:spcAft>
            <a:buChar char="•"/>
          </a:pPr>
          <a:r>
            <a:rPr lang="en-US" sz="900" b="0" kern="1200" dirty="0"/>
            <a:t>YOY Sales Qty = var MaxY=MAX(Dates[Date].[Year]) return divide((Measures_Table[Sales Qty]-Measures_Table[LY Sales Qty]), Measures_Table[LY Sales Qty], 0)</a:t>
          </a:r>
          <a:endParaRPr lang="en-US" sz="900" kern="1200" dirty="0"/>
        </a:p>
      </dsp:txBody>
      <dsp:txXfrm>
        <a:off x="0" y="1269954"/>
        <a:ext cx="10906538" cy="1234800"/>
      </dsp:txXfrm>
    </dsp:sp>
    <dsp:sp modelId="{504DE35F-D25C-4541-8C93-6DD10EECC1DA}">
      <dsp:nvSpPr>
        <dsp:cNvPr id="0" name=""/>
        <dsp:cNvSpPr/>
      </dsp:nvSpPr>
      <dsp:spPr>
        <a:xfrm>
          <a:off x="545326" y="1151874"/>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a:t>Creating a measures table organized in folders by subjects. </a:t>
          </a:r>
          <a:endParaRPr lang="en-US" sz="900" kern="1200" dirty="0"/>
        </a:p>
      </dsp:txBody>
      <dsp:txXfrm>
        <a:off x="556854" y="1163402"/>
        <a:ext cx="7611521" cy="213104"/>
      </dsp:txXfrm>
    </dsp:sp>
    <dsp:sp modelId="{4ABEA875-6E6E-4EBB-A9F7-AAA37C987345}">
      <dsp:nvSpPr>
        <dsp:cNvPr id="0" name=""/>
        <dsp:cNvSpPr/>
      </dsp:nvSpPr>
      <dsp:spPr>
        <a:xfrm>
          <a:off x="0" y="2666034"/>
          <a:ext cx="10906538"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9F1013-24CC-456E-B910-4883A8E52DE4}">
      <dsp:nvSpPr>
        <dsp:cNvPr id="0" name=""/>
        <dsp:cNvSpPr/>
      </dsp:nvSpPr>
      <dsp:spPr>
        <a:xfrm>
          <a:off x="545326" y="2547954"/>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dirty="0"/>
            <a:t>Using Dax Queries to test measures before creating them in PBI</a:t>
          </a:r>
        </a:p>
      </dsp:txBody>
      <dsp:txXfrm>
        <a:off x="556854" y="2559482"/>
        <a:ext cx="7611521" cy="213104"/>
      </dsp:txXfrm>
    </dsp:sp>
    <dsp:sp modelId="{E63B6A38-1C8D-4B4F-8C78-FC1E385E93A3}">
      <dsp:nvSpPr>
        <dsp:cNvPr id="0" name=""/>
        <dsp:cNvSpPr/>
      </dsp:nvSpPr>
      <dsp:spPr>
        <a:xfrm>
          <a:off x="0" y="3028914"/>
          <a:ext cx="10906538"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588791-2AE4-439D-8AF2-47EB43A0046F}">
      <dsp:nvSpPr>
        <dsp:cNvPr id="0" name=""/>
        <dsp:cNvSpPr/>
      </dsp:nvSpPr>
      <dsp:spPr>
        <a:xfrm>
          <a:off x="545326" y="2910834"/>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dirty="0"/>
            <a:t>Using Tabular Editor to create KPI’s</a:t>
          </a:r>
        </a:p>
      </dsp:txBody>
      <dsp:txXfrm>
        <a:off x="556854" y="2922362"/>
        <a:ext cx="7611521" cy="213104"/>
      </dsp:txXfrm>
    </dsp:sp>
    <dsp:sp modelId="{0916A43D-1C9D-4108-82CB-20D9B6A942C8}">
      <dsp:nvSpPr>
        <dsp:cNvPr id="0" name=""/>
        <dsp:cNvSpPr/>
      </dsp:nvSpPr>
      <dsp:spPr>
        <a:xfrm>
          <a:off x="0" y="3391794"/>
          <a:ext cx="10906538"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25E208-A340-466F-AFA7-C662D9815E3E}">
      <dsp:nvSpPr>
        <dsp:cNvPr id="0" name=""/>
        <dsp:cNvSpPr/>
      </dsp:nvSpPr>
      <dsp:spPr>
        <a:xfrm>
          <a:off x="545326" y="3273714"/>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dirty="0"/>
            <a:t>Using features such as: navigation panel, buttons (BACK), drill up/down/through, tooltip</a:t>
          </a:r>
        </a:p>
      </dsp:txBody>
      <dsp:txXfrm>
        <a:off x="556854" y="3285242"/>
        <a:ext cx="7611521" cy="213104"/>
      </dsp:txXfrm>
    </dsp:sp>
    <dsp:sp modelId="{904B2910-C4F5-4094-9798-1AB65FCA66FE}">
      <dsp:nvSpPr>
        <dsp:cNvPr id="0" name=""/>
        <dsp:cNvSpPr/>
      </dsp:nvSpPr>
      <dsp:spPr>
        <a:xfrm>
          <a:off x="0" y="3754674"/>
          <a:ext cx="10906538"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BE0093-EA1E-4267-879C-D5B12EC451A2}">
      <dsp:nvSpPr>
        <dsp:cNvPr id="0" name=""/>
        <dsp:cNvSpPr/>
      </dsp:nvSpPr>
      <dsp:spPr>
        <a:xfrm>
          <a:off x="545326" y="3636594"/>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dirty="0"/>
            <a:t>Creating bookmarks to work with the BACK buttons</a:t>
          </a:r>
        </a:p>
      </dsp:txBody>
      <dsp:txXfrm>
        <a:off x="556854" y="3648122"/>
        <a:ext cx="7611521" cy="213104"/>
      </dsp:txXfrm>
    </dsp:sp>
    <dsp:sp modelId="{C10A4444-8102-4943-A054-D985465583F5}">
      <dsp:nvSpPr>
        <dsp:cNvPr id="0" name=""/>
        <dsp:cNvSpPr/>
      </dsp:nvSpPr>
      <dsp:spPr>
        <a:xfrm>
          <a:off x="0" y="4117554"/>
          <a:ext cx="10906538"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EFF044-68CB-47A1-A87A-8EC2F68422B9}">
      <dsp:nvSpPr>
        <dsp:cNvPr id="0" name=""/>
        <dsp:cNvSpPr/>
      </dsp:nvSpPr>
      <dsp:spPr>
        <a:xfrm>
          <a:off x="545326" y="3999474"/>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dirty="0"/>
            <a:t>Creating a What If analysis</a:t>
          </a:r>
        </a:p>
      </dsp:txBody>
      <dsp:txXfrm>
        <a:off x="556854" y="4011002"/>
        <a:ext cx="7611521" cy="213104"/>
      </dsp:txXfrm>
    </dsp:sp>
    <dsp:sp modelId="{428DC47A-9F54-4BE1-A1E9-19FE20C1E83A}">
      <dsp:nvSpPr>
        <dsp:cNvPr id="0" name=""/>
        <dsp:cNvSpPr/>
      </dsp:nvSpPr>
      <dsp:spPr>
        <a:xfrm>
          <a:off x="0" y="4480434"/>
          <a:ext cx="10906538"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6BC0F2-DFB5-4622-9E28-A25A71677D2D}">
      <dsp:nvSpPr>
        <dsp:cNvPr id="0" name=""/>
        <dsp:cNvSpPr/>
      </dsp:nvSpPr>
      <dsp:spPr>
        <a:xfrm>
          <a:off x="545326" y="4362354"/>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dirty="0"/>
            <a:t>Using appropriate visualizations, slicers, filters and determining correct interactions</a:t>
          </a:r>
        </a:p>
      </dsp:txBody>
      <dsp:txXfrm>
        <a:off x="556854" y="4373882"/>
        <a:ext cx="7611521" cy="213104"/>
      </dsp:txXfrm>
    </dsp:sp>
    <dsp:sp modelId="{E52AD5C4-20F0-447E-B07E-D64E2791BCFA}">
      <dsp:nvSpPr>
        <dsp:cNvPr id="0" name=""/>
        <dsp:cNvSpPr/>
      </dsp:nvSpPr>
      <dsp:spPr>
        <a:xfrm>
          <a:off x="0" y="4843313"/>
          <a:ext cx="10906538" cy="201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37FBDE-E823-4CDB-BEF5-E8773BF2B465}">
      <dsp:nvSpPr>
        <dsp:cNvPr id="0" name=""/>
        <dsp:cNvSpPr/>
      </dsp:nvSpPr>
      <dsp:spPr>
        <a:xfrm>
          <a:off x="545326" y="4725233"/>
          <a:ext cx="7634577" cy="2361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88569" tIns="0" rIns="288569" bIns="0" numCol="1" spcCol="1270" anchor="ctr" anchorCtr="0">
          <a:noAutofit/>
        </a:bodyPr>
        <a:lstStyle/>
        <a:p>
          <a:pPr marL="0" lvl="0" indent="0" algn="l" defTabSz="400050">
            <a:lnSpc>
              <a:spcPct val="90000"/>
            </a:lnSpc>
            <a:spcBef>
              <a:spcPct val="0"/>
            </a:spcBef>
            <a:spcAft>
              <a:spcPct val="35000"/>
            </a:spcAft>
            <a:buNone/>
          </a:pPr>
          <a:r>
            <a:rPr lang="en-US" sz="900" kern="1200" dirty="0"/>
            <a:t>Creating user roles</a:t>
          </a:r>
        </a:p>
      </dsp:txBody>
      <dsp:txXfrm>
        <a:off x="556854" y="4736761"/>
        <a:ext cx="7611521" cy="2131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8ABEE-51CB-4FCC-B228-2634DF11B7D8}">
      <dsp:nvSpPr>
        <dsp:cNvPr id="0" name=""/>
        <dsp:cNvSpPr/>
      </dsp:nvSpPr>
      <dsp:spPr>
        <a:xfrm>
          <a:off x="0" y="282495"/>
          <a:ext cx="10058399"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49936" rIns="7806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Region</a:t>
          </a:r>
        </a:p>
        <a:p>
          <a:pPr marL="114300" lvl="1" indent="-114300" algn="l" defTabSz="533400">
            <a:lnSpc>
              <a:spcPct val="90000"/>
            </a:lnSpc>
            <a:spcBef>
              <a:spcPct val="0"/>
            </a:spcBef>
            <a:spcAft>
              <a:spcPct val="15000"/>
            </a:spcAft>
            <a:buChar char="•"/>
          </a:pPr>
          <a:r>
            <a:rPr lang="en-US" sz="1200" kern="1200"/>
            <a:t>Country</a:t>
          </a:r>
        </a:p>
      </dsp:txBody>
      <dsp:txXfrm>
        <a:off x="0" y="282495"/>
        <a:ext cx="10058399" cy="699300"/>
      </dsp:txXfrm>
    </dsp:sp>
    <dsp:sp modelId="{5224533B-859F-4D41-B699-8F5C03F8F47D}">
      <dsp:nvSpPr>
        <dsp:cNvPr id="0" name=""/>
        <dsp:cNvSpPr/>
      </dsp:nvSpPr>
      <dsp:spPr>
        <a:xfrm>
          <a:off x="502920" y="105375"/>
          <a:ext cx="7040880"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533400">
            <a:lnSpc>
              <a:spcPct val="90000"/>
            </a:lnSpc>
            <a:spcBef>
              <a:spcPct val="0"/>
            </a:spcBef>
            <a:spcAft>
              <a:spcPct val="35000"/>
            </a:spcAft>
            <a:buNone/>
          </a:pPr>
          <a:r>
            <a:rPr lang="en-US" sz="1200" kern="1200"/>
            <a:t>Location:</a:t>
          </a:r>
        </a:p>
      </dsp:txBody>
      <dsp:txXfrm>
        <a:off x="520213" y="122668"/>
        <a:ext cx="7006294" cy="319654"/>
      </dsp:txXfrm>
    </dsp:sp>
    <dsp:sp modelId="{5D70ECD3-C2F2-4764-901D-3362F76C611E}">
      <dsp:nvSpPr>
        <dsp:cNvPr id="0" name=""/>
        <dsp:cNvSpPr/>
      </dsp:nvSpPr>
      <dsp:spPr>
        <a:xfrm>
          <a:off x="0" y="1223715"/>
          <a:ext cx="10058399" cy="10773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49936" rIns="7806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Division</a:t>
          </a:r>
        </a:p>
        <a:p>
          <a:pPr marL="114300" lvl="1" indent="-114300" algn="l" defTabSz="533400">
            <a:lnSpc>
              <a:spcPct val="90000"/>
            </a:lnSpc>
            <a:spcBef>
              <a:spcPct val="0"/>
            </a:spcBef>
            <a:spcAft>
              <a:spcPct val="15000"/>
            </a:spcAft>
            <a:buChar char="•"/>
          </a:pPr>
          <a:r>
            <a:rPr lang="en-US" sz="1200" kern="1200"/>
            <a:t>Segment</a:t>
          </a:r>
        </a:p>
        <a:p>
          <a:pPr marL="114300" lvl="1" indent="-114300" algn="l" defTabSz="533400">
            <a:lnSpc>
              <a:spcPct val="90000"/>
            </a:lnSpc>
            <a:spcBef>
              <a:spcPct val="0"/>
            </a:spcBef>
            <a:spcAft>
              <a:spcPct val="15000"/>
            </a:spcAft>
            <a:buChar char="•"/>
          </a:pPr>
          <a:r>
            <a:rPr lang="en-US" sz="1200" kern="1200"/>
            <a:t>Product Type</a:t>
          </a:r>
        </a:p>
        <a:p>
          <a:pPr marL="114300" lvl="1" indent="-114300" algn="l" defTabSz="533400">
            <a:lnSpc>
              <a:spcPct val="90000"/>
            </a:lnSpc>
            <a:spcBef>
              <a:spcPct val="0"/>
            </a:spcBef>
            <a:spcAft>
              <a:spcPct val="15000"/>
            </a:spcAft>
            <a:buChar char="•"/>
          </a:pPr>
          <a:r>
            <a:rPr lang="en-US" sz="1200" kern="1200"/>
            <a:t>Product Name</a:t>
          </a:r>
        </a:p>
      </dsp:txBody>
      <dsp:txXfrm>
        <a:off x="0" y="1223715"/>
        <a:ext cx="10058399" cy="1077300"/>
      </dsp:txXfrm>
    </dsp:sp>
    <dsp:sp modelId="{F888840E-83F1-4745-8506-40F0CCE48344}">
      <dsp:nvSpPr>
        <dsp:cNvPr id="0" name=""/>
        <dsp:cNvSpPr/>
      </dsp:nvSpPr>
      <dsp:spPr>
        <a:xfrm>
          <a:off x="502920" y="1046596"/>
          <a:ext cx="7040880" cy="3542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533400">
            <a:lnSpc>
              <a:spcPct val="90000"/>
            </a:lnSpc>
            <a:spcBef>
              <a:spcPct val="0"/>
            </a:spcBef>
            <a:spcAft>
              <a:spcPct val="35000"/>
            </a:spcAft>
            <a:buNone/>
          </a:pPr>
          <a:r>
            <a:rPr lang="en-US" sz="1200" kern="1200"/>
            <a:t>Product:</a:t>
          </a:r>
        </a:p>
      </dsp:txBody>
      <dsp:txXfrm>
        <a:off x="520213" y="1063889"/>
        <a:ext cx="7006294" cy="319654"/>
      </dsp:txXfrm>
    </dsp:sp>
    <dsp:sp modelId="{9BFE080A-05EE-4683-AC2A-4D13D3916D1D}">
      <dsp:nvSpPr>
        <dsp:cNvPr id="0" name=""/>
        <dsp:cNvSpPr/>
      </dsp:nvSpPr>
      <dsp:spPr>
        <a:xfrm>
          <a:off x="0" y="2542936"/>
          <a:ext cx="10058399" cy="10773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49936" rIns="7806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Year</a:t>
          </a:r>
        </a:p>
        <a:p>
          <a:pPr marL="114300" lvl="1" indent="-114300" algn="l" defTabSz="533400">
            <a:lnSpc>
              <a:spcPct val="90000"/>
            </a:lnSpc>
            <a:spcBef>
              <a:spcPct val="0"/>
            </a:spcBef>
            <a:spcAft>
              <a:spcPct val="15000"/>
            </a:spcAft>
            <a:buChar char="•"/>
          </a:pPr>
          <a:r>
            <a:rPr lang="en-US" sz="1200" kern="1200"/>
            <a:t>Quarter</a:t>
          </a:r>
        </a:p>
        <a:p>
          <a:pPr marL="114300" lvl="1" indent="-114300" algn="l" defTabSz="533400">
            <a:lnSpc>
              <a:spcPct val="90000"/>
            </a:lnSpc>
            <a:spcBef>
              <a:spcPct val="0"/>
            </a:spcBef>
            <a:spcAft>
              <a:spcPct val="15000"/>
            </a:spcAft>
            <a:buChar char="•"/>
          </a:pPr>
          <a:r>
            <a:rPr lang="en-US" sz="1200" kern="1200"/>
            <a:t>Month</a:t>
          </a:r>
        </a:p>
        <a:p>
          <a:pPr marL="114300" lvl="1" indent="-114300" algn="l" defTabSz="533400">
            <a:lnSpc>
              <a:spcPct val="90000"/>
            </a:lnSpc>
            <a:spcBef>
              <a:spcPct val="0"/>
            </a:spcBef>
            <a:spcAft>
              <a:spcPct val="15000"/>
            </a:spcAft>
            <a:buChar char="•"/>
          </a:pPr>
          <a:r>
            <a:rPr lang="en-US" sz="1200" kern="1200"/>
            <a:t>Day</a:t>
          </a:r>
        </a:p>
      </dsp:txBody>
      <dsp:txXfrm>
        <a:off x="0" y="2542936"/>
        <a:ext cx="10058399" cy="1077300"/>
      </dsp:txXfrm>
    </dsp:sp>
    <dsp:sp modelId="{B9E9F15B-6702-4C36-87A4-94FAB309AFF5}">
      <dsp:nvSpPr>
        <dsp:cNvPr id="0" name=""/>
        <dsp:cNvSpPr/>
      </dsp:nvSpPr>
      <dsp:spPr>
        <a:xfrm>
          <a:off x="502920" y="2365816"/>
          <a:ext cx="7040880"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533400">
            <a:lnSpc>
              <a:spcPct val="90000"/>
            </a:lnSpc>
            <a:spcBef>
              <a:spcPct val="0"/>
            </a:spcBef>
            <a:spcAft>
              <a:spcPct val="35000"/>
            </a:spcAft>
            <a:buNone/>
          </a:pPr>
          <a:r>
            <a:rPr lang="en-US" sz="1200" kern="1200"/>
            <a:t>Date:</a:t>
          </a:r>
        </a:p>
      </dsp:txBody>
      <dsp:txXfrm>
        <a:off x="520213" y="2383109"/>
        <a:ext cx="7006294" cy="3196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463DE-923F-49DD-9E38-B2F54B95F381}">
      <dsp:nvSpPr>
        <dsp:cNvPr id="0" name=""/>
        <dsp:cNvSpPr/>
      </dsp:nvSpPr>
      <dsp:spPr>
        <a:xfrm>
          <a:off x="0" y="206"/>
          <a:ext cx="5906181" cy="10313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Americas Manager </a:t>
          </a:r>
        </a:p>
      </dsp:txBody>
      <dsp:txXfrm>
        <a:off x="50347" y="50553"/>
        <a:ext cx="5805487" cy="930660"/>
      </dsp:txXfrm>
    </dsp:sp>
    <dsp:sp modelId="{8DF38517-D0FC-42B8-8A8A-86B6579E8A16}">
      <dsp:nvSpPr>
        <dsp:cNvPr id="0" name=""/>
        <dsp:cNvSpPr/>
      </dsp:nvSpPr>
      <dsp:spPr>
        <a:xfrm>
          <a:off x="0" y="1031561"/>
          <a:ext cx="5906181"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54610" rIns="305816" bIns="54610" numCol="1" spcCol="1270" anchor="t" anchorCtr="0">
          <a:noAutofit/>
        </a:bodyPr>
        <a:lstStyle/>
        <a:p>
          <a:pPr marL="285750" lvl="1" indent="-285750" algn="l" defTabSz="1511300">
            <a:lnSpc>
              <a:spcPct val="90000"/>
            </a:lnSpc>
            <a:spcBef>
              <a:spcPct val="0"/>
            </a:spcBef>
            <a:spcAft>
              <a:spcPct val="20000"/>
            </a:spcAft>
            <a:buChar char="•"/>
          </a:pPr>
          <a:r>
            <a:rPr lang="en-US" sz="3400" kern="1200" dirty="0"/>
            <a:t>[Region] = "Americas"</a:t>
          </a:r>
        </a:p>
      </dsp:txBody>
      <dsp:txXfrm>
        <a:off x="0" y="1031561"/>
        <a:ext cx="5906181" cy="712080"/>
      </dsp:txXfrm>
    </dsp:sp>
    <dsp:sp modelId="{802A11A9-79C7-494A-A563-0B5E372BE212}">
      <dsp:nvSpPr>
        <dsp:cNvPr id="0" name=""/>
        <dsp:cNvSpPr/>
      </dsp:nvSpPr>
      <dsp:spPr>
        <a:xfrm>
          <a:off x="0" y="1743641"/>
          <a:ext cx="5906181" cy="1031354"/>
        </a:xfrm>
        <a:prstGeom prst="roundRect">
          <a:avLst/>
        </a:prstGeom>
        <a:solidFill>
          <a:schemeClr val="accent2">
            <a:hueOff val="1373170"/>
            <a:satOff val="-24404"/>
            <a:lumOff val="78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APAC Manager:</a:t>
          </a:r>
        </a:p>
      </dsp:txBody>
      <dsp:txXfrm>
        <a:off x="50347" y="1793988"/>
        <a:ext cx="5805487" cy="930660"/>
      </dsp:txXfrm>
    </dsp:sp>
    <dsp:sp modelId="{073929C2-3FED-4EB8-9274-283BFF671355}">
      <dsp:nvSpPr>
        <dsp:cNvPr id="0" name=""/>
        <dsp:cNvSpPr/>
      </dsp:nvSpPr>
      <dsp:spPr>
        <a:xfrm>
          <a:off x="0" y="2774996"/>
          <a:ext cx="5906181"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54610" rIns="305816" bIns="54610" numCol="1" spcCol="1270" anchor="t" anchorCtr="0">
          <a:noAutofit/>
        </a:bodyPr>
        <a:lstStyle/>
        <a:p>
          <a:pPr marL="285750" lvl="1" indent="-285750" algn="l" defTabSz="1511300">
            <a:lnSpc>
              <a:spcPct val="90000"/>
            </a:lnSpc>
            <a:spcBef>
              <a:spcPct val="0"/>
            </a:spcBef>
            <a:spcAft>
              <a:spcPct val="20000"/>
            </a:spcAft>
            <a:buChar char="•"/>
          </a:pPr>
          <a:r>
            <a:rPr lang="en-US" sz="3400" kern="1200" dirty="0"/>
            <a:t>[Region] = "APAC"</a:t>
          </a:r>
        </a:p>
      </dsp:txBody>
      <dsp:txXfrm>
        <a:off x="0" y="2774996"/>
        <a:ext cx="5906181" cy="712080"/>
      </dsp:txXfrm>
    </dsp:sp>
    <dsp:sp modelId="{3A0CA606-936B-458C-A81A-015AE7B2D095}">
      <dsp:nvSpPr>
        <dsp:cNvPr id="0" name=""/>
        <dsp:cNvSpPr/>
      </dsp:nvSpPr>
      <dsp:spPr>
        <a:xfrm>
          <a:off x="0" y="3487076"/>
          <a:ext cx="5906181" cy="1031354"/>
        </a:xfrm>
        <a:prstGeom prst="roundRect">
          <a:avLst/>
        </a:prstGeom>
        <a:solidFill>
          <a:schemeClr val="accent2">
            <a:hueOff val="2746340"/>
            <a:satOff val="-48808"/>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EMEA Manager:</a:t>
          </a:r>
        </a:p>
      </dsp:txBody>
      <dsp:txXfrm>
        <a:off x="50347" y="3537423"/>
        <a:ext cx="5805487" cy="930660"/>
      </dsp:txXfrm>
    </dsp:sp>
    <dsp:sp modelId="{5516BF6E-B3EE-47D0-95B4-7274E33BEC36}">
      <dsp:nvSpPr>
        <dsp:cNvPr id="0" name=""/>
        <dsp:cNvSpPr/>
      </dsp:nvSpPr>
      <dsp:spPr>
        <a:xfrm>
          <a:off x="0" y="4518431"/>
          <a:ext cx="5906181"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54610" rIns="305816" bIns="54610" numCol="1" spcCol="1270" anchor="t" anchorCtr="0">
          <a:noAutofit/>
        </a:bodyPr>
        <a:lstStyle/>
        <a:p>
          <a:pPr marL="285750" lvl="1" indent="-285750" algn="l" defTabSz="1511300">
            <a:lnSpc>
              <a:spcPct val="90000"/>
            </a:lnSpc>
            <a:spcBef>
              <a:spcPct val="0"/>
            </a:spcBef>
            <a:spcAft>
              <a:spcPct val="20000"/>
            </a:spcAft>
            <a:buChar char="•"/>
          </a:pPr>
          <a:r>
            <a:rPr lang="en-US" sz="3400" kern="1200"/>
            <a:t>[Region] = "EMEA"</a:t>
          </a:r>
        </a:p>
      </dsp:txBody>
      <dsp:txXfrm>
        <a:off x="0" y="4518431"/>
        <a:ext cx="5906181" cy="712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44EDA-5A6B-47FD-8D08-783612FC0DD1}">
      <dsp:nvSpPr>
        <dsp:cNvPr id="0" name=""/>
        <dsp:cNvSpPr/>
      </dsp:nvSpPr>
      <dsp:spPr>
        <a:xfrm>
          <a:off x="49" y="303864"/>
          <a:ext cx="4700141" cy="288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We created a dashboard with 8 pages to navigate through:</a:t>
          </a:r>
        </a:p>
      </dsp:txBody>
      <dsp:txXfrm>
        <a:off x="49" y="303864"/>
        <a:ext cx="4700141" cy="288000"/>
      </dsp:txXfrm>
    </dsp:sp>
    <dsp:sp modelId="{DC5AAC4F-5833-41D8-B5CA-656ED792674C}">
      <dsp:nvSpPr>
        <dsp:cNvPr id="0" name=""/>
        <dsp:cNvSpPr/>
      </dsp:nvSpPr>
      <dsp:spPr>
        <a:xfrm>
          <a:off x="49" y="591864"/>
          <a:ext cx="4700141" cy="362339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b="1" kern="1200"/>
            <a:t>The Profits Analysis  </a:t>
          </a:r>
          <a:r>
            <a:rPr lang="en-US" sz="1000" kern="1200"/>
            <a:t>page</a:t>
          </a:r>
          <a:r>
            <a:rPr lang="en-US" sz="1000" b="1" kern="1200"/>
            <a:t> </a:t>
          </a:r>
          <a:r>
            <a:rPr lang="en-US" sz="1000" kern="1200"/>
            <a:t>allows managers to keep track of current state and trends of profitability.</a:t>
          </a:r>
        </a:p>
        <a:p>
          <a:pPr marL="57150" lvl="1" indent="-57150" algn="l" defTabSz="444500">
            <a:lnSpc>
              <a:spcPct val="90000"/>
            </a:lnSpc>
            <a:spcBef>
              <a:spcPct val="0"/>
            </a:spcBef>
            <a:spcAft>
              <a:spcPct val="15000"/>
            </a:spcAft>
            <a:buChar char="•"/>
          </a:pPr>
          <a:r>
            <a:rPr lang="en-US" sz="1000" b="1" kern="1200" dirty="0"/>
            <a:t>The Divisions Analysis </a:t>
          </a:r>
          <a:r>
            <a:rPr lang="en-US" sz="1000" kern="1200" dirty="0"/>
            <a:t>page</a:t>
          </a:r>
          <a:r>
            <a:rPr lang="en-US" sz="1000" b="1" kern="1200" dirty="0"/>
            <a:t> </a:t>
          </a:r>
          <a:r>
            <a:rPr lang="en-US" sz="1000" b="0" kern="1200" dirty="0"/>
            <a:t>i</a:t>
          </a:r>
          <a:r>
            <a:rPr lang="en-US" sz="1000" kern="1200" dirty="0"/>
            <a:t>s designed to provide a comparison of the different divisions to each other in terms of Sales and Claims performance, and trends over time.</a:t>
          </a:r>
        </a:p>
        <a:p>
          <a:pPr marL="57150" lvl="1" indent="-57150" algn="l" defTabSz="444500">
            <a:lnSpc>
              <a:spcPct val="90000"/>
            </a:lnSpc>
            <a:spcBef>
              <a:spcPct val="0"/>
            </a:spcBef>
            <a:spcAft>
              <a:spcPct val="15000"/>
            </a:spcAft>
            <a:buChar char="•"/>
          </a:pPr>
          <a:r>
            <a:rPr lang="en-US" sz="1000" b="1" kern="1200" dirty="0"/>
            <a:t>The Products Analysis </a:t>
          </a:r>
          <a:r>
            <a:rPr lang="en-US" sz="1000" kern="1200" dirty="0"/>
            <a:t>page</a:t>
          </a:r>
          <a:r>
            <a:rPr lang="en-US" sz="1000" b="1" kern="1200" dirty="0"/>
            <a:t> </a:t>
          </a:r>
          <a:r>
            <a:rPr lang="en-US" sz="1000" kern="1200" dirty="0"/>
            <a:t>is to compare products in the same segment to each other, and over time, in terms of Sales, Claims, Profits and performance against Target Profits.</a:t>
          </a:r>
        </a:p>
        <a:p>
          <a:pPr marL="57150" lvl="1" indent="-57150" algn="l" defTabSz="444500">
            <a:lnSpc>
              <a:spcPct val="90000"/>
            </a:lnSpc>
            <a:spcBef>
              <a:spcPct val="0"/>
            </a:spcBef>
            <a:spcAft>
              <a:spcPct val="15000"/>
            </a:spcAft>
            <a:buChar char="•"/>
          </a:pPr>
          <a:r>
            <a:rPr lang="en-US" sz="1000" b="1" kern="1200" dirty="0"/>
            <a:t>The Industry Type Analysis </a:t>
          </a:r>
          <a:r>
            <a:rPr lang="en-US" sz="1000" b="0" kern="1200" dirty="0"/>
            <a:t>page</a:t>
          </a:r>
          <a:r>
            <a:rPr lang="en-US" sz="1000" b="1" kern="1200" dirty="0"/>
            <a:t>  </a:t>
          </a:r>
          <a:r>
            <a:rPr lang="en-US" sz="1000" kern="1200" dirty="0"/>
            <a:t>is to compare type of customers in terms of Orders, Sales and Claims, as well as observing Profits trends over time.</a:t>
          </a:r>
        </a:p>
        <a:p>
          <a:pPr marL="57150" lvl="1" indent="-57150" algn="l" defTabSz="444500">
            <a:lnSpc>
              <a:spcPct val="90000"/>
            </a:lnSpc>
            <a:spcBef>
              <a:spcPct val="0"/>
            </a:spcBef>
            <a:spcAft>
              <a:spcPct val="15000"/>
            </a:spcAft>
            <a:buChar char="•"/>
          </a:pPr>
          <a:r>
            <a:rPr lang="en-US" sz="1000" b="1" kern="1200" dirty="0"/>
            <a:t>The Regions Analysis </a:t>
          </a:r>
          <a:r>
            <a:rPr lang="en-US" sz="1000" kern="1200" dirty="0"/>
            <a:t>page provides perspectives of Sales, Claims and Profits amounts by customers per different regions and countries. </a:t>
          </a:r>
        </a:p>
        <a:p>
          <a:pPr marL="57150" lvl="1" indent="-57150" algn="l" defTabSz="444500">
            <a:lnSpc>
              <a:spcPct val="90000"/>
            </a:lnSpc>
            <a:spcBef>
              <a:spcPct val="0"/>
            </a:spcBef>
            <a:spcAft>
              <a:spcPct val="15000"/>
            </a:spcAft>
            <a:buChar char="•"/>
          </a:pPr>
          <a:r>
            <a:rPr lang="en-US" sz="1000" b="1" kern="1200" dirty="0"/>
            <a:t>The  Customers </a:t>
          </a:r>
          <a:r>
            <a:rPr lang="en-US" sz="1000" kern="1200" dirty="0"/>
            <a:t>page analyzes the percentage of repeat/new customers over time and per a time period. This analysis can help managers to maintain a certain ratio between repeat and new customers  which is important for company’s health. </a:t>
          </a:r>
        </a:p>
        <a:p>
          <a:pPr marL="57150" lvl="1" indent="-57150" algn="l" defTabSz="444500">
            <a:lnSpc>
              <a:spcPct val="90000"/>
            </a:lnSpc>
            <a:spcBef>
              <a:spcPct val="0"/>
            </a:spcBef>
            <a:spcAft>
              <a:spcPct val="15000"/>
            </a:spcAft>
            <a:buChar char="•"/>
          </a:pPr>
          <a:r>
            <a:rPr lang="en-US" sz="1000" b="1" kern="1200"/>
            <a:t>The Risk </a:t>
          </a:r>
          <a:r>
            <a:rPr lang="en-US" sz="1000" kern="1200"/>
            <a:t>page presents calculations of Claims Risk Grade, which can be examined per the company at high level, but also per each individual customer, per customer groups, or regions. </a:t>
          </a:r>
        </a:p>
        <a:p>
          <a:pPr marL="57150" lvl="1" indent="-57150" algn="l" defTabSz="444500">
            <a:lnSpc>
              <a:spcPct val="90000"/>
            </a:lnSpc>
            <a:spcBef>
              <a:spcPct val="0"/>
            </a:spcBef>
            <a:spcAft>
              <a:spcPct val="15000"/>
            </a:spcAft>
            <a:buChar char="•"/>
          </a:pPr>
          <a:r>
            <a:rPr lang="en-US" sz="1000" b="1" kern="1200"/>
            <a:t>The What If… Analysis </a:t>
          </a:r>
          <a:r>
            <a:rPr lang="en-US" sz="1000" kern="1200"/>
            <a:t>page allows analyzing scenarios of increase/decrease in either price or quantity per a product and calculates the impact it will have over total sales. Calculations are based on historical data.</a:t>
          </a:r>
        </a:p>
      </dsp:txBody>
      <dsp:txXfrm>
        <a:off x="49" y="591864"/>
        <a:ext cx="4700141" cy="3623399"/>
      </dsp:txXfrm>
    </dsp:sp>
    <dsp:sp modelId="{998D71D0-565C-4714-BA5C-F45DB0706AC3}">
      <dsp:nvSpPr>
        <dsp:cNvPr id="0" name=""/>
        <dsp:cNvSpPr/>
      </dsp:nvSpPr>
      <dsp:spPr>
        <a:xfrm>
          <a:off x="5358209" y="303864"/>
          <a:ext cx="4700141" cy="288000"/>
        </a:xfrm>
        <a:prstGeom prst="rect">
          <a:avLst/>
        </a:prstGeom>
        <a:solidFill>
          <a:schemeClr val="accent2">
            <a:hueOff val="2746340"/>
            <a:satOff val="-48808"/>
            <a:lumOff val="1569"/>
            <a:alphaOff val="0"/>
          </a:schemeClr>
        </a:solidFill>
        <a:ln w="12700" cap="flat" cmpd="sng" algn="ctr">
          <a:solidFill>
            <a:schemeClr val="accent2">
              <a:hueOff val="2746340"/>
              <a:satOff val="-48808"/>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a:t>We added  the following hidden pages: 2 pages to drill through and 1 tooltip:</a:t>
          </a:r>
        </a:p>
      </dsp:txBody>
      <dsp:txXfrm>
        <a:off x="5358209" y="303864"/>
        <a:ext cx="4700141" cy="288000"/>
      </dsp:txXfrm>
    </dsp:sp>
    <dsp:sp modelId="{ABB953B8-4609-4DD5-A17A-129FE3D7F584}">
      <dsp:nvSpPr>
        <dsp:cNvPr id="0" name=""/>
        <dsp:cNvSpPr/>
      </dsp:nvSpPr>
      <dsp:spPr>
        <a:xfrm>
          <a:off x="5358209" y="591864"/>
          <a:ext cx="4700141" cy="3623399"/>
        </a:xfrm>
        <a:prstGeom prst="rect">
          <a:avLst/>
        </a:prstGeom>
        <a:solidFill>
          <a:schemeClr val="accent2">
            <a:tint val="40000"/>
            <a:alpha val="90000"/>
            <a:hueOff val="3277117"/>
            <a:satOff val="-42615"/>
            <a:lumOff val="-1347"/>
            <a:alphaOff val="0"/>
          </a:schemeClr>
        </a:solidFill>
        <a:ln w="12700" cap="flat" cmpd="sng" algn="ctr">
          <a:solidFill>
            <a:schemeClr val="accent2">
              <a:tint val="40000"/>
              <a:alpha val="90000"/>
              <a:hueOff val="3277117"/>
              <a:satOff val="-42615"/>
              <a:lumOff val="-13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b="1" kern="1200" dirty="0"/>
            <a:t>The Customer Orders &amp; Claims </a:t>
          </a:r>
          <a:r>
            <a:rPr lang="en-US" sz="1000" kern="1200" dirty="0"/>
            <a:t>page enables drilling through  customer’s orders and claims reports per selected time period (the reports present orders/claims per a certain year, or parts of the year, depending on selected Years/Quarters in time filter on the page navigating from).</a:t>
          </a:r>
        </a:p>
        <a:p>
          <a:pPr marL="57150" lvl="1" indent="-57150" algn="l" defTabSz="444500">
            <a:lnSpc>
              <a:spcPct val="90000"/>
            </a:lnSpc>
            <a:spcBef>
              <a:spcPct val="0"/>
            </a:spcBef>
            <a:spcAft>
              <a:spcPct val="15000"/>
            </a:spcAft>
            <a:buChar char="•"/>
          </a:pPr>
          <a:r>
            <a:rPr lang="en-US" sz="1000" b="1" kern="1200" dirty="0"/>
            <a:t>The Regional Opportunities by Division/Product </a:t>
          </a:r>
          <a:r>
            <a:rPr lang="en-US" sz="1000" kern="1200" dirty="0"/>
            <a:t>page enables drilling through potential marketing opportunities of certain divisions/products in different regions/countries to customers already acquired in previous periods. This analysis follows the notion that selling to already acquired customers is less costly and improves marketing return over investment.</a:t>
          </a:r>
        </a:p>
        <a:p>
          <a:pPr marL="57150" lvl="1" indent="-57150" algn="l" defTabSz="444500">
            <a:lnSpc>
              <a:spcPct val="90000"/>
            </a:lnSpc>
            <a:spcBef>
              <a:spcPct val="0"/>
            </a:spcBef>
            <a:spcAft>
              <a:spcPct val="15000"/>
            </a:spcAft>
            <a:buChar char="•"/>
          </a:pPr>
          <a:r>
            <a:rPr lang="en-US" sz="1000" kern="1200"/>
            <a:t>The tooltip page presents  </a:t>
          </a:r>
          <a:r>
            <a:rPr lang="en-US" sz="1000" b="1" kern="1200"/>
            <a:t>the top customer per country </a:t>
          </a:r>
          <a:r>
            <a:rPr lang="en-US" sz="1000" kern="1200"/>
            <a:t>in terms of Profits.</a:t>
          </a:r>
        </a:p>
      </dsp:txBody>
      <dsp:txXfrm>
        <a:off x="5358209" y="591864"/>
        <a:ext cx="4700141" cy="362339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2/8/2023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2/8/2023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47" y="3595572"/>
            <a:ext cx="4775075" cy="725778"/>
          </a:xfrm>
        </p:spPr>
        <p:txBody>
          <a:bodyPr>
            <a:noAutofit/>
          </a:bodyPr>
          <a:lstStyle/>
          <a:p>
            <a:pPr>
              <a:lnSpc>
                <a:spcPct val="107000"/>
              </a:lnSpc>
              <a:spcAft>
                <a:spcPts val="800"/>
              </a:spcAft>
            </a:pPr>
            <a:r>
              <a:rPr lang="en-US" sz="1600" b="1" dirty="0">
                <a:solidFill>
                  <a:schemeClr val="bg2">
                    <a:lumMod val="40000"/>
                    <a:lumOff val="60000"/>
                  </a:schemeClr>
                </a:solidFill>
                <a:latin typeface="Arial" panose="020B0604020202020204" pitchFamily="34" charset="0"/>
                <a:ea typeface="Arial" panose="020B0604020202020204" pitchFamily="34" charset="0"/>
                <a:cs typeface="Arial" panose="020B0604020202020204" pitchFamily="34" charset="0"/>
              </a:rPr>
              <a:t>PQ| PP| PBI | DAX  Case Study Project</a:t>
            </a:r>
          </a:p>
        </p:txBody>
      </p:sp>
      <p:pic>
        <p:nvPicPr>
          <p:cNvPr id="5" name="Picture 4" descr="Logo&#10;&#10;Description automatically generated">
            <a:extLst>
              <a:ext uri="{FF2B5EF4-FFF2-40B4-BE49-F238E27FC236}">
                <a16:creationId xmlns:a16="http://schemas.microsoft.com/office/drawing/2014/main" id="{B87E8469-6916-F452-3A2D-FEC712691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6538" y="2230072"/>
            <a:ext cx="2054091" cy="1110533"/>
          </a:xfrm>
          <a:prstGeom prst="rect">
            <a:avLst/>
          </a:prstGeom>
        </p:spPr>
      </p:pic>
      <p:sp>
        <p:nvSpPr>
          <p:cNvPr id="6" name="TextBox 5">
            <a:extLst>
              <a:ext uri="{FF2B5EF4-FFF2-40B4-BE49-F238E27FC236}">
                <a16:creationId xmlns:a16="http://schemas.microsoft.com/office/drawing/2014/main" id="{B84415AA-5756-39F7-9A7B-59396CEA5A06}"/>
              </a:ext>
            </a:extLst>
          </p:cNvPr>
          <p:cNvSpPr txBox="1"/>
          <p:nvPr/>
        </p:nvSpPr>
        <p:spPr>
          <a:xfrm>
            <a:off x="6389856" y="6384460"/>
            <a:ext cx="5686915" cy="367216"/>
          </a:xfrm>
          <a:prstGeom prst="rect">
            <a:avLst/>
          </a:prstGeom>
          <a:noFill/>
        </p:spPr>
        <p:txBody>
          <a:bodyPr wrap="square">
            <a:spAutoFit/>
          </a:bodyPr>
          <a:lstStyle/>
          <a:p>
            <a:pPr algn="r">
              <a:lnSpc>
                <a:spcPct val="107000"/>
              </a:lnSpc>
              <a:spcAft>
                <a:spcPts val="800"/>
              </a:spcAft>
            </a:pPr>
            <a:r>
              <a:rPr lang="en-US" sz="1800" b="1" dirty="0">
                <a:solidFill>
                  <a:srgbClr val="FFFF00"/>
                </a:solidFill>
                <a:latin typeface="Arial" panose="020B0604020202020204" pitchFamily="34" charset="0"/>
                <a:ea typeface="Arial" panose="020B0604020202020204" pitchFamily="34" charset="0"/>
                <a:cs typeface="Arial" panose="020B0604020202020204" pitchFamily="34" charset="0"/>
              </a:rPr>
              <a:t>Dana Drouskin</a:t>
            </a:r>
            <a:endParaRPr lang="en-US" sz="1800" dirty="0">
              <a:solidFill>
                <a:srgbClr val="FFFF00"/>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01A047F-24AC-3553-E3FC-8F1177C5672F}"/>
              </a:ext>
            </a:extLst>
          </p:cNvPr>
          <p:cNvSpPr>
            <a:spLocks noGrp="1"/>
          </p:cNvSpPr>
          <p:nvPr>
            <p:ph type="title"/>
          </p:nvPr>
        </p:nvSpPr>
        <p:spPr>
          <a:xfrm>
            <a:off x="1066800" y="489865"/>
            <a:ext cx="10058400" cy="491262"/>
          </a:xfrm>
        </p:spPr>
        <p:txBody>
          <a:bodyPr>
            <a:normAutofit fontScale="90000"/>
          </a:bodyPr>
          <a:lstStyle/>
          <a:p>
            <a:pPr algn="ctr"/>
            <a:r>
              <a:rPr lang="en-US" dirty="0"/>
              <a:t>Implementing the Model inPBI - </a:t>
            </a:r>
            <a:endParaRPr lang="LID4096" dirty="0"/>
          </a:p>
        </p:txBody>
      </p:sp>
      <p:graphicFrame>
        <p:nvGraphicFramePr>
          <p:cNvPr id="21" name="Content Placeholder 2">
            <a:extLst>
              <a:ext uri="{FF2B5EF4-FFF2-40B4-BE49-F238E27FC236}">
                <a16:creationId xmlns:a16="http://schemas.microsoft.com/office/drawing/2014/main" id="{AFC9BF14-15F5-54FA-CC2F-8DF2E1331DF3}"/>
              </a:ext>
            </a:extLst>
          </p:cNvPr>
          <p:cNvGraphicFramePr>
            <a:graphicFrameLocks noGrp="1"/>
          </p:cNvGraphicFramePr>
          <p:nvPr>
            <p:ph idx="1"/>
            <p:extLst>
              <p:ext uri="{D42A27DB-BD31-4B8C-83A1-F6EECF244321}">
                <p14:modId xmlns:p14="http://schemas.microsoft.com/office/powerpoint/2010/main" val="3040065343"/>
              </p:ext>
            </p:extLst>
          </p:nvPr>
        </p:nvGraphicFramePr>
        <p:xfrm>
          <a:off x="642730" y="1118288"/>
          <a:ext cx="10906539" cy="5108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225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2C4F480A-FEF7-4856-FBE5-E7B4EBB6A291}"/>
              </a:ext>
            </a:extLst>
          </p:cNvPr>
          <p:cNvSpPr>
            <a:spLocks noGrp="1"/>
          </p:cNvSpPr>
          <p:nvPr>
            <p:ph type="title"/>
          </p:nvPr>
        </p:nvSpPr>
        <p:spPr>
          <a:xfrm>
            <a:off x="1066800" y="642594"/>
            <a:ext cx="10058400" cy="1371600"/>
          </a:xfrm>
        </p:spPr>
        <p:txBody>
          <a:bodyPr>
            <a:normAutofit/>
          </a:bodyPr>
          <a:lstStyle/>
          <a:p>
            <a:pPr algn="ctr"/>
            <a:r>
              <a:rPr lang="en-US"/>
              <a:t>Hierarchies</a:t>
            </a:r>
            <a:endParaRPr lang="LID4096"/>
          </a:p>
        </p:txBody>
      </p:sp>
      <p:sp>
        <p:nvSpPr>
          <p:cNvPr id="6" name="Content Placeholder 2">
            <a:extLst>
              <a:ext uri="{FF2B5EF4-FFF2-40B4-BE49-F238E27FC236}">
                <a16:creationId xmlns:a16="http://schemas.microsoft.com/office/drawing/2014/main" id="{03E5B56A-8B2F-F42C-6058-25E21754FED2}"/>
              </a:ext>
            </a:extLst>
          </p:cNvPr>
          <p:cNvSpPr txBox="1">
            <a:spLocks/>
          </p:cNvSpPr>
          <p:nvPr/>
        </p:nvSpPr>
        <p:spPr>
          <a:xfrm>
            <a:off x="5459895" y="2103120"/>
            <a:ext cx="2736574"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LID4096" dirty="0"/>
          </a:p>
        </p:txBody>
      </p:sp>
      <p:graphicFrame>
        <p:nvGraphicFramePr>
          <p:cNvPr id="17" name="Content Placeholder 2">
            <a:extLst>
              <a:ext uri="{FF2B5EF4-FFF2-40B4-BE49-F238E27FC236}">
                <a16:creationId xmlns:a16="http://schemas.microsoft.com/office/drawing/2014/main" id="{F27F4F38-AA4D-1F40-8E0B-1149EB266DFF}"/>
              </a:ext>
            </a:extLst>
          </p:cNvPr>
          <p:cNvGraphicFramePr>
            <a:graphicFrameLocks noGrp="1"/>
          </p:cNvGraphicFramePr>
          <p:nvPr>
            <p:ph idx="1"/>
            <p:extLst>
              <p:ext uri="{D42A27DB-BD31-4B8C-83A1-F6EECF244321}">
                <p14:modId xmlns:p14="http://schemas.microsoft.com/office/powerpoint/2010/main" val="88943789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637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AF40A698-B418-3EED-6537-BB3D5C9B0791}"/>
              </a:ext>
            </a:extLst>
          </p:cNvPr>
          <p:cNvSpPr>
            <a:spLocks noGrp="1"/>
          </p:cNvSpPr>
          <p:nvPr>
            <p:ph type="title"/>
          </p:nvPr>
        </p:nvSpPr>
        <p:spPr>
          <a:xfrm>
            <a:off x="573409" y="559477"/>
            <a:ext cx="3765200" cy="5709931"/>
          </a:xfrm>
        </p:spPr>
        <p:txBody>
          <a:bodyPr>
            <a:normAutofit/>
          </a:bodyPr>
          <a:lstStyle/>
          <a:p>
            <a:pPr algn="ctr"/>
            <a:r>
              <a:rPr lang="en-US" dirty="0"/>
              <a:t>Roles</a:t>
            </a:r>
            <a:endParaRPr lang="LID4096"/>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DB0280B4-7424-15C9-DA7B-D1A6BBA27C43}"/>
              </a:ext>
            </a:extLst>
          </p:cNvPr>
          <p:cNvGraphicFramePr>
            <a:graphicFrameLocks noGrp="1"/>
          </p:cNvGraphicFramePr>
          <p:nvPr>
            <p:ph idx="1"/>
            <p:extLst>
              <p:ext uri="{D42A27DB-BD31-4B8C-83A1-F6EECF244321}">
                <p14:modId xmlns:p14="http://schemas.microsoft.com/office/powerpoint/2010/main" val="217619285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8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2981372-A521-A7FE-6CF0-9EE82889AF5C}"/>
              </a:ext>
            </a:extLst>
          </p:cNvPr>
          <p:cNvSpPr>
            <a:spLocks noGrp="1"/>
          </p:cNvSpPr>
          <p:nvPr>
            <p:ph type="title"/>
          </p:nvPr>
        </p:nvSpPr>
        <p:spPr>
          <a:xfrm>
            <a:off x="1066800" y="642594"/>
            <a:ext cx="10058400" cy="1371600"/>
          </a:xfrm>
        </p:spPr>
        <p:txBody>
          <a:bodyPr>
            <a:normAutofit/>
          </a:bodyPr>
          <a:lstStyle/>
          <a:p>
            <a:pPr algn="ctr"/>
            <a:r>
              <a:rPr lang="en-US"/>
              <a:t>The Dashboard</a:t>
            </a:r>
            <a:endParaRPr lang="LID4096"/>
          </a:p>
        </p:txBody>
      </p:sp>
      <p:graphicFrame>
        <p:nvGraphicFramePr>
          <p:cNvPr id="5" name="Content Placeholder 2">
            <a:extLst>
              <a:ext uri="{FF2B5EF4-FFF2-40B4-BE49-F238E27FC236}">
                <a16:creationId xmlns:a16="http://schemas.microsoft.com/office/drawing/2014/main" id="{9B8402E6-3D81-1384-B176-886583FE3D07}"/>
              </a:ext>
            </a:extLst>
          </p:cNvPr>
          <p:cNvGraphicFramePr>
            <a:graphicFrameLocks noGrp="1"/>
          </p:cNvGraphicFramePr>
          <p:nvPr>
            <p:ph idx="1"/>
            <p:extLst>
              <p:ext uri="{D42A27DB-BD31-4B8C-83A1-F6EECF244321}">
                <p14:modId xmlns:p14="http://schemas.microsoft.com/office/powerpoint/2010/main" val="363986023"/>
              </p:ext>
            </p:extLst>
          </p:nvPr>
        </p:nvGraphicFramePr>
        <p:xfrm>
          <a:off x="1066800" y="1696278"/>
          <a:ext cx="10058400" cy="4519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87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DC44C34-9103-42E1-4E7E-CC2F6D97E235}"/>
              </a:ext>
            </a:extLst>
          </p:cNvPr>
          <p:cNvSpPr>
            <a:spLocks noGrp="1"/>
          </p:cNvSpPr>
          <p:nvPr>
            <p:ph type="title"/>
          </p:nvPr>
        </p:nvSpPr>
        <p:spPr>
          <a:xfrm>
            <a:off x="464819" y="466344"/>
            <a:ext cx="3959352" cy="5925312"/>
          </a:xfrm>
        </p:spPr>
        <p:txBody>
          <a:bodyPr>
            <a:normAutofit/>
          </a:bodyPr>
          <a:lstStyle/>
          <a:p>
            <a:pPr>
              <a:lnSpc>
                <a:spcPct val="110000"/>
              </a:lnSpc>
            </a:pPr>
            <a:r>
              <a:rPr lang="en-US" sz="1200" dirty="0"/>
              <a:t>The  </a:t>
            </a:r>
            <a:r>
              <a:rPr lang="en-US" sz="1200" b="1" dirty="0"/>
              <a:t>Profits Analysis </a:t>
            </a:r>
            <a:r>
              <a:rPr lang="en-US" sz="1200" dirty="0"/>
              <a:t>page includes:</a:t>
            </a:r>
            <a:br>
              <a:rPr lang="en-US" sz="1200" dirty="0"/>
            </a:br>
            <a:br>
              <a:rPr lang="en-US" sz="1200" dirty="0"/>
            </a:br>
            <a:r>
              <a:rPr lang="en-US" sz="1200" dirty="0"/>
              <a:t>5 slicers to enable zooming in on the data by Years/Quarters, Divisions, Regions, and Industry Type.</a:t>
            </a:r>
            <a:br>
              <a:rPr lang="en-US" sz="1200" dirty="0"/>
            </a:br>
            <a:br>
              <a:rPr lang="en-US" sz="1200" dirty="0"/>
            </a:br>
            <a:r>
              <a:rPr lang="en-US" sz="1200" dirty="0"/>
              <a:t>A Profits KPI card with comparison to last year’s profits.</a:t>
            </a:r>
            <a:br>
              <a:rPr lang="en-US" sz="1200" dirty="0"/>
            </a:br>
            <a:br>
              <a:rPr lang="en-US" sz="1200" dirty="0"/>
            </a:br>
            <a:r>
              <a:rPr lang="en-US" sz="1200" dirty="0"/>
              <a:t>A YTD Profits vs Target gauge with colors changing based on distance from reaching the targeted profits goal.</a:t>
            </a:r>
            <a:br>
              <a:rPr lang="en-US" sz="1200" dirty="0"/>
            </a:br>
            <a:br>
              <a:rPr lang="en-US" sz="1200" dirty="0"/>
            </a:br>
            <a:r>
              <a:rPr lang="en-US" sz="800" b="0" dirty="0">
                <a:solidFill>
                  <a:srgbClr val="92D050"/>
                </a:solidFill>
                <a:effectLst/>
                <a:latin typeface="Consolas" panose="020B0609020204030204" pitchFamily="49" charset="0"/>
              </a:rPr>
              <a:t>Gauge colors (Target Profits) = switch( TRUE(), [YTD Profits] &lt;= (divide([Target Profits (all quarters)], 3)), "Red", [YTD Profits] &lt; [Target Profits (all quarters)], "Orange", "Green") </a:t>
            </a:r>
            <a:br>
              <a:rPr lang="en-US" sz="800" b="0" dirty="0">
                <a:solidFill>
                  <a:srgbClr val="000000"/>
                </a:solidFill>
                <a:effectLst/>
                <a:latin typeface="Consolas" panose="020B0609020204030204" pitchFamily="49" charset="0"/>
              </a:rPr>
            </a:br>
            <a:br>
              <a:rPr lang="en-US" sz="1200" dirty="0"/>
            </a:br>
            <a:br>
              <a:rPr lang="en-US" sz="1200" dirty="0"/>
            </a:br>
            <a:r>
              <a:rPr lang="en-US" sz="1200" dirty="0"/>
              <a:t>A line chart for Profits vs. Target trends over time.</a:t>
            </a:r>
            <a:br>
              <a:rPr lang="en-US" sz="1200" dirty="0"/>
            </a:br>
            <a:br>
              <a:rPr lang="en-US" sz="1200" dirty="0"/>
            </a:br>
            <a:r>
              <a:rPr lang="en-US" sz="1200" dirty="0"/>
              <a:t>YoY Profits and YoY Gross Margin % cards.</a:t>
            </a:r>
            <a:br>
              <a:rPr lang="en-US" sz="1200" dirty="0"/>
            </a:br>
            <a:br>
              <a:rPr lang="en-US" sz="1200" dirty="0"/>
            </a:br>
            <a:r>
              <a:rPr lang="en-US" sz="1200" dirty="0"/>
              <a:t>Combo charts to present trends of Profits vs. Gross Margin % and Sales vs. Claims.</a:t>
            </a:r>
            <a:br>
              <a:rPr lang="en-US" sz="1200" dirty="0"/>
            </a:br>
            <a:br>
              <a:rPr lang="en-US" sz="1200" dirty="0"/>
            </a:br>
            <a:r>
              <a:rPr lang="en-US" sz="1200" dirty="0"/>
              <a:t>A bar chart to compare YoY Sales with YoY Claims.</a:t>
            </a:r>
            <a:endParaRPr lang="LID4096" sz="1200" dirty="0">
              <a:solidFill>
                <a:schemeClr val="tx1"/>
              </a:solidFill>
            </a:endParaRPr>
          </a:p>
        </p:txBody>
      </p:sp>
      <p:pic>
        <p:nvPicPr>
          <p:cNvPr id="5" name="Content Placeholder 4" descr="Graphical user interface, chart&#10;&#10;Description automatically generated">
            <a:extLst>
              <a:ext uri="{FF2B5EF4-FFF2-40B4-BE49-F238E27FC236}">
                <a16:creationId xmlns:a16="http://schemas.microsoft.com/office/drawing/2014/main" id="{9BF6DFFE-9A52-432E-0DB9-4382F2A172BC}"/>
              </a:ext>
            </a:extLst>
          </p:cNvPr>
          <p:cNvPicPr>
            <a:picLocks noGrp="1" noChangeAspect="1"/>
          </p:cNvPicPr>
          <p:nvPr>
            <p:ph idx="1"/>
          </p:nvPr>
        </p:nvPicPr>
        <p:blipFill>
          <a:blip r:embed="rId2"/>
          <a:stretch>
            <a:fillRect/>
          </a:stretch>
        </p:blipFill>
        <p:spPr>
          <a:xfrm>
            <a:off x="4865716" y="237744"/>
            <a:ext cx="6968475" cy="6382511"/>
          </a:xfrm>
        </p:spPr>
      </p:pic>
    </p:spTree>
    <p:extLst>
      <p:ext uri="{BB962C8B-B14F-4D97-AF65-F5344CB8AC3E}">
        <p14:creationId xmlns:p14="http://schemas.microsoft.com/office/powerpoint/2010/main" val="306764399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DC44C34-9103-42E1-4E7E-CC2F6D97E235}"/>
              </a:ext>
            </a:extLst>
          </p:cNvPr>
          <p:cNvSpPr>
            <a:spLocks noGrp="1"/>
          </p:cNvSpPr>
          <p:nvPr>
            <p:ph type="title"/>
          </p:nvPr>
        </p:nvSpPr>
        <p:spPr>
          <a:xfrm>
            <a:off x="464819" y="466344"/>
            <a:ext cx="3959352" cy="5925312"/>
          </a:xfrm>
        </p:spPr>
        <p:txBody>
          <a:bodyPr>
            <a:normAutofit/>
          </a:bodyPr>
          <a:lstStyle/>
          <a:p>
            <a:pPr>
              <a:lnSpc>
                <a:spcPct val="120000"/>
              </a:lnSpc>
            </a:pPr>
            <a:r>
              <a:rPr lang="en-US" sz="1200" dirty="0"/>
              <a:t>The </a:t>
            </a:r>
            <a:r>
              <a:rPr lang="en-US" sz="1200" b="1" dirty="0"/>
              <a:t>Regions Analysis </a:t>
            </a:r>
            <a:r>
              <a:rPr lang="en-US" sz="1200" dirty="0"/>
              <a:t>page  includes:</a:t>
            </a:r>
            <a:br>
              <a:rPr lang="en-US" sz="1200" dirty="0"/>
            </a:br>
            <a:br>
              <a:rPr lang="en-US" sz="1200" dirty="0"/>
            </a:br>
            <a:r>
              <a:rPr lang="en-US" sz="1200" dirty="0"/>
              <a:t>4 slicers to allow an even  narrower perspective by Divisions, Years/Quarters, Industry Type, and Product Type.</a:t>
            </a:r>
            <a:br>
              <a:rPr lang="en-US" sz="1200" dirty="0"/>
            </a:br>
            <a:br>
              <a:rPr lang="en-US" sz="1200" dirty="0"/>
            </a:br>
            <a:r>
              <a:rPr lang="en-US" sz="1200" dirty="0"/>
              <a:t>A Profits by Country map with location by country and bubble size in accordance with profits amount. Hovering over each country, a tooltip presents the top customer in that country in terms of profits.</a:t>
            </a:r>
            <a:br>
              <a:rPr lang="en-US" sz="1200" dirty="0"/>
            </a:br>
            <a:br>
              <a:rPr lang="en-US" sz="1200" dirty="0"/>
            </a:br>
            <a:r>
              <a:rPr lang="en-US" sz="1200" dirty="0"/>
              <a:t>Profits by Region donut chart demonstrates the ratio of profits by the different regions.</a:t>
            </a:r>
            <a:br>
              <a:rPr lang="en-US" sz="1200" dirty="0"/>
            </a:br>
            <a:br>
              <a:rPr lang="en-US" sz="1200" dirty="0"/>
            </a:br>
            <a:r>
              <a:rPr lang="en-US" sz="1200" dirty="0"/>
              <a:t>A matrix table breakdown of Sales and Claims measures by Regions. Each region can be expended to present its countries, and countries can be expended to present its customers.</a:t>
            </a:r>
            <a:br>
              <a:rPr lang="en-US" sz="1200" dirty="0"/>
            </a:br>
            <a:br>
              <a:rPr lang="en-US" sz="1200" dirty="0"/>
            </a:br>
            <a:r>
              <a:rPr lang="en-US" sz="1200" dirty="0"/>
              <a:t>There is an option to drill through on region to the Regional Opportunities Analysis page.</a:t>
            </a:r>
            <a:br>
              <a:rPr lang="en-US" sz="1200" dirty="0"/>
            </a:br>
            <a:br>
              <a:rPr lang="en-US" sz="1200" dirty="0"/>
            </a:br>
            <a:r>
              <a:rPr lang="en-US" sz="1200" dirty="0"/>
              <a:t>There is an option to drill through on customers names to the Customer Orders &amp; Claims Reports page.</a:t>
            </a:r>
          </a:p>
        </p:txBody>
      </p:sp>
      <p:pic>
        <p:nvPicPr>
          <p:cNvPr id="7" name="Content Placeholder 6" descr="Graphical user interface&#10;&#10;Description automatically generated with medium confidence">
            <a:extLst>
              <a:ext uri="{FF2B5EF4-FFF2-40B4-BE49-F238E27FC236}">
                <a16:creationId xmlns:a16="http://schemas.microsoft.com/office/drawing/2014/main" id="{A6A5D6A6-5176-8619-C83C-5CB4003A9A46}"/>
              </a:ext>
            </a:extLst>
          </p:cNvPr>
          <p:cNvPicPr>
            <a:picLocks noGrp="1" noChangeAspect="1"/>
          </p:cNvPicPr>
          <p:nvPr>
            <p:ph idx="1"/>
          </p:nvPr>
        </p:nvPicPr>
        <p:blipFill>
          <a:blip r:embed="rId2"/>
          <a:stretch>
            <a:fillRect/>
          </a:stretch>
        </p:blipFill>
        <p:spPr>
          <a:xfrm>
            <a:off x="4751758" y="237743"/>
            <a:ext cx="7149926" cy="6382511"/>
          </a:xfrm>
        </p:spPr>
      </p:pic>
    </p:spTree>
    <p:extLst>
      <p:ext uri="{BB962C8B-B14F-4D97-AF65-F5344CB8AC3E}">
        <p14:creationId xmlns:p14="http://schemas.microsoft.com/office/powerpoint/2010/main" val="101227724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DC44C34-9103-42E1-4E7E-CC2F6D97E235}"/>
              </a:ext>
            </a:extLst>
          </p:cNvPr>
          <p:cNvSpPr>
            <a:spLocks noGrp="1"/>
          </p:cNvSpPr>
          <p:nvPr>
            <p:ph type="title"/>
          </p:nvPr>
        </p:nvSpPr>
        <p:spPr>
          <a:xfrm>
            <a:off x="464819" y="466344"/>
            <a:ext cx="3959352" cy="5925312"/>
          </a:xfrm>
        </p:spPr>
        <p:txBody>
          <a:bodyPr>
            <a:normAutofit fontScale="90000"/>
          </a:bodyPr>
          <a:lstStyle/>
          <a:p>
            <a:pPr>
              <a:lnSpc>
                <a:spcPct val="120000"/>
              </a:lnSpc>
            </a:pPr>
            <a:r>
              <a:rPr lang="en-US" sz="1200" dirty="0"/>
              <a:t>The </a:t>
            </a:r>
            <a:r>
              <a:rPr lang="en-US" sz="1200" b="1" dirty="0"/>
              <a:t>Products Analysis </a:t>
            </a:r>
            <a:r>
              <a:rPr lang="en-US" sz="1200" dirty="0"/>
              <a:t>page includes:</a:t>
            </a:r>
            <a:br>
              <a:rPr lang="en-US" sz="1200" dirty="0"/>
            </a:br>
            <a:br>
              <a:rPr lang="en-US" sz="1200" dirty="0"/>
            </a:br>
            <a:r>
              <a:rPr lang="en-US" sz="1200" dirty="0"/>
              <a:t>A main slicer for navigating between the different segments to present the products belong to each segment. </a:t>
            </a:r>
            <a:br>
              <a:rPr lang="en-US" sz="1200" dirty="0"/>
            </a:br>
            <a:r>
              <a:rPr lang="en-US" sz="1200" dirty="0"/>
              <a:t>2 additional slicers to enable zooming in on the data by Industry Types and Regions.</a:t>
            </a:r>
            <a:br>
              <a:rPr lang="en-US" sz="1200" dirty="0"/>
            </a:br>
            <a:br>
              <a:rPr lang="en-US" sz="1200" dirty="0"/>
            </a:br>
            <a:r>
              <a:rPr lang="en-US" sz="1200" dirty="0"/>
              <a:t>Profits by Product Name area chart to visualize trends over time and volume differentiation.</a:t>
            </a:r>
            <a:br>
              <a:rPr lang="en-US" sz="1200" dirty="0"/>
            </a:br>
            <a:br>
              <a:rPr lang="en-US" sz="1200" dirty="0"/>
            </a:br>
            <a:r>
              <a:rPr lang="en-US" sz="1200" dirty="0"/>
              <a:t>A scatter chart to visualize each product performance of actual profits vs. target profits. A ratio line helps to see which products performed above or below target, but also each product’s marker is being colored per a dynamic measure – green for reaching the target, orange – for getting close to target, and red – for greatly missing the target. </a:t>
            </a:r>
            <a:br>
              <a:rPr lang="en-US" sz="1200" dirty="0"/>
            </a:br>
            <a:br>
              <a:rPr lang="en-US" sz="1200" dirty="0"/>
            </a:br>
            <a:r>
              <a:rPr lang="en-US" sz="1100" b="0" dirty="0">
                <a:solidFill>
                  <a:srgbClr val="92D050"/>
                </a:solidFill>
                <a:effectLst/>
                <a:latin typeface="Consolas" panose="020B0609020204030204" pitchFamily="49" charset="0"/>
              </a:rPr>
              <a:t>Target Profits reached colors = </a:t>
            </a:r>
            <a:br>
              <a:rPr lang="en-US" sz="1100" b="0" dirty="0">
                <a:solidFill>
                  <a:srgbClr val="92D050"/>
                </a:solidFill>
                <a:effectLst/>
                <a:latin typeface="Consolas" panose="020B0609020204030204" pitchFamily="49" charset="0"/>
              </a:rPr>
            </a:br>
            <a:r>
              <a:rPr lang="en-US" sz="1100" b="0" dirty="0">
                <a:solidFill>
                  <a:srgbClr val="92D050"/>
                </a:solidFill>
                <a:effectLst/>
                <a:latin typeface="Consolas" panose="020B0609020204030204" pitchFamily="49" charset="0"/>
              </a:rPr>
              <a:t>switch( TRUE(), [CY Profits] &lt;= (divide([Target Profits], 3)), "Red", [CY Profits] &lt; [Target Profits], "Orange", "Green") </a:t>
            </a:r>
            <a:br>
              <a:rPr lang="en-US" sz="1100" b="0" dirty="0">
                <a:solidFill>
                  <a:srgbClr val="000000"/>
                </a:solidFill>
                <a:effectLst/>
                <a:latin typeface="Consolas" panose="020B0609020204030204" pitchFamily="49" charset="0"/>
              </a:rPr>
            </a:br>
            <a:br>
              <a:rPr lang="en-US" sz="1200" dirty="0"/>
            </a:br>
            <a:r>
              <a:rPr lang="en-US" sz="1200" dirty="0"/>
              <a:t>A table breakdown of Sales and Claims measures by Product Name.</a:t>
            </a:r>
            <a:br>
              <a:rPr lang="en-US" sz="1200" dirty="0"/>
            </a:br>
            <a:br>
              <a:rPr lang="en-US" sz="1200" dirty="0"/>
            </a:br>
            <a:r>
              <a:rPr lang="en-US" sz="1200" dirty="0"/>
              <a:t>Additional Years/Quarters slicer to present data per different time periods.  </a:t>
            </a:r>
            <a:br>
              <a:rPr lang="en-US" sz="1050" dirty="0"/>
            </a:br>
            <a:endParaRPr lang="LID4096" sz="1050" dirty="0"/>
          </a:p>
        </p:txBody>
      </p:sp>
      <p:pic>
        <p:nvPicPr>
          <p:cNvPr id="6" name="Picture 5" descr="Graphical user interface, application&#10;&#10;Description automatically generated">
            <a:extLst>
              <a:ext uri="{FF2B5EF4-FFF2-40B4-BE49-F238E27FC236}">
                <a16:creationId xmlns:a16="http://schemas.microsoft.com/office/drawing/2014/main" id="{489E9065-1096-73B8-4FFC-5C5A5FA70807}"/>
              </a:ext>
            </a:extLst>
          </p:cNvPr>
          <p:cNvPicPr>
            <a:picLocks noChangeAspect="1"/>
          </p:cNvPicPr>
          <p:nvPr/>
        </p:nvPicPr>
        <p:blipFill>
          <a:blip r:embed="rId2"/>
          <a:stretch>
            <a:fillRect/>
          </a:stretch>
        </p:blipFill>
        <p:spPr>
          <a:xfrm>
            <a:off x="4884418" y="237743"/>
            <a:ext cx="7072886" cy="6382511"/>
          </a:xfrm>
          <a:prstGeom prst="rect">
            <a:avLst/>
          </a:prstGeom>
        </p:spPr>
      </p:pic>
    </p:spTree>
    <p:extLst>
      <p:ext uri="{BB962C8B-B14F-4D97-AF65-F5344CB8AC3E}">
        <p14:creationId xmlns:p14="http://schemas.microsoft.com/office/powerpoint/2010/main" val="35327046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21" name="Rectangle 20">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DC44C34-9103-42E1-4E7E-CC2F6D97E235}"/>
              </a:ext>
            </a:extLst>
          </p:cNvPr>
          <p:cNvSpPr>
            <a:spLocks noGrp="1"/>
          </p:cNvSpPr>
          <p:nvPr>
            <p:ph type="title"/>
          </p:nvPr>
        </p:nvSpPr>
        <p:spPr>
          <a:xfrm>
            <a:off x="464819" y="466344"/>
            <a:ext cx="3959352" cy="5925312"/>
          </a:xfrm>
        </p:spPr>
        <p:txBody>
          <a:bodyPr>
            <a:normAutofit fontScale="90000"/>
          </a:bodyPr>
          <a:lstStyle/>
          <a:p>
            <a:r>
              <a:rPr lang="en-US" sz="1200" dirty="0"/>
              <a:t>The </a:t>
            </a:r>
            <a:r>
              <a:rPr lang="en-US" sz="1200" b="1" dirty="0"/>
              <a:t>What If Analysis </a:t>
            </a:r>
            <a:r>
              <a:rPr lang="en-US" sz="1200" dirty="0"/>
              <a:t>page includes:</a:t>
            </a:r>
            <a:br>
              <a:rPr lang="en-US" sz="1200" dirty="0"/>
            </a:br>
            <a:br>
              <a:rPr lang="en-US" sz="1200" dirty="0"/>
            </a:br>
            <a:r>
              <a:rPr lang="en-US" sz="1200" dirty="0"/>
              <a:t>Slicers for % change to be applied to either product price or quantity, or both. The % change may be applied in 5% increments at a time.</a:t>
            </a:r>
            <a:br>
              <a:rPr lang="en-US" sz="1200" dirty="0"/>
            </a:br>
            <a:br>
              <a:rPr lang="en-US" sz="1200" dirty="0"/>
            </a:br>
            <a:r>
              <a:rPr lang="en-US" sz="1200" dirty="0"/>
              <a:t>A slicer with all possible products to which changes may be applied and examined.</a:t>
            </a:r>
            <a:br>
              <a:rPr lang="en-US" sz="1200" dirty="0"/>
            </a:br>
            <a:br>
              <a:rPr lang="en-US" sz="1200" dirty="0"/>
            </a:br>
            <a:r>
              <a:rPr lang="en-US" sz="1200" dirty="0"/>
              <a:t>A clustered column chart and a matrix table to visualize actual total sales vs. the scenario impact on total sales. </a:t>
            </a:r>
            <a:br>
              <a:rPr lang="en-US" sz="1200" dirty="0"/>
            </a:br>
            <a:br>
              <a:rPr lang="en-US" sz="1200" dirty="0"/>
            </a:br>
            <a:br>
              <a:rPr lang="en-US" sz="1200" dirty="0"/>
            </a:br>
            <a:br>
              <a:rPr lang="en-US" sz="1200" dirty="0"/>
            </a:br>
            <a:r>
              <a:rPr lang="en-US" sz="1000" dirty="0">
                <a:solidFill>
                  <a:srgbClr val="92D050"/>
                </a:solidFill>
              </a:rPr>
              <a:t> </a:t>
            </a:r>
            <a:r>
              <a:rPr lang="en-US" sz="1000" b="0" dirty="0">
                <a:solidFill>
                  <a:srgbClr val="92D050"/>
                </a:solidFill>
                <a:effectLst/>
                <a:latin typeface="Consolas" panose="020B0609020204030204" pitchFamily="49" charset="0"/>
              </a:rPr>
              <a:t>Total Sales (ProductName Scenario)** = </a:t>
            </a:r>
            <a:br>
              <a:rPr lang="en-US" sz="1000" b="0" dirty="0">
                <a:solidFill>
                  <a:srgbClr val="000000"/>
                </a:solidFill>
                <a:effectLst/>
                <a:latin typeface="Consolas" panose="020B0609020204030204" pitchFamily="49" charset="0"/>
              </a:rPr>
            </a:br>
            <a:br>
              <a:rPr lang="en-US" sz="1000" b="0" dirty="0">
                <a:solidFill>
                  <a:srgbClr val="92D050"/>
                </a:solidFill>
                <a:effectLst/>
                <a:latin typeface="Consolas" panose="020B0609020204030204" pitchFamily="49" charset="0"/>
              </a:rPr>
            </a:br>
            <a:r>
              <a:rPr lang="en-US" sz="1000" b="0" dirty="0">
                <a:solidFill>
                  <a:srgbClr val="92D050"/>
                </a:solidFill>
                <a:effectLst/>
                <a:latin typeface="Consolas" panose="020B0609020204030204" pitchFamily="49" charset="0"/>
              </a:rPr>
              <a:t>Var ProductSelectedName = SELECTEDVALUE(Products[Product Name])</a:t>
            </a:r>
            <a:br>
              <a:rPr lang="en-US" sz="1000" b="0" dirty="0">
                <a:solidFill>
                  <a:srgbClr val="92D050"/>
                </a:solidFill>
                <a:effectLst/>
                <a:latin typeface="Consolas" panose="020B0609020204030204" pitchFamily="49" charset="0"/>
              </a:rPr>
            </a:br>
            <a:br>
              <a:rPr lang="en-US" sz="1000" b="0" dirty="0">
                <a:solidFill>
                  <a:srgbClr val="92D050"/>
                </a:solidFill>
                <a:effectLst/>
                <a:latin typeface="Consolas" panose="020B0609020204030204" pitchFamily="49" charset="0"/>
              </a:rPr>
            </a:br>
            <a:r>
              <a:rPr lang="en-US" sz="1000" b="0" dirty="0">
                <a:solidFill>
                  <a:srgbClr val="92D050"/>
                </a:solidFill>
                <a:effectLst/>
                <a:latin typeface="Consolas" panose="020B0609020204030204" pitchFamily="49" charset="0"/>
              </a:rPr>
              <a:t>var ProductSelectedSales_Without_Percentage = CALCULATE(SUMX(FILTER(Sales, Sales[Revenue]&gt;0), Sales[Revenue]), FILTER(Products, Products[Product Name] in {ProductSelectedName}), all(Products[Product Name]))</a:t>
            </a:r>
            <a:br>
              <a:rPr lang="en-US" sz="1000" b="0" dirty="0">
                <a:solidFill>
                  <a:srgbClr val="92D050"/>
                </a:solidFill>
                <a:effectLst/>
                <a:latin typeface="Consolas" panose="020B0609020204030204" pitchFamily="49" charset="0"/>
              </a:rPr>
            </a:br>
            <a:br>
              <a:rPr lang="en-US" sz="1000" b="0" dirty="0">
                <a:solidFill>
                  <a:srgbClr val="92D050"/>
                </a:solidFill>
                <a:effectLst/>
                <a:latin typeface="Consolas" panose="020B0609020204030204" pitchFamily="49" charset="0"/>
              </a:rPr>
            </a:br>
            <a:r>
              <a:rPr lang="en-US" sz="1000" b="0" dirty="0">
                <a:solidFill>
                  <a:srgbClr val="92D050"/>
                </a:solidFill>
                <a:effectLst/>
                <a:latin typeface="Consolas" panose="020B0609020204030204" pitchFamily="49" charset="0"/>
              </a:rPr>
              <a:t>Var ProductSelectedSales_With_Percentage = CALCULATE(SUMX(Filter(Sales, Sales[Revenue]&gt;0), ((Sales[Qty]*(1 + 'Demand Scenario'[Demand Scenario Value]))*(Sales[Unit Price])*(1 + 'Pricing Scenario'[Pricing Scenario Value]))),FILTER(Products,Products[Product Name] in {ProductSelectedName}),ALL(Products[Product Name]))</a:t>
            </a:r>
            <a:br>
              <a:rPr lang="en-US" sz="1000" b="0" dirty="0">
                <a:solidFill>
                  <a:srgbClr val="92D050"/>
                </a:solidFill>
                <a:effectLst/>
                <a:latin typeface="Consolas" panose="020B0609020204030204" pitchFamily="49" charset="0"/>
              </a:rPr>
            </a:br>
            <a:br>
              <a:rPr lang="en-US" sz="1000" b="0" dirty="0">
                <a:solidFill>
                  <a:srgbClr val="92D050"/>
                </a:solidFill>
                <a:effectLst/>
                <a:latin typeface="Consolas" panose="020B0609020204030204" pitchFamily="49" charset="0"/>
              </a:rPr>
            </a:br>
            <a:r>
              <a:rPr lang="en-US" sz="1000" b="0" dirty="0">
                <a:solidFill>
                  <a:srgbClr val="92D050"/>
                </a:solidFill>
                <a:effectLst/>
                <a:latin typeface="Consolas" panose="020B0609020204030204" pitchFamily="49" charset="0"/>
              </a:rPr>
              <a:t>Var TotalSales_Without_ProductSelectedSales = Calculate(SUMX(filter(Sales, Sales[Revenue]&gt;0), Sales[Revenue]), ALL(Products[Product Name])) - ProductSelectedSales_Without_Percentage</a:t>
            </a:r>
            <a:br>
              <a:rPr lang="en-US" sz="1000" b="0" dirty="0">
                <a:solidFill>
                  <a:srgbClr val="92D050"/>
                </a:solidFill>
                <a:effectLst/>
                <a:latin typeface="Consolas" panose="020B0609020204030204" pitchFamily="49" charset="0"/>
              </a:rPr>
            </a:br>
            <a:br>
              <a:rPr lang="en-US" sz="1000" b="0" dirty="0">
                <a:solidFill>
                  <a:srgbClr val="92D050"/>
                </a:solidFill>
                <a:effectLst/>
                <a:latin typeface="Consolas" panose="020B0609020204030204" pitchFamily="49" charset="0"/>
              </a:rPr>
            </a:br>
            <a:r>
              <a:rPr lang="en-US" sz="1000" b="0" dirty="0">
                <a:solidFill>
                  <a:srgbClr val="92D050"/>
                </a:solidFill>
                <a:effectLst/>
                <a:latin typeface="Consolas" panose="020B0609020204030204" pitchFamily="49" charset="0"/>
              </a:rPr>
              <a:t>Return</a:t>
            </a:r>
            <a:br>
              <a:rPr lang="en-US" sz="1000" b="0" dirty="0">
                <a:solidFill>
                  <a:srgbClr val="92D050"/>
                </a:solidFill>
                <a:effectLst/>
                <a:latin typeface="Consolas" panose="020B0609020204030204" pitchFamily="49" charset="0"/>
              </a:rPr>
            </a:br>
            <a:r>
              <a:rPr lang="en-US" sz="1000" b="0" dirty="0">
                <a:solidFill>
                  <a:srgbClr val="92D050"/>
                </a:solidFill>
                <a:effectLst/>
                <a:latin typeface="Consolas" panose="020B0609020204030204" pitchFamily="49" charset="0"/>
              </a:rPr>
              <a:t>TotalSales_Without_ProductSelectedSales + ProductSelectedSales_With_Percentage</a:t>
            </a:r>
            <a:br>
              <a:rPr lang="en-US" sz="1000" b="0" dirty="0">
                <a:solidFill>
                  <a:srgbClr val="92D050"/>
                </a:solidFill>
                <a:effectLst/>
                <a:latin typeface="Consolas" panose="020B0609020204030204" pitchFamily="49" charset="0"/>
              </a:rPr>
            </a:br>
            <a:br>
              <a:rPr lang="en-US" sz="1200" dirty="0"/>
            </a:br>
            <a:br>
              <a:rPr lang="en-US" sz="1050" dirty="0"/>
            </a:br>
            <a:endParaRPr lang="LID4096" sz="1050" dirty="0"/>
          </a:p>
        </p:txBody>
      </p:sp>
      <p:pic>
        <p:nvPicPr>
          <p:cNvPr id="4" name="Picture 3" descr="Graphical user interface, chart, application&#10;&#10;Description automatically generated">
            <a:extLst>
              <a:ext uri="{FF2B5EF4-FFF2-40B4-BE49-F238E27FC236}">
                <a16:creationId xmlns:a16="http://schemas.microsoft.com/office/drawing/2014/main" id="{4FAAAADD-5B3B-E606-B8EF-FAB70D7B747C}"/>
              </a:ext>
            </a:extLst>
          </p:cNvPr>
          <p:cNvPicPr>
            <a:picLocks noChangeAspect="1"/>
          </p:cNvPicPr>
          <p:nvPr/>
        </p:nvPicPr>
        <p:blipFill>
          <a:blip r:embed="rId2"/>
          <a:stretch>
            <a:fillRect/>
          </a:stretch>
        </p:blipFill>
        <p:spPr>
          <a:xfrm>
            <a:off x="4884418" y="237744"/>
            <a:ext cx="7072886" cy="6382512"/>
          </a:xfrm>
          <a:prstGeom prst="rect">
            <a:avLst/>
          </a:prstGeom>
        </p:spPr>
      </p:pic>
    </p:spTree>
    <p:extLst>
      <p:ext uri="{BB962C8B-B14F-4D97-AF65-F5344CB8AC3E}">
        <p14:creationId xmlns:p14="http://schemas.microsoft.com/office/powerpoint/2010/main" val="327080663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C34-9103-42E1-4E7E-CC2F6D97E235}"/>
              </a:ext>
            </a:extLst>
          </p:cNvPr>
          <p:cNvSpPr>
            <a:spLocks noGrp="1"/>
          </p:cNvSpPr>
          <p:nvPr>
            <p:ph type="title"/>
          </p:nvPr>
        </p:nvSpPr>
        <p:spPr>
          <a:xfrm>
            <a:off x="513831" y="3829587"/>
            <a:ext cx="3218198" cy="2549947"/>
          </a:xfrm>
          <a:ln w="19050">
            <a:solidFill>
              <a:schemeClr val="tx1">
                <a:lumMod val="75000"/>
              </a:schemeClr>
            </a:solidFill>
          </a:ln>
        </p:spPr>
        <p:txBody>
          <a:bodyPr>
            <a:noAutofit/>
          </a:bodyPr>
          <a:lstStyle/>
          <a:p>
            <a:pPr>
              <a:lnSpc>
                <a:spcPct val="120000"/>
              </a:lnSpc>
            </a:pPr>
            <a:r>
              <a:rPr lang="en-US" sz="1000" b="1" dirty="0">
                <a:solidFill>
                  <a:schemeClr val="tx1"/>
                </a:solidFill>
              </a:rPr>
              <a:t>The Repeat vs. New Customers Analysis </a:t>
            </a:r>
            <a:br>
              <a:rPr lang="en-US" sz="1000" b="1" dirty="0">
                <a:solidFill>
                  <a:schemeClr val="tx1"/>
                </a:solidFill>
              </a:rPr>
            </a:br>
            <a:r>
              <a:rPr lang="en-US" sz="1000" dirty="0">
                <a:solidFill>
                  <a:schemeClr val="tx1"/>
                </a:solidFill>
              </a:rPr>
              <a:t>page includes:</a:t>
            </a:r>
            <a:br>
              <a:rPr lang="en-US" sz="1000" dirty="0">
                <a:solidFill>
                  <a:schemeClr val="tx1"/>
                </a:solidFill>
              </a:rPr>
            </a:br>
            <a:br>
              <a:rPr lang="en-US" sz="1000" dirty="0">
                <a:solidFill>
                  <a:schemeClr val="tx1"/>
                </a:solidFill>
              </a:rPr>
            </a:br>
            <a:r>
              <a:rPr lang="en-US" sz="1000" dirty="0">
                <a:solidFill>
                  <a:schemeClr val="tx1"/>
                </a:solidFill>
              </a:rPr>
              <a:t>3 slicers to zero down on the measures by </a:t>
            </a:r>
            <a:br>
              <a:rPr lang="en-US" sz="1000" dirty="0">
                <a:solidFill>
                  <a:schemeClr val="tx1"/>
                </a:solidFill>
              </a:rPr>
            </a:br>
            <a:r>
              <a:rPr lang="en-US" sz="1000" dirty="0">
                <a:solidFill>
                  <a:schemeClr val="tx1"/>
                </a:solidFill>
              </a:rPr>
              <a:t>Divisions, Industry Type and Regions.</a:t>
            </a:r>
            <a:br>
              <a:rPr lang="en-US" sz="1000" dirty="0">
                <a:solidFill>
                  <a:schemeClr val="tx1"/>
                </a:solidFill>
              </a:rPr>
            </a:br>
            <a:br>
              <a:rPr lang="en-US" sz="1000" dirty="0">
                <a:solidFill>
                  <a:schemeClr val="tx1"/>
                </a:solidFill>
              </a:rPr>
            </a:br>
            <a:r>
              <a:rPr lang="en-US" sz="1000" dirty="0">
                <a:solidFill>
                  <a:schemeClr val="tx1"/>
                </a:solidFill>
              </a:rPr>
              <a:t>A matrix table with calculations of repeat/new customers sales amount/ customers count percentage out of total sales amount/ total customers count, along with complementary line charts representation of the data over time.</a:t>
            </a:r>
            <a:br>
              <a:rPr lang="en-US" sz="1000" dirty="0">
                <a:solidFill>
                  <a:schemeClr val="tx1"/>
                </a:solidFill>
              </a:rPr>
            </a:br>
            <a:r>
              <a:rPr lang="en-US" sz="1000" dirty="0">
                <a:solidFill>
                  <a:schemeClr val="tx1"/>
                </a:solidFill>
              </a:rPr>
              <a:t>The years' view can be expended to quarters as well. </a:t>
            </a:r>
            <a:br>
              <a:rPr lang="en-US" sz="1000" dirty="0">
                <a:solidFill>
                  <a:schemeClr val="tx1"/>
                </a:solidFill>
              </a:rPr>
            </a:br>
            <a:endParaRPr lang="en-US" sz="1000" dirty="0">
              <a:solidFill>
                <a:schemeClr val="tx1"/>
              </a:solidFill>
            </a:endParaRPr>
          </a:p>
        </p:txBody>
      </p:sp>
      <p:sp>
        <p:nvSpPr>
          <p:cNvPr id="3" name="Content Placeholder 2">
            <a:extLst>
              <a:ext uri="{FF2B5EF4-FFF2-40B4-BE49-F238E27FC236}">
                <a16:creationId xmlns:a16="http://schemas.microsoft.com/office/drawing/2014/main" id="{D2120057-85E5-9557-A591-F0858C5BF52D}"/>
              </a:ext>
            </a:extLst>
          </p:cNvPr>
          <p:cNvSpPr>
            <a:spLocks noGrp="1"/>
          </p:cNvSpPr>
          <p:nvPr>
            <p:ph sz="half" idx="2"/>
          </p:nvPr>
        </p:nvSpPr>
        <p:spPr>
          <a:xfrm>
            <a:off x="8924415" y="494415"/>
            <a:ext cx="2753756" cy="5885120"/>
          </a:xfrm>
          <a:solidFill>
            <a:schemeClr val="tx1"/>
          </a:solidFill>
          <a:ln w="19050">
            <a:solidFill>
              <a:srgbClr val="0070C0"/>
            </a:solidFill>
          </a:ln>
        </p:spPr>
        <p:txBody>
          <a:bodyPr>
            <a:normAutofit/>
          </a:bodyPr>
          <a:lstStyle/>
          <a:p>
            <a:r>
              <a:rPr lang="en-US" sz="900" dirty="0">
                <a:solidFill>
                  <a:srgbClr val="035ACA"/>
                </a:solidFill>
                <a:effectLst/>
              </a:rPr>
              <a:t>EVALUATE</a:t>
            </a:r>
            <a:br>
              <a:rPr lang="en-US" sz="900" dirty="0"/>
            </a:br>
            <a:r>
              <a:rPr lang="en-US" sz="900" dirty="0">
                <a:solidFill>
                  <a:srgbClr val="035ACA"/>
                </a:solidFill>
                <a:effectLst/>
              </a:rPr>
              <a:t>SUMMARIZECOLUMNS</a:t>
            </a:r>
            <a:r>
              <a:rPr lang="en-US" sz="900" dirty="0">
                <a:solidFill>
                  <a:srgbClr val="808080"/>
                </a:solidFill>
                <a:effectLst/>
              </a:rPr>
              <a:t>(</a:t>
            </a:r>
            <a:br>
              <a:rPr lang="en-US" sz="900" dirty="0"/>
            </a:br>
            <a:r>
              <a:rPr lang="en-US" sz="900" dirty="0"/>
              <a:t>    </a:t>
            </a:r>
            <a:r>
              <a:rPr lang="en-US" sz="900" dirty="0">
                <a:solidFill>
                  <a:srgbClr val="333333"/>
                </a:solidFill>
                <a:effectLst/>
              </a:rPr>
              <a:t>Dates[Date]</a:t>
            </a:r>
            <a:r>
              <a:rPr lang="en-US" sz="900" dirty="0"/>
              <a:t>,</a:t>
            </a:r>
            <a:br>
              <a:rPr lang="en-US" sz="900" dirty="0"/>
            </a:br>
            <a:r>
              <a:rPr lang="en-US" sz="900" dirty="0"/>
              <a:t>    </a:t>
            </a:r>
            <a:r>
              <a:rPr lang="en-US" sz="900" i="0" dirty="0">
                <a:solidFill>
                  <a:srgbClr val="D93124"/>
                </a:solidFill>
                <a:effectLst/>
              </a:rPr>
              <a:t>"Count_All_Customers"</a:t>
            </a:r>
            <a:r>
              <a:rPr lang="en-US" sz="900" dirty="0">
                <a:solidFill>
                  <a:schemeClr val="bg1"/>
                </a:solidFill>
              </a:rPr>
              <a:t>,</a:t>
            </a:r>
            <a:r>
              <a:rPr lang="en-US" sz="900" dirty="0"/>
              <a:t> </a:t>
            </a:r>
            <a:r>
              <a:rPr lang="en-US" sz="900" dirty="0">
                <a:solidFill>
                  <a:srgbClr val="333333"/>
                </a:solidFill>
                <a:effectLst/>
              </a:rPr>
              <a:t>[Count_All_</a:t>
            </a:r>
            <a:r>
              <a:rPr lang="en-US" sz="900" dirty="0">
                <a:solidFill>
                  <a:schemeClr val="bg1"/>
                </a:solidFill>
                <a:effectLst/>
              </a:rPr>
              <a:t>Customers]</a:t>
            </a:r>
            <a:r>
              <a:rPr lang="en-US" sz="900" dirty="0">
                <a:solidFill>
                  <a:schemeClr val="bg1"/>
                </a:solidFill>
              </a:rPr>
              <a:t>,</a:t>
            </a:r>
            <a:br>
              <a:rPr lang="en-US" sz="900" dirty="0"/>
            </a:br>
            <a:r>
              <a:rPr lang="en-US" sz="900" dirty="0"/>
              <a:t>    </a:t>
            </a:r>
            <a:r>
              <a:rPr lang="en-US" sz="900" i="0" dirty="0">
                <a:solidFill>
                  <a:srgbClr val="D93124"/>
                </a:solidFill>
                <a:effectLst/>
              </a:rPr>
              <a:t>"Total Sales"</a:t>
            </a:r>
            <a:r>
              <a:rPr lang="en-US" sz="900" dirty="0">
                <a:solidFill>
                  <a:schemeClr val="bg1"/>
                </a:solidFill>
              </a:rPr>
              <a:t>, </a:t>
            </a:r>
            <a:r>
              <a:rPr lang="en-US" sz="900" dirty="0">
                <a:solidFill>
                  <a:srgbClr val="333333"/>
                </a:solidFill>
                <a:effectLst/>
              </a:rPr>
              <a:t>[Total Sales]</a:t>
            </a:r>
            <a:r>
              <a:rPr lang="en-US" sz="900" dirty="0">
                <a:solidFill>
                  <a:schemeClr val="bg1"/>
                </a:solidFill>
              </a:rPr>
              <a:t>,</a:t>
            </a:r>
            <a:br>
              <a:rPr lang="en-US" sz="900" dirty="0"/>
            </a:br>
            <a:r>
              <a:rPr lang="en-US" sz="900" dirty="0"/>
              <a:t>    </a:t>
            </a:r>
            <a:r>
              <a:rPr lang="en-US" sz="900" i="0" dirty="0">
                <a:solidFill>
                  <a:srgbClr val="D93124"/>
                </a:solidFill>
                <a:effectLst/>
              </a:rPr>
              <a:t>"Repeat_Customers_Count"</a:t>
            </a:r>
            <a:r>
              <a:rPr lang="en-US" sz="900" dirty="0">
                <a:solidFill>
                  <a:schemeClr val="bg1"/>
                </a:solidFill>
              </a:rPr>
              <a:t>,</a:t>
            </a:r>
            <a:r>
              <a:rPr lang="en-US" sz="900" dirty="0"/>
              <a:t> </a:t>
            </a:r>
            <a:r>
              <a:rPr lang="en-US" sz="900" dirty="0">
                <a:solidFill>
                  <a:srgbClr val="333333"/>
                </a:solidFill>
                <a:effectLst/>
              </a:rPr>
              <a:t>[Repeat_Customers_Count]</a:t>
            </a:r>
            <a:r>
              <a:rPr lang="en-US" sz="900" dirty="0">
                <a:solidFill>
                  <a:schemeClr val="bg1"/>
                </a:solidFill>
              </a:rPr>
              <a:t>,</a:t>
            </a:r>
            <a:br>
              <a:rPr lang="en-US" sz="900" dirty="0"/>
            </a:br>
            <a:r>
              <a:rPr lang="en-US" sz="900" dirty="0"/>
              <a:t>    </a:t>
            </a:r>
            <a:r>
              <a:rPr lang="en-US" sz="900" i="0" dirty="0">
                <a:solidFill>
                  <a:srgbClr val="D93124"/>
                </a:solidFill>
                <a:effectLst/>
              </a:rPr>
              <a:t>"Repeat_Customers_Cnt_%"</a:t>
            </a:r>
            <a:r>
              <a:rPr lang="en-US" sz="900" dirty="0">
                <a:solidFill>
                  <a:schemeClr val="bg1"/>
                </a:solidFill>
              </a:rPr>
              <a:t>,</a:t>
            </a:r>
            <a:r>
              <a:rPr lang="en-US" sz="900" dirty="0"/>
              <a:t> </a:t>
            </a:r>
            <a:r>
              <a:rPr lang="en-US" sz="900" dirty="0">
                <a:solidFill>
                  <a:srgbClr val="035ACA"/>
                </a:solidFill>
                <a:effectLst/>
              </a:rPr>
              <a:t>divide</a:t>
            </a:r>
            <a:r>
              <a:rPr lang="en-US" sz="900" dirty="0">
                <a:solidFill>
                  <a:srgbClr val="808080"/>
                </a:solidFill>
                <a:effectLst/>
              </a:rPr>
              <a:t>(</a:t>
            </a:r>
            <a:r>
              <a:rPr lang="en-US" sz="900" dirty="0">
                <a:solidFill>
                  <a:srgbClr val="333333"/>
                </a:solidFill>
                <a:effectLst/>
              </a:rPr>
              <a:t>[Repeat_Customers_Count</a:t>
            </a:r>
            <a:r>
              <a:rPr lang="en-US" sz="900" dirty="0">
                <a:solidFill>
                  <a:schemeClr val="bg1"/>
                </a:solidFill>
                <a:effectLst/>
              </a:rPr>
              <a:t>]</a:t>
            </a:r>
            <a:r>
              <a:rPr lang="en-US" sz="900" dirty="0">
                <a:solidFill>
                  <a:schemeClr val="bg1"/>
                </a:solidFill>
              </a:rPr>
              <a:t>, </a:t>
            </a:r>
            <a:r>
              <a:rPr lang="en-US" sz="900" dirty="0">
                <a:solidFill>
                  <a:schemeClr val="bg1"/>
                </a:solidFill>
                <a:effectLst/>
              </a:rPr>
              <a:t>[</a:t>
            </a:r>
            <a:r>
              <a:rPr lang="en-US" sz="900" dirty="0">
                <a:solidFill>
                  <a:srgbClr val="333333"/>
                </a:solidFill>
                <a:effectLst/>
              </a:rPr>
              <a:t>Count_All_Customers]</a:t>
            </a:r>
            <a:r>
              <a:rPr lang="en-US" sz="900" dirty="0">
                <a:solidFill>
                  <a:schemeClr val="bg1"/>
                </a:solidFill>
              </a:rPr>
              <a:t>, </a:t>
            </a:r>
            <a:r>
              <a:rPr lang="en-US" sz="900" dirty="0">
                <a:solidFill>
                  <a:srgbClr val="EE7F18"/>
                </a:solidFill>
                <a:effectLst/>
              </a:rPr>
              <a:t>0</a:t>
            </a:r>
            <a:r>
              <a:rPr lang="en-US" sz="900" dirty="0">
                <a:solidFill>
                  <a:srgbClr val="808080"/>
                </a:solidFill>
                <a:effectLst/>
              </a:rPr>
              <a:t>)</a:t>
            </a:r>
            <a:r>
              <a:rPr lang="en-US" sz="900" dirty="0"/>
              <a:t>,</a:t>
            </a:r>
            <a:br>
              <a:rPr lang="en-US" sz="900" dirty="0"/>
            </a:br>
            <a:r>
              <a:rPr lang="en-US" sz="900" dirty="0"/>
              <a:t>    </a:t>
            </a:r>
            <a:r>
              <a:rPr lang="en-US" sz="900" i="0" dirty="0">
                <a:solidFill>
                  <a:srgbClr val="D93124"/>
                </a:solidFill>
                <a:effectLst/>
              </a:rPr>
              <a:t>"Repeat_Customers_Sales"</a:t>
            </a:r>
            <a:r>
              <a:rPr lang="en-US" sz="900" dirty="0">
                <a:solidFill>
                  <a:schemeClr val="bg1"/>
                </a:solidFill>
              </a:rPr>
              <a:t>,</a:t>
            </a:r>
            <a:r>
              <a:rPr lang="en-US" sz="900" dirty="0"/>
              <a:t> </a:t>
            </a:r>
            <a:r>
              <a:rPr lang="en-US" sz="900" dirty="0">
                <a:solidFill>
                  <a:srgbClr val="333333"/>
                </a:solidFill>
                <a:effectLst/>
              </a:rPr>
              <a:t>[Repeat_Customers_Sales</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i="0" dirty="0">
                <a:solidFill>
                  <a:srgbClr val="D93124"/>
                </a:solidFill>
                <a:effectLst/>
              </a:rPr>
              <a:t>"Repeat_cust_sales_%"</a:t>
            </a:r>
            <a:r>
              <a:rPr lang="en-US" sz="900" dirty="0">
                <a:solidFill>
                  <a:schemeClr val="bg1"/>
                </a:solidFill>
              </a:rPr>
              <a:t>,</a:t>
            </a:r>
            <a:r>
              <a:rPr lang="en-US" sz="900" dirty="0"/>
              <a:t> </a:t>
            </a:r>
            <a:r>
              <a:rPr lang="en-US" sz="900" dirty="0">
                <a:solidFill>
                  <a:srgbClr val="035ACA"/>
                </a:solidFill>
                <a:effectLst/>
              </a:rPr>
              <a:t>divide</a:t>
            </a:r>
            <a:r>
              <a:rPr lang="en-US" sz="900" dirty="0">
                <a:solidFill>
                  <a:srgbClr val="808080"/>
                </a:solidFill>
                <a:effectLst/>
              </a:rPr>
              <a:t>(</a:t>
            </a:r>
            <a:r>
              <a:rPr lang="en-US" sz="900" dirty="0">
                <a:solidFill>
                  <a:srgbClr val="333333"/>
                </a:solidFill>
                <a:effectLst/>
              </a:rPr>
              <a:t>[Repeat_Customers_Sales</a:t>
            </a:r>
            <a:r>
              <a:rPr lang="en-US" sz="900" dirty="0">
                <a:solidFill>
                  <a:schemeClr val="bg1"/>
                </a:solidFill>
                <a:effectLst/>
              </a:rPr>
              <a:t>]</a:t>
            </a:r>
            <a:r>
              <a:rPr lang="en-US" sz="900" dirty="0">
                <a:solidFill>
                  <a:schemeClr val="bg1"/>
                </a:solidFill>
              </a:rPr>
              <a:t>,</a:t>
            </a:r>
            <a:r>
              <a:rPr lang="en-US" sz="900" dirty="0"/>
              <a:t> </a:t>
            </a:r>
            <a:r>
              <a:rPr lang="en-US" sz="900" dirty="0">
                <a:solidFill>
                  <a:srgbClr val="333333"/>
                </a:solidFill>
                <a:effectLst/>
              </a:rPr>
              <a:t>[Total Sales]</a:t>
            </a:r>
            <a:r>
              <a:rPr lang="en-US" sz="900" dirty="0">
                <a:solidFill>
                  <a:schemeClr val="bg1"/>
                </a:solidFill>
              </a:rPr>
              <a:t>, </a:t>
            </a:r>
            <a:r>
              <a:rPr lang="en-US" sz="900" dirty="0">
                <a:solidFill>
                  <a:srgbClr val="EE7F18"/>
                </a:solidFill>
                <a:effectLst/>
              </a:rPr>
              <a:t>0</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i="0" dirty="0">
                <a:solidFill>
                  <a:srgbClr val="D93124"/>
                </a:solidFill>
                <a:effectLst/>
              </a:rPr>
              <a:t>"New_Customers"</a:t>
            </a:r>
            <a:r>
              <a:rPr lang="en-US" sz="900" dirty="0">
                <a:solidFill>
                  <a:schemeClr val="bg1"/>
                </a:solidFill>
              </a:rPr>
              <a:t>,</a:t>
            </a:r>
            <a:r>
              <a:rPr lang="en-US" sz="900" dirty="0"/>
              <a:t> </a:t>
            </a:r>
            <a:r>
              <a:rPr lang="en-US" sz="900" dirty="0">
                <a:solidFill>
                  <a:srgbClr val="333333"/>
                </a:solidFill>
                <a:effectLst/>
              </a:rPr>
              <a:t>[New_Customers]</a:t>
            </a:r>
            <a:r>
              <a:rPr lang="en-US" sz="900" dirty="0">
                <a:solidFill>
                  <a:schemeClr val="bg1"/>
                </a:solidFill>
              </a:rPr>
              <a:t>,</a:t>
            </a:r>
            <a:br>
              <a:rPr lang="en-US" sz="900" dirty="0"/>
            </a:br>
            <a:r>
              <a:rPr lang="en-US" sz="900" dirty="0"/>
              <a:t>    </a:t>
            </a:r>
            <a:r>
              <a:rPr lang="en-US" sz="900" i="0" dirty="0">
                <a:solidFill>
                  <a:srgbClr val="D93124"/>
                </a:solidFill>
                <a:effectLst/>
              </a:rPr>
              <a:t>"New_Cust-cnt-%"</a:t>
            </a:r>
            <a:r>
              <a:rPr lang="en-US" sz="900" dirty="0">
                <a:solidFill>
                  <a:schemeClr val="bg1"/>
                </a:solidFill>
              </a:rPr>
              <a:t>,</a:t>
            </a:r>
            <a:r>
              <a:rPr lang="en-US" sz="900" dirty="0"/>
              <a:t> </a:t>
            </a:r>
            <a:r>
              <a:rPr lang="en-US" sz="900" dirty="0">
                <a:solidFill>
                  <a:srgbClr val="035ACA"/>
                </a:solidFill>
                <a:effectLst/>
              </a:rPr>
              <a:t>divide</a:t>
            </a:r>
            <a:r>
              <a:rPr lang="en-US" sz="900" dirty="0">
                <a:solidFill>
                  <a:srgbClr val="808080"/>
                </a:solidFill>
                <a:effectLst/>
              </a:rPr>
              <a:t>(</a:t>
            </a:r>
            <a:r>
              <a:rPr lang="en-US" sz="900" dirty="0">
                <a:solidFill>
                  <a:srgbClr val="333333"/>
                </a:solidFill>
                <a:effectLst/>
              </a:rPr>
              <a:t>[New_Customers]</a:t>
            </a:r>
            <a:r>
              <a:rPr lang="en-US" sz="900" dirty="0">
                <a:solidFill>
                  <a:schemeClr val="bg1"/>
                </a:solidFill>
              </a:rPr>
              <a:t>,</a:t>
            </a:r>
            <a:r>
              <a:rPr lang="en-US" sz="900" dirty="0"/>
              <a:t> </a:t>
            </a:r>
            <a:r>
              <a:rPr lang="en-US" sz="900" dirty="0">
                <a:solidFill>
                  <a:srgbClr val="333333"/>
                </a:solidFill>
                <a:effectLst/>
              </a:rPr>
              <a:t>[Count_All_Customers]</a:t>
            </a:r>
            <a:r>
              <a:rPr lang="en-US" sz="900" dirty="0">
                <a:solidFill>
                  <a:schemeClr val="bg1"/>
                </a:solidFill>
              </a:rPr>
              <a:t>, </a:t>
            </a:r>
            <a:r>
              <a:rPr lang="en-US" sz="900" dirty="0">
                <a:solidFill>
                  <a:srgbClr val="EE7F18"/>
                </a:solidFill>
                <a:effectLst/>
              </a:rPr>
              <a:t>0</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i="0" dirty="0">
                <a:solidFill>
                  <a:srgbClr val="D93124"/>
                </a:solidFill>
                <a:effectLst/>
              </a:rPr>
              <a:t>"New_Customers_Sales"</a:t>
            </a:r>
            <a:r>
              <a:rPr lang="en-US" sz="900" dirty="0">
                <a:solidFill>
                  <a:schemeClr val="bg1"/>
                </a:solidFill>
              </a:rPr>
              <a:t>,</a:t>
            </a:r>
            <a:r>
              <a:rPr lang="en-US" sz="900" dirty="0"/>
              <a:t> </a:t>
            </a:r>
            <a:r>
              <a:rPr lang="en-US" sz="900" dirty="0">
                <a:solidFill>
                  <a:srgbClr val="333333"/>
                </a:solidFill>
                <a:effectLst/>
              </a:rPr>
              <a:t>[New_Customers_Sales</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i="0" dirty="0">
                <a:solidFill>
                  <a:srgbClr val="D93124"/>
                </a:solidFill>
                <a:effectLst/>
              </a:rPr>
              <a:t>"New_cust_sales_%"</a:t>
            </a:r>
            <a:r>
              <a:rPr lang="en-US" sz="900" dirty="0">
                <a:solidFill>
                  <a:schemeClr val="bg1"/>
                </a:solidFill>
              </a:rPr>
              <a:t>,</a:t>
            </a:r>
            <a:r>
              <a:rPr lang="en-US" sz="900" dirty="0"/>
              <a:t> </a:t>
            </a:r>
            <a:r>
              <a:rPr lang="en-US" sz="900" dirty="0">
                <a:solidFill>
                  <a:srgbClr val="035ACA"/>
                </a:solidFill>
                <a:effectLst/>
              </a:rPr>
              <a:t>divide</a:t>
            </a:r>
            <a:r>
              <a:rPr lang="en-US" sz="900" dirty="0">
                <a:solidFill>
                  <a:srgbClr val="808080"/>
                </a:solidFill>
                <a:effectLst/>
              </a:rPr>
              <a:t>(</a:t>
            </a:r>
            <a:r>
              <a:rPr lang="en-US" sz="900" dirty="0">
                <a:solidFill>
                  <a:srgbClr val="333333"/>
                </a:solidFill>
                <a:effectLst/>
              </a:rPr>
              <a:t>[New_Customers_Sales]</a:t>
            </a:r>
            <a:r>
              <a:rPr lang="en-US" sz="900" dirty="0">
                <a:solidFill>
                  <a:schemeClr val="bg1"/>
                </a:solidFill>
              </a:rPr>
              <a:t>,</a:t>
            </a:r>
            <a:r>
              <a:rPr lang="en-US" sz="900" dirty="0"/>
              <a:t> </a:t>
            </a:r>
            <a:r>
              <a:rPr lang="en-US" sz="900" dirty="0">
                <a:solidFill>
                  <a:srgbClr val="333333"/>
                </a:solidFill>
                <a:effectLst/>
              </a:rPr>
              <a:t>[Total Sales]</a:t>
            </a:r>
            <a:r>
              <a:rPr lang="en-US" sz="900" dirty="0">
                <a:solidFill>
                  <a:schemeClr val="bg1"/>
                </a:solidFill>
              </a:rPr>
              <a:t>, </a:t>
            </a:r>
            <a:r>
              <a:rPr lang="en-US" sz="900" dirty="0">
                <a:solidFill>
                  <a:srgbClr val="EE7F18"/>
                </a:solidFill>
                <a:effectLst/>
              </a:rPr>
              <a:t>0</a:t>
            </a:r>
            <a:r>
              <a:rPr lang="en-US" sz="900" dirty="0">
                <a:solidFill>
                  <a:srgbClr val="808080"/>
                </a:solidFill>
                <a:effectLst/>
              </a:rPr>
              <a:t>)</a:t>
            </a:r>
            <a:br>
              <a:rPr lang="en-US" sz="900" dirty="0"/>
            </a:br>
            <a:r>
              <a:rPr lang="en-US" sz="900" dirty="0">
                <a:solidFill>
                  <a:srgbClr val="808080"/>
                </a:solidFill>
                <a:effectLst/>
              </a:rPr>
              <a:t>)</a:t>
            </a:r>
            <a:br>
              <a:rPr lang="en-US" sz="900" dirty="0"/>
            </a:br>
            <a:r>
              <a:rPr lang="en-US" sz="900" dirty="0">
                <a:solidFill>
                  <a:srgbClr val="035ACA"/>
                </a:solidFill>
                <a:effectLst/>
              </a:rPr>
              <a:t>ORDER</a:t>
            </a:r>
            <a:r>
              <a:rPr lang="en-US" sz="900" dirty="0"/>
              <a:t> </a:t>
            </a:r>
            <a:r>
              <a:rPr lang="en-US" sz="900" dirty="0">
                <a:solidFill>
                  <a:srgbClr val="035ACA"/>
                </a:solidFill>
                <a:effectLst/>
              </a:rPr>
              <a:t>BY</a:t>
            </a:r>
            <a:r>
              <a:rPr lang="en-US" sz="900" dirty="0"/>
              <a:t> </a:t>
            </a:r>
            <a:br>
              <a:rPr lang="en-US" sz="900" dirty="0"/>
            </a:br>
            <a:r>
              <a:rPr lang="en-US" sz="900" dirty="0"/>
              <a:t>    </a:t>
            </a:r>
            <a:r>
              <a:rPr lang="en-US" sz="900" dirty="0">
                <a:solidFill>
                  <a:srgbClr val="333333"/>
                </a:solidFill>
                <a:effectLst/>
              </a:rPr>
              <a:t>Dates[Date]</a:t>
            </a:r>
            <a:r>
              <a:rPr lang="en-US" sz="900" dirty="0"/>
              <a:t> </a:t>
            </a:r>
            <a:r>
              <a:rPr lang="en-US" sz="900" dirty="0">
                <a:solidFill>
                  <a:srgbClr val="035ACA"/>
                </a:solidFill>
                <a:effectLst/>
              </a:rPr>
              <a:t>ASC</a:t>
            </a:r>
            <a:endParaRPr lang="LID4096" sz="900" dirty="0"/>
          </a:p>
          <a:p>
            <a:endParaRPr lang="LID4096" sz="900" dirty="0"/>
          </a:p>
        </p:txBody>
      </p:sp>
      <p:sp>
        <p:nvSpPr>
          <p:cNvPr id="4" name="Content Placeholder 2">
            <a:extLst>
              <a:ext uri="{FF2B5EF4-FFF2-40B4-BE49-F238E27FC236}">
                <a16:creationId xmlns:a16="http://schemas.microsoft.com/office/drawing/2014/main" id="{7AD20B59-ACBE-274C-5E97-84C307425653}"/>
              </a:ext>
            </a:extLst>
          </p:cNvPr>
          <p:cNvSpPr txBox="1">
            <a:spLocks/>
          </p:cNvSpPr>
          <p:nvPr/>
        </p:nvSpPr>
        <p:spPr>
          <a:xfrm>
            <a:off x="3880884" y="494414"/>
            <a:ext cx="4894675" cy="5869171"/>
          </a:xfrm>
          <a:prstGeom prst="rect">
            <a:avLst/>
          </a:prstGeom>
          <a:solidFill>
            <a:schemeClr val="tx1"/>
          </a:solidFill>
          <a:ln w="19050">
            <a:solidFill>
              <a:srgbClr val="0070C0"/>
            </a:solidFill>
          </a:ln>
        </p:spPr>
        <p:txBody>
          <a:bodyPr vert="horz" lIns="91440" tIns="45720" rIns="91440" bIns="45720" rtlCol="0">
            <a:no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r>
              <a:rPr lang="en-US" sz="900" dirty="0">
                <a:solidFill>
                  <a:srgbClr val="035ACA"/>
                </a:solidFill>
                <a:effectLst/>
              </a:rPr>
              <a:t>DEFINE</a:t>
            </a:r>
            <a:br>
              <a:rPr lang="en-US" sz="900" dirty="0"/>
            </a:br>
            <a:br>
              <a:rPr lang="en-US" sz="900" dirty="0"/>
            </a:br>
            <a:r>
              <a:rPr lang="en-US" sz="900" dirty="0">
                <a:solidFill>
                  <a:srgbClr val="035ACA"/>
                </a:solidFill>
                <a:effectLst/>
              </a:rPr>
              <a:t>MEASURE</a:t>
            </a:r>
            <a:r>
              <a:rPr lang="en-US" sz="900" dirty="0"/>
              <a:t> </a:t>
            </a:r>
            <a:r>
              <a:rPr lang="en-US" sz="900" dirty="0">
                <a:solidFill>
                  <a:srgbClr val="333333"/>
                </a:solidFill>
                <a:effectLst/>
              </a:rPr>
              <a:t>Customers[Count_All_Customers</a:t>
            </a:r>
            <a:r>
              <a:rPr lang="en-US" sz="900" dirty="0">
                <a:solidFill>
                  <a:schemeClr val="bg1"/>
                </a:solidFill>
                <a:effectLst/>
              </a:rPr>
              <a:t>]</a:t>
            </a:r>
            <a:r>
              <a:rPr lang="en-US" sz="900" dirty="0">
                <a:solidFill>
                  <a:schemeClr val="bg1"/>
                </a:solidFill>
              </a:rPr>
              <a:t> =</a:t>
            </a:r>
            <a:r>
              <a:rPr lang="en-US" sz="900" dirty="0"/>
              <a:t> </a:t>
            </a:r>
            <a:r>
              <a:rPr lang="en-US" sz="900" dirty="0">
                <a:solidFill>
                  <a:srgbClr val="035ACA"/>
                </a:solidFill>
                <a:effectLst/>
              </a:rPr>
              <a:t>DISTINCTCOUNT</a:t>
            </a:r>
            <a:r>
              <a:rPr lang="en-US" sz="900" dirty="0">
                <a:solidFill>
                  <a:srgbClr val="808080"/>
                </a:solidFill>
                <a:effectLst/>
              </a:rPr>
              <a:t>(</a:t>
            </a:r>
            <a:r>
              <a:rPr lang="en-US" sz="900" dirty="0">
                <a:solidFill>
                  <a:srgbClr val="333333"/>
                </a:solidFill>
                <a:effectLst/>
              </a:rPr>
              <a:t>Sales[CustomerSK]</a:t>
            </a:r>
            <a:r>
              <a:rPr lang="en-US" sz="900" dirty="0">
                <a:solidFill>
                  <a:srgbClr val="808080"/>
                </a:solidFill>
                <a:effectLst/>
              </a:rPr>
              <a:t>)</a:t>
            </a:r>
            <a:br>
              <a:rPr lang="en-US" sz="900" dirty="0"/>
            </a:br>
            <a:br>
              <a:rPr lang="en-US" sz="900" dirty="0"/>
            </a:br>
            <a:r>
              <a:rPr lang="en-US" sz="900" dirty="0">
                <a:solidFill>
                  <a:srgbClr val="035ACA"/>
                </a:solidFill>
                <a:effectLst/>
              </a:rPr>
              <a:t>MEASURE</a:t>
            </a:r>
            <a:r>
              <a:rPr lang="en-US" sz="900" dirty="0"/>
              <a:t> </a:t>
            </a:r>
            <a:r>
              <a:rPr lang="en-US" sz="900" dirty="0">
                <a:solidFill>
                  <a:srgbClr val="333333"/>
                </a:solidFill>
                <a:effectLst/>
              </a:rPr>
              <a:t>Customers[New_</a:t>
            </a:r>
            <a:r>
              <a:rPr lang="en-US" sz="900" dirty="0">
                <a:solidFill>
                  <a:schemeClr val="bg1"/>
                </a:solidFill>
                <a:effectLst/>
              </a:rPr>
              <a:t>Customers]</a:t>
            </a:r>
            <a:r>
              <a:rPr lang="en-US" sz="900" dirty="0">
                <a:solidFill>
                  <a:schemeClr val="bg1"/>
                </a:solidFill>
              </a:rPr>
              <a:t> = </a:t>
            </a:r>
            <a:br>
              <a:rPr lang="en-US" sz="900" dirty="0"/>
            </a:br>
            <a:br>
              <a:rPr lang="en-US" sz="900" dirty="0"/>
            </a:br>
            <a:r>
              <a:rPr lang="en-US" sz="900" dirty="0"/>
              <a:t>    </a:t>
            </a:r>
            <a:r>
              <a:rPr lang="en-US" sz="900" dirty="0">
                <a:solidFill>
                  <a:srgbClr val="035ACA"/>
                </a:solidFill>
                <a:effectLst/>
              </a:rPr>
              <a:t>var</a:t>
            </a:r>
            <a:r>
              <a:rPr lang="en-US" sz="900" dirty="0"/>
              <a:t> </a:t>
            </a:r>
            <a:r>
              <a:rPr lang="en-US" sz="900" dirty="0">
                <a:solidFill>
                  <a:schemeClr val="bg1"/>
                </a:solidFill>
              </a:rPr>
              <a:t>CurrentCust = </a:t>
            </a:r>
            <a:r>
              <a:rPr lang="en-US" sz="900" dirty="0">
                <a:solidFill>
                  <a:srgbClr val="035ACA"/>
                </a:solidFill>
                <a:effectLst/>
              </a:rPr>
              <a:t>VALUES</a:t>
            </a:r>
            <a:r>
              <a:rPr lang="en-US" sz="900" dirty="0">
                <a:solidFill>
                  <a:srgbClr val="808080"/>
                </a:solidFill>
                <a:effectLst/>
              </a:rPr>
              <a:t>(</a:t>
            </a:r>
            <a:r>
              <a:rPr lang="en-US" sz="900" dirty="0">
                <a:solidFill>
                  <a:srgbClr val="333333"/>
                </a:solidFill>
                <a:effectLst/>
              </a:rPr>
              <a:t>Sales[CustomerSK]</a:t>
            </a:r>
            <a:r>
              <a:rPr lang="en-US" sz="900" dirty="0">
                <a:solidFill>
                  <a:srgbClr val="808080"/>
                </a:solidFill>
                <a:effectLst/>
              </a:rPr>
              <a:t>)</a:t>
            </a:r>
            <a:br>
              <a:rPr lang="en-US" sz="900" dirty="0"/>
            </a:br>
            <a:r>
              <a:rPr lang="en-US" sz="900" dirty="0"/>
              <a:t>    </a:t>
            </a:r>
            <a:br>
              <a:rPr lang="en-US" sz="900" dirty="0"/>
            </a:br>
            <a:r>
              <a:rPr lang="en-US" sz="900" dirty="0"/>
              <a:t>    </a:t>
            </a:r>
            <a:r>
              <a:rPr lang="en-US" sz="900" dirty="0">
                <a:solidFill>
                  <a:srgbClr val="035ACA"/>
                </a:solidFill>
                <a:effectLst/>
              </a:rPr>
              <a:t>var</a:t>
            </a:r>
            <a:r>
              <a:rPr lang="en-US" sz="900" dirty="0"/>
              <a:t> </a:t>
            </a:r>
            <a:r>
              <a:rPr lang="en-US" sz="900" dirty="0">
                <a:solidFill>
                  <a:schemeClr val="bg1"/>
                </a:solidFill>
              </a:rPr>
              <a:t>CurrentDate = </a:t>
            </a:r>
            <a:r>
              <a:rPr lang="en-US" sz="900" dirty="0">
                <a:solidFill>
                  <a:srgbClr val="035ACA"/>
                </a:solidFill>
                <a:effectLst/>
              </a:rPr>
              <a:t>min</a:t>
            </a:r>
            <a:r>
              <a:rPr lang="en-US" sz="900" dirty="0">
                <a:solidFill>
                  <a:srgbClr val="808080"/>
                </a:solidFill>
                <a:effectLst/>
              </a:rPr>
              <a:t>(</a:t>
            </a:r>
            <a:r>
              <a:rPr lang="en-US" sz="900" dirty="0">
                <a:solidFill>
                  <a:srgbClr val="333333"/>
                </a:solidFill>
                <a:effectLst/>
              </a:rPr>
              <a:t>Dates[Date]</a:t>
            </a:r>
            <a:r>
              <a:rPr lang="en-US" sz="900" dirty="0">
                <a:solidFill>
                  <a:srgbClr val="808080"/>
                </a:solidFill>
                <a:effectLst/>
              </a:rPr>
              <a:t>)</a:t>
            </a:r>
            <a:br>
              <a:rPr lang="en-US" sz="900" dirty="0"/>
            </a:br>
            <a:br>
              <a:rPr lang="en-US" sz="900" dirty="0"/>
            </a:br>
            <a:r>
              <a:rPr lang="en-US" sz="900" dirty="0"/>
              <a:t>    </a:t>
            </a:r>
            <a:r>
              <a:rPr lang="en-US" sz="900" dirty="0">
                <a:solidFill>
                  <a:srgbClr val="035ACA"/>
                </a:solidFill>
                <a:effectLst/>
              </a:rPr>
              <a:t>var</a:t>
            </a:r>
            <a:r>
              <a:rPr lang="en-US" sz="900" dirty="0"/>
              <a:t> </a:t>
            </a:r>
            <a:r>
              <a:rPr lang="en-US" sz="900" dirty="0">
                <a:solidFill>
                  <a:schemeClr val="bg1"/>
                </a:solidFill>
              </a:rPr>
              <a:t>PastCustomers = </a:t>
            </a:r>
            <a:r>
              <a:rPr lang="en-US" sz="900" dirty="0">
                <a:solidFill>
                  <a:srgbClr val="035ACA"/>
                </a:solidFill>
                <a:effectLst/>
              </a:rPr>
              <a:t>CALCULATETABLE</a:t>
            </a:r>
            <a:r>
              <a:rPr lang="en-US" sz="900" dirty="0">
                <a:solidFill>
                  <a:srgbClr val="808080"/>
                </a:solidFill>
                <a:effectLst/>
              </a:rPr>
              <a:t>(</a:t>
            </a:r>
            <a:br>
              <a:rPr lang="en-US" sz="900" dirty="0"/>
            </a:br>
            <a:r>
              <a:rPr lang="en-US" sz="900" dirty="0"/>
              <a:t>                            </a:t>
            </a:r>
            <a:r>
              <a:rPr lang="en-US" sz="900" dirty="0">
                <a:solidFill>
                  <a:srgbClr val="035ACA"/>
                </a:solidFill>
                <a:effectLst/>
              </a:rPr>
              <a:t>VALUES</a:t>
            </a:r>
            <a:r>
              <a:rPr lang="en-US" sz="900" dirty="0">
                <a:solidFill>
                  <a:srgbClr val="808080"/>
                </a:solidFill>
                <a:effectLst/>
              </a:rPr>
              <a:t>(</a:t>
            </a:r>
            <a:r>
              <a:rPr lang="en-US" sz="900" dirty="0">
                <a:solidFill>
                  <a:srgbClr val="333333"/>
                </a:solidFill>
                <a:effectLst/>
              </a:rPr>
              <a:t>Sales[CustomerSK</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dirty="0">
                <a:solidFill>
                  <a:srgbClr val="035ACA"/>
                </a:solidFill>
                <a:effectLst/>
              </a:rPr>
              <a:t>all</a:t>
            </a:r>
            <a:r>
              <a:rPr lang="en-US" sz="900" dirty="0">
                <a:solidFill>
                  <a:srgbClr val="808080"/>
                </a:solidFill>
                <a:effectLst/>
              </a:rPr>
              <a:t>(</a:t>
            </a:r>
            <a:r>
              <a:rPr lang="en-US" sz="900" dirty="0">
                <a:solidFill>
                  <a:srgbClr val="333333"/>
                </a:solidFill>
                <a:effectLst/>
              </a:rPr>
              <a:t>Dates[</a:t>
            </a:r>
            <a:r>
              <a:rPr lang="en-US" sz="900" dirty="0">
                <a:solidFill>
                  <a:schemeClr val="bg1"/>
                </a:solidFill>
                <a:effectLst/>
              </a:rPr>
              <a:t>Date])</a:t>
            </a:r>
            <a:r>
              <a:rPr lang="en-US" sz="900" dirty="0">
                <a:solidFill>
                  <a:schemeClr val="bg1"/>
                </a:solidFill>
              </a:rPr>
              <a:t>,</a:t>
            </a:r>
            <a:br>
              <a:rPr lang="en-US" sz="900" dirty="0"/>
            </a:br>
            <a:r>
              <a:rPr lang="en-US" sz="900" dirty="0"/>
              <a:t>                            </a:t>
            </a:r>
            <a:r>
              <a:rPr lang="en-US" sz="900" dirty="0">
                <a:solidFill>
                  <a:srgbClr val="333333"/>
                </a:solidFill>
                <a:effectLst/>
              </a:rPr>
              <a:t>Dates[Date]</a:t>
            </a:r>
            <a:r>
              <a:rPr lang="en-US" sz="900" dirty="0">
                <a:solidFill>
                  <a:schemeClr val="bg1"/>
                </a:solidFill>
              </a:rPr>
              <a:t>&lt;CurrentDate)</a:t>
            </a:r>
            <a:br>
              <a:rPr lang="en-US" sz="900" dirty="0"/>
            </a:br>
            <a:r>
              <a:rPr lang="en-US" sz="900" dirty="0"/>
              <a:t>                        </a:t>
            </a:r>
            <a:br>
              <a:rPr lang="en-US" sz="900" dirty="0"/>
            </a:br>
            <a:r>
              <a:rPr lang="en-US" sz="900" dirty="0">
                <a:solidFill>
                  <a:srgbClr val="035ACA"/>
                </a:solidFill>
                <a:effectLst/>
              </a:rPr>
              <a:t>var</a:t>
            </a:r>
            <a:r>
              <a:rPr lang="en-US" sz="900" dirty="0"/>
              <a:t> </a:t>
            </a:r>
            <a:r>
              <a:rPr lang="en-US" sz="900" dirty="0">
                <a:solidFill>
                  <a:schemeClr val="bg1"/>
                </a:solidFill>
              </a:rPr>
              <a:t>New_Customers = </a:t>
            </a:r>
            <a:r>
              <a:rPr lang="en-US" sz="900" dirty="0">
                <a:solidFill>
                  <a:srgbClr val="035ACA"/>
                </a:solidFill>
                <a:effectLst/>
              </a:rPr>
              <a:t>EXCEPT</a:t>
            </a:r>
            <a:r>
              <a:rPr lang="en-US" sz="900" dirty="0">
                <a:solidFill>
                  <a:srgbClr val="808080"/>
                </a:solidFill>
                <a:effectLst/>
              </a:rPr>
              <a:t>(</a:t>
            </a:r>
            <a:r>
              <a:rPr lang="en-US" sz="900" dirty="0">
                <a:solidFill>
                  <a:schemeClr val="bg1"/>
                </a:solidFill>
              </a:rPr>
              <a:t>CurrentCust, PastCustomers</a:t>
            </a:r>
            <a:r>
              <a:rPr lang="en-US" sz="900" dirty="0">
                <a:solidFill>
                  <a:srgbClr val="808080"/>
                </a:solidFill>
                <a:effectLst/>
              </a:rPr>
              <a:t>)</a:t>
            </a:r>
            <a:br>
              <a:rPr lang="en-US" sz="900" dirty="0"/>
            </a:br>
            <a:br>
              <a:rPr lang="en-US" sz="900" dirty="0"/>
            </a:br>
            <a:r>
              <a:rPr lang="en-US" sz="900" dirty="0">
                <a:solidFill>
                  <a:srgbClr val="035ACA"/>
                </a:solidFill>
                <a:effectLst/>
              </a:rPr>
              <a:t>return</a:t>
            </a:r>
            <a:br>
              <a:rPr lang="en-US" sz="900" dirty="0"/>
            </a:br>
            <a:r>
              <a:rPr lang="en-US" sz="900" dirty="0">
                <a:solidFill>
                  <a:srgbClr val="035ACA"/>
                </a:solidFill>
                <a:effectLst/>
              </a:rPr>
              <a:t>COUNTROWS</a:t>
            </a:r>
            <a:r>
              <a:rPr lang="en-US" sz="900" dirty="0">
                <a:solidFill>
                  <a:srgbClr val="808080"/>
                </a:solidFill>
                <a:effectLst/>
              </a:rPr>
              <a:t>(</a:t>
            </a:r>
            <a:r>
              <a:rPr lang="en-US" sz="900" dirty="0">
                <a:solidFill>
                  <a:schemeClr val="bg1"/>
                </a:solidFill>
              </a:rPr>
              <a:t>New_Customers</a:t>
            </a:r>
            <a:r>
              <a:rPr lang="en-US" sz="900" dirty="0">
                <a:solidFill>
                  <a:srgbClr val="808080"/>
                </a:solidFill>
                <a:effectLst/>
              </a:rPr>
              <a:t>)</a:t>
            </a:r>
            <a:br>
              <a:rPr lang="en-US" sz="900" dirty="0"/>
            </a:br>
            <a:br>
              <a:rPr lang="en-US" sz="900" dirty="0"/>
            </a:br>
            <a:r>
              <a:rPr lang="en-US" sz="900" dirty="0">
                <a:solidFill>
                  <a:srgbClr val="035ACA"/>
                </a:solidFill>
                <a:effectLst/>
              </a:rPr>
              <a:t>MEASURE</a:t>
            </a:r>
            <a:r>
              <a:rPr lang="en-US" sz="900" dirty="0"/>
              <a:t> </a:t>
            </a:r>
            <a:r>
              <a:rPr lang="en-US" sz="900" dirty="0">
                <a:solidFill>
                  <a:srgbClr val="333333"/>
                </a:solidFill>
                <a:effectLst/>
              </a:rPr>
              <a:t>Customers[New_Customers_Sales</a:t>
            </a:r>
            <a:r>
              <a:rPr lang="en-US" sz="900" dirty="0">
                <a:solidFill>
                  <a:schemeClr val="bg1"/>
                </a:solidFill>
                <a:effectLst/>
              </a:rPr>
              <a:t>]</a:t>
            </a:r>
            <a:r>
              <a:rPr lang="en-US" sz="900" dirty="0">
                <a:solidFill>
                  <a:schemeClr val="bg1"/>
                </a:solidFill>
              </a:rPr>
              <a:t> = </a:t>
            </a:r>
            <a:br>
              <a:rPr lang="en-US" sz="900" dirty="0"/>
            </a:br>
            <a:r>
              <a:rPr lang="en-US" sz="900" dirty="0"/>
              <a:t>    </a:t>
            </a:r>
            <a:r>
              <a:rPr lang="en-US" sz="900" dirty="0">
                <a:solidFill>
                  <a:srgbClr val="035ACA"/>
                </a:solidFill>
                <a:effectLst/>
              </a:rPr>
              <a:t>var</a:t>
            </a:r>
            <a:r>
              <a:rPr lang="en-US" sz="900" dirty="0"/>
              <a:t> </a:t>
            </a:r>
            <a:r>
              <a:rPr lang="en-US" sz="900" dirty="0">
                <a:solidFill>
                  <a:schemeClr val="bg1"/>
                </a:solidFill>
              </a:rPr>
              <a:t>CurrentCust = </a:t>
            </a:r>
            <a:r>
              <a:rPr lang="en-US" sz="900" dirty="0">
                <a:solidFill>
                  <a:srgbClr val="035ACA"/>
                </a:solidFill>
                <a:effectLst/>
              </a:rPr>
              <a:t>VALUES</a:t>
            </a:r>
            <a:r>
              <a:rPr lang="en-US" sz="900" dirty="0">
                <a:solidFill>
                  <a:srgbClr val="808080"/>
                </a:solidFill>
                <a:effectLst/>
              </a:rPr>
              <a:t>(</a:t>
            </a:r>
            <a:r>
              <a:rPr lang="en-US" sz="900" dirty="0">
                <a:solidFill>
                  <a:srgbClr val="333333"/>
                </a:solidFill>
                <a:effectLst/>
              </a:rPr>
              <a:t>Sales[CustomerSK]</a:t>
            </a:r>
            <a:r>
              <a:rPr lang="en-US" sz="900" dirty="0">
                <a:solidFill>
                  <a:srgbClr val="808080"/>
                </a:solidFill>
                <a:effectLst/>
              </a:rPr>
              <a:t>)</a:t>
            </a:r>
            <a:br>
              <a:rPr lang="en-US" sz="900" dirty="0"/>
            </a:br>
            <a:r>
              <a:rPr lang="en-US" sz="900" dirty="0"/>
              <a:t>    </a:t>
            </a:r>
            <a:r>
              <a:rPr lang="en-US" sz="900" dirty="0">
                <a:solidFill>
                  <a:srgbClr val="035ACA"/>
                </a:solidFill>
                <a:effectLst/>
              </a:rPr>
              <a:t>var</a:t>
            </a:r>
            <a:r>
              <a:rPr lang="en-US" sz="900" dirty="0"/>
              <a:t> </a:t>
            </a:r>
            <a:r>
              <a:rPr lang="en-US" sz="900" dirty="0">
                <a:solidFill>
                  <a:schemeClr val="bg1"/>
                </a:solidFill>
              </a:rPr>
              <a:t>CurrentDate = </a:t>
            </a:r>
            <a:r>
              <a:rPr lang="en-US" sz="900" dirty="0">
                <a:solidFill>
                  <a:srgbClr val="035ACA"/>
                </a:solidFill>
                <a:effectLst/>
              </a:rPr>
              <a:t>min</a:t>
            </a:r>
            <a:r>
              <a:rPr lang="en-US" sz="900" dirty="0">
                <a:solidFill>
                  <a:srgbClr val="808080"/>
                </a:solidFill>
                <a:effectLst/>
              </a:rPr>
              <a:t>(</a:t>
            </a:r>
            <a:r>
              <a:rPr lang="en-US" sz="900" dirty="0">
                <a:solidFill>
                  <a:srgbClr val="333333"/>
                </a:solidFill>
                <a:effectLst/>
              </a:rPr>
              <a:t>Dates[Date]</a:t>
            </a:r>
            <a:r>
              <a:rPr lang="en-US" sz="900" dirty="0">
                <a:solidFill>
                  <a:srgbClr val="808080"/>
                </a:solidFill>
                <a:effectLst/>
              </a:rPr>
              <a:t>)</a:t>
            </a:r>
            <a:br>
              <a:rPr lang="en-US" sz="900" dirty="0"/>
            </a:br>
            <a:br>
              <a:rPr lang="en-US" sz="900" dirty="0"/>
            </a:br>
            <a:r>
              <a:rPr lang="en-US" sz="900" dirty="0"/>
              <a:t>    </a:t>
            </a:r>
            <a:r>
              <a:rPr lang="en-US" sz="900" dirty="0">
                <a:solidFill>
                  <a:srgbClr val="035ACA"/>
                </a:solidFill>
                <a:effectLst/>
              </a:rPr>
              <a:t>var</a:t>
            </a:r>
            <a:r>
              <a:rPr lang="en-US" sz="900" dirty="0"/>
              <a:t> </a:t>
            </a:r>
            <a:r>
              <a:rPr lang="en-US" sz="900" dirty="0">
                <a:solidFill>
                  <a:schemeClr val="bg1"/>
                </a:solidFill>
              </a:rPr>
              <a:t>PastCustomers = </a:t>
            </a:r>
            <a:r>
              <a:rPr lang="en-US" sz="900" dirty="0">
                <a:solidFill>
                  <a:srgbClr val="035ACA"/>
                </a:solidFill>
                <a:effectLst/>
              </a:rPr>
              <a:t>CALCULATETABLE</a:t>
            </a:r>
            <a:r>
              <a:rPr lang="en-US" sz="900" dirty="0">
                <a:solidFill>
                  <a:srgbClr val="808080"/>
                </a:solidFill>
                <a:effectLst/>
              </a:rPr>
              <a:t>(</a:t>
            </a:r>
            <a:br>
              <a:rPr lang="en-US" sz="900" dirty="0"/>
            </a:br>
            <a:r>
              <a:rPr lang="en-US" sz="900" dirty="0"/>
              <a:t>                            </a:t>
            </a:r>
            <a:r>
              <a:rPr lang="en-US" sz="900" dirty="0">
                <a:solidFill>
                  <a:srgbClr val="035ACA"/>
                </a:solidFill>
                <a:effectLst/>
              </a:rPr>
              <a:t>VALUES</a:t>
            </a:r>
            <a:r>
              <a:rPr lang="en-US" sz="900" dirty="0">
                <a:solidFill>
                  <a:srgbClr val="808080"/>
                </a:solidFill>
                <a:effectLst/>
              </a:rPr>
              <a:t>(</a:t>
            </a:r>
            <a:r>
              <a:rPr lang="en-US" sz="900" dirty="0">
                <a:solidFill>
                  <a:srgbClr val="333333"/>
                </a:solidFill>
                <a:effectLst/>
              </a:rPr>
              <a:t>Sales[</a:t>
            </a:r>
            <a:r>
              <a:rPr lang="en-US" sz="900" dirty="0">
                <a:solidFill>
                  <a:schemeClr val="bg1"/>
                </a:solidFill>
                <a:effectLst/>
              </a:rPr>
              <a:t>CustomerSK])</a:t>
            </a:r>
            <a:r>
              <a:rPr lang="en-US" sz="900" dirty="0">
                <a:solidFill>
                  <a:schemeClr val="bg1"/>
                </a:solidFill>
              </a:rPr>
              <a:t>,</a:t>
            </a:r>
            <a:br>
              <a:rPr lang="en-US" sz="900" dirty="0"/>
            </a:br>
            <a:r>
              <a:rPr lang="en-US" sz="900" dirty="0"/>
              <a:t>                            </a:t>
            </a:r>
            <a:r>
              <a:rPr lang="en-US" sz="900" dirty="0">
                <a:solidFill>
                  <a:srgbClr val="035ACA"/>
                </a:solidFill>
                <a:effectLst/>
              </a:rPr>
              <a:t>all</a:t>
            </a:r>
            <a:r>
              <a:rPr lang="en-US" sz="900" dirty="0">
                <a:solidFill>
                  <a:srgbClr val="808080"/>
                </a:solidFill>
                <a:effectLst/>
              </a:rPr>
              <a:t>(</a:t>
            </a:r>
            <a:r>
              <a:rPr lang="en-US" sz="900" dirty="0">
                <a:solidFill>
                  <a:srgbClr val="333333"/>
                </a:solidFill>
                <a:effectLst/>
              </a:rPr>
              <a:t>Dates[Date</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dirty="0">
                <a:solidFill>
                  <a:srgbClr val="333333"/>
                </a:solidFill>
                <a:effectLst/>
              </a:rPr>
              <a:t>Dates[Date</a:t>
            </a:r>
            <a:r>
              <a:rPr lang="en-US" sz="900" dirty="0">
                <a:solidFill>
                  <a:schemeClr val="bg1"/>
                </a:solidFill>
                <a:effectLst/>
              </a:rPr>
              <a:t>]</a:t>
            </a:r>
            <a:r>
              <a:rPr lang="en-US" sz="900" dirty="0">
                <a:solidFill>
                  <a:schemeClr val="bg1"/>
                </a:solidFill>
              </a:rPr>
              <a:t>&lt;CurrentDate)</a:t>
            </a:r>
            <a:br>
              <a:rPr lang="en-US" sz="900" dirty="0"/>
            </a:br>
            <a:r>
              <a:rPr lang="en-US" sz="900" dirty="0"/>
              <a:t>                         </a:t>
            </a:r>
            <a:br>
              <a:rPr lang="en-US" sz="900" dirty="0"/>
            </a:br>
            <a:r>
              <a:rPr lang="en-US" sz="900" dirty="0"/>
              <a:t>    </a:t>
            </a:r>
            <a:r>
              <a:rPr lang="en-US" sz="900" dirty="0">
                <a:solidFill>
                  <a:srgbClr val="035ACA"/>
                </a:solidFill>
                <a:effectLst/>
              </a:rPr>
              <a:t>var</a:t>
            </a:r>
            <a:r>
              <a:rPr lang="en-US" sz="900" dirty="0"/>
              <a:t> </a:t>
            </a:r>
            <a:r>
              <a:rPr lang="en-US" sz="900" dirty="0">
                <a:solidFill>
                  <a:schemeClr val="bg1"/>
                </a:solidFill>
              </a:rPr>
              <a:t>New_Customers = </a:t>
            </a:r>
            <a:r>
              <a:rPr lang="en-US" sz="900" dirty="0">
                <a:solidFill>
                  <a:srgbClr val="035ACA"/>
                </a:solidFill>
                <a:effectLst/>
              </a:rPr>
              <a:t>EXCEPT</a:t>
            </a:r>
            <a:r>
              <a:rPr lang="en-US" sz="900" dirty="0">
                <a:solidFill>
                  <a:srgbClr val="808080"/>
                </a:solidFill>
                <a:effectLst/>
              </a:rPr>
              <a:t>(</a:t>
            </a:r>
            <a:r>
              <a:rPr lang="en-US" sz="900" dirty="0">
                <a:solidFill>
                  <a:schemeClr val="bg1"/>
                </a:solidFill>
              </a:rPr>
              <a:t>CurrentCust,  PastCustomers</a:t>
            </a:r>
            <a:r>
              <a:rPr lang="en-US" sz="900" dirty="0">
                <a:solidFill>
                  <a:schemeClr val="bg1"/>
                </a:solidFill>
                <a:effectLst/>
              </a:rPr>
              <a:t>)</a:t>
            </a:r>
            <a:br>
              <a:rPr lang="en-US" sz="900" dirty="0"/>
            </a:br>
            <a:br>
              <a:rPr lang="en-US" sz="900" dirty="0"/>
            </a:br>
            <a:r>
              <a:rPr lang="en-US" sz="900" dirty="0">
                <a:solidFill>
                  <a:srgbClr val="035ACA"/>
                </a:solidFill>
                <a:effectLst/>
              </a:rPr>
              <a:t>return</a:t>
            </a:r>
            <a:br>
              <a:rPr lang="en-US" sz="900" dirty="0"/>
            </a:br>
            <a:r>
              <a:rPr lang="en-US" sz="900" dirty="0">
                <a:solidFill>
                  <a:srgbClr val="035ACA"/>
                </a:solidFill>
                <a:effectLst/>
              </a:rPr>
              <a:t>SUMX</a:t>
            </a:r>
            <a:r>
              <a:rPr lang="en-US" sz="900" dirty="0">
                <a:solidFill>
                  <a:srgbClr val="808080"/>
                </a:solidFill>
                <a:effectLst/>
              </a:rPr>
              <a:t>(</a:t>
            </a:r>
            <a:r>
              <a:rPr lang="en-US" sz="900" dirty="0">
                <a:solidFill>
                  <a:schemeClr val="bg1"/>
                </a:solidFill>
              </a:rPr>
              <a:t>New_Customers, </a:t>
            </a:r>
            <a:r>
              <a:rPr lang="en-US" sz="900" dirty="0">
                <a:solidFill>
                  <a:srgbClr val="333333"/>
                </a:solidFill>
                <a:effectLst/>
              </a:rPr>
              <a:t>[Total Sales]</a:t>
            </a:r>
            <a:r>
              <a:rPr lang="en-US" sz="900" dirty="0">
                <a:solidFill>
                  <a:srgbClr val="808080"/>
                </a:solidFill>
                <a:effectLst/>
              </a:rPr>
              <a:t>)</a:t>
            </a:r>
            <a:br>
              <a:rPr lang="en-US" sz="900" dirty="0"/>
            </a:br>
            <a:br>
              <a:rPr lang="en-US" sz="900" dirty="0"/>
            </a:br>
            <a:br>
              <a:rPr lang="en-US" sz="900" dirty="0"/>
            </a:br>
            <a:r>
              <a:rPr lang="en-US" sz="900" dirty="0">
                <a:solidFill>
                  <a:srgbClr val="035ACA"/>
                </a:solidFill>
                <a:effectLst/>
              </a:rPr>
              <a:t>MEASURE</a:t>
            </a:r>
            <a:r>
              <a:rPr lang="en-US" sz="900" dirty="0"/>
              <a:t> </a:t>
            </a:r>
            <a:r>
              <a:rPr lang="en-US" sz="900" dirty="0">
                <a:solidFill>
                  <a:srgbClr val="333333"/>
                </a:solidFill>
                <a:effectLst/>
              </a:rPr>
              <a:t>Customers[Repeat_Customers_Count</a:t>
            </a:r>
            <a:r>
              <a:rPr lang="en-US" sz="900" dirty="0">
                <a:solidFill>
                  <a:schemeClr val="bg1"/>
                </a:solidFill>
                <a:effectLst/>
              </a:rPr>
              <a:t>]</a:t>
            </a:r>
            <a:r>
              <a:rPr lang="en-US" sz="900" dirty="0">
                <a:solidFill>
                  <a:schemeClr val="bg1"/>
                </a:solidFill>
              </a:rPr>
              <a:t> =</a:t>
            </a:r>
            <a:r>
              <a:rPr lang="en-US" sz="900" dirty="0"/>
              <a:t> </a:t>
            </a:r>
            <a:r>
              <a:rPr lang="en-US" sz="900" dirty="0">
                <a:solidFill>
                  <a:srgbClr val="333333"/>
                </a:solidFill>
                <a:effectLst/>
              </a:rPr>
              <a:t>[Count_All_Customers]-[New_Customers]</a:t>
            </a:r>
            <a:br>
              <a:rPr lang="en-US" sz="900" dirty="0"/>
            </a:br>
            <a:br>
              <a:rPr lang="en-US" sz="900" dirty="0"/>
            </a:br>
            <a:br>
              <a:rPr lang="en-US" sz="900" dirty="0"/>
            </a:br>
            <a:r>
              <a:rPr lang="en-US" sz="900" dirty="0">
                <a:solidFill>
                  <a:srgbClr val="035ACA"/>
                </a:solidFill>
                <a:effectLst/>
              </a:rPr>
              <a:t>MEASURE</a:t>
            </a:r>
            <a:r>
              <a:rPr lang="en-US" sz="900" dirty="0"/>
              <a:t> </a:t>
            </a:r>
            <a:r>
              <a:rPr lang="en-US" sz="900" dirty="0">
                <a:solidFill>
                  <a:srgbClr val="333333"/>
                </a:solidFill>
                <a:effectLst/>
              </a:rPr>
              <a:t>Customers[Repeat_Customers_Sales]</a:t>
            </a:r>
            <a:r>
              <a:rPr lang="en-US" sz="900" dirty="0">
                <a:solidFill>
                  <a:schemeClr val="bg1"/>
                </a:solidFill>
              </a:rPr>
              <a:t> = </a:t>
            </a:r>
            <a:r>
              <a:rPr lang="en-US" sz="900" dirty="0">
                <a:solidFill>
                  <a:srgbClr val="333333"/>
                </a:solidFill>
                <a:effectLst/>
              </a:rPr>
              <a:t>[Total Sales</a:t>
            </a:r>
            <a:r>
              <a:rPr lang="en-US" sz="900" dirty="0">
                <a:solidFill>
                  <a:schemeClr val="bg1"/>
                </a:solidFill>
                <a:effectLst/>
              </a:rPr>
              <a:t>]</a:t>
            </a:r>
            <a:r>
              <a:rPr lang="en-US" sz="900" dirty="0">
                <a:solidFill>
                  <a:schemeClr val="bg1"/>
                </a:solidFill>
              </a:rPr>
              <a:t>-</a:t>
            </a:r>
            <a:r>
              <a:rPr lang="en-US" sz="900" dirty="0">
                <a:solidFill>
                  <a:schemeClr val="bg1"/>
                </a:solidFill>
                <a:effectLst/>
              </a:rPr>
              <a:t>[N</a:t>
            </a:r>
            <a:r>
              <a:rPr lang="en-US" sz="900" dirty="0">
                <a:solidFill>
                  <a:srgbClr val="333333"/>
                </a:solidFill>
                <a:effectLst/>
              </a:rPr>
              <a:t>ew_Customers_Sales]</a:t>
            </a:r>
            <a:endParaRPr lang="LID4096" sz="900" dirty="0"/>
          </a:p>
          <a:p>
            <a:endParaRPr lang="LID4096" sz="900" dirty="0"/>
          </a:p>
        </p:txBody>
      </p:sp>
      <p:pic>
        <p:nvPicPr>
          <p:cNvPr id="9" name="Picture 8" descr="Table&#10;&#10;Description automatically generated">
            <a:extLst>
              <a:ext uri="{FF2B5EF4-FFF2-40B4-BE49-F238E27FC236}">
                <a16:creationId xmlns:a16="http://schemas.microsoft.com/office/drawing/2014/main" id="{B11B0918-763A-D52C-734F-C8C15651F23E}"/>
              </a:ext>
            </a:extLst>
          </p:cNvPr>
          <p:cNvPicPr>
            <a:picLocks noChangeAspect="1"/>
          </p:cNvPicPr>
          <p:nvPr/>
        </p:nvPicPr>
        <p:blipFill>
          <a:blip r:embed="rId2"/>
          <a:stretch>
            <a:fillRect/>
          </a:stretch>
        </p:blipFill>
        <p:spPr>
          <a:xfrm>
            <a:off x="513831" y="510363"/>
            <a:ext cx="3218198" cy="3221665"/>
          </a:xfrm>
          <a:prstGeom prst="rect">
            <a:avLst/>
          </a:prstGeom>
          <a:ln w="19050">
            <a:solidFill>
              <a:schemeClr val="tx1">
                <a:lumMod val="75000"/>
              </a:schemeClr>
            </a:solidFill>
          </a:ln>
        </p:spPr>
      </p:pic>
    </p:spTree>
    <p:extLst>
      <p:ext uri="{BB962C8B-B14F-4D97-AF65-F5344CB8AC3E}">
        <p14:creationId xmlns:p14="http://schemas.microsoft.com/office/powerpoint/2010/main" val="336574882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C34-9103-42E1-4E7E-CC2F6D97E235}"/>
              </a:ext>
            </a:extLst>
          </p:cNvPr>
          <p:cNvSpPr>
            <a:spLocks noGrp="1"/>
          </p:cNvSpPr>
          <p:nvPr>
            <p:ph type="title"/>
          </p:nvPr>
        </p:nvSpPr>
        <p:spPr>
          <a:xfrm>
            <a:off x="4142471" y="426968"/>
            <a:ext cx="7573562" cy="2167376"/>
          </a:xfrm>
          <a:ln w="19050">
            <a:solidFill>
              <a:schemeClr val="tx1">
                <a:lumMod val="75000"/>
              </a:schemeClr>
            </a:solidFill>
          </a:ln>
        </p:spPr>
        <p:txBody>
          <a:bodyPr>
            <a:noAutofit/>
          </a:bodyPr>
          <a:lstStyle/>
          <a:p>
            <a:pPr>
              <a:lnSpc>
                <a:spcPct val="120000"/>
              </a:lnSpc>
            </a:pPr>
            <a:r>
              <a:rPr lang="en-US" sz="1000" dirty="0"/>
              <a:t>The  </a:t>
            </a:r>
            <a:r>
              <a:rPr lang="en-US" sz="1000" b="1" dirty="0"/>
              <a:t>Customers Risk Analysis </a:t>
            </a:r>
            <a:r>
              <a:rPr lang="en-US" sz="1000" dirty="0"/>
              <a:t>page includes:</a:t>
            </a:r>
            <a:br>
              <a:rPr lang="en-US" sz="1000" dirty="0"/>
            </a:br>
            <a:br>
              <a:rPr lang="en-US" sz="1000" dirty="0"/>
            </a:br>
            <a:r>
              <a:rPr lang="en-US" sz="1000" dirty="0"/>
              <a:t>A table with customers’ name and location. </a:t>
            </a:r>
            <a:br>
              <a:rPr lang="en-US" sz="1000" dirty="0"/>
            </a:br>
            <a:r>
              <a:rPr lang="en-US" sz="1000" dirty="0"/>
              <a:t>The claims ratio is calculated as the  claims  amount divided by the sales amount. </a:t>
            </a:r>
            <a:br>
              <a:rPr lang="en-US" sz="1000" dirty="0"/>
            </a:br>
            <a:r>
              <a:rPr lang="en-US" sz="1000" dirty="0"/>
              <a:t>The frequency ratio is calculated as the number of claimed units divided by the number of purchased units. </a:t>
            </a:r>
            <a:br>
              <a:rPr lang="en-US" sz="1000" dirty="0"/>
            </a:br>
            <a:r>
              <a:rPr lang="en-US" sz="1000" dirty="0"/>
              <a:t>The total claims risk is a multiplication of the above measures. </a:t>
            </a:r>
            <a:br>
              <a:rPr lang="en-US" sz="1000" dirty="0"/>
            </a:br>
            <a:r>
              <a:rPr lang="en-US" sz="1000" dirty="0"/>
              <a:t>A grading measure is provided as follows: below 1 = “Low” risk, between 1 and 5 = “medium”, between 5 and 10 = “High”, and above 10 = “Very High”. </a:t>
            </a:r>
            <a:br>
              <a:rPr lang="en-US" sz="1000" dirty="0"/>
            </a:br>
            <a:r>
              <a:rPr lang="en-US" sz="1000" dirty="0"/>
              <a:t>A risk KPI status provides visually convenient colors representation of the different grades.</a:t>
            </a:r>
            <a:br>
              <a:rPr lang="en-US" sz="1000" dirty="0"/>
            </a:br>
            <a:r>
              <a:rPr lang="en-US" sz="1000" dirty="0"/>
              <a:t>Bar charts visualize Risk by region and present the trend over time.</a:t>
            </a:r>
            <a:br>
              <a:rPr lang="en-US" sz="1000" dirty="0"/>
            </a:br>
            <a:r>
              <a:rPr lang="en-US" sz="1000" dirty="0"/>
              <a:t>An Industry Type slicer allows zooming in on a certain group of customers.</a:t>
            </a:r>
          </a:p>
        </p:txBody>
      </p:sp>
      <p:sp>
        <p:nvSpPr>
          <p:cNvPr id="3" name="Content Placeholder 2">
            <a:extLst>
              <a:ext uri="{FF2B5EF4-FFF2-40B4-BE49-F238E27FC236}">
                <a16:creationId xmlns:a16="http://schemas.microsoft.com/office/drawing/2014/main" id="{D2120057-85E5-9557-A591-F0858C5BF52D}"/>
              </a:ext>
            </a:extLst>
          </p:cNvPr>
          <p:cNvSpPr>
            <a:spLocks noGrp="1"/>
          </p:cNvSpPr>
          <p:nvPr>
            <p:ph sz="half" idx="2"/>
          </p:nvPr>
        </p:nvSpPr>
        <p:spPr>
          <a:xfrm>
            <a:off x="4142471" y="2684395"/>
            <a:ext cx="2753756" cy="3756240"/>
          </a:xfrm>
          <a:solidFill>
            <a:schemeClr val="tx1"/>
          </a:solidFill>
          <a:ln w="19050">
            <a:solidFill>
              <a:srgbClr val="0070C0"/>
            </a:solidFill>
          </a:ln>
        </p:spPr>
        <p:txBody>
          <a:bodyPr>
            <a:normAutofit/>
          </a:bodyPr>
          <a:lstStyle/>
          <a:p>
            <a:r>
              <a:rPr lang="en-US" sz="900" dirty="0">
                <a:solidFill>
                  <a:srgbClr val="035ACA"/>
                </a:solidFill>
                <a:effectLst/>
              </a:rPr>
              <a:t>EVALUATE</a:t>
            </a:r>
            <a:br>
              <a:rPr lang="en-US" sz="900" dirty="0"/>
            </a:br>
            <a:r>
              <a:rPr lang="en-US" sz="900" dirty="0">
                <a:solidFill>
                  <a:srgbClr val="035ACA"/>
                </a:solidFill>
                <a:effectLst/>
              </a:rPr>
              <a:t>SUMMARIZECOLUMNS</a:t>
            </a:r>
            <a:r>
              <a:rPr lang="en-US" sz="900" dirty="0">
                <a:solidFill>
                  <a:srgbClr val="808080"/>
                </a:solidFill>
                <a:effectLst/>
              </a:rPr>
              <a:t>(</a:t>
            </a:r>
            <a:br>
              <a:rPr lang="en-US" sz="900" dirty="0"/>
            </a:br>
            <a:r>
              <a:rPr lang="en-US" sz="900" dirty="0"/>
              <a:t>    </a:t>
            </a:r>
            <a:r>
              <a:rPr lang="en-US" sz="900" dirty="0">
                <a:solidFill>
                  <a:srgbClr val="333333"/>
                </a:solidFill>
                <a:effectLst/>
              </a:rPr>
              <a:t>Customers[Customer Name</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i="0" dirty="0">
                <a:solidFill>
                  <a:srgbClr val="D93124"/>
                </a:solidFill>
                <a:effectLst/>
              </a:rPr>
              <a:t>"Total Sales amount"</a:t>
            </a:r>
            <a:r>
              <a:rPr lang="en-US" sz="900" dirty="0">
                <a:solidFill>
                  <a:schemeClr val="bg1"/>
                </a:solidFill>
              </a:rPr>
              <a:t>, </a:t>
            </a:r>
            <a:r>
              <a:rPr lang="en-US" sz="900" dirty="0">
                <a:solidFill>
                  <a:srgbClr val="333333"/>
                </a:solidFill>
                <a:effectLst/>
              </a:rPr>
              <a:t>[Sales amount (all times</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i="0" dirty="0">
                <a:solidFill>
                  <a:srgbClr val="D93124"/>
                </a:solidFill>
                <a:effectLst/>
              </a:rPr>
              <a:t>"Total Claims amount"</a:t>
            </a:r>
            <a:r>
              <a:rPr lang="en-US" sz="900" dirty="0">
                <a:solidFill>
                  <a:schemeClr val="bg1"/>
                </a:solidFill>
              </a:rPr>
              <a:t>, </a:t>
            </a:r>
            <a:r>
              <a:rPr lang="en-US" sz="900" dirty="0">
                <a:solidFill>
                  <a:srgbClr val="333333"/>
                </a:solidFill>
                <a:effectLst/>
              </a:rPr>
              <a:t>[Claims amount (all times</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i="0" dirty="0">
                <a:solidFill>
                  <a:srgbClr val="D93124"/>
                </a:solidFill>
                <a:effectLst/>
              </a:rPr>
              <a:t>"Total Sales Units Qty"</a:t>
            </a:r>
            <a:r>
              <a:rPr lang="en-US" sz="900" dirty="0">
                <a:solidFill>
                  <a:schemeClr val="bg1"/>
                </a:solidFill>
              </a:rPr>
              <a:t>, </a:t>
            </a:r>
            <a:r>
              <a:rPr lang="en-US" sz="900" dirty="0">
                <a:solidFill>
                  <a:srgbClr val="333333"/>
                </a:solidFill>
                <a:effectLst/>
              </a:rPr>
              <a:t>[Sales Units Qty (all times</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i="0" dirty="0">
                <a:solidFill>
                  <a:srgbClr val="D93124"/>
                </a:solidFill>
                <a:effectLst/>
              </a:rPr>
              <a:t>"Total Claims Units Qty"</a:t>
            </a:r>
            <a:r>
              <a:rPr lang="en-US" sz="900" dirty="0">
                <a:solidFill>
                  <a:schemeClr val="bg1"/>
                </a:solidFill>
              </a:rPr>
              <a:t>, </a:t>
            </a:r>
            <a:r>
              <a:rPr lang="en-US" sz="900" dirty="0">
                <a:solidFill>
                  <a:srgbClr val="333333"/>
                </a:solidFill>
                <a:effectLst/>
              </a:rPr>
              <a:t>[Claims Units Qty (all </a:t>
            </a:r>
            <a:r>
              <a:rPr lang="en-US" sz="900" dirty="0">
                <a:solidFill>
                  <a:schemeClr val="bg1"/>
                </a:solidFill>
                <a:effectLst/>
              </a:rPr>
              <a:t>times)]</a:t>
            </a:r>
            <a:r>
              <a:rPr lang="en-US" sz="900" dirty="0">
                <a:solidFill>
                  <a:schemeClr val="bg1"/>
                </a:solidFill>
              </a:rPr>
              <a:t>,</a:t>
            </a:r>
            <a:br>
              <a:rPr lang="en-US" sz="900" dirty="0"/>
            </a:br>
            <a:r>
              <a:rPr lang="en-US" sz="900" dirty="0"/>
              <a:t>    </a:t>
            </a:r>
            <a:r>
              <a:rPr lang="en-US" sz="900" i="0" dirty="0">
                <a:solidFill>
                  <a:srgbClr val="D93124"/>
                </a:solidFill>
                <a:effectLst/>
              </a:rPr>
              <a:t>"Claims Ratio"</a:t>
            </a:r>
            <a:r>
              <a:rPr lang="en-US" sz="900" dirty="0">
                <a:solidFill>
                  <a:schemeClr val="bg1"/>
                </a:solidFill>
              </a:rPr>
              <a:t>, </a:t>
            </a:r>
            <a:r>
              <a:rPr lang="en-US" sz="900" dirty="0">
                <a:solidFill>
                  <a:schemeClr val="bg1"/>
                </a:solidFill>
                <a:effectLst/>
              </a:rPr>
              <a:t>[Claims </a:t>
            </a:r>
            <a:r>
              <a:rPr lang="en-US" sz="900" dirty="0">
                <a:solidFill>
                  <a:srgbClr val="333333"/>
                </a:solidFill>
                <a:effectLst/>
              </a:rPr>
              <a:t>Ratio (all times</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i="0" dirty="0">
                <a:solidFill>
                  <a:srgbClr val="D93124"/>
                </a:solidFill>
                <a:effectLst/>
              </a:rPr>
              <a:t>"Claims Frequency"</a:t>
            </a:r>
            <a:r>
              <a:rPr lang="en-US" sz="900" dirty="0">
                <a:solidFill>
                  <a:schemeClr val="bg1"/>
                </a:solidFill>
              </a:rPr>
              <a:t>, </a:t>
            </a:r>
            <a:r>
              <a:rPr lang="en-US" sz="900" dirty="0">
                <a:solidFill>
                  <a:srgbClr val="333333"/>
                </a:solidFill>
                <a:effectLst/>
              </a:rPr>
              <a:t>[Claims Frequency (all times</a:t>
            </a:r>
            <a:r>
              <a:rPr lang="en-US" sz="900" dirty="0">
                <a:solidFill>
                  <a:schemeClr val="bg1"/>
                </a:solidFill>
                <a:effectLst/>
              </a:rPr>
              <a:t>)]</a:t>
            </a:r>
            <a:r>
              <a:rPr lang="en-US" sz="900" dirty="0">
                <a:solidFill>
                  <a:schemeClr val="bg1"/>
                </a:solidFill>
              </a:rPr>
              <a:t>,</a:t>
            </a:r>
            <a:br>
              <a:rPr lang="en-US" sz="900" dirty="0"/>
            </a:br>
            <a:r>
              <a:rPr lang="en-US" sz="900" dirty="0"/>
              <a:t>    </a:t>
            </a:r>
            <a:r>
              <a:rPr lang="en-US" sz="900" i="0" dirty="0">
                <a:solidFill>
                  <a:srgbClr val="D93124"/>
                </a:solidFill>
                <a:effectLst/>
              </a:rPr>
              <a:t>"Claims Risk"</a:t>
            </a:r>
            <a:r>
              <a:rPr lang="en-US" sz="900" dirty="0">
                <a:solidFill>
                  <a:schemeClr val="bg1"/>
                </a:solidFill>
              </a:rPr>
              <a:t>, </a:t>
            </a:r>
            <a:r>
              <a:rPr lang="en-US" sz="900" dirty="0">
                <a:solidFill>
                  <a:schemeClr val="bg1"/>
                </a:solidFill>
                <a:effectLst/>
              </a:rPr>
              <a:t>[</a:t>
            </a:r>
            <a:r>
              <a:rPr lang="en-US" sz="900" dirty="0">
                <a:solidFill>
                  <a:srgbClr val="333333"/>
                </a:solidFill>
                <a:effectLst/>
              </a:rPr>
              <a:t>Claims Ris</a:t>
            </a:r>
            <a:r>
              <a:rPr lang="en-US" sz="900" dirty="0">
                <a:solidFill>
                  <a:schemeClr val="bg1"/>
                </a:solidFill>
                <a:effectLst/>
              </a:rPr>
              <a:t>k]</a:t>
            </a:r>
            <a:r>
              <a:rPr lang="en-US" sz="900" dirty="0">
                <a:solidFill>
                  <a:schemeClr val="bg1"/>
                </a:solidFill>
              </a:rPr>
              <a:t>,</a:t>
            </a:r>
            <a:br>
              <a:rPr lang="en-US" sz="900" dirty="0"/>
            </a:br>
            <a:r>
              <a:rPr lang="en-US" sz="900" dirty="0"/>
              <a:t>   </a:t>
            </a:r>
            <a:r>
              <a:rPr lang="en-US" sz="900" dirty="0">
                <a:solidFill>
                  <a:srgbClr val="D93124"/>
                </a:solidFill>
              </a:rPr>
              <a:t>"</a:t>
            </a:r>
            <a:r>
              <a:rPr lang="en-US" sz="900" dirty="0"/>
              <a:t> </a:t>
            </a:r>
            <a:r>
              <a:rPr lang="en-US" sz="900" i="0" dirty="0">
                <a:solidFill>
                  <a:srgbClr val="D93124"/>
                </a:solidFill>
                <a:effectLst/>
              </a:rPr>
              <a:t>Claims Risk Grade"</a:t>
            </a:r>
            <a:r>
              <a:rPr lang="en-US" sz="900" dirty="0">
                <a:solidFill>
                  <a:schemeClr val="bg1"/>
                </a:solidFill>
              </a:rPr>
              <a:t>, </a:t>
            </a:r>
            <a:r>
              <a:rPr lang="en-US" sz="900" dirty="0">
                <a:solidFill>
                  <a:schemeClr val="bg1"/>
                </a:solidFill>
                <a:effectLst/>
              </a:rPr>
              <a:t>[</a:t>
            </a:r>
            <a:r>
              <a:rPr lang="en-US" sz="900" dirty="0">
                <a:solidFill>
                  <a:srgbClr val="333333"/>
                </a:solidFill>
                <a:effectLst/>
              </a:rPr>
              <a:t>Claims Risk Grade]</a:t>
            </a:r>
            <a:br>
              <a:rPr lang="en-US" sz="900" dirty="0"/>
            </a:br>
            <a:r>
              <a:rPr lang="en-US" sz="900" dirty="0">
                <a:solidFill>
                  <a:srgbClr val="808080"/>
                </a:solidFill>
                <a:effectLst/>
              </a:rPr>
              <a:t>)</a:t>
            </a:r>
            <a:br>
              <a:rPr lang="en-US" sz="900" dirty="0"/>
            </a:br>
            <a:r>
              <a:rPr lang="en-US" sz="900" dirty="0">
                <a:solidFill>
                  <a:srgbClr val="035ACA"/>
                </a:solidFill>
                <a:effectLst/>
              </a:rPr>
              <a:t>ORDER</a:t>
            </a:r>
            <a:r>
              <a:rPr lang="en-US" sz="900" dirty="0"/>
              <a:t> </a:t>
            </a:r>
            <a:r>
              <a:rPr lang="en-US" sz="900" dirty="0">
                <a:solidFill>
                  <a:srgbClr val="035ACA"/>
                </a:solidFill>
                <a:effectLst/>
              </a:rPr>
              <a:t>BY</a:t>
            </a:r>
            <a:r>
              <a:rPr lang="en-US" sz="900" dirty="0"/>
              <a:t> </a:t>
            </a:r>
            <a:br>
              <a:rPr lang="en-US" sz="900" dirty="0"/>
            </a:br>
            <a:r>
              <a:rPr lang="en-US" sz="900" dirty="0"/>
              <a:t>    </a:t>
            </a:r>
            <a:r>
              <a:rPr lang="en-US" sz="900" dirty="0">
                <a:solidFill>
                  <a:srgbClr val="333333"/>
                </a:solidFill>
                <a:effectLst/>
              </a:rPr>
              <a:t>Customers[Customer Name]</a:t>
            </a:r>
            <a:r>
              <a:rPr lang="en-US" sz="900" dirty="0"/>
              <a:t> </a:t>
            </a:r>
            <a:r>
              <a:rPr lang="en-US" sz="900" dirty="0">
                <a:solidFill>
                  <a:srgbClr val="035ACA"/>
                </a:solidFill>
                <a:effectLst/>
              </a:rPr>
              <a:t>ASC</a:t>
            </a:r>
            <a:endParaRPr lang="LID4096" sz="900" dirty="0"/>
          </a:p>
        </p:txBody>
      </p:sp>
      <p:sp>
        <p:nvSpPr>
          <p:cNvPr id="4" name="Content Placeholder 2">
            <a:extLst>
              <a:ext uri="{FF2B5EF4-FFF2-40B4-BE49-F238E27FC236}">
                <a16:creationId xmlns:a16="http://schemas.microsoft.com/office/drawing/2014/main" id="{7AD20B59-ACBE-274C-5E97-84C307425653}"/>
              </a:ext>
            </a:extLst>
          </p:cNvPr>
          <p:cNvSpPr txBox="1">
            <a:spLocks/>
          </p:cNvSpPr>
          <p:nvPr/>
        </p:nvSpPr>
        <p:spPr>
          <a:xfrm>
            <a:off x="475965" y="425303"/>
            <a:ext cx="3501810" cy="6005729"/>
          </a:xfrm>
          <a:prstGeom prst="rect">
            <a:avLst/>
          </a:prstGeom>
          <a:solidFill>
            <a:schemeClr val="tx1"/>
          </a:solidFill>
          <a:ln w="19050">
            <a:solidFill>
              <a:srgbClr val="0070C0"/>
            </a:solidFill>
          </a:ln>
        </p:spPr>
        <p:txBody>
          <a:bodyPr vert="horz" lIns="91440" tIns="45720" rIns="91440" bIns="45720" rtlCol="0">
            <a:no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r>
              <a:rPr lang="en-US" sz="1000" dirty="0">
                <a:solidFill>
                  <a:srgbClr val="035ACA"/>
                </a:solidFill>
                <a:effectLst/>
              </a:rPr>
              <a:t>DEFINE</a:t>
            </a:r>
            <a:br>
              <a:rPr lang="en-US" sz="1000" dirty="0"/>
            </a:br>
            <a:br>
              <a:rPr lang="en-US" sz="1000" dirty="0"/>
            </a:br>
            <a:r>
              <a:rPr lang="en-US" sz="1000" dirty="0">
                <a:solidFill>
                  <a:srgbClr val="035ACA"/>
                </a:solidFill>
                <a:effectLst/>
              </a:rPr>
              <a:t>MEASURE</a:t>
            </a:r>
            <a:r>
              <a:rPr lang="en-US" sz="1000" dirty="0"/>
              <a:t> </a:t>
            </a:r>
            <a:r>
              <a:rPr lang="en-US" sz="1000" dirty="0">
                <a:solidFill>
                  <a:srgbClr val="333333"/>
                </a:solidFill>
                <a:effectLst/>
              </a:rPr>
              <a:t>Customers[Sales amount (all times</a:t>
            </a:r>
            <a:r>
              <a:rPr lang="en-US" sz="1000" dirty="0">
                <a:solidFill>
                  <a:schemeClr val="bg1"/>
                </a:solidFill>
                <a:effectLst/>
              </a:rPr>
              <a:t>)]</a:t>
            </a:r>
            <a:r>
              <a:rPr lang="en-US" sz="1000" dirty="0">
                <a:solidFill>
                  <a:schemeClr val="bg1"/>
                </a:solidFill>
              </a:rPr>
              <a:t> =</a:t>
            </a:r>
            <a:r>
              <a:rPr lang="en-US" sz="1000" dirty="0"/>
              <a:t> </a:t>
            </a:r>
            <a:r>
              <a:rPr lang="en-US" sz="1000" dirty="0">
                <a:solidFill>
                  <a:srgbClr val="035ACA"/>
                </a:solidFill>
                <a:effectLst/>
              </a:rPr>
              <a:t>CALCULATE</a:t>
            </a:r>
            <a:r>
              <a:rPr lang="en-US" sz="1000" dirty="0">
                <a:solidFill>
                  <a:srgbClr val="808080"/>
                </a:solidFill>
                <a:effectLst/>
              </a:rPr>
              <a:t>(</a:t>
            </a:r>
            <a:r>
              <a:rPr lang="en-US" sz="1000" dirty="0">
                <a:solidFill>
                  <a:srgbClr val="035ACA"/>
                </a:solidFill>
                <a:effectLst/>
              </a:rPr>
              <a:t>SUMX</a:t>
            </a:r>
            <a:r>
              <a:rPr lang="en-US" sz="1000" dirty="0">
                <a:solidFill>
                  <a:schemeClr val="bg1"/>
                </a:solidFill>
                <a:effectLst/>
              </a:rPr>
              <a:t>(</a:t>
            </a:r>
            <a:r>
              <a:rPr lang="en-US" sz="1000" dirty="0">
                <a:solidFill>
                  <a:schemeClr val="bg1"/>
                </a:solidFill>
              </a:rPr>
              <a:t>Sales, </a:t>
            </a:r>
            <a:r>
              <a:rPr lang="en-US" sz="1000" dirty="0">
                <a:solidFill>
                  <a:srgbClr val="333333"/>
                </a:solidFill>
                <a:effectLst/>
              </a:rPr>
              <a:t>Sales[Revenue]</a:t>
            </a:r>
            <a:r>
              <a:rPr lang="en-US" sz="1000" dirty="0">
                <a:solidFill>
                  <a:srgbClr val="808080"/>
                </a:solidFill>
                <a:effectLst/>
              </a:rPr>
              <a:t>)</a:t>
            </a:r>
            <a:r>
              <a:rPr lang="en-US" sz="1000" dirty="0"/>
              <a:t>, </a:t>
            </a:r>
            <a:r>
              <a:rPr lang="en-US" sz="1000" dirty="0">
                <a:solidFill>
                  <a:srgbClr val="333333"/>
                </a:solidFill>
                <a:effectLst/>
              </a:rPr>
              <a:t>Sales[Revenue</a:t>
            </a:r>
            <a:r>
              <a:rPr lang="en-US" sz="1000" dirty="0">
                <a:solidFill>
                  <a:schemeClr val="bg1"/>
                </a:solidFill>
                <a:effectLst/>
              </a:rPr>
              <a:t>]</a:t>
            </a:r>
            <a:r>
              <a:rPr lang="en-US" sz="1000" dirty="0">
                <a:solidFill>
                  <a:schemeClr val="bg1"/>
                </a:solidFill>
              </a:rPr>
              <a:t> &gt; </a:t>
            </a:r>
            <a:r>
              <a:rPr lang="en-US" sz="1000" dirty="0">
                <a:solidFill>
                  <a:srgbClr val="EE7F18"/>
                </a:solidFill>
                <a:effectLst/>
              </a:rPr>
              <a:t>0</a:t>
            </a:r>
            <a:r>
              <a:rPr lang="en-US" sz="1000" dirty="0"/>
              <a:t>, </a:t>
            </a:r>
            <a:r>
              <a:rPr lang="en-US" sz="1000" dirty="0">
                <a:solidFill>
                  <a:srgbClr val="035ACA"/>
                </a:solidFill>
                <a:effectLst/>
              </a:rPr>
              <a:t>all</a:t>
            </a:r>
            <a:r>
              <a:rPr lang="en-US" sz="1000" dirty="0">
                <a:solidFill>
                  <a:srgbClr val="808080"/>
                </a:solidFill>
                <a:effectLst/>
              </a:rPr>
              <a:t>(</a:t>
            </a:r>
            <a:r>
              <a:rPr lang="en-US" sz="1000" dirty="0">
                <a:solidFill>
                  <a:srgbClr val="333333"/>
                </a:solidFill>
                <a:effectLst/>
              </a:rPr>
              <a:t>Dates[Date]</a:t>
            </a:r>
            <a:r>
              <a:rPr lang="en-US" sz="1000" dirty="0"/>
              <a:t>.</a:t>
            </a:r>
            <a:r>
              <a:rPr lang="en-US" sz="1000" dirty="0">
                <a:solidFill>
                  <a:srgbClr val="333333"/>
                </a:solidFill>
                <a:effectLst/>
              </a:rPr>
              <a:t>[Date]</a:t>
            </a:r>
            <a:r>
              <a:rPr lang="en-US" sz="1000" dirty="0">
                <a:solidFill>
                  <a:srgbClr val="808080"/>
                </a:solidFill>
                <a:effectLst/>
              </a:rPr>
              <a:t>))</a:t>
            </a:r>
            <a:br>
              <a:rPr lang="en-US" sz="1000" dirty="0"/>
            </a:br>
            <a:br>
              <a:rPr lang="en-US" sz="1000" dirty="0"/>
            </a:br>
            <a:r>
              <a:rPr lang="en-US" sz="1000" dirty="0">
                <a:solidFill>
                  <a:srgbClr val="035ACA"/>
                </a:solidFill>
                <a:effectLst/>
              </a:rPr>
              <a:t>MEASURE</a:t>
            </a:r>
            <a:r>
              <a:rPr lang="en-US" sz="1000" dirty="0"/>
              <a:t> </a:t>
            </a:r>
            <a:r>
              <a:rPr lang="en-US" sz="1000" dirty="0">
                <a:solidFill>
                  <a:srgbClr val="333333"/>
                </a:solidFill>
                <a:effectLst/>
              </a:rPr>
              <a:t>Customers[Claims amount (all </a:t>
            </a:r>
            <a:r>
              <a:rPr lang="en-US" sz="1000" dirty="0">
                <a:solidFill>
                  <a:schemeClr val="bg1"/>
                </a:solidFill>
                <a:effectLst/>
              </a:rPr>
              <a:t>times)]</a:t>
            </a:r>
            <a:r>
              <a:rPr lang="en-US" sz="1000" dirty="0">
                <a:solidFill>
                  <a:schemeClr val="bg1"/>
                </a:solidFill>
              </a:rPr>
              <a:t> = </a:t>
            </a:r>
            <a:r>
              <a:rPr lang="en-US" sz="1000" dirty="0">
                <a:solidFill>
                  <a:srgbClr val="035ACA"/>
                </a:solidFill>
                <a:effectLst/>
              </a:rPr>
              <a:t>CALCULATE</a:t>
            </a:r>
            <a:r>
              <a:rPr lang="en-US" sz="1000" dirty="0">
                <a:solidFill>
                  <a:schemeClr val="bg1"/>
                </a:solidFill>
                <a:effectLst/>
              </a:rPr>
              <a:t>(</a:t>
            </a:r>
            <a:r>
              <a:rPr lang="en-US" sz="1000" dirty="0">
                <a:solidFill>
                  <a:schemeClr val="bg1"/>
                </a:solidFill>
              </a:rPr>
              <a:t>-</a:t>
            </a:r>
            <a:r>
              <a:rPr lang="en-US" sz="1000" dirty="0">
                <a:solidFill>
                  <a:srgbClr val="EE7F18"/>
                </a:solidFill>
                <a:effectLst/>
              </a:rPr>
              <a:t>1</a:t>
            </a:r>
            <a:r>
              <a:rPr lang="en-US" sz="1000" dirty="0">
                <a:solidFill>
                  <a:schemeClr val="bg1"/>
                </a:solidFill>
              </a:rPr>
              <a:t> * </a:t>
            </a:r>
            <a:r>
              <a:rPr lang="en-US" sz="1000" dirty="0">
                <a:solidFill>
                  <a:srgbClr val="035ACA"/>
                </a:solidFill>
                <a:effectLst/>
              </a:rPr>
              <a:t>SUMX</a:t>
            </a:r>
            <a:r>
              <a:rPr lang="en-US" sz="1000" dirty="0">
                <a:solidFill>
                  <a:srgbClr val="808080"/>
                </a:solidFill>
                <a:effectLst/>
              </a:rPr>
              <a:t>(</a:t>
            </a:r>
            <a:r>
              <a:rPr lang="en-US" sz="1000" dirty="0">
                <a:solidFill>
                  <a:schemeClr val="bg1"/>
                </a:solidFill>
              </a:rPr>
              <a:t>Sales, </a:t>
            </a:r>
            <a:r>
              <a:rPr lang="en-US" sz="1000" dirty="0">
                <a:solidFill>
                  <a:srgbClr val="333333"/>
                </a:solidFill>
                <a:effectLst/>
              </a:rPr>
              <a:t>Sales[Revenue]</a:t>
            </a:r>
            <a:r>
              <a:rPr lang="en-US" sz="1000" dirty="0">
                <a:solidFill>
                  <a:srgbClr val="808080"/>
                </a:solidFill>
                <a:effectLst/>
              </a:rPr>
              <a:t>)</a:t>
            </a:r>
            <a:r>
              <a:rPr lang="en-US" sz="1000" dirty="0"/>
              <a:t>, </a:t>
            </a:r>
            <a:r>
              <a:rPr lang="en-US" sz="1000" dirty="0">
                <a:solidFill>
                  <a:srgbClr val="333333"/>
                </a:solidFill>
                <a:effectLst/>
              </a:rPr>
              <a:t>Sales[Revenue</a:t>
            </a:r>
            <a:r>
              <a:rPr lang="en-US" sz="1000" dirty="0">
                <a:solidFill>
                  <a:schemeClr val="bg1"/>
                </a:solidFill>
                <a:effectLst/>
              </a:rPr>
              <a:t>]</a:t>
            </a:r>
            <a:r>
              <a:rPr lang="en-US" sz="1000" dirty="0">
                <a:solidFill>
                  <a:schemeClr val="bg1"/>
                </a:solidFill>
              </a:rPr>
              <a:t> &lt; </a:t>
            </a:r>
            <a:r>
              <a:rPr lang="en-US" sz="1000" dirty="0">
                <a:solidFill>
                  <a:srgbClr val="EE7F18"/>
                </a:solidFill>
                <a:effectLst/>
              </a:rPr>
              <a:t>0</a:t>
            </a:r>
            <a:r>
              <a:rPr lang="en-US" sz="1000" dirty="0">
                <a:solidFill>
                  <a:schemeClr val="bg1"/>
                </a:solidFill>
              </a:rPr>
              <a:t>,</a:t>
            </a:r>
            <a:r>
              <a:rPr lang="en-US" sz="1000" dirty="0"/>
              <a:t> </a:t>
            </a:r>
            <a:r>
              <a:rPr lang="en-US" sz="1000" dirty="0">
                <a:solidFill>
                  <a:srgbClr val="035ACA"/>
                </a:solidFill>
                <a:effectLst/>
              </a:rPr>
              <a:t>all</a:t>
            </a:r>
            <a:r>
              <a:rPr lang="en-US" sz="1000" dirty="0">
                <a:solidFill>
                  <a:srgbClr val="808080"/>
                </a:solidFill>
                <a:effectLst/>
              </a:rPr>
              <a:t>(</a:t>
            </a:r>
            <a:r>
              <a:rPr lang="en-US" sz="1000" dirty="0">
                <a:solidFill>
                  <a:srgbClr val="333333"/>
                </a:solidFill>
                <a:effectLst/>
              </a:rPr>
              <a:t>Dates[Date]</a:t>
            </a:r>
            <a:r>
              <a:rPr lang="en-US" sz="1000" dirty="0"/>
              <a:t>.</a:t>
            </a:r>
            <a:r>
              <a:rPr lang="en-US" sz="1000" dirty="0">
                <a:solidFill>
                  <a:srgbClr val="333333"/>
                </a:solidFill>
                <a:effectLst/>
              </a:rPr>
              <a:t>[Date]</a:t>
            </a:r>
            <a:r>
              <a:rPr lang="en-US" sz="1000" dirty="0">
                <a:solidFill>
                  <a:srgbClr val="808080"/>
                </a:solidFill>
                <a:effectLst/>
              </a:rPr>
              <a:t>))</a:t>
            </a:r>
            <a:br>
              <a:rPr lang="en-US" sz="1000" dirty="0"/>
            </a:br>
            <a:br>
              <a:rPr lang="en-US" sz="1000" dirty="0"/>
            </a:br>
            <a:r>
              <a:rPr lang="en-US" sz="1000" dirty="0">
                <a:solidFill>
                  <a:srgbClr val="035ACA"/>
                </a:solidFill>
                <a:effectLst/>
              </a:rPr>
              <a:t>MEASURE</a:t>
            </a:r>
            <a:r>
              <a:rPr lang="en-US" sz="1000" dirty="0"/>
              <a:t> </a:t>
            </a:r>
            <a:r>
              <a:rPr lang="en-US" sz="1000" dirty="0">
                <a:solidFill>
                  <a:srgbClr val="333333"/>
                </a:solidFill>
                <a:effectLst/>
              </a:rPr>
              <a:t>Customers[Sales Units Qty (all times)]</a:t>
            </a:r>
            <a:r>
              <a:rPr lang="en-US" sz="1000" dirty="0">
                <a:solidFill>
                  <a:schemeClr val="bg1"/>
                </a:solidFill>
              </a:rPr>
              <a:t> =</a:t>
            </a:r>
            <a:r>
              <a:rPr lang="en-US" sz="1000" dirty="0"/>
              <a:t> </a:t>
            </a:r>
            <a:r>
              <a:rPr lang="en-US" sz="1000" dirty="0">
                <a:solidFill>
                  <a:srgbClr val="035ACA"/>
                </a:solidFill>
                <a:effectLst/>
              </a:rPr>
              <a:t>CALCULATE</a:t>
            </a:r>
            <a:r>
              <a:rPr lang="en-US" sz="1000" dirty="0">
                <a:solidFill>
                  <a:srgbClr val="808080"/>
                </a:solidFill>
                <a:effectLst/>
              </a:rPr>
              <a:t>(</a:t>
            </a:r>
            <a:r>
              <a:rPr lang="en-US" sz="1000" dirty="0">
                <a:solidFill>
                  <a:srgbClr val="035ACA"/>
                </a:solidFill>
                <a:effectLst/>
              </a:rPr>
              <a:t>SUMX</a:t>
            </a:r>
            <a:r>
              <a:rPr lang="en-US" sz="1000" dirty="0">
                <a:solidFill>
                  <a:srgbClr val="808080"/>
                </a:solidFill>
                <a:effectLst/>
              </a:rPr>
              <a:t>(</a:t>
            </a:r>
            <a:r>
              <a:rPr lang="en-US" sz="1000" dirty="0">
                <a:solidFill>
                  <a:schemeClr val="bg1"/>
                </a:solidFill>
              </a:rPr>
              <a:t>Sales, </a:t>
            </a:r>
            <a:r>
              <a:rPr lang="en-US" sz="1000" dirty="0">
                <a:solidFill>
                  <a:srgbClr val="333333"/>
                </a:solidFill>
                <a:effectLst/>
              </a:rPr>
              <a:t>Sales[Qty]</a:t>
            </a:r>
            <a:r>
              <a:rPr lang="en-US" sz="1000" dirty="0">
                <a:solidFill>
                  <a:srgbClr val="808080"/>
                </a:solidFill>
                <a:effectLst/>
              </a:rPr>
              <a:t>)</a:t>
            </a:r>
            <a:r>
              <a:rPr lang="en-US" sz="1000" dirty="0"/>
              <a:t>, </a:t>
            </a:r>
            <a:r>
              <a:rPr lang="en-US" sz="1000" dirty="0">
                <a:solidFill>
                  <a:srgbClr val="333333"/>
                </a:solidFill>
                <a:effectLst/>
              </a:rPr>
              <a:t>Sales[Revenue]</a:t>
            </a:r>
            <a:r>
              <a:rPr lang="en-US" sz="1000" dirty="0"/>
              <a:t> </a:t>
            </a:r>
            <a:r>
              <a:rPr lang="en-US" sz="1000" dirty="0">
                <a:solidFill>
                  <a:schemeClr val="bg1"/>
                </a:solidFill>
              </a:rPr>
              <a:t>&gt; </a:t>
            </a:r>
            <a:r>
              <a:rPr lang="en-US" sz="1000" dirty="0">
                <a:solidFill>
                  <a:srgbClr val="EE7F18"/>
                </a:solidFill>
                <a:effectLst/>
              </a:rPr>
              <a:t>0</a:t>
            </a:r>
            <a:r>
              <a:rPr lang="en-US" sz="1000" dirty="0">
                <a:solidFill>
                  <a:schemeClr val="bg1"/>
                </a:solidFill>
              </a:rPr>
              <a:t>,</a:t>
            </a:r>
            <a:r>
              <a:rPr lang="en-US" sz="1000" dirty="0"/>
              <a:t> </a:t>
            </a:r>
            <a:r>
              <a:rPr lang="en-US" sz="1000" dirty="0">
                <a:solidFill>
                  <a:srgbClr val="035ACA"/>
                </a:solidFill>
                <a:effectLst/>
              </a:rPr>
              <a:t>all</a:t>
            </a:r>
            <a:r>
              <a:rPr lang="en-US" sz="1000" dirty="0">
                <a:solidFill>
                  <a:srgbClr val="808080"/>
                </a:solidFill>
                <a:effectLst/>
              </a:rPr>
              <a:t>(</a:t>
            </a:r>
            <a:r>
              <a:rPr lang="en-US" sz="1000" dirty="0">
                <a:solidFill>
                  <a:srgbClr val="333333"/>
                </a:solidFill>
                <a:effectLst/>
              </a:rPr>
              <a:t>Dates[Date]</a:t>
            </a:r>
            <a:r>
              <a:rPr lang="en-US" sz="1000" dirty="0"/>
              <a:t>.</a:t>
            </a:r>
            <a:r>
              <a:rPr lang="en-US" sz="1000" dirty="0">
                <a:solidFill>
                  <a:srgbClr val="333333"/>
                </a:solidFill>
                <a:effectLst/>
              </a:rPr>
              <a:t>[Date]</a:t>
            </a:r>
            <a:r>
              <a:rPr lang="en-US" sz="1000" dirty="0">
                <a:solidFill>
                  <a:srgbClr val="808080"/>
                </a:solidFill>
                <a:effectLst/>
              </a:rPr>
              <a:t>))</a:t>
            </a:r>
            <a:br>
              <a:rPr lang="en-US" sz="1000" dirty="0"/>
            </a:br>
            <a:br>
              <a:rPr lang="en-US" sz="1000" dirty="0"/>
            </a:br>
            <a:r>
              <a:rPr lang="en-US" sz="1000" dirty="0">
                <a:solidFill>
                  <a:srgbClr val="035ACA"/>
                </a:solidFill>
                <a:effectLst/>
              </a:rPr>
              <a:t>MEASURE</a:t>
            </a:r>
            <a:r>
              <a:rPr lang="en-US" sz="1000" dirty="0"/>
              <a:t> </a:t>
            </a:r>
            <a:r>
              <a:rPr lang="en-US" sz="1000" dirty="0">
                <a:solidFill>
                  <a:srgbClr val="333333"/>
                </a:solidFill>
                <a:effectLst/>
              </a:rPr>
              <a:t>Customers[Claims Units Qty (all times)]</a:t>
            </a:r>
            <a:r>
              <a:rPr lang="en-US" sz="1000" dirty="0">
                <a:solidFill>
                  <a:schemeClr val="bg1"/>
                </a:solidFill>
              </a:rPr>
              <a:t> =</a:t>
            </a:r>
            <a:r>
              <a:rPr lang="en-US" sz="1000" dirty="0"/>
              <a:t> </a:t>
            </a:r>
            <a:r>
              <a:rPr lang="en-US" sz="1000" dirty="0">
                <a:solidFill>
                  <a:srgbClr val="035ACA"/>
                </a:solidFill>
                <a:effectLst/>
              </a:rPr>
              <a:t>CALCULATE</a:t>
            </a:r>
            <a:r>
              <a:rPr lang="en-US" sz="1000" dirty="0">
                <a:solidFill>
                  <a:srgbClr val="808080"/>
                </a:solidFill>
                <a:effectLst/>
              </a:rPr>
              <a:t>(</a:t>
            </a:r>
            <a:r>
              <a:rPr lang="en-US" sz="1000" dirty="0">
                <a:solidFill>
                  <a:srgbClr val="035ACA"/>
                </a:solidFill>
                <a:effectLst/>
              </a:rPr>
              <a:t>SUMX</a:t>
            </a:r>
            <a:r>
              <a:rPr lang="en-US" sz="1000" dirty="0">
                <a:solidFill>
                  <a:srgbClr val="808080"/>
                </a:solidFill>
                <a:effectLst/>
              </a:rPr>
              <a:t>(</a:t>
            </a:r>
            <a:r>
              <a:rPr lang="en-US" sz="1000" dirty="0">
                <a:solidFill>
                  <a:schemeClr val="bg1"/>
                </a:solidFill>
              </a:rPr>
              <a:t>Sales, </a:t>
            </a:r>
            <a:r>
              <a:rPr lang="en-US" sz="1000" dirty="0">
                <a:solidFill>
                  <a:srgbClr val="333333"/>
                </a:solidFill>
                <a:effectLst/>
              </a:rPr>
              <a:t>Sales[Qty]</a:t>
            </a:r>
            <a:r>
              <a:rPr lang="en-US" sz="1000" dirty="0">
                <a:solidFill>
                  <a:srgbClr val="808080"/>
                </a:solidFill>
                <a:effectLst/>
              </a:rPr>
              <a:t>)</a:t>
            </a:r>
            <a:r>
              <a:rPr lang="en-US" sz="1000" dirty="0">
                <a:solidFill>
                  <a:schemeClr val="bg1"/>
                </a:solidFill>
              </a:rPr>
              <a:t>, </a:t>
            </a:r>
            <a:r>
              <a:rPr lang="en-US" sz="1000" dirty="0">
                <a:solidFill>
                  <a:srgbClr val="333333"/>
                </a:solidFill>
                <a:effectLst/>
              </a:rPr>
              <a:t>Sales[Revenue]</a:t>
            </a:r>
            <a:r>
              <a:rPr lang="en-US" sz="1000" dirty="0">
                <a:solidFill>
                  <a:schemeClr val="bg1"/>
                </a:solidFill>
              </a:rPr>
              <a:t> &lt; </a:t>
            </a:r>
            <a:r>
              <a:rPr lang="en-US" sz="1000" dirty="0">
                <a:solidFill>
                  <a:srgbClr val="EE7F18"/>
                </a:solidFill>
                <a:effectLst/>
              </a:rPr>
              <a:t>0</a:t>
            </a:r>
            <a:r>
              <a:rPr lang="en-US" sz="1000" dirty="0">
                <a:solidFill>
                  <a:schemeClr val="bg1"/>
                </a:solidFill>
              </a:rPr>
              <a:t>,</a:t>
            </a:r>
            <a:r>
              <a:rPr lang="en-US" sz="1000" dirty="0"/>
              <a:t> </a:t>
            </a:r>
            <a:r>
              <a:rPr lang="en-US" sz="1000" dirty="0">
                <a:solidFill>
                  <a:srgbClr val="035ACA"/>
                </a:solidFill>
                <a:effectLst/>
              </a:rPr>
              <a:t>ALL</a:t>
            </a:r>
            <a:r>
              <a:rPr lang="en-US" sz="1000" dirty="0">
                <a:solidFill>
                  <a:srgbClr val="808080"/>
                </a:solidFill>
                <a:effectLst/>
              </a:rPr>
              <a:t>(</a:t>
            </a:r>
            <a:r>
              <a:rPr lang="en-US" sz="1000" dirty="0">
                <a:solidFill>
                  <a:srgbClr val="333333"/>
                </a:solidFill>
                <a:effectLst/>
              </a:rPr>
              <a:t>Dates[Date]</a:t>
            </a:r>
            <a:r>
              <a:rPr lang="en-US" sz="1000" dirty="0"/>
              <a:t>.</a:t>
            </a:r>
            <a:r>
              <a:rPr lang="en-US" sz="1000" dirty="0">
                <a:solidFill>
                  <a:srgbClr val="333333"/>
                </a:solidFill>
                <a:effectLst/>
              </a:rPr>
              <a:t>[Date]</a:t>
            </a:r>
            <a:r>
              <a:rPr lang="en-US" sz="1000" dirty="0">
                <a:solidFill>
                  <a:srgbClr val="808080"/>
                </a:solidFill>
                <a:effectLst/>
              </a:rPr>
              <a:t>))</a:t>
            </a:r>
            <a:br>
              <a:rPr lang="en-US" sz="1000" dirty="0"/>
            </a:br>
            <a:br>
              <a:rPr lang="en-US" sz="1000" dirty="0"/>
            </a:br>
            <a:r>
              <a:rPr lang="en-US" sz="1000" dirty="0">
                <a:solidFill>
                  <a:srgbClr val="035ACA"/>
                </a:solidFill>
                <a:effectLst/>
              </a:rPr>
              <a:t>MEASURE</a:t>
            </a:r>
            <a:r>
              <a:rPr lang="en-US" sz="1000" dirty="0"/>
              <a:t> </a:t>
            </a:r>
            <a:r>
              <a:rPr lang="en-US" sz="1000" dirty="0">
                <a:solidFill>
                  <a:srgbClr val="333333"/>
                </a:solidFill>
                <a:effectLst/>
              </a:rPr>
              <a:t>Customers[Claims Ratio (all times</a:t>
            </a:r>
            <a:r>
              <a:rPr lang="en-US" sz="1000" dirty="0">
                <a:solidFill>
                  <a:schemeClr val="bg1"/>
                </a:solidFill>
                <a:effectLst/>
              </a:rPr>
              <a:t>)]</a:t>
            </a:r>
            <a:r>
              <a:rPr lang="en-US" sz="1000" dirty="0">
                <a:solidFill>
                  <a:schemeClr val="bg1"/>
                </a:solidFill>
              </a:rPr>
              <a:t> = </a:t>
            </a:r>
            <a:r>
              <a:rPr lang="en-US" sz="1000" dirty="0">
                <a:solidFill>
                  <a:srgbClr val="035ACA"/>
                </a:solidFill>
                <a:effectLst/>
              </a:rPr>
              <a:t>DIVIDE</a:t>
            </a:r>
            <a:r>
              <a:rPr lang="en-US" sz="1000" dirty="0">
                <a:solidFill>
                  <a:srgbClr val="808080"/>
                </a:solidFill>
                <a:effectLst/>
              </a:rPr>
              <a:t>(</a:t>
            </a:r>
            <a:r>
              <a:rPr lang="en-US" sz="1000" dirty="0">
                <a:solidFill>
                  <a:srgbClr val="333333"/>
                </a:solidFill>
                <a:effectLst/>
              </a:rPr>
              <a:t>[Claim</a:t>
            </a:r>
            <a:r>
              <a:rPr lang="en-US" sz="1000" dirty="0">
                <a:solidFill>
                  <a:schemeClr val="bg1"/>
                </a:solidFill>
                <a:effectLst/>
              </a:rPr>
              <a:t>s </a:t>
            </a:r>
            <a:r>
              <a:rPr lang="en-US" sz="1000" dirty="0">
                <a:solidFill>
                  <a:srgbClr val="333333"/>
                </a:solidFill>
                <a:effectLst/>
              </a:rPr>
              <a:t>amoun</a:t>
            </a:r>
            <a:r>
              <a:rPr lang="en-US" sz="1000" dirty="0">
                <a:solidFill>
                  <a:schemeClr val="bg1"/>
                </a:solidFill>
                <a:effectLst/>
              </a:rPr>
              <a:t>t </a:t>
            </a:r>
            <a:r>
              <a:rPr lang="en-US" sz="1000" dirty="0">
                <a:solidFill>
                  <a:srgbClr val="333333"/>
                </a:solidFill>
                <a:effectLst/>
              </a:rPr>
              <a:t>(all times)]</a:t>
            </a:r>
            <a:r>
              <a:rPr lang="en-US" sz="1000" dirty="0">
                <a:solidFill>
                  <a:schemeClr val="bg1"/>
                </a:solidFill>
              </a:rPr>
              <a:t>, </a:t>
            </a:r>
            <a:r>
              <a:rPr lang="en-US" sz="1000" dirty="0">
                <a:solidFill>
                  <a:srgbClr val="333333"/>
                </a:solidFill>
                <a:effectLst/>
              </a:rPr>
              <a:t>[Sales amount (</a:t>
            </a:r>
            <a:r>
              <a:rPr lang="en-US" sz="1000" dirty="0">
                <a:solidFill>
                  <a:schemeClr val="bg1"/>
                </a:solidFill>
                <a:effectLst/>
              </a:rPr>
              <a:t>all times</a:t>
            </a:r>
            <a:r>
              <a:rPr lang="en-US" sz="1000" dirty="0">
                <a:solidFill>
                  <a:srgbClr val="333333"/>
                </a:solidFill>
                <a:effectLst/>
              </a:rPr>
              <a:t>)</a:t>
            </a:r>
            <a:r>
              <a:rPr lang="en-US" sz="1000" dirty="0">
                <a:solidFill>
                  <a:schemeClr val="bg1"/>
                </a:solidFill>
                <a:effectLst/>
              </a:rPr>
              <a:t>]</a:t>
            </a:r>
            <a:r>
              <a:rPr lang="en-US" sz="1000" dirty="0">
                <a:solidFill>
                  <a:schemeClr val="bg1"/>
                </a:solidFill>
              </a:rPr>
              <a:t>,</a:t>
            </a:r>
            <a:r>
              <a:rPr lang="en-US" sz="1000" dirty="0"/>
              <a:t> </a:t>
            </a:r>
            <a:r>
              <a:rPr lang="en-US" sz="1000" dirty="0">
                <a:solidFill>
                  <a:srgbClr val="EE7F18"/>
                </a:solidFill>
                <a:effectLst/>
              </a:rPr>
              <a:t>0</a:t>
            </a:r>
            <a:r>
              <a:rPr lang="en-US" sz="1000" dirty="0">
                <a:solidFill>
                  <a:srgbClr val="808080"/>
                </a:solidFill>
                <a:effectLst/>
              </a:rPr>
              <a:t>)</a:t>
            </a:r>
            <a:br>
              <a:rPr lang="en-US" sz="1000" dirty="0"/>
            </a:br>
            <a:br>
              <a:rPr lang="en-US" sz="1000" dirty="0"/>
            </a:br>
            <a:r>
              <a:rPr lang="en-US" sz="1000" dirty="0">
                <a:solidFill>
                  <a:srgbClr val="035ACA"/>
                </a:solidFill>
                <a:effectLst/>
              </a:rPr>
              <a:t>MEASURE</a:t>
            </a:r>
            <a:r>
              <a:rPr lang="en-US" sz="1000" dirty="0"/>
              <a:t> </a:t>
            </a:r>
            <a:r>
              <a:rPr lang="en-US" sz="1000" dirty="0">
                <a:solidFill>
                  <a:srgbClr val="333333"/>
                </a:solidFill>
                <a:effectLst/>
              </a:rPr>
              <a:t>Customers[Claims Frequency (all times</a:t>
            </a:r>
            <a:r>
              <a:rPr lang="en-US" sz="1000" dirty="0">
                <a:solidFill>
                  <a:schemeClr val="bg1"/>
                </a:solidFill>
                <a:effectLst/>
              </a:rPr>
              <a:t>)]</a:t>
            </a:r>
            <a:r>
              <a:rPr lang="en-US" sz="1000" dirty="0">
                <a:solidFill>
                  <a:schemeClr val="bg1"/>
                </a:solidFill>
              </a:rPr>
              <a:t> = </a:t>
            </a:r>
            <a:r>
              <a:rPr lang="en-US" sz="1000" dirty="0">
                <a:solidFill>
                  <a:srgbClr val="035ACA"/>
                </a:solidFill>
                <a:effectLst/>
              </a:rPr>
              <a:t>DIVIDE</a:t>
            </a:r>
            <a:r>
              <a:rPr lang="en-US" sz="1000" dirty="0">
                <a:solidFill>
                  <a:srgbClr val="808080"/>
                </a:solidFill>
                <a:effectLst/>
              </a:rPr>
              <a:t>(</a:t>
            </a:r>
            <a:r>
              <a:rPr lang="en-US" sz="1000" dirty="0">
                <a:solidFill>
                  <a:srgbClr val="333333"/>
                </a:solidFill>
                <a:effectLst/>
              </a:rPr>
              <a:t>[Claims Units Qty (all times)</a:t>
            </a:r>
            <a:r>
              <a:rPr lang="en-US" sz="1000" dirty="0">
                <a:solidFill>
                  <a:schemeClr val="bg1"/>
                </a:solidFill>
                <a:effectLst/>
              </a:rPr>
              <a:t>]</a:t>
            </a:r>
            <a:r>
              <a:rPr lang="en-US" sz="1000" dirty="0">
                <a:solidFill>
                  <a:schemeClr val="bg1"/>
                </a:solidFill>
              </a:rPr>
              <a:t>, </a:t>
            </a:r>
            <a:r>
              <a:rPr lang="en-US" sz="1000" dirty="0">
                <a:solidFill>
                  <a:srgbClr val="333333"/>
                </a:solidFill>
                <a:effectLst/>
              </a:rPr>
              <a:t>[Sales Units Qty (all times)]</a:t>
            </a:r>
            <a:r>
              <a:rPr lang="en-US" sz="1000" dirty="0">
                <a:solidFill>
                  <a:schemeClr val="bg1"/>
                </a:solidFill>
              </a:rPr>
              <a:t>, </a:t>
            </a:r>
            <a:r>
              <a:rPr lang="en-US" sz="1000" dirty="0">
                <a:solidFill>
                  <a:srgbClr val="EE7F18"/>
                </a:solidFill>
                <a:effectLst/>
              </a:rPr>
              <a:t>0</a:t>
            </a:r>
            <a:r>
              <a:rPr lang="en-US" sz="1000" dirty="0">
                <a:solidFill>
                  <a:srgbClr val="808080"/>
                </a:solidFill>
                <a:effectLst/>
              </a:rPr>
              <a:t>)</a:t>
            </a:r>
            <a:r>
              <a:rPr lang="en-US" sz="1000" dirty="0"/>
              <a:t> </a:t>
            </a:r>
            <a:br>
              <a:rPr lang="en-US" sz="1000" dirty="0"/>
            </a:br>
            <a:br>
              <a:rPr lang="en-US" sz="1000" dirty="0"/>
            </a:br>
            <a:r>
              <a:rPr lang="en-US" sz="1000" dirty="0">
                <a:solidFill>
                  <a:srgbClr val="035ACA"/>
                </a:solidFill>
                <a:effectLst/>
              </a:rPr>
              <a:t>MEASURE</a:t>
            </a:r>
            <a:r>
              <a:rPr lang="en-US" sz="1000" dirty="0"/>
              <a:t> </a:t>
            </a:r>
            <a:r>
              <a:rPr lang="en-US" sz="1000" dirty="0">
                <a:solidFill>
                  <a:srgbClr val="333333"/>
                </a:solidFill>
                <a:effectLst/>
              </a:rPr>
              <a:t>Customers[Claims Risk]</a:t>
            </a:r>
            <a:r>
              <a:rPr lang="en-US" sz="1000" dirty="0">
                <a:solidFill>
                  <a:schemeClr val="bg1"/>
                </a:solidFill>
              </a:rPr>
              <a:t> = </a:t>
            </a:r>
            <a:r>
              <a:rPr lang="en-US" sz="1000" dirty="0">
                <a:solidFill>
                  <a:srgbClr val="333333"/>
                </a:solidFill>
                <a:effectLst/>
              </a:rPr>
              <a:t>[Claims Ratio (all times)]</a:t>
            </a:r>
            <a:r>
              <a:rPr lang="en-US" sz="1000" dirty="0">
                <a:solidFill>
                  <a:schemeClr val="bg1"/>
                </a:solidFill>
              </a:rPr>
              <a:t> *</a:t>
            </a:r>
            <a:r>
              <a:rPr lang="en-US" sz="1000" dirty="0"/>
              <a:t> </a:t>
            </a:r>
            <a:r>
              <a:rPr lang="en-US" sz="1000" dirty="0">
                <a:solidFill>
                  <a:srgbClr val="333333"/>
                </a:solidFill>
                <a:effectLst/>
              </a:rPr>
              <a:t>[Claims </a:t>
            </a:r>
            <a:r>
              <a:rPr lang="en-US" sz="1000" dirty="0">
                <a:solidFill>
                  <a:schemeClr val="bg1"/>
                </a:solidFill>
                <a:effectLst/>
              </a:rPr>
              <a:t>Frequency (</a:t>
            </a:r>
            <a:r>
              <a:rPr lang="en-US" sz="1000" dirty="0">
                <a:solidFill>
                  <a:srgbClr val="333333"/>
                </a:solidFill>
                <a:effectLst/>
              </a:rPr>
              <a:t>all times</a:t>
            </a:r>
            <a:r>
              <a:rPr lang="en-US" sz="1000" dirty="0">
                <a:solidFill>
                  <a:schemeClr val="bg1"/>
                </a:solidFill>
                <a:effectLst/>
              </a:rPr>
              <a:t>)]</a:t>
            </a:r>
            <a:r>
              <a:rPr lang="en-US" sz="1000" dirty="0">
                <a:solidFill>
                  <a:schemeClr val="bg1"/>
                </a:solidFill>
              </a:rPr>
              <a:t> * </a:t>
            </a:r>
            <a:r>
              <a:rPr lang="en-US" sz="1000" dirty="0">
                <a:solidFill>
                  <a:srgbClr val="EE7F18"/>
                </a:solidFill>
                <a:effectLst/>
              </a:rPr>
              <a:t>1000</a:t>
            </a:r>
            <a:br>
              <a:rPr lang="en-US" sz="1000" dirty="0"/>
            </a:br>
            <a:br>
              <a:rPr lang="en-US" sz="1000" dirty="0"/>
            </a:br>
            <a:r>
              <a:rPr lang="en-US" sz="1000" dirty="0">
                <a:solidFill>
                  <a:srgbClr val="035ACA"/>
                </a:solidFill>
                <a:effectLst/>
              </a:rPr>
              <a:t>MEASURE</a:t>
            </a:r>
            <a:r>
              <a:rPr lang="en-US" sz="1000" dirty="0"/>
              <a:t> </a:t>
            </a:r>
            <a:r>
              <a:rPr lang="en-US" sz="1000" dirty="0">
                <a:solidFill>
                  <a:srgbClr val="333333"/>
                </a:solidFill>
                <a:effectLst/>
              </a:rPr>
              <a:t>Customers[Claims Risk </a:t>
            </a:r>
            <a:r>
              <a:rPr lang="en-US" sz="1000" dirty="0">
                <a:solidFill>
                  <a:schemeClr val="bg1"/>
                </a:solidFill>
                <a:effectLst/>
              </a:rPr>
              <a:t>Grade]</a:t>
            </a:r>
            <a:r>
              <a:rPr lang="en-US" sz="1000" dirty="0">
                <a:solidFill>
                  <a:schemeClr val="bg1"/>
                </a:solidFill>
              </a:rPr>
              <a:t> = </a:t>
            </a:r>
            <a:r>
              <a:rPr lang="en-US" sz="1000" dirty="0">
                <a:solidFill>
                  <a:srgbClr val="035ACA"/>
                </a:solidFill>
                <a:effectLst/>
              </a:rPr>
              <a:t>IF</a:t>
            </a:r>
            <a:r>
              <a:rPr lang="en-US" sz="1000" dirty="0">
                <a:solidFill>
                  <a:srgbClr val="808080"/>
                </a:solidFill>
                <a:effectLst/>
              </a:rPr>
              <a:t>(</a:t>
            </a:r>
            <a:r>
              <a:rPr lang="en-US" sz="1000" dirty="0">
                <a:solidFill>
                  <a:srgbClr val="333333"/>
                </a:solidFill>
                <a:effectLst/>
              </a:rPr>
              <a:t>[Claims Risk</a:t>
            </a:r>
            <a:r>
              <a:rPr lang="en-US" sz="1000" dirty="0">
                <a:solidFill>
                  <a:schemeClr val="bg1"/>
                </a:solidFill>
                <a:effectLst/>
              </a:rPr>
              <a:t>]</a:t>
            </a:r>
            <a:r>
              <a:rPr lang="en-US" sz="1000" dirty="0">
                <a:solidFill>
                  <a:schemeClr val="bg1"/>
                </a:solidFill>
              </a:rPr>
              <a:t> &lt;= </a:t>
            </a:r>
            <a:r>
              <a:rPr lang="en-US" sz="1000" dirty="0">
                <a:solidFill>
                  <a:srgbClr val="EE7F18"/>
                </a:solidFill>
                <a:effectLst/>
              </a:rPr>
              <a:t>1</a:t>
            </a:r>
            <a:r>
              <a:rPr lang="en-US" sz="1000" dirty="0">
                <a:solidFill>
                  <a:schemeClr val="bg1"/>
                </a:solidFill>
              </a:rPr>
              <a:t>,</a:t>
            </a:r>
            <a:r>
              <a:rPr lang="en-US" sz="1000" dirty="0"/>
              <a:t> </a:t>
            </a:r>
            <a:r>
              <a:rPr lang="en-US" sz="1000" i="0" dirty="0">
                <a:solidFill>
                  <a:srgbClr val="D93124"/>
                </a:solidFill>
                <a:effectLst/>
              </a:rPr>
              <a:t>"Low"</a:t>
            </a:r>
            <a:r>
              <a:rPr lang="en-US" sz="1000" dirty="0"/>
              <a:t>, </a:t>
            </a:r>
            <a:r>
              <a:rPr lang="en-US" sz="1000" dirty="0">
                <a:solidFill>
                  <a:srgbClr val="035ACA"/>
                </a:solidFill>
                <a:effectLst/>
              </a:rPr>
              <a:t>IF</a:t>
            </a:r>
            <a:r>
              <a:rPr lang="en-US" sz="1000" dirty="0">
                <a:solidFill>
                  <a:srgbClr val="808080"/>
                </a:solidFill>
                <a:effectLst/>
              </a:rPr>
              <a:t>(</a:t>
            </a:r>
            <a:r>
              <a:rPr lang="en-US" sz="1000" dirty="0">
                <a:solidFill>
                  <a:srgbClr val="333333"/>
                </a:solidFill>
                <a:effectLst/>
              </a:rPr>
              <a:t>[Claims Risk</a:t>
            </a:r>
            <a:r>
              <a:rPr lang="en-US" sz="1000" dirty="0">
                <a:solidFill>
                  <a:schemeClr val="bg1"/>
                </a:solidFill>
                <a:effectLst/>
              </a:rPr>
              <a:t>]</a:t>
            </a:r>
            <a:r>
              <a:rPr lang="en-US" sz="1000" dirty="0">
                <a:solidFill>
                  <a:schemeClr val="bg1"/>
                </a:solidFill>
              </a:rPr>
              <a:t> &lt;= </a:t>
            </a:r>
            <a:r>
              <a:rPr lang="en-US" sz="1000" dirty="0">
                <a:solidFill>
                  <a:srgbClr val="EE7F18"/>
                </a:solidFill>
                <a:effectLst/>
              </a:rPr>
              <a:t>5</a:t>
            </a:r>
            <a:r>
              <a:rPr lang="en-US" sz="1000" dirty="0"/>
              <a:t>, </a:t>
            </a:r>
            <a:r>
              <a:rPr lang="en-US" sz="1000" i="0" dirty="0">
                <a:solidFill>
                  <a:srgbClr val="D93124"/>
                </a:solidFill>
                <a:effectLst/>
              </a:rPr>
              <a:t>"Medium"</a:t>
            </a:r>
            <a:r>
              <a:rPr lang="en-US" sz="1000" dirty="0">
                <a:solidFill>
                  <a:schemeClr val="bg1"/>
                </a:solidFill>
              </a:rPr>
              <a:t>, </a:t>
            </a:r>
            <a:r>
              <a:rPr lang="en-US" sz="1000" dirty="0">
                <a:solidFill>
                  <a:srgbClr val="035ACA"/>
                </a:solidFill>
                <a:effectLst/>
              </a:rPr>
              <a:t>IF</a:t>
            </a:r>
            <a:r>
              <a:rPr lang="en-US" sz="1000" dirty="0">
                <a:solidFill>
                  <a:srgbClr val="808080"/>
                </a:solidFill>
                <a:effectLst/>
              </a:rPr>
              <a:t>(</a:t>
            </a:r>
            <a:r>
              <a:rPr lang="en-US" sz="1000" dirty="0">
                <a:solidFill>
                  <a:srgbClr val="333333"/>
                </a:solidFill>
                <a:effectLst/>
              </a:rPr>
              <a:t>[Claims Risk</a:t>
            </a:r>
            <a:r>
              <a:rPr lang="en-US" sz="1000" dirty="0">
                <a:solidFill>
                  <a:schemeClr val="bg1"/>
                </a:solidFill>
                <a:effectLst/>
              </a:rPr>
              <a:t>]</a:t>
            </a:r>
            <a:r>
              <a:rPr lang="en-US" sz="1000" dirty="0">
                <a:solidFill>
                  <a:schemeClr val="bg1"/>
                </a:solidFill>
              </a:rPr>
              <a:t> &lt;= </a:t>
            </a:r>
            <a:r>
              <a:rPr lang="en-US" sz="1000" dirty="0">
                <a:solidFill>
                  <a:srgbClr val="EE7F18"/>
                </a:solidFill>
                <a:effectLst/>
              </a:rPr>
              <a:t>10</a:t>
            </a:r>
            <a:r>
              <a:rPr lang="en-US" sz="1000" dirty="0">
                <a:solidFill>
                  <a:schemeClr val="bg1"/>
                </a:solidFill>
              </a:rPr>
              <a:t>, </a:t>
            </a:r>
            <a:r>
              <a:rPr lang="en-US" sz="1000" i="0" dirty="0">
                <a:solidFill>
                  <a:srgbClr val="D93124"/>
                </a:solidFill>
                <a:effectLst/>
              </a:rPr>
              <a:t>"High"</a:t>
            </a:r>
            <a:r>
              <a:rPr lang="en-US" sz="1000" dirty="0">
                <a:solidFill>
                  <a:schemeClr val="bg1"/>
                </a:solidFill>
              </a:rPr>
              <a:t>,</a:t>
            </a:r>
            <a:r>
              <a:rPr lang="en-US" sz="1000" dirty="0"/>
              <a:t> </a:t>
            </a:r>
            <a:r>
              <a:rPr lang="en-US" sz="1000" i="0" dirty="0">
                <a:solidFill>
                  <a:srgbClr val="D93124"/>
                </a:solidFill>
                <a:effectLst/>
              </a:rPr>
              <a:t>"Very High"</a:t>
            </a:r>
            <a:r>
              <a:rPr lang="en-US" sz="1000" dirty="0">
                <a:solidFill>
                  <a:srgbClr val="808080"/>
                </a:solidFill>
                <a:effectLst/>
              </a:rPr>
              <a:t>)))</a:t>
            </a:r>
            <a:endParaRPr lang="LID4096" sz="900" dirty="0"/>
          </a:p>
        </p:txBody>
      </p:sp>
      <p:pic>
        <p:nvPicPr>
          <p:cNvPr id="9" name="Picture 8">
            <a:extLst>
              <a:ext uri="{FF2B5EF4-FFF2-40B4-BE49-F238E27FC236}">
                <a16:creationId xmlns:a16="http://schemas.microsoft.com/office/drawing/2014/main" id="{B11B0918-763A-D52C-734F-C8C15651F23E}"/>
              </a:ext>
            </a:extLst>
          </p:cNvPr>
          <p:cNvPicPr>
            <a:picLocks noChangeAspect="1"/>
          </p:cNvPicPr>
          <p:nvPr/>
        </p:nvPicPr>
        <p:blipFill>
          <a:blip r:embed="rId2"/>
          <a:srcRect/>
          <a:stretch/>
        </p:blipFill>
        <p:spPr>
          <a:xfrm>
            <a:off x="7060923" y="2684394"/>
            <a:ext cx="4636178" cy="3746637"/>
          </a:xfrm>
          <a:prstGeom prst="rect">
            <a:avLst/>
          </a:prstGeom>
          <a:ln w="19050">
            <a:solidFill>
              <a:schemeClr val="tx1">
                <a:lumMod val="75000"/>
              </a:schemeClr>
            </a:solidFill>
          </a:ln>
        </p:spPr>
      </p:pic>
    </p:spTree>
    <p:extLst>
      <p:ext uri="{BB962C8B-B14F-4D97-AF65-F5344CB8AC3E}">
        <p14:creationId xmlns:p14="http://schemas.microsoft.com/office/powerpoint/2010/main" val="38376234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Project Overview</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243090061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EFA9-704B-AF52-0BC6-8649CDC3F1A4}"/>
              </a:ext>
            </a:extLst>
          </p:cNvPr>
          <p:cNvSpPr>
            <a:spLocks noGrp="1"/>
          </p:cNvSpPr>
          <p:nvPr>
            <p:ph type="title"/>
          </p:nvPr>
        </p:nvSpPr>
        <p:spPr>
          <a:xfrm>
            <a:off x="1066800" y="642594"/>
            <a:ext cx="10058400" cy="410029"/>
          </a:xfrm>
        </p:spPr>
        <p:txBody>
          <a:bodyPr>
            <a:normAutofit fontScale="90000"/>
          </a:bodyPr>
          <a:lstStyle/>
          <a:p>
            <a:pPr algn="ctr"/>
            <a:r>
              <a:rPr lang="en-US" dirty="0"/>
              <a:t>Insights – Profits &amp; Divisions</a:t>
            </a:r>
            <a:endParaRPr lang="LID4096" dirty="0"/>
          </a:p>
        </p:txBody>
      </p:sp>
      <p:sp>
        <p:nvSpPr>
          <p:cNvPr id="3" name="Content Placeholder 2">
            <a:extLst>
              <a:ext uri="{FF2B5EF4-FFF2-40B4-BE49-F238E27FC236}">
                <a16:creationId xmlns:a16="http://schemas.microsoft.com/office/drawing/2014/main" id="{D07C4435-46FF-77CC-7A07-3EF52BC7F6A8}"/>
              </a:ext>
            </a:extLst>
          </p:cNvPr>
          <p:cNvSpPr>
            <a:spLocks noGrp="1"/>
          </p:cNvSpPr>
          <p:nvPr>
            <p:ph sz="half" idx="1"/>
          </p:nvPr>
        </p:nvSpPr>
        <p:spPr>
          <a:xfrm>
            <a:off x="620232" y="1318441"/>
            <a:ext cx="4759841" cy="2881423"/>
          </a:xfrm>
          <a:ln w="19050">
            <a:solidFill>
              <a:schemeClr val="tx1"/>
            </a:solidFill>
          </a:ln>
        </p:spPr>
        <p:txBody>
          <a:bodyPr>
            <a:normAutofit fontScale="55000" lnSpcReduction="20000"/>
          </a:bodyPr>
          <a:lstStyle/>
          <a:p>
            <a:pPr>
              <a:lnSpc>
                <a:spcPct val="120000"/>
              </a:lnSpc>
            </a:pPr>
            <a:r>
              <a:rPr lang="en-US" dirty="0"/>
              <a:t>Profits increased by 13.8% between 2012-2013 compared with 17.4% increase between 2011-2012. </a:t>
            </a:r>
          </a:p>
          <a:p>
            <a:pPr marL="0" indent="0">
              <a:lnSpc>
                <a:spcPct val="120000"/>
              </a:lnSpc>
              <a:buNone/>
            </a:pPr>
            <a:endParaRPr lang="en-US" dirty="0"/>
          </a:p>
          <a:p>
            <a:pPr>
              <a:lnSpc>
                <a:spcPct val="120000"/>
              </a:lnSpc>
            </a:pPr>
            <a:r>
              <a:rPr lang="en-US" dirty="0"/>
              <a:t>The decline in profitability growth might be explained by the decline in YoY sales (from 17.3% in 2011-2012 to 14.2% in 2012-2013) and increase in YoY claims (from 14.4% in 2011-2012 to 26.1% in 2012-2013).</a:t>
            </a:r>
          </a:p>
          <a:p>
            <a:pPr marL="0" indent="0">
              <a:lnSpc>
                <a:spcPct val="120000"/>
              </a:lnSpc>
              <a:buNone/>
            </a:pPr>
            <a:endParaRPr lang="en-US" dirty="0"/>
          </a:p>
          <a:p>
            <a:pPr>
              <a:lnSpc>
                <a:spcPct val="120000"/>
              </a:lnSpc>
            </a:pPr>
            <a:r>
              <a:rPr lang="en-US" dirty="0"/>
              <a:t>As the increase in YoY claims is stronger than the increase in YoY sales in 2012-2013, gross margin % declines in 2013 by 0.4%.</a:t>
            </a:r>
          </a:p>
          <a:p>
            <a:pPr marL="0" indent="0">
              <a:lnSpc>
                <a:spcPct val="120000"/>
              </a:lnSpc>
              <a:buNone/>
            </a:pPr>
            <a:endParaRPr lang="en-US" dirty="0"/>
          </a:p>
          <a:p>
            <a:pPr>
              <a:lnSpc>
                <a:spcPct val="120000"/>
              </a:lnSpc>
            </a:pPr>
            <a:r>
              <a:rPr lang="en-US" dirty="0"/>
              <a:t>Over time, actual profits perform well vs. target, either exceeding the target, or coming very close to it. In the last quarter of 2013, however, actual profits fall behind target just over $600K. </a:t>
            </a:r>
          </a:p>
          <a:p>
            <a:endParaRPr lang="LID4096" dirty="0"/>
          </a:p>
        </p:txBody>
      </p:sp>
      <p:sp>
        <p:nvSpPr>
          <p:cNvPr id="4" name="Content Placeholder 3">
            <a:extLst>
              <a:ext uri="{FF2B5EF4-FFF2-40B4-BE49-F238E27FC236}">
                <a16:creationId xmlns:a16="http://schemas.microsoft.com/office/drawing/2014/main" id="{10222F3F-BE19-AECC-8154-18D9CAC28EB6}"/>
              </a:ext>
            </a:extLst>
          </p:cNvPr>
          <p:cNvSpPr>
            <a:spLocks noGrp="1"/>
          </p:cNvSpPr>
          <p:nvPr>
            <p:ph sz="half" idx="2"/>
          </p:nvPr>
        </p:nvSpPr>
        <p:spPr>
          <a:xfrm>
            <a:off x="5667154" y="1318441"/>
            <a:ext cx="5904614" cy="2881423"/>
          </a:xfrm>
          <a:ln w="19050">
            <a:solidFill>
              <a:schemeClr val="tx1"/>
            </a:solidFill>
          </a:ln>
        </p:spPr>
        <p:txBody>
          <a:bodyPr>
            <a:normAutofit fontScale="55000" lnSpcReduction="20000"/>
          </a:bodyPr>
          <a:lstStyle/>
          <a:p>
            <a:pPr>
              <a:lnSpc>
                <a:spcPct val="120000"/>
              </a:lnSpc>
            </a:pPr>
            <a:r>
              <a:rPr lang="en-US" dirty="0"/>
              <a:t>Life Insurance division is dominant both in terms of sales and claims over time, with $6.3M sales and $342K claims in 2013.</a:t>
            </a:r>
          </a:p>
          <a:p>
            <a:pPr>
              <a:lnSpc>
                <a:spcPct val="120000"/>
              </a:lnSpc>
            </a:pPr>
            <a:r>
              <a:rPr lang="en-US" dirty="0"/>
              <a:t>Health Insurance division is also a major income channel with $4.9M in sales in 2013.</a:t>
            </a:r>
          </a:p>
          <a:p>
            <a:pPr>
              <a:lnSpc>
                <a:spcPct val="120000"/>
              </a:lnSpc>
            </a:pPr>
            <a:r>
              <a:rPr lang="en-US" dirty="0"/>
              <a:t>Health Insurance division claims ratio is consistently lower than the Life Insurance division claims ratio. In 2013 Health Insurance CR was 1.3% compared with Life Insurance CR of 5.4%.</a:t>
            </a:r>
          </a:p>
          <a:p>
            <a:pPr>
              <a:lnSpc>
                <a:spcPct val="120000"/>
              </a:lnSpc>
            </a:pPr>
            <a:r>
              <a:rPr lang="en-US" dirty="0"/>
              <a:t>Property Insurance division is rather small in comparison with the other two divisions. In 2013 it presented only $381K in sales, and a steep decline of 33.6% in profits.</a:t>
            </a:r>
          </a:p>
          <a:p>
            <a:pPr>
              <a:lnSpc>
                <a:spcPct val="120000"/>
              </a:lnSpc>
            </a:pPr>
            <a:r>
              <a:rPr lang="en-US" dirty="0"/>
              <a:t>Between 2012-2013, in terms of Profitability, Health Insurance division performs better than Life Insurance division, with Health Insurance increase of 0.9% in gross margin % vs. a 1.4% decrease of Life Insurance gross margin %.</a:t>
            </a:r>
          </a:p>
          <a:p>
            <a:pPr>
              <a:lnSpc>
                <a:spcPct val="120000"/>
              </a:lnSpc>
            </a:pPr>
            <a:r>
              <a:rPr lang="en-US" dirty="0"/>
              <a:t>The above might be explained by Health Insurance increase in YoY sales of 21.8% and a decrease in YoY claims of 27.1% (2012-2013) while Life Insurance demonstrated a stronger increase in YoY claims of 50.4% than its increase of YoY sales of 13.6% (2012-2013).    </a:t>
            </a:r>
          </a:p>
          <a:p>
            <a:endParaRPr lang="LID4096" dirty="0"/>
          </a:p>
        </p:txBody>
      </p:sp>
      <p:pic>
        <p:nvPicPr>
          <p:cNvPr id="7" name="Picture 6" descr="Chart, waterfall chart&#10;&#10;Description automatically generated">
            <a:extLst>
              <a:ext uri="{FF2B5EF4-FFF2-40B4-BE49-F238E27FC236}">
                <a16:creationId xmlns:a16="http://schemas.microsoft.com/office/drawing/2014/main" id="{37A46DEF-6BA6-B8B9-582C-7A25321F9F86}"/>
              </a:ext>
            </a:extLst>
          </p:cNvPr>
          <p:cNvPicPr>
            <a:picLocks noChangeAspect="1"/>
          </p:cNvPicPr>
          <p:nvPr/>
        </p:nvPicPr>
        <p:blipFill>
          <a:blip r:embed="rId2"/>
          <a:stretch>
            <a:fillRect/>
          </a:stretch>
        </p:blipFill>
        <p:spPr>
          <a:xfrm>
            <a:off x="620232" y="4224512"/>
            <a:ext cx="4759841" cy="2054692"/>
          </a:xfrm>
          <a:prstGeom prst="rect">
            <a:avLst/>
          </a:prstGeom>
          <a:ln w="19050">
            <a:solidFill>
              <a:schemeClr val="tx1"/>
            </a:solidFill>
          </a:ln>
        </p:spPr>
      </p:pic>
      <p:pic>
        <p:nvPicPr>
          <p:cNvPr id="10" name="Picture 9" descr="Graphical user interface, application&#10;&#10;Description automatically generated">
            <a:extLst>
              <a:ext uri="{FF2B5EF4-FFF2-40B4-BE49-F238E27FC236}">
                <a16:creationId xmlns:a16="http://schemas.microsoft.com/office/drawing/2014/main" id="{121CD0BF-0239-B354-EF88-75B2AF5DA120}"/>
              </a:ext>
            </a:extLst>
          </p:cNvPr>
          <p:cNvPicPr>
            <a:picLocks noChangeAspect="1"/>
          </p:cNvPicPr>
          <p:nvPr/>
        </p:nvPicPr>
        <p:blipFill>
          <a:blip r:embed="rId3"/>
          <a:stretch>
            <a:fillRect/>
          </a:stretch>
        </p:blipFill>
        <p:spPr>
          <a:xfrm>
            <a:off x="5667154" y="4224512"/>
            <a:ext cx="5904614" cy="2054692"/>
          </a:xfrm>
          <a:prstGeom prst="rect">
            <a:avLst/>
          </a:prstGeom>
          <a:ln w="19050">
            <a:solidFill>
              <a:schemeClr val="tx1"/>
            </a:solidFill>
          </a:ln>
        </p:spPr>
      </p:pic>
    </p:spTree>
    <p:extLst>
      <p:ext uri="{BB962C8B-B14F-4D97-AF65-F5344CB8AC3E}">
        <p14:creationId xmlns:p14="http://schemas.microsoft.com/office/powerpoint/2010/main" val="8461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EFA9-704B-AF52-0BC6-8649CDC3F1A4}"/>
              </a:ext>
            </a:extLst>
          </p:cNvPr>
          <p:cNvSpPr>
            <a:spLocks noGrp="1"/>
          </p:cNvSpPr>
          <p:nvPr>
            <p:ph type="title"/>
          </p:nvPr>
        </p:nvSpPr>
        <p:spPr>
          <a:xfrm>
            <a:off x="1066800" y="642595"/>
            <a:ext cx="10058400" cy="547002"/>
          </a:xfrm>
        </p:spPr>
        <p:txBody>
          <a:bodyPr>
            <a:normAutofit/>
          </a:bodyPr>
          <a:lstStyle/>
          <a:p>
            <a:pPr algn="ctr"/>
            <a:r>
              <a:rPr lang="en-US" sz="3200" dirty="0"/>
              <a:t>Insights – Products &amp; Industry Types</a:t>
            </a:r>
            <a:endParaRPr lang="LID4096" sz="3200" dirty="0"/>
          </a:p>
        </p:txBody>
      </p:sp>
      <p:sp>
        <p:nvSpPr>
          <p:cNvPr id="3" name="Content Placeholder 2">
            <a:extLst>
              <a:ext uri="{FF2B5EF4-FFF2-40B4-BE49-F238E27FC236}">
                <a16:creationId xmlns:a16="http://schemas.microsoft.com/office/drawing/2014/main" id="{D07C4435-46FF-77CC-7A07-3EF52BC7F6A8}"/>
              </a:ext>
            </a:extLst>
          </p:cNvPr>
          <p:cNvSpPr>
            <a:spLocks noGrp="1"/>
          </p:cNvSpPr>
          <p:nvPr>
            <p:ph sz="half" idx="1"/>
          </p:nvPr>
        </p:nvSpPr>
        <p:spPr>
          <a:xfrm>
            <a:off x="637952" y="1209988"/>
            <a:ext cx="6943061" cy="2670896"/>
          </a:xfrm>
          <a:ln w="19050">
            <a:solidFill>
              <a:schemeClr val="tx1"/>
            </a:solidFill>
          </a:ln>
        </p:spPr>
        <p:txBody>
          <a:bodyPr>
            <a:noAutofit/>
          </a:bodyPr>
          <a:lstStyle/>
          <a:p>
            <a:pPr marL="0" indent="0">
              <a:lnSpc>
                <a:spcPct val="120000"/>
              </a:lnSpc>
              <a:buNone/>
            </a:pPr>
            <a:r>
              <a:rPr lang="en-US" sz="1000" dirty="0"/>
              <a:t>In 2013:</a:t>
            </a:r>
          </a:p>
          <a:p>
            <a:pPr>
              <a:lnSpc>
                <a:spcPct val="120000"/>
              </a:lnSpc>
            </a:pPr>
            <a:r>
              <a:rPr lang="en-US" sz="1000" dirty="0"/>
              <a:t>Health3 is the most profitable product in the Health Care segment with $2.7M in profits. It’s the most profitable product among all products in all segment and divisions. In the Health Care segment, it is dominant by both distributors and end-users, as well as in the Americas and EMEA regions. In APAC, though, Health1 is being preferred over Health3, perhaps due to an avg unit price of $7K in that region, much lower than the $15.3K avg unit price of Health3 in APAC. Between 2011-2013, the only time it didn’t reach its target profits was in the 1</a:t>
            </a:r>
            <a:r>
              <a:rPr lang="en-US" sz="1000" baseline="30000" dirty="0"/>
              <a:t>st</a:t>
            </a:r>
            <a:r>
              <a:rPr lang="en-US" sz="1000" dirty="0"/>
              <a:t> quarter of 2012.</a:t>
            </a:r>
          </a:p>
          <a:p>
            <a:pPr>
              <a:lnSpc>
                <a:spcPct val="120000"/>
              </a:lnSpc>
            </a:pPr>
            <a:r>
              <a:rPr lang="en-US" sz="1000" dirty="0"/>
              <a:t>Major1 is the most profitable product in the First-Degree Relative segment with $2.2M in profits.</a:t>
            </a:r>
          </a:p>
          <a:p>
            <a:pPr>
              <a:lnSpc>
                <a:spcPct val="120000"/>
              </a:lnSpc>
            </a:pPr>
            <a:r>
              <a:rPr lang="en-US" sz="1000" dirty="0"/>
              <a:t>economic is the most profitable product in the Third-Degree Relative segment with $982K in profits.</a:t>
            </a:r>
          </a:p>
          <a:p>
            <a:pPr>
              <a:lnSpc>
                <a:spcPct val="120000"/>
              </a:lnSpc>
            </a:pPr>
            <a:r>
              <a:rPr lang="en-US" sz="1000" dirty="0"/>
              <a:t>Live1 is the most profitable product in the Second-Degree Relative segment with $780K in profits.</a:t>
            </a:r>
          </a:p>
          <a:p>
            <a:pPr>
              <a:lnSpc>
                <a:spcPct val="120000"/>
              </a:lnSpc>
            </a:pPr>
            <a:r>
              <a:rPr lang="en-US" sz="1000" dirty="0"/>
              <a:t> Jewelry1 is the most profitable product in the Apartment segment with $228K in profits.</a:t>
            </a:r>
          </a:p>
          <a:p>
            <a:endParaRPr lang="LID4096" sz="1000" dirty="0"/>
          </a:p>
        </p:txBody>
      </p:sp>
      <p:sp>
        <p:nvSpPr>
          <p:cNvPr id="4" name="Content Placeholder 3">
            <a:extLst>
              <a:ext uri="{FF2B5EF4-FFF2-40B4-BE49-F238E27FC236}">
                <a16:creationId xmlns:a16="http://schemas.microsoft.com/office/drawing/2014/main" id="{10222F3F-BE19-AECC-8154-18D9CAC28EB6}"/>
              </a:ext>
            </a:extLst>
          </p:cNvPr>
          <p:cNvSpPr>
            <a:spLocks noGrp="1"/>
          </p:cNvSpPr>
          <p:nvPr>
            <p:ph sz="half" idx="2"/>
          </p:nvPr>
        </p:nvSpPr>
        <p:spPr>
          <a:xfrm>
            <a:off x="7846827" y="1209986"/>
            <a:ext cx="3707217" cy="2670895"/>
          </a:xfrm>
          <a:ln w="19050">
            <a:solidFill>
              <a:schemeClr val="tx1"/>
            </a:solidFill>
          </a:ln>
        </p:spPr>
        <p:txBody>
          <a:bodyPr>
            <a:normAutofit fontScale="55000" lnSpcReduction="20000"/>
          </a:bodyPr>
          <a:lstStyle/>
          <a:p>
            <a:pPr>
              <a:lnSpc>
                <a:spcPct val="120000"/>
              </a:lnSpc>
            </a:pPr>
            <a:r>
              <a:rPr lang="en-US" dirty="0"/>
              <a:t>In 2013, there are significantly less end-users (33%) compared with distributors (67%), although end-users' sales ($8.6M) are much higher than distributors’ sales ($3M).</a:t>
            </a:r>
          </a:p>
          <a:p>
            <a:pPr>
              <a:lnSpc>
                <a:spcPct val="120000"/>
              </a:lnSpc>
            </a:pPr>
            <a:r>
              <a:rPr lang="en-US" dirty="0"/>
              <a:t>In both Americas and APAC there are less end-users who are bringing in more sales and claims than distributors.</a:t>
            </a:r>
          </a:p>
          <a:p>
            <a:pPr>
              <a:lnSpc>
                <a:spcPct val="120000"/>
              </a:lnSpc>
            </a:pPr>
            <a:r>
              <a:rPr lang="en-US" dirty="0"/>
              <a:t>In EMEA, however, distributors are dominant both in customers’ count (74%) and in sales amount ($1.7M) compared with end-users’ count (26%) and sales amount ($0.7M) . Nevertheless, end-users in the EMEA are still responsible for a higher claims amount and their claims ratio is much higher (5.9%) than claims ratio of end-users (2.4%).</a:t>
            </a:r>
          </a:p>
          <a:p>
            <a:endParaRPr lang="LID4096" dirty="0"/>
          </a:p>
        </p:txBody>
      </p:sp>
      <p:pic>
        <p:nvPicPr>
          <p:cNvPr id="6" name="Picture 5" descr="Chart, line chart&#10;&#10;Description automatically generated">
            <a:extLst>
              <a:ext uri="{FF2B5EF4-FFF2-40B4-BE49-F238E27FC236}">
                <a16:creationId xmlns:a16="http://schemas.microsoft.com/office/drawing/2014/main" id="{6FDC3D12-F143-C006-F39A-DC38383595BD}"/>
              </a:ext>
            </a:extLst>
          </p:cNvPr>
          <p:cNvPicPr>
            <a:picLocks noChangeAspect="1"/>
          </p:cNvPicPr>
          <p:nvPr/>
        </p:nvPicPr>
        <p:blipFill>
          <a:blip r:embed="rId2"/>
          <a:stretch>
            <a:fillRect/>
          </a:stretch>
        </p:blipFill>
        <p:spPr>
          <a:xfrm>
            <a:off x="637953" y="3901275"/>
            <a:ext cx="3476848" cy="2435730"/>
          </a:xfrm>
          <a:prstGeom prst="rect">
            <a:avLst/>
          </a:prstGeom>
          <a:ln w="19050">
            <a:solidFill>
              <a:schemeClr val="tx1"/>
            </a:solidFill>
          </a:ln>
        </p:spPr>
      </p:pic>
      <p:pic>
        <p:nvPicPr>
          <p:cNvPr id="8" name="Picture 7" descr="Chart, pie chart&#10;&#10;Description automatically generated">
            <a:extLst>
              <a:ext uri="{FF2B5EF4-FFF2-40B4-BE49-F238E27FC236}">
                <a16:creationId xmlns:a16="http://schemas.microsoft.com/office/drawing/2014/main" id="{A7391874-E7B1-D7FC-6025-41C5CF97AE22}"/>
              </a:ext>
            </a:extLst>
          </p:cNvPr>
          <p:cNvPicPr>
            <a:picLocks noChangeAspect="1"/>
          </p:cNvPicPr>
          <p:nvPr/>
        </p:nvPicPr>
        <p:blipFill>
          <a:blip r:embed="rId3"/>
          <a:stretch>
            <a:fillRect/>
          </a:stretch>
        </p:blipFill>
        <p:spPr>
          <a:xfrm>
            <a:off x="7846826" y="3880882"/>
            <a:ext cx="3707217" cy="2456124"/>
          </a:xfrm>
          <a:prstGeom prst="rect">
            <a:avLst/>
          </a:prstGeom>
          <a:ln w="19050">
            <a:solidFill>
              <a:schemeClr val="tx1"/>
            </a:solidFill>
          </a:ln>
        </p:spPr>
      </p:pic>
      <p:pic>
        <p:nvPicPr>
          <p:cNvPr id="7" name="Picture 6" descr="Chart&#10;&#10;Description automatically generated with medium confidence">
            <a:extLst>
              <a:ext uri="{FF2B5EF4-FFF2-40B4-BE49-F238E27FC236}">
                <a16:creationId xmlns:a16="http://schemas.microsoft.com/office/drawing/2014/main" id="{B95973C7-535B-AE57-E09D-8D1999E95E85}"/>
              </a:ext>
            </a:extLst>
          </p:cNvPr>
          <p:cNvPicPr>
            <a:picLocks noChangeAspect="1"/>
          </p:cNvPicPr>
          <p:nvPr/>
        </p:nvPicPr>
        <p:blipFill>
          <a:blip r:embed="rId4"/>
          <a:stretch>
            <a:fillRect/>
          </a:stretch>
        </p:blipFill>
        <p:spPr>
          <a:xfrm>
            <a:off x="4148023" y="3880881"/>
            <a:ext cx="3432990" cy="2456124"/>
          </a:xfrm>
          <a:prstGeom prst="rect">
            <a:avLst/>
          </a:prstGeom>
          <a:ln w="19050">
            <a:solidFill>
              <a:schemeClr val="tx1"/>
            </a:solidFill>
          </a:ln>
        </p:spPr>
      </p:pic>
    </p:spTree>
    <p:extLst>
      <p:ext uri="{BB962C8B-B14F-4D97-AF65-F5344CB8AC3E}">
        <p14:creationId xmlns:p14="http://schemas.microsoft.com/office/powerpoint/2010/main" val="3371460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EFA9-704B-AF52-0BC6-8649CDC3F1A4}"/>
              </a:ext>
            </a:extLst>
          </p:cNvPr>
          <p:cNvSpPr>
            <a:spLocks noGrp="1"/>
          </p:cNvSpPr>
          <p:nvPr>
            <p:ph type="title"/>
          </p:nvPr>
        </p:nvSpPr>
        <p:spPr>
          <a:xfrm>
            <a:off x="1066800" y="642594"/>
            <a:ext cx="10058400" cy="463192"/>
          </a:xfrm>
        </p:spPr>
        <p:txBody>
          <a:bodyPr>
            <a:normAutofit fontScale="90000"/>
          </a:bodyPr>
          <a:lstStyle/>
          <a:p>
            <a:pPr algn="ctr"/>
            <a:r>
              <a:rPr lang="en-US" dirty="0"/>
              <a:t>Insights – Regions &amp; Regional Opportunity</a:t>
            </a:r>
            <a:endParaRPr lang="LID4096" dirty="0"/>
          </a:p>
        </p:txBody>
      </p:sp>
      <p:sp>
        <p:nvSpPr>
          <p:cNvPr id="3" name="Content Placeholder 2">
            <a:extLst>
              <a:ext uri="{FF2B5EF4-FFF2-40B4-BE49-F238E27FC236}">
                <a16:creationId xmlns:a16="http://schemas.microsoft.com/office/drawing/2014/main" id="{D07C4435-46FF-77CC-7A07-3EF52BC7F6A8}"/>
              </a:ext>
            </a:extLst>
          </p:cNvPr>
          <p:cNvSpPr>
            <a:spLocks noGrp="1"/>
          </p:cNvSpPr>
          <p:nvPr>
            <p:ph sz="half" idx="1"/>
          </p:nvPr>
        </p:nvSpPr>
        <p:spPr>
          <a:xfrm>
            <a:off x="606059" y="1684591"/>
            <a:ext cx="6092454" cy="2277493"/>
          </a:xfrm>
          <a:ln w="19050">
            <a:solidFill>
              <a:schemeClr val="tx1"/>
            </a:solidFill>
          </a:ln>
        </p:spPr>
        <p:txBody>
          <a:bodyPr>
            <a:normAutofit fontScale="55000" lnSpcReduction="20000"/>
          </a:bodyPr>
          <a:lstStyle/>
          <a:p>
            <a:pPr marL="0" indent="0">
              <a:lnSpc>
                <a:spcPct val="120000"/>
              </a:lnSpc>
              <a:buNone/>
            </a:pPr>
            <a:r>
              <a:rPr lang="en-US" dirty="0"/>
              <a:t>In 2013:</a:t>
            </a:r>
          </a:p>
          <a:p>
            <a:pPr>
              <a:lnSpc>
                <a:spcPct val="120000"/>
              </a:lnSpc>
            </a:pPr>
            <a:r>
              <a:rPr lang="en-US" dirty="0"/>
              <a:t>The largest region in terms of profits is Americas with $4.8M, while EMEA is the smallest with $2.4M in profits.</a:t>
            </a:r>
          </a:p>
          <a:p>
            <a:pPr>
              <a:lnSpc>
                <a:spcPct val="120000"/>
              </a:lnSpc>
            </a:pPr>
            <a:r>
              <a:rPr lang="en-US" dirty="0"/>
              <a:t>Americas dominates the Health Insurance and Property Insurance divisions in terms of profits, while APAC dominates the Life Insurance division.</a:t>
            </a:r>
          </a:p>
          <a:p>
            <a:pPr>
              <a:lnSpc>
                <a:spcPct val="120000"/>
              </a:lnSpc>
            </a:pPr>
            <a:r>
              <a:rPr lang="en-US" dirty="0"/>
              <a:t>End-users in Americas and APAC are bringing in more profits vs distributors, while distributors in EMEA are bringing in much more profits vs end-users.  </a:t>
            </a:r>
          </a:p>
          <a:p>
            <a:endParaRPr lang="LID4096" dirty="0"/>
          </a:p>
        </p:txBody>
      </p:sp>
      <p:sp>
        <p:nvSpPr>
          <p:cNvPr id="4" name="Content Placeholder 3">
            <a:extLst>
              <a:ext uri="{FF2B5EF4-FFF2-40B4-BE49-F238E27FC236}">
                <a16:creationId xmlns:a16="http://schemas.microsoft.com/office/drawing/2014/main" id="{10222F3F-BE19-AECC-8154-18D9CAC28EB6}"/>
              </a:ext>
            </a:extLst>
          </p:cNvPr>
          <p:cNvSpPr>
            <a:spLocks noGrp="1"/>
          </p:cNvSpPr>
          <p:nvPr>
            <p:ph sz="half" idx="2"/>
          </p:nvPr>
        </p:nvSpPr>
        <p:spPr>
          <a:xfrm>
            <a:off x="7070653" y="1684590"/>
            <a:ext cx="4486938" cy="2277493"/>
          </a:xfrm>
          <a:ln w="19050">
            <a:solidFill>
              <a:schemeClr val="tx1"/>
            </a:solidFill>
          </a:ln>
        </p:spPr>
        <p:txBody>
          <a:bodyPr>
            <a:normAutofit fontScale="55000" lnSpcReduction="20000"/>
          </a:bodyPr>
          <a:lstStyle/>
          <a:p>
            <a:pPr>
              <a:lnSpc>
                <a:spcPct val="120000"/>
              </a:lnSpc>
            </a:pPr>
            <a:r>
              <a:rPr lang="en-US" dirty="0"/>
              <a:t>Products in the Property Insurance division has a high potential to marketing it to the company’s customers in the EMEA, as only  31.1% of this region’s customers are placing orders per these products.</a:t>
            </a:r>
          </a:p>
          <a:p>
            <a:pPr>
              <a:lnSpc>
                <a:spcPct val="120000"/>
              </a:lnSpc>
            </a:pPr>
            <a:r>
              <a:rPr lang="en-US" dirty="0"/>
              <a:t>There is a high potential to market Live2 product in Americas as 0% of the region’s customers is currently buying it.</a:t>
            </a:r>
          </a:p>
          <a:p>
            <a:pPr>
              <a:lnSpc>
                <a:spcPct val="120000"/>
              </a:lnSpc>
            </a:pPr>
            <a:r>
              <a:rPr lang="en-US" dirty="0"/>
              <a:t>There is a medium opportunity to market Health2 in Americas as 40% of the region’s customers is currently buying it.</a:t>
            </a:r>
          </a:p>
          <a:p>
            <a:pPr>
              <a:lnSpc>
                <a:spcPct val="120000"/>
              </a:lnSpc>
            </a:pPr>
            <a:r>
              <a:rPr lang="en-US" dirty="0"/>
              <a:t>There is a medium opportunity to market Jewelry1 in Americas as 60% of the region’s customers is currently buying it.</a:t>
            </a:r>
          </a:p>
          <a:p>
            <a:pPr>
              <a:lnSpc>
                <a:spcPct val="120000"/>
              </a:lnSpc>
            </a:pPr>
            <a:r>
              <a:rPr lang="en-US" dirty="0"/>
              <a:t>Jewelry2 has a high potential in Americas as only 20% of existing customers in the region buying it.</a:t>
            </a:r>
          </a:p>
          <a:p>
            <a:endParaRPr lang="LID4096" dirty="0"/>
          </a:p>
        </p:txBody>
      </p:sp>
      <p:pic>
        <p:nvPicPr>
          <p:cNvPr id="6" name="Picture 5" descr="Table&#10;&#10;Description automatically generated">
            <a:extLst>
              <a:ext uri="{FF2B5EF4-FFF2-40B4-BE49-F238E27FC236}">
                <a16:creationId xmlns:a16="http://schemas.microsoft.com/office/drawing/2014/main" id="{5F1706F8-1625-DD30-6EAB-274580A8666D}"/>
              </a:ext>
            </a:extLst>
          </p:cNvPr>
          <p:cNvPicPr>
            <a:picLocks noChangeAspect="1"/>
          </p:cNvPicPr>
          <p:nvPr/>
        </p:nvPicPr>
        <p:blipFill>
          <a:blip r:embed="rId2"/>
          <a:stretch>
            <a:fillRect/>
          </a:stretch>
        </p:blipFill>
        <p:spPr>
          <a:xfrm>
            <a:off x="606059" y="3962084"/>
            <a:ext cx="6092453" cy="2277492"/>
          </a:xfrm>
          <a:prstGeom prst="rect">
            <a:avLst/>
          </a:prstGeom>
          <a:ln w="19050">
            <a:solidFill>
              <a:schemeClr val="tx1"/>
            </a:solidFill>
          </a:ln>
        </p:spPr>
      </p:pic>
      <p:pic>
        <p:nvPicPr>
          <p:cNvPr id="8" name="Picture 7" descr="Table&#10;&#10;Description automatically generated">
            <a:extLst>
              <a:ext uri="{FF2B5EF4-FFF2-40B4-BE49-F238E27FC236}">
                <a16:creationId xmlns:a16="http://schemas.microsoft.com/office/drawing/2014/main" id="{A8BF56FC-80C1-F402-2E44-5CA7116B7448}"/>
              </a:ext>
            </a:extLst>
          </p:cNvPr>
          <p:cNvPicPr>
            <a:picLocks noChangeAspect="1"/>
          </p:cNvPicPr>
          <p:nvPr/>
        </p:nvPicPr>
        <p:blipFill>
          <a:blip r:embed="rId3"/>
          <a:stretch>
            <a:fillRect/>
          </a:stretch>
        </p:blipFill>
        <p:spPr>
          <a:xfrm>
            <a:off x="7070651" y="3962083"/>
            <a:ext cx="4486939" cy="2277493"/>
          </a:xfrm>
          <a:prstGeom prst="rect">
            <a:avLst/>
          </a:prstGeom>
          <a:ln w="19050">
            <a:solidFill>
              <a:schemeClr val="tx1"/>
            </a:solidFill>
          </a:ln>
        </p:spPr>
      </p:pic>
    </p:spTree>
    <p:extLst>
      <p:ext uri="{BB962C8B-B14F-4D97-AF65-F5344CB8AC3E}">
        <p14:creationId xmlns:p14="http://schemas.microsoft.com/office/powerpoint/2010/main" val="356453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EFA9-704B-AF52-0BC6-8649CDC3F1A4}"/>
              </a:ext>
            </a:extLst>
          </p:cNvPr>
          <p:cNvSpPr>
            <a:spLocks noGrp="1"/>
          </p:cNvSpPr>
          <p:nvPr>
            <p:ph type="title"/>
          </p:nvPr>
        </p:nvSpPr>
        <p:spPr>
          <a:xfrm>
            <a:off x="1066800" y="642594"/>
            <a:ext cx="10058400" cy="463192"/>
          </a:xfrm>
        </p:spPr>
        <p:txBody>
          <a:bodyPr>
            <a:normAutofit fontScale="90000"/>
          </a:bodyPr>
          <a:lstStyle/>
          <a:p>
            <a:pPr algn="ctr"/>
            <a:r>
              <a:rPr lang="en-US" dirty="0"/>
              <a:t>Insights – Customers &amp; Risk</a:t>
            </a:r>
            <a:endParaRPr lang="LID4096" dirty="0"/>
          </a:p>
        </p:txBody>
      </p:sp>
      <p:sp>
        <p:nvSpPr>
          <p:cNvPr id="3" name="Content Placeholder 2">
            <a:extLst>
              <a:ext uri="{FF2B5EF4-FFF2-40B4-BE49-F238E27FC236}">
                <a16:creationId xmlns:a16="http://schemas.microsoft.com/office/drawing/2014/main" id="{D07C4435-46FF-77CC-7A07-3EF52BC7F6A8}"/>
              </a:ext>
            </a:extLst>
          </p:cNvPr>
          <p:cNvSpPr>
            <a:spLocks noGrp="1"/>
          </p:cNvSpPr>
          <p:nvPr>
            <p:ph sz="half" idx="1"/>
          </p:nvPr>
        </p:nvSpPr>
        <p:spPr>
          <a:xfrm>
            <a:off x="728663" y="1720357"/>
            <a:ext cx="3120323" cy="1841558"/>
          </a:xfrm>
          <a:ln w="19050">
            <a:solidFill>
              <a:schemeClr val="tx1"/>
            </a:solidFill>
          </a:ln>
        </p:spPr>
        <p:txBody>
          <a:bodyPr>
            <a:normAutofit fontScale="62500" lnSpcReduction="20000"/>
          </a:bodyPr>
          <a:lstStyle/>
          <a:p>
            <a:pPr>
              <a:lnSpc>
                <a:spcPct val="120000"/>
              </a:lnSpc>
            </a:pPr>
            <a:r>
              <a:rPr lang="en-US" dirty="0"/>
              <a:t>New Customers count is gradually dropping during the first year, 2011, and is consistently low (less than 10%) except for the 2</a:t>
            </a:r>
            <a:r>
              <a:rPr lang="en-US" baseline="30000" dirty="0"/>
              <a:t>nd</a:t>
            </a:r>
            <a:r>
              <a:rPr lang="en-US" dirty="0"/>
              <a:t> quarter of 2013 with 15.4% new customers count.</a:t>
            </a:r>
          </a:p>
          <a:p>
            <a:pPr>
              <a:lnSpc>
                <a:spcPct val="120000"/>
              </a:lnSpc>
            </a:pPr>
            <a:r>
              <a:rPr lang="en-US" dirty="0"/>
              <a:t>Repeat customers are steadily responsible for more than 96% of sales amount ever since the 2</a:t>
            </a:r>
            <a:r>
              <a:rPr lang="en-US" baseline="30000" dirty="0"/>
              <a:t>nd</a:t>
            </a:r>
            <a:r>
              <a:rPr lang="en-US" dirty="0"/>
              <a:t> quarter of 2011.</a:t>
            </a:r>
          </a:p>
          <a:p>
            <a:endParaRPr lang="LID4096" dirty="0"/>
          </a:p>
        </p:txBody>
      </p:sp>
      <p:sp>
        <p:nvSpPr>
          <p:cNvPr id="4" name="Content Placeholder 3">
            <a:extLst>
              <a:ext uri="{FF2B5EF4-FFF2-40B4-BE49-F238E27FC236}">
                <a16:creationId xmlns:a16="http://schemas.microsoft.com/office/drawing/2014/main" id="{10222F3F-BE19-AECC-8154-18D9CAC28EB6}"/>
              </a:ext>
            </a:extLst>
          </p:cNvPr>
          <p:cNvSpPr>
            <a:spLocks noGrp="1"/>
          </p:cNvSpPr>
          <p:nvPr>
            <p:ph sz="half" idx="2"/>
          </p:nvPr>
        </p:nvSpPr>
        <p:spPr>
          <a:xfrm>
            <a:off x="4167963" y="1720356"/>
            <a:ext cx="7410893" cy="1841558"/>
          </a:xfrm>
          <a:ln w="19050">
            <a:solidFill>
              <a:schemeClr val="tx1"/>
            </a:solidFill>
          </a:ln>
        </p:spPr>
        <p:txBody>
          <a:bodyPr>
            <a:normAutofit fontScale="62500" lnSpcReduction="20000"/>
          </a:bodyPr>
          <a:lstStyle/>
          <a:p>
            <a:pPr>
              <a:lnSpc>
                <a:spcPct val="120000"/>
              </a:lnSpc>
            </a:pPr>
            <a:r>
              <a:rPr lang="en-US" dirty="0"/>
              <a:t>There are 3 customers with a “Very High” risk grade (Linnie, Kasha, and Caren), all are from the EMEA.</a:t>
            </a:r>
          </a:p>
          <a:p>
            <a:pPr>
              <a:lnSpc>
                <a:spcPct val="120000"/>
              </a:lnSpc>
            </a:pPr>
            <a:r>
              <a:rPr lang="en-US" dirty="0"/>
              <a:t>Risk is considered low in APAC (0.2 rank) and in the EMEA (0.4 rank), but Medium in Americas (3.4 rank).</a:t>
            </a:r>
          </a:p>
          <a:p>
            <a:pPr>
              <a:lnSpc>
                <a:spcPct val="120000"/>
              </a:lnSpc>
            </a:pPr>
            <a:r>
              <a:rPr lang="en-US" dirty="0"/>
              <a:t>The company is diverging between Medium and Low risk grades, with a tendency towards Medium rank.</a:t>
            </a:r>
          </a:p>
          <a:p>
            <a:pPr>
              <a:lnSpc>
                <a:spcPct val="120000"/>
              </a:lnSpc>
            </a:pPr>
            <a:r>
              <a:rPr lang="en-US" dirty="0"/>
              <a:t>Distributors present almost no risk in all regions, while end-users present higher risk grades, especially in the Americas and EMEA.</a:t>
            </a:r>
          </a:p>
          <a:p>
            <a:endParaRPr lang="LID4096" dirty="0"/>
          </a:p>
        </p:txBody>
      </p:sp>
      <p:pic>
        <p:nvPicPr>
          <p:cNvPr id="6" name="Picture 5" descr="Chart, line chart&#10;&#10;Description automatically generated">
            <a:extLst>
              <a:ext uri="{FF2B5EF4-FFF2-40B4-BE49-F238E27FC236}">
                <a16:creationId xmlns:a16="http://schemas.microsoft.com/office/drawing/2014/main" id="{570C8188-36DE-0232-7C8D-43CF5E119EAF}"/>
              </a:ext>
            </a:extLst>
          </p:cNvPr>
          <p:cNvPicPr>
            <a:picLocks noChangeAspect="1"/>
          </p:cNvPicPr>
          <p:nvPr/>
        </p:nvPicPr>
        <p:blipFill>
          <a:blip r:embed="rId2"/>
          <a:stretch>
            <a:fillRect/>
          </a:stretch>
        </p:blipFill>
        <p:spPr>
          <a:xfrm>
            <a:off x="728663" y="3561913"/>
            <a:ext cx="3120323" cy="2571749"/>
          </a:xfrm>
          <a:prstGeom prst="rect">
            <a:avLst/>
          </a:prstGeom>
          <a:ln w="19050">
            <a:solidFill>
              <a:schemeClr val="tx1"/>
            </a:solidFill>
          </a:ln>
        </p:spPr>
      </p:pic>
      <p:pic>
        <p:nvPicPr>
          <p:cNvPr id="8" name="Picture 7" descr="Table&#10;&#10;Description automatically generated">
            <a:extLst>
              <a:ext uri="{FF2B5EF4-FFF2-40B4-BE49-F238E27FC236}">
                <a16:creationId xmlns:a16="http://schemas.microsoft.com/office/drawing/2014/main" id="{B79AE3AF-E7E8-4E53-C68E-750FE4824921}"/>
              </a:ext>
            </a:extLst>
          </p:cNvPr>
          <p:cNvPicPr>
            <a:picLocks noChangeAspect="1"/>
          </p:cNvPicPr>
          <p:nvPr/>
        </p:nvPicPr>
        <p:blipFill>
          <a:blip r:embed="rId3"/>
          <a:stretch>
            <a:fillRect/>
          </a:stretch>
        </p:blipFill>
        <p:spPr>
          <a:xfrm>
            <a:off x="4167963" y="3561913"/>
            <a:ext cx="7410893" cy="2571750"/>
          </a:xfrm>
          <a:prstGeom prst="rect">
            <a:avLst/>
          </a:prstGeom>
          <a:ln w="19050">
            <a:solidFill>
              <a:schemeClr val="tx1"/>
            </a:solidFill>
          </a:ln>
        </p:spPr>
      </p:pic>
    </p:spTree>
    <p:extLst>
      <p:ext uri="{BB962C8B-B14F-4D97-AF65-F5344CB8AC3E}">
        <p14:creationId xmlns:p14="http://schemas.microsoft.com/office/powerpoint/2010/main" val="317035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292A8-5927-EED6-553A-F35F9F483696}"/>
              </a:ext>
            </a:extLst>
          </p:cNvPr>
          <p:cNvSpPr>
            <a:spLocks noGrp="1"/>
          </p:cNvSpPr>
          <p:nvPr>
            <p:ph type="title"/>
          </p:nvPr>
        </p:nvSpPr>
        <p:spPr>
          <a:xfrm>
            <a:off x="557720" y="612843"/>
            <a:ext cx="2312480" cy="903723"/>
          </a:xfrm>
        </p:spPr>
        <p:txBody>
          <a:bodyPr anchor="ctr">
            <a:normAutofit/>
          </a:bodyPr>
          <a:lstStyle/>
          <a:p>
            <a:r>
              <a:rPr lang="en-US" sz="2800" dirty="0"/>
              <a:t>Datasets</a:t>
            </a:r>
            <a:endParaRPr lang="LID4096" sz="2800" dirty="0"/>
          </a:p>
        </p:txBody>
      </p:sp>
      <p:sp>
        <p:nvSpPr>
          <p:cNvPr id="3" name="Content Placeholder 2">
            <a:extLst>
              <a:ext uri="{FF2B5EF4-FFF2-40B4-BE49-F238E27FC236}">
                <a16:creationId xmlns:a16="http://schemas.microsoft.com/office/drawing/2014/main" id="{B48FB1A6-550D-D458-C00B-34C86F760BF1}"/>
              </a:ext>
            </a:extLst>
          </p:cNvPr>
          <p:cNvSpPr>
            <a:spLocks noGrp="1"/>
          </p:cNvSpPr>
          <p:nvPr>
            <p:ph idx="1"/>
          </p:nvPr>
        </p:nvSpPr>
        <p:spPr>
          <a:xfrm>
            <a:off x="557720" y="1716357"/>
            <a:ext cx="2312479" cy="4287654"/>
          </a:xfrm>
        </p:spPr>
        <p:txBody>
          <a:bodyPr>
            <a:normAutofit/>
          </a:bodyPr>
          <a:lstStyle/>
          <a:p>
            <a:pPr marL="0" indent="0">
              <a:lnSpc>
                <a:spcPct val="90000"/>
              </a:lnSpc>
              <a:spcAft>
                <a:spcPts val="800"/>
              </a:spcAft>
              <a:buNone/>
            </a:pPr>
            <a:r>
              <a:rPr lang="en-US" sz="11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An SQL file which contains the following 6 tables:</a:t>
            </a:r>
          </a:p>
          <a:p>
            <a:pPr lvl="2">
              <a:lnSpc>
                <a:spcPct val="90000"/>
              </a:lnSpc>
              <a:spcAft>
                <a:spcPts val="800"/>
              </a:spcAft>
            </a:pPr>
            <a:r>
              <a:rPr lang="en-US"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Customers table – 5 columns, 94 rows</a:t>
            </a:r>
          </a:p>
          <a:p>
            <a:pPr lvl="2">
              <a:lnSpc>
                <a:spcPct val="90000"/>
              </a:lnSpc>
              <a:spcAft>
                <a:spcPts val="800"/>
              </a:spcAft>
            </a:pPr>
            <a:r>
              <a:rPr lang="en-US"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Divisions table – 3 columns, 3 rows</a:t>
            </a:r>
          </a:p>
          <a:p>
            <a:pPr lvl="2">
              <a:lnSpc>
                <a:spcPct val="90000"/>
              </a:lnSpc>
              <a:spcAft>
                <a:spcPts val="800"/>
              </a:spcAft>
            </a:pPr>
            <a:r>
              <a:rPr lang="en-US"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OrderLines table – 5 columns, 12,973 rows</a:t>
            </a:r>
          </a:p>
          <a:p>
            <a:pPr lvl="2">
              <a:lnSpc>
                <a:spcPct val="90000"/>
              </a:lnSpc>
              <a:spcAft>
                <a:spcPts val="800"/>
              </a:spcAft>
            </a:pPr>
            <a:r>
              <a:rPr lang="en-US"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Orders table – 4 columns, 571 rows</a:t>
            </a:r>
          </a:p>
          <a:p>
            <a:pPr lvl="2">
              <a:lnSpc>
                <a:spcPct val="90000"/>
              </a:lnSpc>
              <a:spcAft>
                <a:spcPts val="800"/>
              </a:spcAft>
            </a:pPr>
            <a:r>
              <a:rPr lang="en-US"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Products table – 5 columns, 16 rows</a:t>
            </a:r>
          </a:p>
          <a:p>
            <a:pPr lvl="2">
              <a:lnSpc>
                <a:spcPct val="90000"/>
              </a:lnSpc>
              <a:spcAft>
                <a:spcPts val="800"/>
              </a:spcAft>
            </a:pPr>
            <a:r>
              <a:rPr lang="en-US"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Segments table – 3 columns, 5 rows</a:t>
            </a:r>
          </a:p>
          <a:p>
            <a:pPr>
              <a:lnSpc>
                <a:spcPct val="90000"/>
              </a:lnSpc>
              <a:spcAft>
                <a:spcPts val="800"/>
              </a:spcAft>
            </a:pPr>
            <a:r>
              <a:rPr lang="en-US" sz="11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A CSV file which contains 1 table:</a:t>
            </a:r>
          </a:p>
          <a:p>
            <a:pPr lvl="2">
              <a:lnSpc>
                <a:spcPct val="90000"/>
              </a:lnSpc>
              <a:spcAft>
                <a:spcPts val="800"/>
              </a:spcAft>
            </a:pPr>
            <a:r>
              <a:rPr lang="en-US"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Regions table – 3 columns, 68 rows</a:t>
            </a:r>
          </a:p>
          <a:p>
            <a:pPr>
              <a:lnSpc>
                <a:spcPct val="90000"/>
              </a:lnSpc>
            </a:pPr>
            <a:endParaRPr lang="LID4096" sz="900" dirty="0">
              <a:solidFill>
                <a:schemeClr val="tx1">
                  <a:lumMod val="85000"/>
                  <a:lumOff val="15000"/>
                </a:schemeClr>
              </a:solidFill>
            </a:endParaRPr>
          </a:p>
        </p:txBody>
      </p:sp>
      <p:sp>
        <p:nvSpPr>
          <p:cNvPr id="37" name="Rectangle 3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12" name="Picture 11" descr="Table&#10;&#10;Description automatically generated">
            <a:extLst>
              <a:ext uri="{FF2B5EF4-FFF2-40B4-BE49-F238E27FC236}">
                <a16:creationId xmlns:a16="http://schemas.microsoft.com/office/drawing/2014/main" id="{F85374AF-8390-3429-6BBB-61D4E22FCAF4}"/>
              </a:ext>
            </a:extLst>
          </p:cNvPr>
          <p:cNvPicPr>
            <a:picLocks noChangeAspect="1"/>
          </p:cNvPicPr>
          <p:nvPr/>
        </p:nvPicPr>
        <p:blipFill>
          <a:blip r:embed="rId2"/>
          <a:stretch>
            <a:fillRect/>
          </a:stretch>
        </p:blipFill>
        <p:spPr>
          <a:xfrm>
            <a:off x="3866424" y="791737"/>
            <a:ext cx="7618793" cy="5319131"/>
          </a:xfrm>
          <a:prstGeom prst="rect">
            <a:avLst/>
          </a:prstGeom>
        </p:spPr>
      </p:pic>
    </p:spTree>
    <p:extLst>
      <p:ext uri="{BB962C8B-B14F-4D97-AF65-F5344CB8AC3E}">
        <p14:creationId xmlns:p14="http://schemas.microsoft.com/office/powerpoint/2010/main" val="36992721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19E5E317-7953-3267-EE89-9F049E9644A5}"/>
              </a:ext>
            </a:extLst>
          </p:cNvPr>
          <p:cNvSpPr>
            <a:spLocks noGrp="1"/>
          </p:cNvSpPr>
          <p:nvPr>
            <p:ph type="title"/>
          </p:nvPr>
        </p:nvSpPr>
        <p:spPr>
          <a:xfrm>
            <a:off x="1066800" y="642594"/>
            <a:ext cx="10058400" cy="1371600"/>
          </a:xfrm>
        </p:spPr>
        <p:txBody>
          <a:bodyPr>
            <a:normAutofit/>
          </a:bodyPr>
          <a:lstStyle/>
          <a:p>
            <a:pPr algn="ctr"/>
            <a:r>
              <a:rPr lang="en-US" dirty="0"/>
              <a:t>Data Exploration using Dax Queries</a:t>
            </a:r>
            <a:endParaRPr lang="LID4096" dirty="0"/>
          </a:p>
        </p:txBody>
      </p:sp>
      <p:graphicFrame>
        <p:nvGraphicFramePr>
          <p:cNvPr id="5" name="Content Placeholder 2">
            <a:extLst>
              <a:ext uri="{FF2B5EF4-FFF2-40B4-BE49-F238E27FC236}">
                <a16:creationId xmlns:a16="http://schemas.microsoft.com/office/drawing/2014/main" id="{9520CDF8-A83B-CCB0-8FBD-4225A5A8EA7A}"/>
              </a:ext>
            </a:extLst>
          </p:cNvPr>
          <p:cNvGraphicFramePr>
            <a:graphicFrameLocks noGrp="1"/>
          </p:cNvGraphicFramePr>
          <p:nvPr>
            <p:ph idx="1"/>
            <p:extLst>
              <p:ext uri="{D42A27DB-BD31-4B8C-83A1-F6EECF244321}">
                <p14:modId xmlns:p14="http://schemas.microsoft.com/office/powerpoint/2010/main" val="962541537"/>
              </p:ext>
            </p:extLst>
          </p:nvPr>
        </p:nvGraphicFramePr>
        <p:xfrm>
          <a:off x="1066800" y="2014193"/>
          <a:ext cx="10058400" cy="4342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069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1">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3">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041E2D51-B24C-3FA2-4B23-D1C00E4E1E97}"/>
              </a:ext>
            </a:extLst>
          </p:cNvPr>
          <p:cNvSpPr>
            <a:spLocks noGrp="1"/>
          </p:cNvSpPr>
          <p:nvPr>
            <p:ph type="title"/>
          </p:nvPr>
        </p:nvSpPr>
        <p:spPr>
          <a:xfrm>
            <a:off x="573409" y="559477"/>
            <a:ext cx="3765200" cy="5709931"/>
          </a:xfrm>
        </p:spPr>
        <p:txBody>
          <a:bodyPr>
            <a:normAutofit/>
          </a:bodyPr>
          <a:lstStyle/>
          <a:p>
            <a:pPr algn="ctr"/>
            <a:r>
              <a:rPr lang="en-US"/>
              <a:t>Assumptions &amp; Issues</a:t>
            </a:r>
            <a:endParaRPr lang="LID4096"/>
          </a:p>
        </p:txBody>
      </p:sp>
      <p:sp>
        <p:nvSpPr>
          <p:cNvPr id="70" name="Rectangle 65">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7" name="Content Placeholder 2">
            <a:extLst>
              <a:ext uri="{FF2B5EF4-FFF2-40B4-BE49-F238E27FC236}">
                <a16:creationId xmlns:a16="http://schemas.microsoft.com/office/drawing/2014/main" id="{7FBC4A19-DE18-5A87-314E-EC0FA47CE237}"/>
              </a:ext>
            </a:extLst>
          </p:cNvPr>
          <p:cNvGraphicFramePr>
            <a:graphicFrameLocks noGrp="1"/>
          </p:cNvGraphicFramePr>
          <p:nvPr>
            <p:ph idx="1"/>
            <p:extLst>
              <p:ext uri="{D42A27DB-BD31-4B8C-83A1-F6EECF244321}">
                <p14:modId xmlns:p14="http://schemas.microsoft.com/office/powerpoint/2010/main" val="397303570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48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1D24-732F-4B01-6146-B97A488E1662}"/>
              </a:ext>
            </a:extLst>
          </p:cNvPr>
          <p:cNvSpPr>
            <a:spLocks noGrp="1"/>
          </p:cNvSpPr>
          <p:nvPr>
            <p:ph type="title"/>
          </p:nvPr>
        </p:nvSpPr>
        <p:spPr>
          <a:xfrm>
            <a:off x="557720" y="612843"/>
            <a:ext cx="2312480" cy="1499738"/>
          </a:xfrm>
        </p:spPr>
        <p:txBody>
          <a:bodyPr anchor="b">
            <a:normAutofit/>
          </a:bodyPr>
          <a:lstStyle/>
          <a:p>
            <a:r>
              <a:rPr lang="en-US" sz="2400"/>
              <a:t>Dimensional Modeling Star Schema Design</a:t>
            </a:r>
            <a:endParaRPr lang="LID4096" sz="2400"/>
          </a:p>
        </p:txBody>
      </p:sp>
      <p:sp>
        <p:nvSpPr>
          <p:cNvPr id="3" name="Content Placeholder 2">
            <a:extLst>
              <a:ext uri="{FF2B5EF4-FFF2-40B4-BE49-F238E27FC236}">
                <a16:creationId xmlns:a16="http://schemas.microsoft.com/office/drawing/2014/main" id="{4E5059C6-30B1-60CE-D9F8-7F6F472C4BEB}"/>
              </a:ext>
            </a:extLst>
          </p:cNvPr>
          <p:cNvSpPr>
            <a:spLocks noGrp="1"/>
          </p:cNvSpPr>
          <p:nvPr>
            <p:ph idx="1"/>
          </p:nvPr>
        </p:nvSpPr>
        <p:spPr>
          <a:xfrm>
            <a:off x="557720" y="2149813"/>
            <a:ext cx="2312479" cy="3854197"/>
          </a:xfrm>
        </p:spPr>
        <p:txBody>
          <a:bodyPr>
            <a:normAutofit/>
          </a:bodyPr>
          <a:lstStyle/>
          <a:p>
            <a:pPr marL="0" indent="0">
              <a:buNone/>
            </a:pPr>
            <a:r>
              <a:rPr lang="en-US"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rPr>
              <a:t>Moving into a dimensional modeling star schema design, a SalesFact table was identified, as well as Dim_Orders, Dim_Customers, Dim_Products and Dim_Dates</a:t>
            </a:r>
            <a:r>
              <a:rPr lang="en-US" dirty="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 and their relationships.</a:t>
            </a:r>
            <a:endParaRPr lang="en-US"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US" dirty="0">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a:p>
            <a:pPr marL="0" indent="0">
              <a:buNone/>
            </a:pPr>
            <a:endParaRPr lang="LID4096" dirty="0">
              <a:solidFill>
                <a:schemeClr val="tx1">
                  <a:lumMod val="85000"/>
                  <a:lumOff val="15000"/>
                </a:schemeClr>
              </a:solidFill>
            </a:endParaRPr>
          </a:p>
        </p:txBody>
      </p:sp>
      <p:sp>
        <p:nvSpPr>
          <p:cNvPr id="15" name="Rectangle 14">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Picture 5" descr="Diagram&#10;&#10;Description automatically generated">
            <a:extLst>
              <a:ext uri="{FF2B5EF4-FFF2-40B4-BE49-F238E27FC236}">
                <a16:creationId xmlns:a16="http://schemas.microsoft.com/office/drawing/2014/main" id="{E2332EEE-570B-C3D9-E659-4B808E032C35}"/>
              </a:ext>
            </a:extLst>
          </p:cNvPr>
          <p:cNvPicPr>
            <a:picLocks noChangeAspect="1"/>
          </p:cNvPicPr>
          <p:nvPr/>
        </p:nvPicPr>
        <p:blipFill>
          <a:blip r:embed="rId2"/>
          <a:stretch>
            <a:fillRect/>
          </a:stretch>
        </p:blipFill>
        <p:spPr>
          <a:xfrm>
            <a:off x="3750365" y="612842"/>
            <a:ext cx="7883916" cy="5681941"/>
          </a:xfrm>
          <a:prstGeom prst="rect">
            <a:avLst/>
          </a:prstGeom>
        </p:spPr>
      </p:pic>
    </p:spTree>
    <p:extLst>
      <p:ext uri="{BB962C8B-B14F-4D97-AF65-F5344CB8AC3E}">
        <p14:creationId xmlns:p14="http://schemas.microsoft.com/office/powerpoint/2010/main" val="28452573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C87BAB05-0184-E9DF-7B33-74E67F8F9F47}"/>
              </a:ext>
            </a:extLst>
          </p:cNvPr>
          <p:cNvSpPr>
            <a:spLocks noGrp="1"/>
          </p:cNvSpPr>
          <p:nvPr>
            <p:ph type="title"/>
          </p:nvPr>
        </p:nvSpPr>
        <p:spPr>
          <a:xfrm>
            <a:off x="573409" y="559477"/>
            <a:ext cx="3765200" cy="5709931"/>
          </a:xfrm>
        </p:spPr>
        <p:txBody>
          <a:bodyPr>
            <a:normAutofit/>
          </a:bodyPr>
          <a:lstStyle/>
          <a:p>
            <a:pPr algn="ctr"/>
            <a:r>
              <a:rPr lang="en-US"/>
              <a:t>ETL Process:</a:t>
            </a:r>
            <a:endParaRPr lang="LID4096"/>
          </a:p>
        </p:txBody>
      </p:sp>
      <p:sp>
        <p:nvSpPr>
          <p:cNvPr id="17"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8" name="Content Placeholder 2">
            <a:extLst>
              <a:ext uri="{FF2B5EF4-FFF2-40B4-BE49-F238E27FC236}">
                <a16:creationId xmlns:a16="http://schemas.microsoft.com/office/drawing/2014/main" id="{779BCA2C-AE83-E8C4-1BD5-EF9ED004C349}"/>
              </a:ext>
            </a:extLst>
          </p:cNvPr>
          <p:cNvGraphicFramePr>
            <a:graphicFrameLocks noGrp="1"/>
          </p:cNvGraphicFramePr>
          <p:nvPr>
            <p:ph idx="1"/>
            <p:extLst>
              <p:ext uri="{D42A27DB-BD31-4B8C-83A1-F6EECF244321}">
                <p14:modId xmlns:p14="http://schemas.microsoft.com/office/powerpoint/2010/main" val="300665744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56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B6F90BEF-F5C9-43BB-9FED-780B2E802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C0B41FD-D897-4F21-A5F3-254C563DC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74F628E5-F145-4719-B240-F9D1B2D50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8" name="Title 7">
            <a:extLst>
              <a:ext uri="{FF2B5EF4-FFF2-40B4-BE49-F238E27FC236}">
                <a16:creationId xmlns:a16="http://schemas.microsoft.com/office/drawing/2014/main" id="{224A5BBB-739B-C5B7-A8D7-2C3D2C1A57AF}"/>
              </a:ext>
            </a:extLst>
          </p:cNvPr>
          <p:cNvSpPr>
            <a:spLocks noGrp="1"/>
          </p:cNvSpPr>
          <p:nvPr>
            <p:ph type="title"/>
          </p:nvPr>
        </p:nvSpPr>
        <p:spPr>
          <a:xfrm>
            <a:off x="1066800" y="617746"/>
            <a:ext cx="10058400" cy="1371600"/>
          </a:xfrm>
        </p:spPr>
        <p:txBody>
          <a:bodyPr vert="horz" lIns="91440" tIns="45720" rIns="91440" bIns="45720" rtlCol="0">
            <a:normAutofit/>
          </a:bodyPr>
          <a:lstStyle/>
          <a:p>
            <a:pPr algn="ctr"/>
            <a:r>
              <a:rPr lang="en-US" dirty="0"/>
              <a:t>Calculated Column &amp; Measures in </a:t>
            </a:r>
            <a:r>
              <a:rPr lang="en-US" b="1" dirty="0"/>
              <a:t>PP</a:t>
            </a:r>
            <a:r>
              <a:rPr lang="en-US" dirty="0"/>
              <a:t>: </a:t>
            </a:r>
          </a:p>
        </p:txBody>
      </p:sp>
      <p:graphicFrame>
        <p:nvGraphicFramePr>
          <p:cNvPr id="10" name="Content Placeholder 2">
            <a:extLst>
              <a:ext uri="{FF2B5EF4-FFF2-40B4-BE49-F238E27FC236}">
                <a16:creationId xmlns:a16="http://schemas.microsoft.com/office/drawing/2014/main" id="{038155E2-9C6D-7131-7DA2-E1165B1BAF67}"/>
              </a:ext>
            </a:extLst>
          </p:cNvPr>
          <p:cNvGraphicFramePr/>
          <p:nvPr>
            <p:extLst>
              <p:ext uri="{D42A27DB-BD31-4B8C-83A1-F6EECF244321}">
                <p14:modId xmlns:p14="http://schemas.microsoft.com/office/powerpoint/2010/main" val="348889984"/>
              </p:ext>
            </p:extLst>
          </p:nvPr>
        </p:nvGraphicFramePr>
        <p:xfrm>
          <a:off x="1066800" y="2023854"/>
          <a:ext cx="100584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38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73">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53315439-9DA1-F0BF-EFFF-BB52D7CC9A4B}"/>
              </a:ext>
            </a:extLst>
          </p:cNvPr>
          <p:cNvPicPr>
            <a:picLocks noChangeAspect="1"/>
          </p:cNvPicPr>
          <p:nvPr/>
        </p:nvPicPr>
        <p:blipFill>
          <a:blip r:embed="rId2"/>
          <a:stretch>
            <a:fillRect/>
          </a:stretch>
        </p:blipFill>
        <p:spPr>
          <a:xfrm>
            <a:off x="1016486" y="648231"/>
            <a:ext cx="10133332" cy="3217333"/>
          </a:xfrm>
          <a:prstGeom prst="rect">
            <a:avLst/>
          </a:prstGeom>
        </p:spPr>
      </p:pic>
      <p:sp>
        <p:nvSpPr>
          <p:cNvPr id="82" name="Rectangle 75">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4C5C68"/>
          </a:solidFill>
          <a:ln w="6350" cap="flat" cmpd="sng" algn="ctr">
            <a:noFill/>
            <a:prstDash val="solid"/>
          </a:ln>
          <a:effectLst>
            <a:outerShdw blurRad="50800" algn="ctr" rotWithShape="0">
              <a:prstClr val="black">
                <a:alpha val="66000"/>
              </a:prstClr>
            </a:outerShdw>
            <a:softEdge rad="0"/>
          </a:effectLst>
        </p:spPr>
      </p:sp>
      <p:sp>
        <p:nvSpPr>
          <p:cNvPr id="83" name="Rectangle 77">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8561630F-8F36-BD29-95F8-CAB6BE00A758}"/>
              </a:ext>
            </a:extLst>
          </p:cNvPr>
          <p:cNvSpPr>
            <a:spLocks noGrp="1"/>
          </p:cNvSpPr>
          <p:nvPr>
            <p:ph type="title"/>
          </p:nvPr>
        </p:nvSpPr>
        <p:spPr>
          <a:xfrm>
            <a:off x="956234" y="4495894"/>
            <a:ext cx="4942542" cy="1371600"/>
          </a:xfrm>
        </p:spPr>
        <p:txBody>
          <a:bodyPr>
            <a:normAutofit/>
          </a:bodyPr>
          <a:lstStyle/>
          <a:p>
            <a:pPr algn="r"/>
            <a:r>
              <a:rPr lang="en-US" sz="4400">
                <a:solidFill>
                  <a:schemeClr val="tx1"/>
                </a:solidFill>
              </a:rPr>
              <a:t>Orders Dashboard in </a:t>
            </a:r>
            <a:r>
              <a:rPr lang="en-US" sz="4400" b="1">
                <a:solidFill>
                  <a:schemeClr val="tx1"/>
                </a:solidFill>
              </a:rPr>
              <a:t>PP</a:t>
            </a:r>
            <a:endParaRPr lang="LID4096" sz="4400" b="1" dirty="0">
              <a:solidFill>
                <a:schemeClr val="tx1"/>
              </a:solidFill>
            </a:endParaRPr>
          </a:p>
        </p:txBody>
      </p:sp>
      <p:cxnSp>
        <p:nvCxnSpPr>
          <p:cNvPr id="80" name="Straight Connector 79">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D2E070D-5A85-1EB7-B423-18384C51E579}"/>
              </a:ext>
            </a:extLst>
          </p:cNvPr>
          <p:cNvSpPr>
            <a:spLocks noGrp="1"/>
          </p:cNvSpPr>
          <p:nvPr>
            <p:ph idx="1"/>
          </p:nvPr>
        </p:nvSpPr>
        <p:spPr>
          <a:xfrm>
            <a:off x="6256866" y="4495894"/>
            <a:ext cx="4978899" cy="1444718"/>
          </a:xfrm>
        </p:spPr>
        <p:txBody>
          <a:bodyPr anchor="ctr">
            <a:normAutofit/>
          </a:bodyPr>
          <a:lstStyle/>
          <a:p>
            <a:pPr>
              <a:lnSpc>
                <a:spcPct val="110000"/>
              </a:lnSpc>
            </a:pPr>
            <a:r>
              <a:rPr lang="en-US" sz="1100"/>
              <a:t>Number of customers per year has insignificantly grown by 1 customer each year.</a:t>
            </a:r>
          </a:p>
          <a:p>
            <a:pPr>
              <a:lnSpc>
                <a:spcPct val="110000"/>
              </a:lnSpc>
            </a:pPr>
            <a:r>
              <a:rPr lang="en-US" sz="1100"/>
              <a:t>Between 2011-2012, the number of orders decreases by 505 orders, yet the total sales amount increases by $1.6M.</a:t>
            </a:r>
          </a:p>
          <a:p>
            <a:pPr>
              <a:lnSpc>
                <a:spcPct val="110000"/>
              </a:lnSpc>
            </a:pPr>
            <a:r>
              <a:rPr lang="en-US" sz="1100"/>
              <a:t>Between 2012-2013, the number of orders increases by 455 orders, and the total sales amount increases by $1.4M.</a:t>
            </a:r>
            <a:endParaRPr lang="en-US" sz="1100" dirty="0"/>
          </a:p>
        </p:txBody>
      </p:sp>
    </p:spTree>
    <p:extLst>
      <p:ext uri="{BB962C8B-B14F-4D97-AF65-F5344CB8AC3E}">
        <p14:creationId xmlns:p14="http://schemas.microsoft.com/office/powerpoint/2010/main" val="201339272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{F11AFF1C-6F4C-4988-B5C1-E9A9F37E6DF1}tf78829772_win32</Template>
  <TotalTime>6823</TotalTime>
  <Words>4314</Words>
  <Application>Microsoft Office PowerPoint</Application>
  <PresentationFormat>Widescreen</PresentationFormat>
  <Paragraphs>164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Consolas</vt:lpstr>
      <vt:lpstr>Garamond</vt:lpstr>
      <vt:lpstr>Sagona Book</vt:lpstr>
      <vt:lpstr>Sagona ExtraLight</vt:lpstr>
      <vt:lpstr>SavonVTI</vt:lpstr>
      <vt:lpstr>PowerPoint Presentation</vt:lpstr>
      <vt:lpstr>Project Overview</vt:lpstr>
      <vt:lpstr>Datasets</vt:lpstr>
      <vt:lpstr>Data Exploration using Dax Queries</vt:lpstr>
      <vt:lpstr>Assumptions &amp; Issues</vt:lpstr>
      <vt:lpstr>Dimensional Modeling Star Schema Design</vt:lpstr>
      <vt:lpstr>ETL Process:</vt:lpstr>
      <vt:lpstr>Calculated Column &amp; Measures in PP: </vt:lpstr>
      <vt:lpstr>Orders Dashboard in PP</vt:lpstr>
      <vt:lpstr>Implementing the Model inPBI - </vt:lpstr>
      <vt:lpstr>Hierarchies</vt:lpstr>
      <vt:lpstr>Roles</vt:lpstr>
      <vt:lpstr>The Dashboard</vt:lpstr>
      <vt:lpstr>The  Profits Analysis page includes:  5 slicers to enable zooming in on the data by Years/Quarters, Divisions, Regions, and Industry Type.  A Profits KPI card with comparison to last year’s profits.  A YTD Profits vs Target gauge with colors changing based on distance from reaching the targeted profits goal.  Gauge colors (Target Profits) = switch( TRUE(), [YTD Profits] &lt;= (divide([Target Profits (all quarters)], 3)), "Red", [YTD Profits] &lt; [Target Profits (all quarters)], "Orange", "Green")    A line chart for Profits vs. Target trends over time.  YoY Profits and YoY Gross Margin % cards.  Combo charts to present trends of Profits vs. Gross Margin % and Sales vs. Claims.  A bar chart to compare YoY Sales with YoY Claims.</vt:lpstr>
      <vt:lpstr>The Regions Analysis page  includes:  4 slicers to allow an even  narrower perspective by Divisions, Years/Quarters, Industry Type, and Product Type.  A Profits by Country map with location by country and bubble size in accordance with profits amount. Hovering over each country, a tooltip presents the top customer in that country in terms of profits.  Profits by Region donut chart demonstrates the ratio of profits by the different regions.  A matrix table breakdown of Sales and Claims measures by Regions. Each region can be expended to present its countries, and countries can be expended to present its customers.  There is an option to drill through on region to the Regional Opportunities Analysis page.  There is an option to drill through on customers names to the Customer Orders &amp; Claims Reports page.</vt:lpstr>
      <vt:lpstr>The Products Analysis page includes:  A main slicer for navigating between the different segments to present the products belong to each segment.  2 additional slicers to enable zooming in on the data by Industry Types and Regions.  Profits by Product Name area chart to visualize trends over time and volume differentiation.  A scatter chart to visualize each product performance of actual profits vs. target profits. A ratio line helps to see which products performed above or below target, but also each product’s marker is being colored per a dynamic measure – green for reaching the target, orange – for getting close to target, and red – for greatly missing the target.   Target Profits reached colors =  switch( TRUE(), [CY Profits] &lt;= (divide([Target Profits], 3)), "Red", [CY Profits] &lt; [Target Profits], "Orange", "Green")   A table breakdown of Sales and Claims measures by Product Name.  Additional Years/Quarters slicer to present data per different time periods.   </vt:lpstr>
      <vt:lpstr>The What If Analysis page includes:  Slicers for % change to be applied to either product price or quantity, or both. The % change may be applied in 5% increments at a time.  A slicer with all possible products to which changes may be applied and examined.  A clustered column chart and a matrix table to visualize actual total sales vs. the scenario impact on total sales.      Total Sales (ProductName Scenario)** =   Var ProductSelectedName = SELECTEDVALUE(Products[Product Name])  var ProductSelectedSales_Without_Percentage = CALCULATE(SUMX(FILTER(Sales, Sales[Revenue]&gt;0), Sales[Revenue]), FILTER(Products, Products[Product Name] in {ProductSelectedName}), all(Products[Product Name]))  Var ProductSelectedSales_With_Percentage = CALCULATE(SUMX(Filter(Sales, Sales[Revenue]&gt;0), ((Sales[Qty]*(1 + 'Demand Scenario'[Demand Scenario Value]))*(Sales[Unit Price])*(1 + 'Pricing Scenario'[Pricing Scenario Value]))),FILTER(Products,Products[Product Name] in {ProductSelectedName}),ALL(Products[Product Name]))  Var TotalSales_Without_ProductSelectedSales = Calculate(SUMX(filter(Sales, Sales[Revenue]&gt;0), Sales[Revenue]), ALL(Products[Product Name])) - ProductSelectedSales_Without_Percentage  Return TotalSales_Without_ProductSelectedSales + ProductSelectedSales_With_Percentage   </vt:lpstr>
      <vt:lpstr>The Repeat vs. New Customers Analysis  page includes:  3 slicers to zero down on the measures by  Divisions, Industry Type and Regions.  A matrix table with calculations of repeat/new customers sales amount/ customers count percentage out of total sales amount/ total customers count, along with complementary line charts representation of the data over time. The years' view can be expended to quarters as well.  </vt:lpstr>
      <vt:lpstr>The  Customers Risk Analysis page includes:  A table with customers’ name and location.  The claims ratio is calculated as the  claims  amount divided by the sales amount.  The frequency ratio is calculated as the number of claimed units divided by the number of purchased units.  The total claims risk is a multiplication of the above measures.  A grading measure is provided as follows: below 1 = “Low” risk, between 1 and 5 = “medium”, between 5 and 10 = “High”, and above 10 = “Very High”.  A risk KPI status provides visually convenient colors representation of the different grades. Bar charts visualize Risk by region and present the trend over time. An Industry Type slicer allows zooming in on a certain group of customers.</vt:lpstr>
      <vt:lpstr>Insights – Profits &amp; Divisions</vt:lpstr>
      <vt:lpstr>Insights – Products &amp; Industry Types</vt:lpstr>
      <vt:lpstr>Insights – Regions &amp; Regional Opportunity</vt:lpstr>
      <vt:lpstr>Insights – Customers &amp; Risk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Drouskin</dc:creator>
  <cp:lastModifiedBy>Dana Drouskin</cp:lastModifiedBy>
  <cp:revision>25</cp:revision>
  <dcterms:created xsi:type="dcterms:W3CDTF">2022-10-07T15:18:04Z</dcterms:created>
  <dcterms:modified xsi:type="dcterms:W3CDTF">2023-02-08T13:12:03Z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