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2" r:id="rId4"/>
    <p:sldId id="259" r:id="rId5"/>
    <p:sldId id="260" r:id="rId6"/>
    <p:sldId id="258" r:id="rId7"/>
    <p:sldId id="261" r:id="rId8"/>
    <p:sldId id="262" r:id="rId9"/>
    <p:sldId id="264" r:id="rId10"/>
    <p:sldId id="263" r:id="rId11"/>
    <p:sldId id="265" r:id="rId12"/>
    <p:sldId id="270" r:id="rId13"/>
    <p:sldId id="266"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32B3764-F4DB-48D1-9F35-EBD3E14D5195}" type="datetimeFigureOut">
              <a:rPr lang="en-US" smtClean="0"/>
              <a:t>12/20/2020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9D45EE9-9265-4686-A188-40BB74DEFB9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618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2B3764-F4DB-48D1-9F35-EBD3E14D5195}"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45EE9-9265-4686-A188-40BB74DEFB97}" type="slidenum">
              <a:rPr lang="en-US" smtClean="0"/>
              <a:t>‹#›</a:t>
            </a:fld>
            <a:endParaRPr lang="en-US"/>
          </a:p>
        </p:txBody>
      </p:sp>
    </p:spTree>
    <p:extLst>
      <p:ext uri="{BB962C8B-B14F-4D97-AF65-F5344CB8AC3E}">
        <p14:creationId xmlns:p14="http://schemas.microsoft.com/office/powerpoint/2010/main" val="219708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2B3764-F4DB-48D1-9F35-EBD3E14D5195}"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45EE9-9265-4686-A188-40BB74DEFB9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833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2B3764-F4DB-48D1-9F35-EBD3E14D5195}"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45EE9-9265-4686-A188-40BB74DEFB9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7226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2B3764-F4DB-48D1-9F35-EBD3E14D5195}"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45EE9-9265-4686-A188-40BB74DEFB97}" type="slidenum">
              <a:rPr lang="en-US" smtClean="0"/>
              <a:t>‹#›</a:t>
            </a:fld>
            <a:endParaRPr lang="en-US"/>
          </a:p>
        </p:txBody>
      </p:sp>
    </p:spTree>
    <p:extLst>
      <p:ext uri="{BB962C8B-B14F-4D97-AF65-F5344CB8AC3E}">
        <p14:creationId xmlns:p14="http://schemas.microsoft.com/office/powerpoint/2010/main" val="2673327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2B3764-F4DB-48D1-9F35-EBD3E14D5195}"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45EE9-9265-4686-A188-40BB74DEFB9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6210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2B3764-F4DB-48D1-9F35-EBD3E14D5195}"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45EE9-9265-4686-A188-40BB74DEFB9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6415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B3764-F4DB-48D1-9F35-EBD3E14D5195}"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45EE9-9265-4686-A188-40BB74DEFB9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9978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B3764-F4DB-48D1-9F35-EBD3E14D5195}"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45EE9-9265-4686-A188-40BB74DEFB9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694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B3764-F4DB-48D1-9F35-EBD3E14D5195}"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45EE9-9265-4686-A188-40BB74DEFB97}" type="slidenum">
              <a:rPr lang="en-US" smtClean="0"/>
              <a:t>‹#›</a:t>
            </a:fld>
            <a:endParaRPr lang="en-US"/>
          </a:p>
        </p:txBody>
      </p:sp>
    </p:spTree>
    <p:extLst>
      <p:ext uri="{BB962C8B-B14F-4D97-AF65-F5344CB8AC3E}">
        <p14:creationId xmlns:p14="http://schemas.microsoft.com/office/powerpoint/2010/main" val="2206891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2B3764-F4DB-48D1-9F35-EBD3E14D5195}"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45EE9-9265-4686-A188-40BB74DEFB9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008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2B3764-F4DB-48D1-9F35-EBD3E14D5195}"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45EE9-9265-4686-A188-40BB74DEFB97}" type="slidenum">
              <a:rPr lang="en-US" smtClean="0"/>
              <a:t>‹#›</a:t>
            </a:fld>
            <a:endParaRPr lang="en-US"/>
          </a:p>
        </p:txBody>
      </p:sp>
    </p:spTree>
    <p:extLst>
      <p:ext uri="{BB962C8B-B14F-4D97-AF65-F5344CB8AC3E}">
        <p14:creationId xmlns:p14="http://schemas.microsoft.com/office/powerpoint/2010/main" val="133079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2B3764-F4DB-48D1-9F35-EBD3E14D5195}" type="datetimeFigureOut">
              <a:rPr lang="en-US" smtClean="0"/>
              <a:t>12/20/2020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45EE9-9265-4686-A188-40BB74DEFB9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311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2B3764-F4DB-48D1-9F35-EBD3E14D5195}" type="datetimeFigureOut">
              <a:rPr lang="en-US" smtClean="0"/>
              <a:t>12/20/2020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45EE9-9265-4686-A188-40BB74DEFB9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691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B3764-F4DB-48D1-9F35-EBD3E14D5195}" type="datetimeFigureOut">
              <a:rPr lang="en-US" smtClean="0"/>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45EE9-9265-4686-A188-40BB74DEFB97}" type="slidenum">
              <a:rPr lang="en-US" smtClean="0"/>
              <a:t>‹#›</a:t>
            </a:fld>
            <a:endParaRPr lang="en-US"/>
          </a:p>
        </p:txBody>
      </p:sp>
    </p:spTree>
    <p:extLst>
      <p:ext uri="{BB962C8B-B14F-4D97-AF65-F5344CB8AC3E}">
        <p14:creationId xmlns:p14="http://schemas.microsoft.com/office/powerpoint/2010/main" val="319097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2B3764-F4DB-48D1-9F35-EBD3E14D5195}"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45EE9-9265-4686-A188-40BB74DEFB9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290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2B3764-F4DB-48D1-9F35-EBD3E14D5195}"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45EE9-9265-4686-A188-40BB74DEFB97}" type="slidenum">
              <a:rPr lang="en-US" smtClean="0"/>
              <a:t>‹#›</a:t>
            </a:fld>
            <a:endParaRPr lang="en-US"/>
          </a:p>
        </p:txBody>
      </p:sp>
    </p:spTree>
    <p:extLst>
      <p:ext uri="{BB962C8B-B14F-4D97-AF65-F5344CB8AC3E}">
        <p14:creationId xmlns:p14="http://schemas.microsoft.com/office/powerpoint/2010/main" val="257144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2B3764-F4DB-48D1-9F35-EBD3E14D5195}" type="datetimeFigureOut">
              <a:rPr lang="en-US" smtClean="0"/>
              <a:t>12/20/2020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D45EE9-9265-4686-A188-40BB74DEFB97}" type="slidenum">
              <a:rPr lang="en-US" smtClean="0"/>
              <a:t>‹#›</a:t>
            </a:fld>
            <a:endParaRPr lang="en-US"/>
          </a:p>
        </p:txBody>
      </p:sp>
    </p:spTree>
    <p:extLst>
      <p:ext uri="{BB962C8B-B14F-4D97-AF65-F5344CB8AC3E}">
        <p14:creationId xmlns:p14="http://schemas.microsoft.com/office/powerpoint/2010/main" val="1626300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F9DA-7E08-40A7-B5C3-8AC8A441D36D}"/>
              </a:ext>
            </a:extLst>
          </p:cNvPr>
          <p:cNvSpPr>
            <a:spLocks noGrp="1"/>
          </p:cNvSpPr>
          <p:nvPr>
            <p:ph type="ctrTitle"/>
          </p:nvPr>
        </p:nvSpPr>
        <p:spPr/>
        <p:txBody>
          <a:bodyPr/>
          <a:lstStyle/>
          <a:p>
            <a:r>
              <a:rPr lang="en-US" dirty="0"/>
              <a:t>The Furniture Supply Company</a:t>
            </a:r>
          </a:p>
        </p:txBody>
      </p:sp>
      <p:sp>
        <p:nvSpPr>
          <p:cNvPr id="3" name="Subtitle 2">
            <a:extLst>
              <a:ext uri="{FF2B5EF4-FFF2-40B4-BE49-F238E27FC236}">
                <a16:creationId xmlns:a16="http://schemas.microsoft.com/office/drawing/2014/main" id="{B704E895-79A7-4A8C-A1D1-2F3D5D7066DB}"/>
              </a:ext>
            </a:extLst>
          </p:cNvPr>
          <p:cNvSpPr>
            <a:spLocks noGrp="1"/>
          </p:cNvSpPr>
          <p:nvPr>
            <p:ph type="subTitle" idx="1"/>
          </p:nvPr>
        </p:nvSpPr>
        <p:spPr/>
        <p:txBody>
          <a:bodyPr/>
          <a:lstStyle/>
          <a:p>
            <a:r>
              <a:rPr lang="en-US" dirty="0"/>
              <a:t>By Dana Freitas</a:t>
            </a:r>
          </a:p>
        </p:txBody>
      </p:sp>
    </p:spTree>
    <p:extLst>
      <p:ext uri="{BB962C8B-B14F-4D97-AF65-F5344CB8AC3E}">
        <p14:creationId xmlns:p14="http://schemas.microsoft.com/office/powerpoint/2010/main" val="4109968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E6A74-246C-4F0C-9859-941F1F23D85C}"/>
              </a:ext>
            </a:extLst>
          </p:cNvPr>
          <p:cNvSpPr>
            <a:spLocks noGrp="1"/>
          </p:cNvSpPr>
          <p:nvPr>
            <p:ph type="title"/>
          </p:nvPr>
        </p:nvSpPr>
        <p:spPr/>
        <p:txBody>
          <a:bodyPr/>
          <a:lstStyle/>
          <a:p>
            <a:r>
              <a:rPr lang="en-US" dirty="0"/>
              <a:t>Ch 10</a:t>
            </a:r>
          </a:p>
        </p:txBody>
      </p:sp>
      <p:sp>
        <p:nvSpPr>
          <p:cNvPr id="3" name="Content Placeholder 2">
            <a:extLst>
              <a:ext uri="{FF2B5EF4-FFF2-40B4-BE49-F238E27FC236}">
                <a16:creationId xmlns:a16="http://schemas.microsoft.com/office/drawing/2014/main" id="{9B58D918-15F5-4E94-85D1-A973D050FDF7}"/>
              </a:ext>
            </a:extLst>
          </p:cNvPr>
          <p:cNvSpPr>
            <a:spLocks noGrp="1"/>
          </p:cNvSpPr>
          <p:nvPr>
            <p:ph idx="1"/>
          </p:nvPr>
        </p:nvSpPr>
        <p:spPr/>
        <p:txBody>
          <a:bodyPr>
            <a:normAutofit fontScale="85000" lnSpcReduction="20000"/>
          </a:bodyPr>
          <a:lstStyle/>
          <a:p>
            <a:r>
              <a:rPr lang="en-US" dirty="0"/>
              <a:t>Q5 What are the starting years and first name of all of the contractors?</a:t>
            </a:r>
          </a:p>
          <a:p>
            <a:r>
              <a:rPr lang="en-US" dirty="0"/>
              <a:t>SELECT SUBSTR(CON_START,8,11), </a:t>
            </a:r>
            <a:r>
              <a:rPr lang="en-US" dirty="0" err="1"/>
              <a:t>CON_Fname</a:t>
            </a:r>
            <a:endParaRPr lang="en-US" dirty="0"/>
          </a:p>
          <a:p>
            <a:r>
              <a:rPr lang="en-US" dirty="0"/>
              <a:t>FROM CONTRACTOR;</a:t>
            </a:r>
          </a:p>
          <a:p>
            <a:endParaRPr lang="en-US" dirty="0"/>
          </a:p>
          <a:p>
            <a:r>
              <a:rPr lang="en-US" dirty="0"/>
              <a:t>Q6 What are the  full names (in one column) and  wages of the contractors if they are rounded on the left side of he decimal?</a:t>
            </a:r>
          </a:p>
          <a:p>
            <a:r>
              <a:rPr lang="en-US" dirty="0"/>
              <a:t>SELECT CON_FNAME || ' ' || CON_LNAME AS "Full Name", ROUND(CON_WAGE,-1)</a:t>
            </a:r>
          </a:p>
          <a:p>
            <a:r>
              <a:rPr lang="en-US" dirty="0"/>
              <a:t>FROM CONTRACTOR;</a:t>
            </a:r>
          </a:p>
          <a:p>
            <a:endParaRPr lang="en-US" dirty="0"/>
          </a:p>
        </p:txBody>
      </p:sp>
    </p:spTree>
    <p:extLst>
      <p:ext uri="{BB962C8B-B14F-4D97-AF65-F5344CB8AC3E}">
        <p14:creationId xmlns:p14="http://schemas.microsoft.com/office/powerpoint/2010/main" val="356792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4453-ACCC-4D74-ACD5-AD8F8229F033}"/>
              </a:ext>
            </a:extLst>
          </p:cNvPr>
          <p:cNvSpPr>
            <a:spLocks noGrp="1"/>
          </p:cNvSpPr>
          <p:nvPr>
            <p:ph type="title"/>
          </p:nvPr>
        </p:nvSpPr>
        <p:spPr/>
        <p:txBody>
          <a:bodyPr/>
          <a:lstStyle/>
          <a:p>
            <a:r>
              <a:rPr lang="en-US" dirty="0"/>
              <a:t>Ch 11 part 1</a:t>
            </a:r>
          </a:p>
        </p:txBody>
      </p:sp>
      <p:sp>
        <p:nvSpPr>
          <p:cNvPr id="3" name="Content Placeholder 2">
            <a:extLst>
              <a:ext uri="{FF2B5EF4-FFF2-40B4-BE49-F238E27FC236}">
                <a16:creationId xmlns:a16="http://schemas.microsoft.com/office/drawing/2014/main" id="{8E246223-1FD1-4D6E-A4D1-10DA92E1DD76}"/>
              </a:ext>
            </a:extLst>
          </p:cNvPr>
          <p:cNvSpPr>
            <a:spLocks noGrp="1"/>
          </p:cNvSpPr>
          <p:nvPr>
            <p:ph idx="1"/>
          </p:nvPr>
        </p:nvSpPr>
        <p:spPr/>
        <p:txBody>
          <a:bodyPr>
            <a:normAutofit fontScale="92500"/>
          </a:bodyPr>
          <a:lstStyle/>
          <a:p>
            <a:endParaRPr lang="en-US" dirty="0"/>
          </a:p>
          <a:p>
            <a:endParaRPr lang="en-US" dirty="0"/>
          </a:p>
          <a:p>
            <a:r>
              <a:rPr lang="en-US" dirty="0"/>
              <a:t>Q7 Assuming they all work 8 hours in one day, what is the total amount of money contractors will make in 1 day THAT STARTED BEFORE JANUARY 1ST, 2016?</a:t>
            </a:r>
          </a:p>
          <a:p>
            <a:r>
              <a:rPr lang="en-US" dirty="0"/>
              <a:t>SELECT SUM(CON_WAGE * 8) AS "TOTAL WAGES"</a:t>
            </a:r>
          </a:p>
          <a:p>
            <a:r>
              <a:rPr lang="en-US" dirty="0"/>
              <a:t>FROM CONTRACTOR</a:t>
            </a:r>
          </a:p>
          <a:p>
            <a:r>
              <a:rPr lang="en-US" dirty="0"/>
              <a:t>WHERE CON_START &lt; '01-JAN-2016';</a:t>
            </a:r>
          </a:p>
        </p:txBody>
      </p:sp>
    </p:spTree>
    <p:extLst>
      <p:ext uri="{BB962C8B-B14F-4D97-AF65-F5344CB8AC3E}">
        <p14:creationId xmlns:p14="http://schemas.microsoft.com/office/powerpoint/2010/main" val="284346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4453-ACCC-4D74-ACD5-AD8F8229F033}"/>
              </a:ext>
            </a:extLst>
          </p:cNvPr>
          <p:cNvSpPr>
            <a:spLocks noGrp="1"/>
          </p:cNvSpPr>
          <p:nvPr>
            <p:ph type="title"/>
          </p:nvPr>
        </p:nvSpPr>
        <p:spPr/>
        <p:txBody>
          <a:bodyPr/>
          <a:lstStyle/>
          <a:p>
            <a:r>
              <a:rPr lang="en-US" dirty="0"/>
              <a:t>Ch 11 part 2</a:t>
            </a:r>
          </a:p>
        </p:txBody>
      </p:sp>
      <p:sp>
        <p:nvSpPr>
          <p:cNvPr id="3" name="Content Placeholder 2">
            <a:extLst>
              <a:ext uri="{FF2B5EF4-FFF2-40B4-BE49-F238E27FC236}">
                <a16:creationId xmlns:a16="http://schemas.microsoft.com/office/drawing/2014/main" id="{8E246223-1FD1-4D6E-A4D1-10DA92E1DD76}"/>
              </a:ext>
            </a:extLst>
          </p:cNvPr>
          <p:cNvSpPr>
            <a:spLocks noGrp="1"/>
          </p:cNvSpPr>
          <p:nvPr>
            <p:ph idx="1"/>
          </p:nvPr>
        </p:nvSpPr>
        <p:spPr/>
        <p:txBody>
          <a:bodyPr>
            <a:normAutofit fontScale="92500" lnSpcReduction="20000"/>
          </a:bodyPr>
          <a:lstStyle/>
          <a:p>
            <a:endParaRPr lang="en-US" dirty="0"/>
          </a:p>
          <a:p>
            <a:r>
              <a:rPr lang="en-US" dirty="0"/>
              <a:t>Q8 What is the average amount an item or items was sold for by date, where the average amount per date is greater than $20,000?</a:t>
            </a:r>
          </a:p>
          <a:p>
            <a:endParaRPr lang="en-US" dirty="0"/>
          </a:p>
          <a:p>
            <a:r>
              <a:rPr lang="en-US" dirty="0"/>
              <a:t>SELECT EXPORT_DATE, AVG(AMOUNT_SOLD_FOR) "Maximum amount"</a:t>
            </a:r>
          </a:p>
          <a:p>
            <a:r>
              <a:rPr lang="en-US" dirty="0"/>
              <a:t>FROM DONE_PRODUCTS</a:t>
            </a:r>
          </a:p>
          <a:p>
            <a:r>
              <a:rPr lang="en-US" dirty="0"/>
              <a:t>GROUP BY EXPORT_DATE</a:t>
            </a:r>
          </a:p>
          <a:p>
            <a:r>
              <a:rPr lang="en-US"/>
              <a:t>HAVING AVG(AMOUNT_SOLD_FOR) &gt; 20000;</a:t>
            </a:r>
            <a:endParaRPr lang="en-US" dirty="0"/>
          </a:p>
        </p:txBody>
      </p:sp>
    </p:spTree>
    <p:extLst>
      <p:ext uri="{BB962C8B-B14F-4D97-AF65-F5344CB8AC3E}">
        <p14:creationId xmlns:p14="http://schemas.microsoft.com/office/powerpoint/2010/main" val="398973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1B56-E472-42C9-8130-9B10F046B18B}"/>
              </a:ext>
            </a:extLst>
          </p:cNvPr>
          <p:cNvSpPr>
            <a:spLocks noGrp="1"/>
          </p:cNvSpPr>
          <p:nvPr>
            <p:ph type="title"/>
          </p:nvPr>
        </p:nvSpPr>
        <p:spPr/>
        <p:txBody>
          <a:bodyPr/>
          <a:lstStyle/>
          <a:p>
            <a:r>
              <a:rPr lang="en-US" dirty="0"/>
              <a:t>Ch 12</a:t>
            </a:r>
          </a:p>
        </p:txBody>
      </p:sp>
      <p:sp>
        <p:nvSpPr>
          <p:cNvPr id="3" name="Content Placeholder 2">
            <a:extLst>
              <a:ext uri="{FF2B5EF4-FFF2-40B4-BE49-F238E27FC236}">
                <a16:creationId xmlns:a16="http://schemas.microsoft.com/office/drawing/2014/main" id="{2079D063-F0F8-4907-A605-A8CBF4892B9D}"/>
              </a:ext>
            </a:extLst>
          </p:cNvPr>
          <p:cNvSpPr>
            <a:spLocks noGrp="1"/>
          </p:cNvSpPr>
          <p:nvPr>
            <p:ph idx="1"/>
          </p:nvPr>
        </p:nvSpPr>
        <p:spPr/>
        <p:txBody>
          <a:bodyPr>
            <a:normAutofit fontScale="92500" lnSpcReduction="10000"/>
          </a:bodyPr>
          <a:lstStyle/>
          <a:p>
            <a:endParaRPr lang="en-US" dirty="0"/>
          </a:p>
          <a:p>
            <a:r>
              <a:rPr lang="en-US" dirty="0"/>
              <a:t>Q9 Which distributors started working with the company before the last supplier began working with the company?</a:t>
            </a:r>
          </a:p>
          <a:p>
            <a:endParaRPr lang="en-US" dirty="0"/>
          </a:p>
          <a:p>
            <a:r>
              <a:rPr lang="en-US" dirty="0"/>
              <a:t>SELECT DIS_NAME, DIS_START_DATE</a:t>
            </a:r>
          </a:p>
          <a:p>
            <a:r>
              <a:rPr lang="en-US" dirty="0"/>
              <a:t>FROM DISTRIBUTOR</a:t>
            </a:r>
          </a:p>
          <a:p>
            <a:r>
              <a:rPr lang="en-US" dirty="0"/>
              <a:t>WHERE DIS_START_DATE &lt; (SELECT MAX(SUP_START_DATE) FROM SUPPLIER);</a:t>
            </a:r>
          </a:p>
          <a:p>
            <a:endParaRPr lang="en-US" dirty="0"/>
          </a:p>
        </p:txBody>
      </p:sp>
    </p:spTree>
    <p:extLst>
      <p:ext uri="{BB962C8B-B14F-4D97-AF65-F5344CB8AC3E}">
        <p14:creationId xmlns:p14="http://schemas.microsoft.com/office/powerpoint/2010/main" val="3561409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1B56-E472-42C9-8130-9B10F046B18B}"/>
              </a:ext>
            </a:extLst>
          </p:cNvPr>
          <p:cNvSpPr>
            <a:spLocks noGrp="1"/>
          </p:cNvSpPr>
          <p:nvPr>
            <p:ph type="title"/>
          </p:nvPr>
        </p:nvSpPr>
        <p:spPr/>
        <p:txBody>
          <a:bodyPr/>
          <a:lstStyle/>
          <a:p>
            <a:r>
              <a:rPr lang="en-US" dirty="0"/>
              <a:t>Ch 12 part 2</a:t>
            </a:r>
          </a:p>
        </p:txBody>
      </p:sp>
      <p:sp>
        <p:nvSpPr>
          <p:cNvPr id="3" name="Content Placeholder 2">
            <a:extLst>
              <a:ext uri="{FF2B5EF4-FFF2-40B4-BE49-F238E27FC236}">
                <a16:creationId xmlns:a16="http://schemas.microsoft.com/office/drawing/2014/main" id="{2079D063-F0F8-4907-A605-A8CBF4892B9D}"/>
              </a:ext>
            </a:extLst>
          </p:cNvPr>
          <p:cNvSpPr>
            <a:spLocks noGrp="1"/>
          </p:cNvSpPr>
          <p:nvPr>
            <p:ph idx="1"/>
          </p:nvPr>
        </p:nvSpPr>
        <p:spPr/>
        <p:txBody>
          <a:bodyPr>
            <a:normAutofit fontScale="92500"/>
          </a:bodyPr>
          <a:lstStyle/>
          <a:p>
            <a:r>
              <a:rPr lang="en-US" dirty="0"/>
              <a:t>Q10 Who are the contractors that make less than the contractor who makes the least who started after December 31, 2013</a:t>
            </a:r>
          </a:p>
          <a:p>
            <a:pPr marL="0" indent="0">
              <a:buNone/>
            </a:pPr>
            <a:endParaRPr lang="en-US" dirty="0"/>
          </a:p>
          <a:p>
            <a:r>
              <a:rPr lang="en-US" dirty="0"/>
              <a:t>SELECT CON_FNAME || ' ' || CON_LNAME AS "Full Name", CON_WAGE</a:t>
            </a:r>
          </a:p>
          <a:p>
            <a:r>
              <a:rPr lang="en-US" dirty="0"/>
              <a:t>from CONTRACTOR</a:t>
            </a:r>
          </a:p>
          <a:p>
            <a:r>
              <a:rPr lang="en-US" dirty="0"/>
              <a:t>WHERE CON_START &gt;ANY (SELECT CON_START FROM CONTRACTOR WHERE CON_START &gt; '30-DEC-2013');</a:t>
            </a:r>
          </a:p>
          <a:p>
            <a:endParaRPr lang="en-US" dirty="0"/>
          </a:p>
        </p:txBody>
      </p:sp>
    </p:spTree>
    <p:extLst>
      <p:ext uri="{BB962C8B-B14F-4D97-AF65-F5344CB8AC3E}">
        <p14:creationId xmlns:p14="http://schemas.microsoft.com/office/powerpoint/2010/main" val="286584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407D-EF1C-4A44-BA76-45B8C03BD9C5}"/>
              </a:ext>
            </a:extLst>
          </p:cNvPr>
          <p:cNvSpPr>
            <a:spLocks noGrp="1"/>
          </p:cNvSpPr>
          <p:nvPr>
            <p:ph type="title"/>
          </p:nvPr>
        </p:nvSpPr>
        <p:spPr/>
        <p:txBody>
          <a:bodyPr/>
          <a:lstStyle/>
          <a:p>
            <a:r>
              <a:rPr lang="en-US" dirty="0"/>
              <a:t>About this company</a:t>
            </a:r>
          </a:p>
        </p:txBody>
      </p:sp>
      <p:sp>
        <p:nvSpPr>
          <p:cNvPr id="3" name="Content Placeholder 2">
            <a:extLst>
              <a:ext uri="{FF2B5EF4-FFF2-40B4-BE49-F238E27FC236}">
                <a16:creationId xmlns:a16="http://schemas.microsoft.com/office/drawing/2014/main" id="{B9B5FBF3-EA0C-4B5A-B9E5-70F996F09CA8}"/>
              </a:ext>
            </a:extLst>
          </p:cNvPr>
          <p:cNvSpPr>
            <a:spLocks noGrp="1"/>
          </p:cNvSpPr>
          <p:nvPr>
            <p:ph idx="1"/>
          </p:nvPr>
        </p:nvSpPr>
        <p:spPr/>
        <p:txBody>
          <a:bodyPr/>
          <a:lstStyle/>
          <a:p>
            <a:r>
              <a:rPr lang="en-US" dirty="0"/>
              <a:t>Founded 2010 to create and sell luxury furniture to stores around the Midwest.</a:t>
            </a:r>
          </a:p>
          <a:p>
            <a:r>
              <a:rPr lang="en-US" dirty="0"/>
              <a:t>Based in 39w </a:t>
            </a:r>
            <a:r>
              <a:rPr lang="en-US" dirty="0" err="1"/>
              <a:t>Mullberry</a:t>
            </a:r>
            <a:r>
              <a:rPr lang="en-US" dirty="0"/>
              <a:t> Lane, Des Moines, Iowa.</a:t>
            </a:r>
          </a:p>
          <a:p>
            <a:r>
              <a:rPr lang="en-US" dirty="0"/>
              <a:t>Been growing rapidly throughout the years as knowledge of the high quality goods spreads throughout the region. </a:t>
            </a:r>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1593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42B1-4BCF-4EFD-9A1B-0FB0DA02D269}"/>
              </a:ext>
            </a:extLst>
          </p:cNvPr>
          <p:cNvSpPr>
            <a:spLocks noGrp="1"/>
          </p:cNvSpPr>
          <p:nvPr>
            <p:ph type="title"/>
          </p:nvPr>
        </p:nvSpPr>
        <p:spPr/>
        <p:txBody>
          <a:bodyPr/>
          <a:lstStyle/>
          <a:p>
            <a:r>
              <a:rPr lang="en-US" dirty="0"/>
              <a:t>Why I did this</a:t>
            </a:r>
          </a:p>
        </p:txBody>
      </p:sp>
      <p:sp>
        <p:nvSpPr>
          <p:cNvPr id="3" name="Content Placeholder 2">
            <a:extLst>
              <a:ext uri="{FF2B5EF4-FFF2-40B4-BE49-F238E27FC236}">
                <a16:creationId xmlns:a16="http://schemas.microsoft.com/office/drawing/2014/main" id="{0D854617-9025-41D7-A80E-8FFAB0DCB1B7}"/>
              </a:ext>
            </a:extLst>
          </p:cNvPr>
          <p:cNvSpPr>
            <a:spLocks noGrp="1"/>
          </p:cNvSpPr>
          <p:nvPr>
            <p:ph idx="1"/>
          </p:nvPr>
        </p:nvSpPr>
        <p:spPr/>
        <p:txBody>
          <a:bodyPr/>
          <a:lstStyle/>
          <a:p>
            <a:r>
              <a:rPr lang="en-US" dirty="0"/>
              <a:t>I wanted to make a diagram based upon a business. I found basing one on one of my hobbies to be infeasible. </a:t>
            </a:r>
          </a:p>
          <a:p>
            <a:r>
              <a:rPr lang="en-US" dirty="0"/>
              <a:t>I remembered that it couldn’t be too much like the bookstore.</a:t>
            </a:r>
          </a:p>
          <a:p>
            <a:r>
              <a:rPr lang="en-US" dirty="0"/>
              <a:t>I imagine a business more in the manufacturing business than </a:t>
            </a:r>
            <a:r>
              <a:rPr lang="en-US"/>
              <a:t>the distributing.</a:t>
            </a:r>
            <a:endParaRPr lang="en-US" dirty="0"/>
          </a:p>
        </p:txBody>
      </p:sp>
    </p:spTree>
    <p:extLst>
      <p:ext uri="{BB962C8B-B14F-4D97-AF65-F5344CB8AC3E}">
        <p14:creationId xmlns:p14="http://schemas.microsoft.com/office/powerpoint/2010/main" val="245541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D6CA-28B2-4604-85E6-84C75E9DACAD}"/>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C111128C-0C05-408F-878C-6C415D952696}"/>
              </a:ext>
            </a:extLst>
          </p:cNvPr>
          <p:cNvSpPr>
            <a:spLocks noGrp="1"/>
          </p:cNvSpPr>
          <p:nvPr>
            <p:ph idx="1"/>
          </p:nvPr>
        </p:nvSpPr>
        <p:spPr/>
        <p:txBody>
          <a:bodyPr/>
          <a:lstStyle/>
          <a:p>
            <a:r>
              <a:rPr lang="en-US" dirty="0"/>
              <a:t>There are suppliers that import raw materials into the factory, such as wood, at the beginning of the week. Note that “raw materials” is used generously, as it includes items such as screws. </a:t>
            </a:r>
          </a:p>
          <a:p>
            <a:r>
              <a:rPr lang="en-US" dirty="0"/>
              <a:t>There, the materials are made into finished goods, such as chairs and pillows. </a:t>
            </a:r>
          </a:p>
          <a:p>
            <a:r>
              <a:rPr lang="en-US" dirty="0"/>
              <a:t>There are orders made around the Midwest for these products. At the end of the week, there are contractors who are hired to drive these products to their destinations. There are contracting companies that this is done through.</a:t>
            </a:r>
          </a:p>
        </p:txBody>
      </p:sp>
    </p:spTree>
    <p:extLst>
      <p:ext uri="{BB962C8B-B14F-4D97-AF65-F5344CB8AC3E}">
        <p14:creationId xmlns:p14="http://schemas.microsoft.com/office/powerpoint/2010/main" val="357892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C568-7F98-4550-A030-030B5667F3ED}"/>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7BDB9AE6-1C03-4907-8500-D2F0B8C2CD8A}"/>
              </a:ext>
            </a:extLst>
          </p:cNvPr>
          <p:cNvSpPr>
            <a:spLocks noGrp="1"/>
          </p:cNvSpPr>
          <p:nvPr>
            <p:ph idx="1"/>
          </p:nvPr>
        </p:nvSpPr>
        <p:spPr/>
        <p:txBody>
          <a:bodyPr/>
          <a:lstStyle/>
          <a:p>
            <a:r>
              <a:rPr lang="en-US" dirty="0"/>
              <a:t>The ERD diagram is fairly simple in terms of relationships.</a:t>
            </a:r>
          </a:p>
          <a:p>
            <a:r>
              <a:rPr lang="en-US" dirty="0"/>
              <a:t>Every table is only connected to two other tables. </a:t>
            </a:r>
          </a:p>
          <a:p>
            <a:r>
              <a:rPr lang="en-US" dirty="0"/>
              <a:t>However, there are two many to many relationships: raw goods from suppliers to finished items, and finished items to those that purchase them.</a:t>
            </a:r>
          </a:p>
          <a:p>
            <a:r>
              <a:rPr lang="en-US" dirty="0"/>
              <a:t>There are two bridging tables that handle this.  </a:t>
            </a:r>
          </a:p>
        </p:txBody>
      </p:sp>
    </p:spTree>
    <p:extLst>
      <p:ext uri="{BB962C8B-B14F-4D97-AF65-F5344CB8AC3E}">
        <p14:creationId xmlns:p14="http://schemas.microsoft.com/office/powerpoint/2010/main" val="259549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BD27-4F96-4E04-97CC-479D4D98C8FF}"/>
              </a:ext>
            </a:extLst>
          </p:cNvPr>
          <p:cNvSpPr>
            <a:spLocks noGrp="1"/>
          </p:cNvSpPr>
          <p:nvPr>
            <p:ph type="title"/>
          </p:nvPr>
        </p:nvSpPr>
        <p:spPr/>
        <p:txBody>
          <a:bodyPr/>
          <a:lstStyle/>
          <a:p>
            <a:r>
              <a:rPr lang="en-US" dirty="0"/>
              <a:t>My database</a:t>
            </a:r>
          </a:p>
        </p:txBody>
      </p:sp>
      <p:pic>
        <p:nvPicPr>
          <p:cNvPr id="5" name="Content Placeholder 4">
            <a:extLst>
              <a:ext uri="{FF2B5EF4-FFF2-40B4-BE49-F238E27FC236}">
                <a16:creationId xmlns:a16="http://schemas.microsoft.com/office/drawing/2014/main" id="{D9BCEF15-866D-431F-85FE-7B60191ACF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8219" y="2557463"/>
            <a:ext cx="7055562" cy="3317875"/>
          </a:xfrm>
        </p:spPr>
      </p:pic>
    </p:spTree>
    <p:extLst>
      <p:ext uri="{BB962C8B-B14F-4D97-AF65-F5344CB8AC3E}">
        <p14:creationId xmlns:p14="http://schemas.microsoft.com/office/powerpoint/2010/main" val="323996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2FED-0D84-4CA5-A238-64DC16A6B99D}"/>
              </a:ext>
            </a:extLst>
          </p:cNvPr>
          <p:cNvSpPr>
            <a:spLocks noGrp="1"/>
          </p:cNvSpPr>
          <p:nvPr>
            <p:ph type="title"/>
          </p:nvPr>
        </p:nvSpPr>
        <p:spPr/>
        <p:txBody>
          <a:bodyPr/>
          <a:lstStyle/>
          <a:p>
            <a:r>
              <a:rPr lang="en-US" dirty="0"/>
              <a:t>Questions: Ch 8</a:t>
            </a:r>
          </a:p>
        </p:txBody>
      </p:sp>
      <p:sp>
        <p:nvSpPr>
          <p:cNvPr id="3" name="Content Placeholder 2">
            <a:extLst>
              <a:ext uri="{FF2B5EF4-FFF2-40B4-BE49-F238E27FC236}">
                <a16:creationId xmlns:a16="http://schemas.microsoft.com/office/drawing/2014/main" id="{C8FBD3E0-5A81-43C9-9F5F-84E75F31AE47}"/>
              </a:ext>
            </a:extLst>
          </p:cNvPr>
          <p:cNvSpPr>
            <a:spLocks noGrp="1"/>
          </p:cNvSpPr>
          <p:nvPr>
            <p:ph idx="1"/>
          </p:nvPr>
        </p:nvSpPr>
        <p:spPr/>
        <p:txBody>
          <a:bodyPr>
            <a:normAutofit fontScale="62500" lnSpcReduction="20000"/>
          </a:bodyPr>
          <a:lstStyle/>
          <a:p>
            <a:endParaRPr lang="en-US" dirty="0"/>
          </a:p>
          <a:p>
            <a:r>
              <a:rPr lang="en-US" dirty="0"/>
              <a:t>Q1 Which done products sold for more than $15,000</a:t>
            </a:r>
          </a:p>
          <a:p>
            <a:endParaRPr lang="en-US" dirty="0"/>
          </a:p>
          <a:p>
            <a:r>
              <a:rPr lang="en-US" dirty="0"/>
              <a:t>SELECT DONE_NAME, AMOUNT_SOLD_FOR FROM DONE_PRODUCTS</a:t>
            </a:r>
          </a:p>
          <a:p>
            <a:r>
              <a:rPr lang="en-US" dirty="0"/>
              <a:t>WHERE AMOUNT_SOLD_FOR &gt; 15000;</a:t>
            </a:r>
          </a:p>
          <a:p>
            <a:endParaRPr lang="en-US" dirty="0"/>
          </a:p>
          <a:p>
            <a:r>
              <a:rPr lang="en-US" dirty="0"/>
              <a:t>Q2 Which distributors are not from Chicago?</a:t>
            </a:r>
          </a:p>
          <a:p>
            <a:endParaRPr lang="en-US" dirty="0"/>
          </a:p>
          <a:p>
            <a:r>
              <a:rPr lang="en-US" dirty="0"/>
              <a:t>SELECT DIS_NAME, DIS_HQ FROM DISTRIBUTOR</a:t>
            </a:r>
          </a:p>
          <a:p>
            <a:r>
              <a:rPr lang="en-US" dirty="0"/>
              <a:t>WHERE DIS_HQ != 'CHICAGO';</a:t>
            </a:r>
          </a:p>
          <a:p>
            <a:endParaRPr lang="en-US" dirty="0"/>
          </a:p>
        </p:txBody>
      </p:sp>
    </p:spTree>
    <p:extLst>
      <p:ext uri="{BB962C8B-B14F-4D97-AF65-F5344CB8AC3E}">
        <p14:creationId xmlns:p14="http://schemas.microsoft.com/office/powerpoint/2010/main" val="354966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9CA23-493E-4234-AD11-52E9D4999A76}"/>
              </a:ext>
            </a:extLst>
          </p:cNvPr>
          <p:cNvSpPr>
            <a:spLocks noGrp="1"/>
          </p:cNvSpPr>
          <p:nvPr>
            <p:ph type="title"/>
          </p:nvPr>
        </p:nvSpPr>
        <p:spPr/>
        <p:txBody>
          <a:bodyPr/>
          <a:lstStyle/>
          <a:p>
            <a:r>
              <a:rPr lang="en-US" dirty="0"/>
              <a:t>Ch 9</a:t>
            </a:r>
          </a:p>
        </p:txBody>
      </p:sp>
      <p:sp>
        <p:nvSpPr>
          <p:cNvPr id="3" name="Content Placeholder 2">
            <a:extLst>
              <a:ext uri="{FF2B5EF4-FFF2-40B4-BE49-F238E27FC236}">
                <a16:creationId xmlns:a16="http://schemas.microsoft.com/office/drawing/2014/main" id="{7F558E93-1D38-4AB3-B388-5BB29BEA63E7}"/>
              </a:ext>
            </a:extLst>
          </p:cNvPr>
          <p:cNvSpPr>
            <a:spLocks noGrp="1"/>
          </p:cNvSpPr>
          <p:nvPr>
            <p:ph idx="1"/>
          </p:nvPr>
        </p:nvSpPr>
        <p:spPr/>
        <p:txBody>
          <a:bodyPr>
            <a:normAutofit lnSpcReduction="10000"/>
          </a:bodyPr>
          <a:lstStyle/>
          <a:p>
            <a:r>
              <a:rPr lang="en-US" dirty="0"/>
              <a:t>Q3 What are the start dates of the supplier compared to the purchasers?</a:t>
            </a:r>
          </a:p>
          <a:p>
            <a:endParaRPr lang="en-US" dirty="0"/>
          </a:p>
          <a:p>
            <a:r>
              <a:rPr lang="en-US" dirty="0"/>
              <a:t>SELECT s.Sup_start_date, p.Pur_start_date FROM Supplier s JOIN </a:t>
            </a:r>
            <a:r>
              <a:rPr lang="en-US" dirty="0" err="1"/>
              <a:t>Make_products</a:t>
            </a:r>
            <a:r>
              <a:rPr lang="en-US" dirty="0"/>
              <a:t> m USING (Sup_id)</a:t>
            </a:r>
          </a:p>
          <a:p>
            <a:r>
              <a:rPr lang="en-US" dirty="0"/>
              <a:t>JOIN </a:t>
            </a:r>
            <a:r>
              <a:rPr lang="en-US" dirty="0" err="1"/>
              <a:t>Done_products</a:t>
            </a:r>
            <a:r>
              <a:rPr lang="en-US" dirty="0"/>
              <a:t> d USING (Done_id)</a:t>
            </a:r>
          </a:p>
          <a:p>
            <a:r>
              <a:rPr lang="en-US" dirty="0"/>
              <a:t>JOIN Product_buy pr USING (Done_id)</a:t>
            </a:r>
          </a:p>
          <a:p>
            <a:r>
              <a:rPr lang="en-US" dirty="0"/>
              <a:t>JOIN Purchaser p USING (Pur_id);</a:t>
            </a:r>
          </a:p>
          <a:p>
            <a:endParaRPr lang="en-US" dirty="0"/>
          </a:p>
          <a:p>
            <a:endParaRPr lang="en-US" dirty="0"/>
          </a:p>
        </p:txBody>
      </p:sp>
    </p:spTree>
    <p:extLst>
      <p:ext uri="{BB962C8B-B14F-4D97-AF65-F5344CB8AC3E}">
        <p14:creationId xmlns:p14="http://schemas.microsoft.com/office/powerpoint/2010/main" val="161923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9CA23-493E-4234-AD11-52E9D4999A76}"/>
              </a:ext>
            </a:extLst>
          </p:cNvPr>
          <p:cNvSpPr>
            <a:spLocks noGrp="1"/>
          </p:cNvSpPr>
          <p:nvPr>
            <p:ph type="title"/>
          </p:nvPr>
        </p:nvSpPr>
        <p:spPr/>
        <p:txBody>
          <a:bodyPr/>
          <a:lstStyle/>
          <a:p>
            <a:r>
              <a:rPr lang="en-US" dirty="0"/>
              <a:t>Ch 9 part2</a:t>
            </a:r>
          </a:p>
        </p:txBody>
      </p:sp>
      <p:sp>
        <p:nvSpPr>
          <p:cNvPr id="3" name="Content Placeholder 2">
            <a:extLst>
              <a:ext uri="{FF2B5EF4-FFF2-40B4-BE49-F238E27FC236}">
                <a16:creationId xmlns:a16="http://schemas.microsoft.com/office/drawing/2014/main" id="{7F558E93-1D38-4AB3-B388-5BB29BEA63E7}"/>
              </a:ext>
            </a:extLst>
          </p:cNvPr>
          <p:cNvSpPr>
            <a:spLocks noGrp="1"/>
          </p:cNvSpPr>
          <p:nvPr>
            <p:ph idx="1"/>
          </p:nvPr>
        </p:nvSpPr>
        <p:spPr/>
        <p:txBody>
          <a:bodyPr>
            <a:normAutofit fontScale="92500" lnSpcReduction="10000"/>
          </a:bodyPr>
          <a:lstStyle/>
          <a:p>
            <a:r>
              <a:rPr lang="en-US" dirty="0"/>
              <a:t>Q4 There are companies that have purchased goods and use distributors. What are the names of the distributors whose </a:t>
            </a:r>
            <a:r>
              <a:rPr lang="en-US" dirty="0" err="1"/>
              <a:t>purhcasing</a:t>
            </a:r>
            <a:r>
              <a:rPr lang="en-US" dirty="0"/>
              <a:t> partners are based in either Ohio or Illinois?</a:t>
            </a:r>
          </a:p>
          <a:p>
            <a:r>
              <a:rPr lang="en-US" dirty="0"/>
              <a:t>SELECT </a:t>
            </a:r>
            <a:r>
              <a:rPr lang="en-US" dirty="0" err="1"/>
              <a:t>d.Dis_name</a:t>
            </a:r>
            <a:r>
              <a:rPr lang="en-US" dirty="0"/>
              <a:t> FROM purchaser p JOIN distributor d </a:t>
            </a:r>
          </a:p>
          <a:p>
            <a:r>
              <a:rPr lang="en-US" dirty="0"/>
              <a:t>USING (</a:t>
            </a:r>
            <a:r>
              <a:rPr lang="en-US" dirty="0" err="1"/>
              <a:t>Dis_id</a:t>
            </a:r>
            <a:r>
              <a:rPr lang="en-US" dirty="0"/>
              <a:t>) WHERE </a:t>
            </a:r>
            <a:r>
              <a:rPr lang="en-US" dirty="0" err="1"/>
              <a:t>Pur_hq_state</a:t>
            </a:r>
            <a:r>
              <a:rPr lang="en-US" dirty="0"/>
              <a:t> = 'OH'</a:t>
            </a:r>
          </a:p>
          <a:p>
            <a:r>
              <a:rPr lang="en-US" dirty="0"/>
              <a:t>UNION</a:t>
            </a:r>
          </a:p>
          <a:p>
            <a:r>
              <a:rPr lang="en-US" dirty="0"/>
              <a:t>SELECT </a:t>
            </a:r>
            <a:r>
              <a:rPr lang="en-US" dirty="0" err="1"/>
              <a:t>d.Dis_name</a:t>
            </a:r>
            <a:r>
              <a:rPr lang="en-US" dirty="0"/>
              <a:t> FROM purchaser p JOIN distributor d </a:t>
            </a:r>
          </a:p>
          <a:p>
            <a:r>
              <a:rPr lang="en-US" dirty="0"/>
              <a:t>USING (</a:t>
            </a:r>
            <a:r>
              <a:rPr lang="en-US" dirty="0" err="1"/>
              <a:t>Dis_id</a:t>
            </a:r>
            <a:r>
              <a:rPr lang="en-US" dirty="0"/>
              <a:t>)  WHERE </a:t>
            </a:r>
            <a:r>
              <a:rPr lang="en-US" dirty="0" err="1"/>
              <a:t>Pur_hq_state</a:t>
            </a:r>
            <a:r>
              <a:rPr lang="en-US" dirty="0"/>
              <a:t> = 'IL';</a:t>
            </a:r>
          </a:p>
          <a:p>
            <a:endParaRPr lang="en-US" dirty="0"/>
          </a:p>
        </p:txBody>
      </p:sp>
    </p:spTree>
    <p:extLst>
      <p:ext uri="{BB962C8B-B14F-4D97-AF65-F5344CB8AC3E}">
        <p14:creationId xmlns:p14="http://schemas.microsoft.com/office/powerpoint/2010/main" val="25864374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1407</TotalTime>
  <Words>829</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The Furniture Supply Company</vt:lpstr>
      <vt:lpstr>About this company</vt:lpstr>
      <vt:lpstr>Why I did this</vt:lpstr>
      <vt:lpstr>How it works</vt:lpstr>
      <vt:lpstr>Formatting</vt:lpstr>
      <vt:lpstr>My database</vt:lpstr>
      <vt:lpstr>Questions: Ch 8</vt:lpstr>
      <vt:lpstr>Ch 9</vt:lpstr>
      <vt:lpstr>Ch 9 part2</vt:lpstr>
      <vt:lpstr>Ch 10</vt:lpstr>
      <vt:lpstr>Ch 11 part 1</vt:lpstr>
      <vt:lpstr>Ch 11 part 2</vt:lpstr>
      <vt:lpstr>Ch 12</vt:lpstr>
      <vt:lpstr>Ch 12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Furniture Vortex</dc:title>
  <dc:creator>Dana Freitas</dc:creator>
  <cp:lastModifiedBy>Dana Freitas</cp:lastModifiedBy>
  <cp:revision>13</cp:revision>
  <dcterms:created xsi:type="dcterms:W3CDTF">2020-11-29T04:24:56Z</dcterms:created>
  <dcterms:modified xsi:type="dcterms:W3CDTF">2020-12-20T07:39:16Z</dcterms:modified>
</cp:coreProperties>
</file>