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3891200" cx="329184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Franklin Gothic"/>
      <p:bold r:id="rId11"/>
    </p:embeddedFont>
    <p:embeddedFont>
      <p:font typeface="Source Code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RabbmTX5cfhnbW6vwZxwI4LRp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772DAB-7FFA-4FC1-A5D6-E3AA5D261BD8}">
  <a:tblStyle styleId="{AC772DAB-7FFA-4FC1-A5D6-E3AA5D261B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ranklinGothic-bold.fntdata"/><Relationship Id="rId10" Type="http://schemas.openxmlformats.org/officeDocument/2006/relationships/font" Target="fonts/Roboto-boldItalic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b="0" i="0" sz="158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2263140" y="11684000"/>
            <a:ext cx="28392119" cy="2784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6868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b="0" i="0" sz="10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24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858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008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0079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0079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b="0" i="0" sz="158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534919" y="11412221"/>
            <a:ext cx="27848562" cy="28392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6868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b="0" i="0" sz="10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24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858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008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0079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0079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8508367" y="17385666"/>
            <a:ext cx="37195762" cy="7098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b="0" i="0" sz="158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5893434" y="10493376"/>
            <a:ext cx="37195762" cy="208826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6868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b="0" i="0" sz="10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24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858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008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0079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0079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2468880" y="7183123"/>
            <a:ext cx="27980641" cy="152806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0"/>
              <a:buFont typeface="Calibri"/>
              <a:buNone/>
              <a:defRPr b="0" i="0" sz="2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4114800" y="23053044"/>
            <a:ext cx="24688800" cy="105968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None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2245997" y="10942333"/>
            <a:ext cx="28392119" cy="182575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0"/>
              <a:buFont typeface="Calibri"/>
              <a:buNone/>
              <a:defRPr b="0" i="0" sz="2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245997" y="29372572"/>
            <a:ext cx="28392119" cy="9601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80"/>
              <a:buFont typeface="Arial"/>
              <a:buNone/>
              <a:defRPr b="0" i="0" sz="64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b="0" i="0" sz="158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263140" y="11684000"/>
            <a:ext cx="13990321" cy="2784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6868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b="0" i="0" sz="10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24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858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008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0079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0079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6664941" y="11684000"/>
            <a:ext cx="13990321" cy="2784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6868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b="0" i="0" sz="10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24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858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008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0079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0079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2267428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b="0" i="0" sz="158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267431" y="10759443"/>
            <a:ext cx="13926023" cy="52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b="1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None/>
              <a:defRPr b="1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267431" y="16032480"/>
            <a:ext cx="13926023" cy="23581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6868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b="0" i="0" sz="10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24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858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008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0079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0079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6664942" y="10759443"/>
            <a:ext cx="13994608" cy="52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b="1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None/>
              <a:defRPr b="1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6664942" y="16032480"/>
            <a:ext cx="13994608" cy="23581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6868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b="0" i="0" sz="10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24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858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008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0079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0079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b="0" i="0" sz="158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267428" y="2926080"/>
            <a:ext cx="10617041" cy="102412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Calibri"/>
              <a:buNone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3994608" y="6319530"/>
            <a:ext cx="16664939" cy="31191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96012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6868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b="0" i="0" sz="10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7724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580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85800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85800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5800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85800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5800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2267428" y="13167359"/>
            <a:ext cx="10617041" cy="243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040"/>
              <a:buFont typeface="Arial"/>
              <a:buNone/>
              <a:defRPr b="0" i="0" sz="5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  <a:defRPr b="0" i="0" sz="4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2267428" y="2926080"/>
            <a:ext cx="10617041" cy="102412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Calibri"/>
              <a:buNone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3994608" y="6319530"/>
            <a:ext cx="16664939" cy="3119120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2267428" y="13167359"/>
            <a:ext cx="10617041" cy="243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040"/>
              <a:buFont typeface="Arial"/>
              <a:buNone/>
              <a:defRPr b="0" i="0" sz="5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  <a:defRPr b="0" i="0" sz="4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b="0" i="0" sz="158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2263140" y="11684000"/>
            <a:ext cx="28392119" cy="2784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68680" lvl="0" marL="457200" marR="0" rtl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b="0" i="0" sz="10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240" lvl="1" marL="914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85800" lvl="2" marL="1371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0080" lvl="3" marL="1828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0079" lvl="4" marL="22860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0079" lvl="5" marL="2743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jp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08950" y="32697625"/>
            <a:ext cx="10405200" cy="918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2357075" y="23004575"/>
            <a:ext cx="10034700" cy="2769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231C34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231C34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rgbClr val="231C34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Projecting 100 hours of data</a:t>
            </a:r>
            <a:endParaRPr sz="3300">
              <a:solidFill>
                <a:srgbClr val="231C34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231C34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rgbClr val="231C34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Output probability of 1 indicates illegal activity likely to have occurred in region</a:t>
            </a:r>
            <a:endParaRPr sz="3300">
              <a:solidFill>
                <a:srgbClr val="231C34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231C34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rgbClr val="231C34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Looking at restricted area</a:t>
            </a:r>
            <a:endParaRPr sz="3300">
              <a:solidFill>
                <a:srgbClr val="231C34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1667750" y="37559175"/>
            <a:ext cx="10104300" cy="4270200"/>
          </a:xfrm>
          <a:prstGeom prst="rect">
            <a:avLst/>
          </a:prstGeom>
          <a:solidFill>
            <a:srgbClr val="231C3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Future Work ➚</a:t>
            </a:r>
            <a:endParaRPr sz="3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" name="Google Shape;87;p1"/>
          <p:cNvSpPr/>
          <p:nvPr/>
        </p:nvSpPr>
        <p:spPr>
          <a:xfrm rot="5400000">
            <a:off x="13087450" y="6486200"/>
            <a:ext cx="7258200" cy="10104000"/>
          </a:xfrm>
          <a:prstGeom prst="rightArrowCallout">
            <a:avLst>
              <a:gd fmla="val 9283" name="adj1"/>
              <a:gd fmla="val 13570" name="adj2"/>
              <a:gd fmla="val 16082" name="adj3"/>
              <a:gd fmla="val 81236" name="adj4"/>
            </a:avLst>
          </a:prstGeom>
          <a:solidFill>
            <a:srgbClr val="231C34"/>
          </a:solidFill>
          <a:ln cap="flat" cmpd="sng" w="28575">
            <a:solidFill>
              <a:srgbClr val="231C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9125" lIns="329125" spcFirstLastPara="1" rIns="329125" wrap="square" tIns="329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551275" y="13948025"/>
            <a:ext cx="10422000" cy="11528400"/>
          </a:xfrm>
          <a:prstGeom prst="rect">
            <a:avLst/>
          </a:prstGeom>
          <a:solidFill>
            <a:schemeClr val="lt2">
              <a:alpha val="49410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82875" spcFirstLastPara="1" rIns="182875" wrap="square" tIns="45700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Region of Interest: </a:t>
            </a: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Southeast Asia 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Spatial, temporal, &amp; user inputted data obtained from CCRi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Pre-processing steps: 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○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Aggregated by distinct device trips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○"/>
            </a:pPr>
            <a:r>
              <a:rPr i="1"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‘Red flag’</a:t>
            </a: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Indicators of </a:t>
            </a: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non-standard</a:t>
            </a: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naming conventions and movement characteristics (score from 0 - 4)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○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These indicators are then used for </a:t>
            </a: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performance analysis or labelling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0" y="0"/>
            <a:ext cx="32918401" cy="3938953"/>
            <a:chOff x="0" y="0"/>
            <a:chExt cx="32918401" cy="3938953"/>
          </a:xfrm>
        </p:grpSpPr>
        <p:sp>
          <p:nvSpPr>
            <p:cNvPr id="90" name="Google Shape;90;p1"/>
            <p:cNvSpPr txBox="1"/>
            <p:nvPr/>
          </p:nvSpPr>
          <p:spPr>
            <a:xfrm>
              <a:off x="0" y="0"/>
              <a:ext cx="32918401" cy="3938953"/>
            </a:xfrm>
            <a:prstGeom prst="rect">
              <a:avLst/>
            </a:prstGeom>
            <a:solidFill>
              <a:srgbClr val="231C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58"/>
                <a:buFont typeface="Arial"/>
                <a:buNone/>
              </a:pPr>
              <a:r>
                <a:t/>
              </a:r>
              <a:endPara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1219700" y="539075"/>
              <a:ext cx="24730500" cy="27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0400" lIns="60825" spcFirstLastPara="1" rIns="60825" wrap="square" tIns="30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500" u="none" cap="none" strike="noStrike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Exploring Illegal, Unreported, and Unregulated Fishing Detection </a:t>
              </a:r>
              <a:r>
                <a:rPr b="1" lang="en-US" sz="7500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usin</a:t>
              </a:r>
              <a:r>
                <a:rPr b="1" i="0" lang="en-US" sz="7500" u="none" cap="none" strike="noStrike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g AIS Data and Machine Learning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b="1" lang="en-US" sz="4500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Samuel Brown, Danielle Katz, Dana Korotovskikh,</a:t>
              </a:r>
              <a:r>
                <a:rPr b="1" lang="en-US" sz="2100">
                  <a:solidFill>
                    <a:schemeClr val="dk1"/>
                  </a:solidFill>
                  <a:highlight>
                    <a:srgbClr val="292929"/>
                  </a:highlight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b="1" lang="en-US" sz="4500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and Stephen Kullman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-US" sz="3000" u="none" cap="none" strike="noStrike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Your names and the names of the people who contributed to this presentation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2" name="Google Shape;92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291192" y="745431"/>
              <a:ext cx="7407031" cy="24480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1"/>
          <p:cNvSpPr txBox="1"/>
          <p:nvPr/>
        </p:nvSpPr>
        <p:spPr>
          <a:xfrm>
            <a:off x="559675" y="4867950"/>
            <a:ext cx="10439700" cy="2067000"/>
          </a:xfrm>
          <a:prstGeom prst="rect">
            <a:avLst/>
          </a:prstGeom>
          <a:solidFill>
            <a:schemeClr val="lt2">
              <a:alpha val="49411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82875" spcFirstLastPara="1" rIns="18287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Environmental &amp; economic impacts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Tied to drug &amp; human trafficking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Estimated cost of $23 billion annually 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559675" y="26090425"/>
            <a:ext cx="10439700" cy="5906400"/>
          </a:xfrm>
          <a:prstGeom prst="rect">
            <a:avLst/>
          </a:prstGeom>
          <a:solidFill>
            <a:schemeClr val="lt2">
              <a:alpha val="49411"/>
            </a:scheme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640080" marR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ranklin Gothic"/>
              <a:buAutoNum type="arabicPeriod"/>
            </a:pPr>
            <a:r>
              <a:rPr lang="en-US" sz="31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Overlay region with grid </a:t>
            </a:r>
            <a:r>
              <a:rPr lang="en-US" sz="31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between </a:t>
            </a:r>
            <a:r>
              <a:rPr lang="en-US" sz="31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107° to 142° longitude and 14° to 44° latitude, with 1°x1° cells – approximately 36 mi²</a:t>
            </a:r>
            <a:endParaRPr sz="31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25450" lvl="0" marL="640080" marR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ranklin Gothic"/>
              <a:buAutoNum type="arabicPeriod"/>
            </a:pPr>
            <a:r>
              <a:rPr lang="en-US" sz="31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Position each AIS signal within its corresponding grid cell</a:t>
            </a:r>
            <a:endParaRPr sz="31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25450" lvl="0" marL="640080" marR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ranklin Gothic"/>
              <a:buAutoNum type="arabicPeriod"/>
            </a:pPr>
            <a:r>
              <a:rPr lang="en-US" sz="31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Calculate </a:t>
            </a:r>
            <a:r>
              <a:rPr i="1" lang="en-US" sz="31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hot_score</a:t>
            </a:r>
            <a:r>
              <a:rPr lang="en-US" sz="31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total number of unique red flags, divided by the total count of unique vessels</a:t>
            </a:r>
            <a:endParaRPr sz="31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25450" lvl="0" marL="640080" marR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ranklin Gothic"/>
              <a:buAutoNum type="arabicPeriod"/>
            </a:pPr>
            <a:r>
              <a:rPr lang="en-US" sz="31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Aggregate together each hours </a:t>
            </a:r>
            <a:r>
              <a:rPr i="1" lang="en-US" sz="31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hot_score </a:t>
            </a:r>
            <a:r>
              <a:rPr lang="en-US" sz="31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per grid cell and obtain a total</a:t>
            </a:r>
            <a:endParaRPr sz="31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25450" lvl="0" marL="640080" marR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ranklin Gothic"/>
              <a:buAutoNum type="arabicPeriod"/>
            </a:pPr>
            <a:r>
              <a:rPr lang="en-US" sz="31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Assign a color gradient to each grid cell based on these scores</a:t>
            </a:r>
            <a:endParaRPr sz="31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457200" marR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365760" marR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5760" marR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58"/>
              <a:buFont typeface="Arial"/>
              <a:buNone/>
            </a:pPr>
            <a:r>
              <a:t/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559675" y="13275175"/>
            <a:ext cx="10405200" cy="663900"/>
          </a:xfrm>
          <a:prstGeom prst="rect">
            <a:avLst/>
          </a:prstGeom>
          <a:solidFill>
            <a:srgbClr val="231C3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58"/>
              <a:buFont typeface="Arial"/>
              <a:buNone/>
            </a:pPr>
            <a:r>
              <a:rPr b="1" lang="en-US" sz="3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 Overview:</a:t>
            </a:r>
            <a:endParaRPr sz="3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2414525" y="34973800"/>
            <a:ext cx="10034700" cy="7617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58"/>
              <a:buFont typeface="Arial"/>
              <a:buNone/>
            </a:pPr>
            <a:r>
              <a:rPr lang="en-US" sz="4000">
                <a:latin typeface="Source Code Pro"/>
                <a:ea typeface="Source Code Pro"/>
                <a:cs typeface="Source Code Pro"/>
                <a:sym typeface="Source Code Pro"/>
              </a:rPr>
              <a:t>References</a:t>
            </a:r>
            <a:endParaRPr sz="4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[1] AIS (Automatic Identification System) Overview. NATO Shipping</a:t>
            </a:r>
            <a:endParaRPr sz="215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Centre. (n.d.). https://shipping.nato.int/nsc/operations/news/2021/ais-</a:t>
            </a:r>
            <a:endParaRPr sz="215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automatic-identification-system-overview</a:t>
            </a:r>
            <a:endParaRPr sz="215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[2] Brennan, J. (2020, March 16). Fast and easy gridding of point</a:t>
            </a:r>
            <a:endParaRPr sz="215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data with geopandas. Retrieved from james-brennan.github.io website:</a:t>
            </a:r>
            <a:endParaRPr sz="215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https://james-brennan.github.io/posts/fast</a:t>
            </a:r>
            <a:r>
              <a:rPr lang="en-US" sz="19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 </a:t>
            </a:r>
            <a:r>
              <a:rPr lang="en-US" sz="21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ridding</a:t>
            </a:r>
            <a:r>
              <a:rPr lang="en-US" sz="19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 </a:t>
            </a:r>
            <a:r>
              <a:rPr lang="en-US" sz="21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eopandas/</a:t>
            </a:r>
            <a:endParaRPr sz="215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[3] MIS Marine. (2020). The Use of AIS Data to Identify Dark Activity</a:t>
            </a:r>
            <a:endParaRPr sz="215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for Marine Auditing Purposes. In Marine Assurance Technology</a:t>
            </a:r>
            <a:endParaRPr sz="215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Experts | MIS (pp. 0–25). Marine Information Solutions. Retrieved</a:t>
            </a:r>
            <a:endParaRPr sz="215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from Marine Information Solutions website: https://mismarine.com/wp-</a:t>
            </a:r>
            <a:endParaRPr sz="215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content/uploads/2020/02/The-Use-of-AIS-Data-to-Identify-Dark-Activity-</a:t>
            </a:r>
            <a:endParaRPr sz="215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for-Marine-Auditing-Purposes-v3.pdf</a:t>
            </a:r>
            <a:endParaRPr sz="215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[4] National Intelligence Council. (2016, September 19). Global Im-</a:t>
            </a:r>
            <a:endParaRPr sz="215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plications of Illegal, Unreported, and Unregulated (IUU) Fishing.</a:t>
            </a:r>
            <a:endParaRPr sz="215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https://irp.fas.org/nic/fishing.pdf</a:t>
            </a:r>
            <a:endParaRPr sz="215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[5] Nicholas Kalinowski, Jessica Kimbrell, Christopher Longchamp, and Anne</a:t>
            </a:r>
            <a:endParaRPr sz="215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Louise Seekford. (2023). Exploration of Illegal, Unreported, Unregulated</a:t>
            </a:r>
            <a:endParaRPr sz="215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Fishing and Vessel Relationships using AIS Data and Machine Learning.</a:t>
            </a:r>
            <a:endParaRPr sz="215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Zenodo. https://doi.org/10.5281/zenodo.8008295</a:t>
            </a:r>
            <a:endParaRPr sz="215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[6] United Nations. (2021, June 5). International Day Against Illegal Fishing.</a:t>
            </a:r>
            <a:endParaRPr sz="215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58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United Nations. https://www.un.org/en/observances/end-illegal-fishing-day</a:t>
            </a:r>
            <a:endParaRPr sz="5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descr="A picture containing text&#10;&#10;Description automatically generated" id="97" name="Google Shape;9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735" y="41944194"/>
            <a:ext cx="9008193" cy="167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8150" y="13288450"/>
            <a:ext cx="10439624" cy="939322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559675" y="7202450"/>
            <a:ext cx="10422000" cy="5676300"/>
          </a:xfrm>
          <a:prstGeom prst="rect">
            <a:avLst/>
          </a:prstGeom>
          <a:solidFill>
            <a:schemeClr val="lt2">
              <a:alpha val="49410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82875" spcFirstLastPara="1" rIns="18287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What are they?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○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Standard tracking devices on vessels used primarily for collision avoidance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Commonly illegally exploited on fishing nets or buoys to protect large hauls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These impersonated AIS signals are harmful towards legal vessels, leading to a critical need for improved IUU regulation.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6725" y="32987875"/>
            <a:ext cx="10322650" cy="888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11667750" y="7363950"/>
            <a:ext cx="10104000" cy="863100"/>
          </a:xfrm>
          <a:prstGeom prst="rect">
            <a:avLst/>
          </a:prstGeom>
          <a:solidFill>
            <a:srgbClr val="231C34"/>
          </a:solidFill>
          <a:ln cap="flat" cmpd="sng" w="28575">
            <a:solidFill>
              <a:srgbClr val="231C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74300" spcFirstLastPara="1" rIns="27430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58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Modeling Approaches ✎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02" name="Google Shape;102;p1"/>
          <p:cNvSpPr/>
          <p:nvPr/>
        </p:nvSpPr>
        <p:spPr>
          <a:xfrm rot="5400000">
            <a:off x="12667750" y="14154600"/>
            <a:ext cx="8097600" cy="10104000"/>
          </a:xfrm>
          <a:prstGeom prst="rightArrowCallout">
            <a:avLst>
              <a:gd fmla="val 9283" name="adj1"/>
              <a:gd fmla="val 13570" name="adj2"/>
              <a:gd fmla="val 16082" name="adj3"/>
              <a:gd fmla="val 81236" name="adj4"/>
            </a:avLst>
          </a:prstGeom>
          <a:solidFill>
            <a:srgbClr val="231C3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9125" lIns="329125" spcFirstLastPara="1" rIns="329125" wrap="square" tIns="329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11932925" y="15506500"/>
            <a:ext cx="9564600" cy="5906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Manually labels dataset based on created ‘red flag’</a:t>
            </a:r>
            <a:r>
              <a:rPr i="1"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conditions 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○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Illegal vessels chosen by having a bad naming convention and more than 3 red flags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Trains on small sample of labelled AIS data 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Iteratively builds pseudo-labels on remaining observations and retrains on updated labelled dataset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Employed with gradient boosted decision trees  (XGBoost) and ANN 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04" name="Google Shape;104;p1"/>
          <p:cNvSpPr/>
          <p:nvPr/>
        </p:nvSpPr>
        <p:spPr>
          <a:xfrm flipH="1">
            <a:off x="11932925" y="8928825"/>
            <a:ext cx="9564600" cy="4545900"/>
          </a:xfrm>
          <a:prstGeom prst="snip1Rect">
            <a:avLst>
              <a:gd fmla="val 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329125" lIns="329125" spcFirstLastPara="1" rIns="329125" wrap="square" tIns="3291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Treats dataset as truly unlabelled 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Performs iterative application of hierarchical density-based clustering 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Model develops 10 cluster groups of varying densities, with 3 distinct clusters as primarily illegal nets 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Proves: AIS positional features may serve as good indicators of IUU nets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"/>
          <p:cNvSpPr/>
          <p:nvPr/>
        </p:nvSpPr>
        <p:spPr>
          <a:xfrm rot="5400000">
            <a:off x="13017250" y="21965250"/>
            <a:ext cx="7398600" cy="10102500"/>
          </a:xfrm>
          <a:prstGeom prst="rightArrowCallout">
            <a:avLst>
              <a:gd fmla="val 9283" name="adj1"/>
              <a:gd fmla="val 13570" name="adj2"/>
              <a:gd fmla="val 16082" name="adj3"/>
              <a:gd fmla="val 81236" name="adj4"/>
            </a:avLst>
          </a:prstGeom>
          <a:solidFill>
            <a:srgbClr val="231C3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9125" lIns="329125" spcFirstLastPara="1" rIns="329125" wrap="square" tIns="329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 flipH="1">
            <a:off x="11934850" y="24342675"/>
            <a:ext cx="9563400" cy="4663500"/>
          </a:xfrm>
          <a:prstGeom prst="snip1Rect">
            <a:avLst>
              <a:gd fmla="val 0" name="adj"/>
            </a:avLst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29125" lIns="329125" spcFirstLastPara="1" rIns="329125" wrap="square" tIns="3291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Manually labels dataset based on created ‘red flag’</a:t>
            </a:r>
            <a:r>
              <a:rPr i="1"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conditions 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○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Illegal vessels chosen by having a bad naming convention and more than 3 red flags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Uses pseudo-labeled training data once to build model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Employed with fundamental ANN</a:t>
            </a:r>
            <a:endParaRPr/>
          </a:p>
        </p:txBody>
      </p:sp>
      <p:graphicFrame>
        <p:nvGraphicFramePr>
          <p:cNvPr id="107" name="Google Shape;107;p1"/>
          <p:cNvGraphicFramePr/>
          <p:nvPr/>
        </p:nvGraphicFramePr>
        <p:xfrm>
          <a:off x="832938" y="19283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{AC772DAB-7FFA-4FC1-A5D6-E3AA5D261BD8}</a:tableStyleId>
              </a:tblPr>
              <a:tblGrid>
                <a:gridCol w="3761275"/>
                <a:gridCol w="6097400"/>
              </a:tblGrid>
              <a:tr h="112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1.</a:t>
                      </a:r>
                      <a:r>
                        <a:rPr i="1" lang="en-US" sz="3300">
                          <a:solidFill>
                            <a:schemeClr val="dk1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 net_name</a:t>
                      </a:r>
                      <a:endParaRPr sz="3300"/>
                    </a:p>
                  </a:txBody>
                  <a:tcPr marT="91425" marB="91425" marR="91425" marL="91425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solidFill>
                            <a:schemeClr val="dk1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Names including a ‘V’, ‘%’, ’buoy’, or ’net’</a:t>
                      </a:r>
                      <a:endParaRPr sz="3300"/>
                    </a:p>
                  </a:txBody>
                  <a:tcPr marT="91425" marB="91425" marR="91425" marL="91425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2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3300">
                          <a:solidFill>
                            <a:schemeClr val="dk1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2. mmsi_length</a:t>
                      </a:r>
                      <a:endParaRPr sz="3300"/>
                    </a:p>
                  </a:txBody>
                  <a:tcPr marT="91425" marB="91425" marR="91425" marL="91425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solidFill>
                            <a:schemeClr val="dk1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MMSI values not equal to 9 digits</a:t>
                      </a:r>
                      <a:endParaRPr sz="3300"/>
                    </a:p>
                  </a:txBody>
                  <a:tcPr marT="91425" marB="91425" marR="91425" marL="91425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597925">
                <a:tc>
                  <a:txBody>
                    <a:bodyPr/>
                    <a:lstStyle/>
                    <a:p>
                      <a:pPr indent="0" lvl="0" marL="0" marR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3300">
                          <a:solidFill>
                            <a:schemeClr val="dk1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3. </a:t>
                      </a:r>
                      <a:r>
                        <a:rPr i="1" lang="en-US" sz="3300">
                          <a:solidFill>
                            <a:schemeClr val="dk1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spawn_offshore</a:t>
                      </a:r>
                      <a:endParaRPr sz="3300"/>
                    </a:p>
                  </a:txBody>
                  <a:tcPr marT="91425" marB="91425" marR="91425" marL="91425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solidFill>
                            <a:schemeClr val="dk1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Vessels whose first transmission is offshore (1 nautical mile off the coastline)</a:t>
                      </a:r>
                      <a:endParaRPr sz="3300"/>
                    </a:p>
                  </a:txBody>
                  <a:tcPr marT="91425" marB="91425" marR="91425" marL="91425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837350">
                <a:tc>
                  <a:txBody>
                    <a:bodyPr/>
                    <a:lstStyle/>
                    <a:p>
                      <a:pPr indent="0" lvl="0" marL="0" marR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3300">
                          <a:solidFill>
                            <a:schemeClr val="dk1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4. s</a:t>
                      </a:r>
                      <a:r>
                        <a:rPr i="1" lang="en-US" sz="3300">
                          <a:solidFill>
                            <a:schemeClr val="dk1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poof</a:t>
                      </a:r>
                      <a:endParaRPr sz="3300"/>
                    </a:p>
                  </a:txBody>
                  <a:tcPr marT="91425" marB="91425" marR="91425" marL="91425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solidFill>
                            <a:schemeClr val="dk1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Devices with unreasonably high calculated speeds (&gt;= 150 knots)</a:t>
                      </a:r>
                      <a:endParaRPr sz="3300"/>
                    </a:p>
                  </a:txBody>
                  <a:tcPr marT="91425" marB="91425" marR="91425" marL="91425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1"/>
          <p:cNvSpPr txBox="1"/>
          <p:nvPr/>
        </p:nvSpPr>
        <p:spPr>
          <a:xfrm>
            <a:off x="559675" y="4563150"/>
            <a:ext cx="10439700" cy="785100"/>
          </a:xfrm>
          <a:prstGeom prst="rect">
            <a:avLst/>
          </a:prstGeom>
          <a:solidFill>
            <a:srgbClr val="231C3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is the Issue with IUU Fishing?</a:t>
            </a:r>
            <a:endParaRPr sz="3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559675" y="7190750"/>
            <a:ext cx="10422000" cy="1411800"/>
          </a:xfrm>
          <a:prstGeom prst="rect">
            <a:avLst/>
          </a:prstGeom>
          <a:solidFill>
            <a:srgbClr val="231C34"/>
          </a:solidFill>
          <a:ln cap="flat" cmpd="sng" w="19050">
            <a:solidFill>
              <a:srgbClr val="29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Automatic Identification Systems (AIS)</a:t>
            </a:r>
            <a:endParaRPr b="1" sz="3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1667744" y="4563150"/>
            <a:ext cx="10104000" cy="2462100"/>
          </a:xfrm>
          <a:prstGeom prst="rect">
            <a:avLst/>
          </a:prstGeom>
          <a:solidFill>
            <a:srgbClr val="231C3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Goal:</a:t>
            </a:r>
            <a:endParaRPr sz="3800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graphicFrame>
        <p:nvGraphicFramePr>
          <p:cNvPr id="111" name="Google Shape;111;p1"/>
          <p:cNvGraphicFramePr/>
          <p:nvPr/>
        </p:nvGraphicFramePr>
        <p:xfrm>
          <a:off x="11667744" y="31611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{AC772DAB-7FFA-4FC1-A5D6-E3AA5D261BD8}</a:tableStyleId>
              </a:tblPr>
              <a:tblGrid>
                <a:gridCol w="3954500"/>
                <a:gridCol w="2371375"/>
                <a:gridCol w="1636075"/>
                <a:gridCol w="2140575"/>
              </a:tblGrid>
              <a:tr h="141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Model</a:t>
                      </a:r>
                      <a:endParaRPr b="1" sz="33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Test Accuracy </a:t>
                      </a:r>
                      <a:endParaRPr b="1" sz="33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TPR</a:t>
                      </a:r>
                      <a:endParaRPr b="1" sz="33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TN</a:t>
                      </a:r>
                      <a:r>
                        <a:rPr b="1" lang="en-US" sz="33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R</a:t>
                      </a:r>
                      <a:endParaRPr b="1" sz="33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41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Semi-supervised XGBoost</a:t>
                      </a:r>
                      <a:endParaRPr sz="33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0.891</a:t>
                      </a:r>
                      <a:endParaRPr sz="33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0.915</a:t>
                      </a:r>
                      <a:endParaRPr sz="33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0.848</a:t>
                      </a:r>
                      <a:endParaRPr sz="33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41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Semi-supervised ANN</a:t>
                      </a:r>
                      <a:endParaRPr sz="33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0.879</a:t>
                      </a:r>
                      <a:endParaRPr sz="33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0.900</a:t>
                      </a:r>
                      <a:endParaRPr sz="33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0.842</a:t>
                      </a:r>
                      <a:endParaRPr sz="33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ANN</a:t>
                      </a:r>
                      <a:endParaRPr sz="33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0.867</a:t>
                      </a:r>
                      <a:endParaRPr sz="33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0.907</a:t>
                      </a:r>
                      <a:endParaRPr sz="33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0.801</a:t>
                      </a:r>
                      <a:endParaRPr sz="33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31C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12" name="Google Shape;112;p1"/>
          <p:cNvSpPr/>
          <p:nvPr/>
        </p:nvSpPr>
        <p:spPr>
          <a:xfrm>
            <a:off x="22509480" y="22532275"/>
            <a:ext cx="9829800" cy="952200"/>
          </a:xfrm>
          <a:prstGeom prst="parallelogram">
            <a:avLst>
              <a:gd fmla="val 25000" name="adj"/>
            </a:avLst>
          </a:prstGeom>
          <a:solidFill>
            <a:srgbClr val="231C3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XGBoost Test Predictions</a:t>
            </a:r>
            <a:endParaRPr b="1" sz="3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22506025" y="12523750"/>
            <a:ext cx="9828900" cy="951000"/>
          </a:xfrm>
          <a:prstGeom prst="parallelogram">
            <a:avLst>
              <a:gd fmla="val 25000" name="adj"/>
            </a:avLst>
          </a:prstGeom>
          <a:solidFill>
            <a:srgbClr val="231C3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XGBoost Model Workflow</a:t>
            </a:r>
            <a:endParaRPr b="1" sz="3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22619713" y="4563150"/>
            <a:ext cx="9828900" cy="952200"/>
          </a:xfrm>
          <a:prstGeom prst="parallelogram">
            <a:avLst>
              <a:gd fmla="val 25000" name="adj"/>
            </a:avLst>
          </a:prstGeom>
          <a:solidFill>
            <a:srgbClr val="231C3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Clustering Analysis</a:t>
            </a:r>
            <a:endParaRPr b="1" sz="3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11932920" y="5391225"/>
            <a:ext cx="9519000" cy="14118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231C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231C34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Explore how AIS data be used to aid in IUU fishing net detection</a:t>
            </a:r>
            <a:endParaRPr b="1" sz="3600">
              <a:solidFill>
                <a:srgbClr val="231C34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1932920" y="8316150"/>
            <a:ext cx="9564600" cy="863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31C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⟶ </a:t>
            </a:r>
            <a:r>
              <a:rPr lang="en-US" sz="3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UNSUPERVISED</a:t>
            </a:r>
            <a:r>
              <a:rPr lang="en-US" sz="36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⟵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1934250" y="15417100"/>
            <a:ext cx="9564600" cy="771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31C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⟶ </a:t>
            </a:r>
            <a:r>
              <a:rPr lang="en-US" sz="3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SEMI-</a:t>
            </a:r>
            <a:r>
              <a:rPr lang="en-US" sz="3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SUPERVISED</a:t>
            </a:r>
            <a:r>
              <a:rPr lang="en-US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⟵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1919388" y="23688575"/>
            <a:ext cx="9563400" cy="771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231C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⟶ </a:t>
            </a:r>
            <a:r>
              <a:rPr lang="en-US"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SUPERVISED</a:t>
            </a:r>
            <a:r>
              <a:rPr lang="en-US" sz="3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⟵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864475" y="25774222"/>
            <a:ext cx="9828900" cy="705000"/>
          </a:xfrm>
          <a:prstGeom prst="parallelogram">
            <a:avLst>
              <a:gd fmla="val 25000" name="adj"/>
            </a:avLst>
          </a:prstGeom>
          <a:solidFill>
            <a:srgbClr val="231C3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Regional Analysis</a:t>
            </a:r>
            <a:endParaRPr b="1" sz="3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11663225" y="30734600"/>
            <a:ext cx="10104000" cy="863100"/>
          </a:xfrm>
          <a:prstGeom prst="rect">
            <a:avLst/>
          </a:prstGeom>
          <a:solidFill>
            <a:srgbClr val="231C34"/>
          </a:solidFill>
          <a:ln cap="flat" cmpd="sng" w="28575">
            <a:solidFill>
              <a:srgbClr val="231C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74300" spcFirstLastPara="1" rIns="27430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58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Results</a:t>
            </a:r>
            <a:r>
              <a:rPr b="1" lang="en-US" sz="3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✓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11941350" y="38314900"/>
            <a:ext cx="9519000" cy="3205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82875" spcFirstLastPara="1" rIns="182875" wrap="square" tIns="45700">
            <a:noAutofit/>
          </a:bodyPr>
          <a:lstStyle/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Process a longer duration of AIS data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Expand model applications to alternative, larger regions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Char char="●"/>
            </a:pPr>
            <a:r>
              <a:rPr lang="en-US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Explore a recurrent neural network (RNN) with AIS temporal data, then process with positional features</a:t>
            </a:r>
            <a:endParaRPr sz="33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122" name="Google Shape;122;p1"/>
          <p:cNvCxnSpPr/>
          <p:nvPr/>
        </p:nvCxnSpPr>
        <p:spPr>
          <a:xfrm flipH="1" rot="-5400000">
            <a:off x="27660600" y="26517600"/>
            <a:ext cx="3086100" cy="1790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"/>
          <p:cNvSpPr/>
          <p:nvPr/>
        </p:nvSpPr>
        <p:spPr>
          <a:xfrm>
            <a:off x="982000" y="32332700"/>
            <a:ext cx="9829800" cy="704100"/>
          </a:xfrm>
          <a:prstGeom prst="parallelogram">
            <a:avLst>
              <a:gd fmla="val 25000" name="adj"/>
            </a:avLst>
          </a:prstGeom>
          <a:solidFill>
            <a:srgbClr val="231C3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58"/>
              <a:buFont typeface="Arial"/>
              <a:buNone/>
            </a:pPr>
            <a:r>
              <a:rPr b="1" lang="en-US" sz="3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September 1st, Day 1</a:t>
            </a:r>
            <a:endParaRPr b="1" sz="3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4" name="Google Shape;124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57813" y="5654563"/>
            <a:ext cx="10168128" cy="6729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238150" y="26350576"/>
            <a:ext cx="9828899" cy="8046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0x0101001C7525B72C34C84EA90022EE591DCF03</vt:lpwstr>
  </property>
</Properties>
</file>