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88" r:id="rId4"/>
    <p:sldId id="262" r:id="rId5"/>
    <p:sldId id="261" r:id="rId6"/>
    <p:sldId id="263" r:id="rId7"/>
    <p:sldId id="268" r:id="rId8"/>
    <p:sldId id="273" r:id="rId9"/>
    <p:sldId id="303" r:id="rId10"/>
    <p:sldId id="305" r:id="rId11"/>
    <p:sldId id="269" r:id="rId12"/>
    <p:sldId id="306" r:id="rId13"/>
    <p:sldId id="271" r:id="rId14"/>
    <p:sldId id="270" r:id="rId15"/>
    <p:sldId id="307" r:id="rId16"/>
    <p:sldId id="284" r:id="rId17"/>
    <p:sldId id="308" r:id="rId18"/>
    <p:sldId id="280" r:id="rId19"/>
    <p:sldId id="282" r:id="rId20"/>
    <p:sldId id="285" r:id="rId21"/>
    <p:sldId id="309" r:id="rId22"/>
    <p:sldId id="274" r:id="rId23"/>
    <p:sldId id="275" r:id="rId24"/>
    <p:sldId id="287" r:id="rId25"/>
    <p:sldId id="286" r:id="rId26"/>
    <p:sldId id="276" r:id="rId27"/>
    <p:sldId id="264" r:id="rId28"/>
    <p:sldId id="265" r:id="rId29"/>
    <p:sldId id="266" r:id="rId30"/>
    <p:sldId id="267" r:id="rId31"/>
    <p:sldId id="277" r:id="rId32"/>
    <p:sldId id="283" r:id="rId33"/>
    <p:sldId id="278" r:id="rId34"/>
    <p:sldId id="279" r:id="rId35"/>
    <p:sldId id="299" r:id="rId36"/>
    <p:sldId id="289" r:id="rId37"/>
    <p:sldId id="300" r:id="rId38"/>
    <p:sldId id="301" r:id="rId39"/>
    <p:sldId id="302" r:id="rId40"/>
    <p:sldId id="296" r:id="rId41"/>
    <p:sldId id="290" r:id="rId42"/>
    <p:sldId id="291" r:id="rId43"/>
    <p:sldId id="293" r:id="rId44"/>
    <p:sldId id="297" r:id="rId45"/>
    <p:sldId id="29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6/18/2018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ED1A-665E-4110-8575-F13F0E40CB68}"/>
              </a:ext>
            </a:extLst>
          </p:cNvPr>
          <p:cNvSpPr>
            <a:spLocks noGrp="1"/>
          </p:cNvSpPr>
          <p:nvPr>
            <p:ph type="ctrTitle"/>
          </p:nvPr>
        </p:nvSpPr>
        <p:spPr/>
        <p:txBody>
          <a:bodyPr>
            <a:normAutofit/>
          </a:bodyPr>
          <a:lstStyle/>
          <a:p>
            <a:r>
              <a:rPr lang="en-IE" b="1" dirty="0"/>
              <a:t>Choropleth Maps in R</a:t>
            </a:r>
            <a:br>
              <a:rPr lang="en-IE" dirty="0"/>
            </a:br>
            <a:endParaRPr lang="en-IE" dirty="0"/>
          </a:p>
        </p:txBody>
      </p:sp>
      <p:sp>
        <p:nvSpPr>
          <p:cNvPr id="3" name="Subtitle 2">
            <a:extLst>
              <a:ext uri="{FF2B5EF4-FFF2-40B4-BE49-F238E27FC236}">
                <a16:creationId xmlns:a16="http://schemas.microsoft.com/office/drawing/2014/main" id="{52DC0B43-6F90-41CF-A79C-5FCF58CA8F19}"/>
              </a:ext>
            </a:extLst>
          </p:cNvPr>
          <p:cNvSpPr>
            <a:spLocks noGrp="1"/>
          </p:cNvSpPr>
          <p:nvPr>
            <p:ph type="subTitle" idx="1"/>
          </p:nvPr>
        </p:nvSpPr>
        <p:spPr/>
        <p:txBody>
          <a:bodyPr/>
          <a:lstStyle/>
          <a:p>
            <a:pPr algn="ctr"/>
            <a:r>
              <a:rPr lang="en-IE" b="1" dirty="0"/>
              <a:t>Use of Choropleth Maps for Regional Statistics</a:t>
            </a:r>
            <a:endParaRPr lang="en-IE" dirty="0"/>
          </a:p>
        </p:txBody>
      </p:sp>
    </p:spTree>
    <p:extLst>
      <p:ext uri="{BB962C8B-B14F-4D97-AF65-F5344CB8AC3E}">
        <p14:creationId xmlns:p14="http://schemas.microsoft.com/office/powerpoint/2010/main" val="335334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C5E2-A469-49BC-B0EB-4F8335940817}"/>
              </a:ext>
            </a:extLst>
          </p:cNvPr>
          <p:cNvSpPr>
            <a:spLocks noGrp="1"/>
          </p:cNvSpPr>
          <p:nvPr>
            <p:ph type="title"/>
          </p:nvPr>
        </p:nvSpPr>
        <p:spPr/>
        <p:txBody>
          <a:bodyPr/>
          <a:lstStyle/>
          <a:p>
            <a:r>
              <a:rPr lang="en-IE" dirty="0"/>
              <a:t>Regions in Ireland</a:t>
            </a:r>
          </a:p>
        </p:txBody>
      </p:sp>
      <p:sp>
        <p:nvSpPr>
          <p:cNvPr id="3" name="Content Placeholder 2">
            <a:extLst>
              <a:ext uri="{FF2B5EF4-FFF2-40B4-BE49-F238E27FC236}">
                <a16:creationId xmlns:a16="http://schemas.microsoft.com/office/drawing/2014/main" id="{458A6CBB-D501-4203-B7B1-3058080F9452}"/>
              </a:ext>
            </a:extLst>
          </p:cNvPr>
          <p:cNvSpPr>
            <a:spLocks noGrp="1"/>
          </p:cNvSpPr>
          <p:nvPr>
            <p:ph idx="1"/>
          </p:nvPr>
        </p:nvSpPr>
        <p:spPr/>
        <p:txBody>
          <a:bodyPr>
            <a:normAutofit/>
          </a:bodyPr>
          <a:lstStyle/>
          <a:p>
            <a:r>
              <a:rPr lang="en-US" dirty="0"/>
              <a:t>Next territorial division is Local Administrative Unit 2 (LAU-2)</a:t>
            </a:r>
          </a:p>
          <a:p>
            <a:pPr lvl="1"/>
            <a:r>
              <a:rPr lang="en-US" dirty="0"/>
              <a:t>3,440 district electoral divisions (EDs)</a:t>
            </a:r>
          </a:p>
          <a:p>
            <a:pPr lvl="1"/>
            <a:r>
              <a:rPr lang="en-US" dirty="0"/>
              <a:t>EDs do not provide a homogeneous coverage of all areas in the country</a:t>
            </a:r>
          </a:p>
          <a:p>
            <a:pPr lvl="2"/>
            <a:r>
              <a:rPr lang="en-US" dirty="0"/>
              <a:t>Range from 76 individuals in some rural areas, to over 32,000 in Blanchardstown-</a:t>
            </a:r>
            <a:r>
              <a:rPr lang="en-US" dirty="0" err="1"/>
              <a:t>Blakestown</a:t>
            </a:r>
            <a:endParaRPr lang="en-US" dirty="0"/>
          </a:p>
          <a:p>
            <a:r>
              <a:rPr lang="en-US" dirty="0"/>
              <a:t>Unevenness in population causes difficulties when mapping social and economic data</a:t>
            </a:r>
          </a:p>
          <a:p>
            <a:r>
              <a:rPr lang="en-US" dirty="0"/>
              <a:t>Small Areas (SA) </a:t>
            </a:r>
          </a:p>
          <a:p>
            <a:pPr lvl="1"/>
            <a:r>
              <a:rPr lang="en-US" dirty="0"/>
              <a:t>developed jointly by the Ordnance Survey of Ireland (OSI) and the Central Statistics Office (CSO) </a:t>
            </a:r>
          </a:p>
          <a:p>
            <a:pPr lvl="1"/>
            <a:r>
              <a:rPr lang="en-US" dirty="0"/>
              <a:t>for 2011 Small Area Population Statistics</a:t>
            </a:r>
          </a:p>
          <a:p>
            <a:r>
              <a:rPr lang="en-US" dirty="0"/>
              <a:t>18,641 Small Areas</a:t>
            </a:r>
          </a:p>
          <a:p>
            <a:pPr lvl="1"/>
            <a:r>
              <a:rPr lang="en-US" dirty="0"/>
              <a:t>much more homogeneous in their social composition </a:t>
            </a:r>
          </a:p>
          <a:p>
            <a:pPr lvl="1"/>
            <a:r>
              <a:rPr lang="en-US" dirty="0"/>
              <a:t>uniform population size with a mean of just under 100 households. </a:t>
            </a:r>
            <a:endParaRPr lang="en-IE" dirty="0"/>
          </a:p>
        </p:txBody>
      </p:sp>
    </p:spTree>
    <p:extLst>
      <p:ext uri="{BB962C8B-B14F-4D97-AF65-F5344CB8AC3E}">
        <p14:creationId xmlns:p14="http://schemas.microsoft.com/office/powerpoint/2010/main" val="180152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Shapefiles for Ireland</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a:bodyPr>
          <a:lstStyle/>
          <a:p>
            <a:r>
              <a:rPr lang="en-US" b="1" dirty="0"/>
              <a:t>Provinces</a:t>
            </a:r>
          </a:p>
          <a:p>
            <a:r>
              <a:rPr lang="en-US" dirty="0"/>
              <a:t>Ireland is divided into four provinces:</a:t>
            </a:r>
          </a:p>
          <a:p>
            <a:pPr lvl="1"/>
            <a:r>
              <a:rPr lang="en-US" dirty="0"/>
              <a:t>Leinster</a:t>
            </a:r>
          </a:p>
          <a:p>
            <a:pPr lvl="1"/>
            <a:r>
              <a:rPr lang="en-US" dirty="0"/>
              <a:t>Ulster</a:t>
            </a:r>
          </a:p>
          <a:p>
            <a:pPr lvl="1"/>
            <a:r>
              <a:rPr lang="en-US" dirty="0"/>
              <a:t>Munster </a:t>
            </a:r>
          </a:p>
          <a:p>
            <a:pPr lvl="1"/>
            <a:r>
              <a:rPr lang="en-US" dirty="0"/>
              <a:t>Connacht</a:t>
            </a:r>
          </a:p>
          <a:p>
            <a:pPr marL="128016" lvl="1" indent="0">
              <a:buNone/>
            </a:pPr>
            <a:endParaRPr lang="en-US" dirty="0"/>
          </a:p>
          <a:p>
            <a:pPr marL="128016" lvl="1" indent="0">
              <a:buNone/>
            </a:pPr>
            <a:r>
              <a:rPr lang="en-US" dirty="0"/>
              <a:t>No administrative functions, but relevant for a number of historical, cultural and sporting reasons</a:t>
            </a:r>
          </a:p>
        </p:txBody>
      </p:sp>
    </p:spTree>
    <p:extLst>
      <p:ext uri="{BB962C8B-B14F-4D97-AF65-F5344CB8AC3E}">
        <p14:creationId xmlns:p14="http://schemas.microsoft.com/office/powerpoint/2010/main" val="9976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Shapefiles for Ireland – 8 Nuts-3 regions</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fontScale="92500" lnSpcReduction="10000"/>
          </a:bodyPr>
          <a:lstStyle/>
          <a:p>
            <a:r>
              <a:rPr lang="en-US" dirty="0"/>
              <a:t>IE011	Border Region		</a:t>
            </a:r>
            <a:r>
              <a:rPr lang="en-US" dirty="0" err="1"/>
              <a:t>Cavan</a:t>
            </a:r>
            <a:r>
              <a:rPr lang="en-US" dirty="0"/>
              <a:t>, Donegal, </a:t>
            </a:r>
            <a:r>
              <a:rPr lang="en-US" dirty="0" err="1"/>
              <a:t>Leitrim</a:t>
            </a:r>
            <a:r>
              <a:rPr lang="en-US" dirty="0"/>
              <a:t>, </a:t>
            </a:r>
            <a:r>
              <a:rPr lang="en-US" dirty="0" err="1"/>
              <a:t>Louth</a:t>
            </a:r>
            <a:r>
              <a:rPr lang="en-US" dirty="0"/>
              <a:t>, Monaghan, </a:t>
            </a:r>
            <a:r>
              <a:rPr lang="en-US" dirty="0" err="1"/>
              <a:t>Sligo</a:t>
            </a:r>
            <a:endParaRPr lang="en-US" dirty="0"/>
          </a:p>
          <a:p>
            <a:r>
              <a:rPr lang="en-US" dirty="0"/>
              <a:t>IE013	West Region		Mayo, Roscommon, Galway and Galway City</a:t>
            </a:r>
          </a:p>
          <a:p>
            <a:r>
              <a:rPr lang="en-US" dirty="0"/>
              <a:t>IE012	Midland Region		</a:t>
            </a:r>
            <a:r>
              <a:rPr lang="en-US" dirty="0" err="1"/>
              <a:t>Laois</a:t>
            </a:r>
            <a:r>
              <a:rPr lang="en-US" dirty="0"/>
              <a:t>, Longford, </a:t>
            </a:r>
            <a:r>
              <a:rPr lang="en-US" dirty="0" err="1"/>
              <a:t>Offaly</a:t>
            </a:r>
            <a:r>
              <a:rPr lang="en-US" dirty="0"/>
              <a:t>, Westmeath</a:t>
            </a:r>
          </a:p>
          <a:p>
            <a:r>
              <a:rPr lang="en-US" dirty="0"/>
              <a:t>IE022	Mid-East Region		Kildare, </a:t>
            </a:r>
            <a:r>
              <a:rPr lang="en-US" dirty="0" err="1"/>
              <a:t>Meath</a:t>
            </a:r>
            <a:r>
              <a:rPr lang="en-US" dirty="0"/>
              <a:t>, </a:t>
            </a:r>
            <a:r>
              <a:rPr lang="en-US" dirty="0" err="1"/>
              <a:t>Wicklow</a:t>
            </a:r>
            <a:endParaRPr lang="en-US" dirty="0"/>
          </a:p>
          <a:p>
            <a:r>
              <a:rPr lang="en-US" dirty="0"/>
              <a:t>IE021	Dublin Region		</a:t>
            </a:r>
            <a:r>
              <a:rPr lang="en-US" dirty="0" err="1"/>
              <a:t>Dún</a:t>
            </a:r>
            <a:r>
              <a:rPr lang="en-US" dirty="0"/>
              <a:t> Laoghaire–</a:t>
            </a:r>
            <a:r>
              <a:rPr lang="en-US" dirty="0" err="1"/>
              <a:t>Rathdown</a:t>
            </a:r>
            <a:r>
              <a:rPr lang="en-US" dirty="0"/>
              <a:t>, Fingal, South Dublin and </a:t>
            </a:r>
          </a:p>
          <a:p>
            <a:pPr marL="0" indent="0">
              <a:buNone/>
            </a:pPr>
            <a:r>
              <a:rPr lang="en-US" dirty="0"/>
              <a:t>					Dublin City</a:t>
            </a:r>
          </a:p>
          <a:p>
            <a:r>
              <a:rPr lang="en-US" dirty="0"/>
              <a:t>IE024	South-East Region		</a:t>
            </a:r>
            <a:r>
              <a:rPr lang="en-US" dirty="0" err="1"/>
              <a:t>Carlow</a:t>
            </a:r>
            <a:r>
              <a:rPr lang="en-US" dirty="0"/>
              <a:t>, Kilkenny, South </a:t>
            </a:r>
            <a:r>
              <a:rPr lang="en-US" dirty="0" err="1"/>
              <a:t>Tipperary</a:t>
            </a:r>
            <a:r>
              <a:rPr lang="en-US" dirty="0"/>
              <a:t>, Wexford, 							Waterford City &amp; County</a:t>
            </a:r>
          </a:p>
          <a:p>
            <a:r>
              <a:rPr lang="en-US" dirty="0"/>
              <a:t>IE025	South-West Region 	Kerry, Cork and Cork City</a:t>
            </a:r>
          </a:p>
          <a:p>
            <a:r>
              <a:rPr lang="en-US" dirty="0"/>
              <a:t>IE023	Mid-West Region		Clare, North </a:t>
            </a:r>
            <a:r>
              <a:rPr lang="en-US" dirty="0" err="1"/>
              <a:t>Tipperary</a:t>
            </a:r>
            <a:r>
              <a:rPr lang="en-US" dirty="0"/>
              <a:t>, Limerick City &amp; County</a:t>
            </a:r>
          </a:p>
        </p:txBody>
      </p:sp>
    </p:spTree>
    <p:extLst>
      <p:ext uri="{BB962C8B-B14F-4D97-AF65-F5344CB8AC3E}">
        <p14:creationId xmlns:p14="http://schemas.microsoft.com/office/powerpoint/2010/main" val="380016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Shapefiles for Ireland</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a:bodyPr>
          <a:lstStyle/>
          <a:p>
            <a:r>
              <a:rPr lang="en-US" b="1" dirty="0"/>
              <a:t>Administrative counties</a:t>
            </a:r>
          </a:p>
          <a:p>
            <a:r>
              <a:rPr lang="en-US" dirty="0"/>
              <a:t>31 administrative counties/cities </a:t>
            </a:r>
          </a:p>
          <a:p>
            <a:r>
              <a:rPr lang="en-US" b="1" dirty="0"/>
              <a:t>Electoral Divisions</a:t>
            </a:r>
          </a:p>
          <a:p>
            <a:r>
              <a:rPr lang="en-US" dirty="0"/>
              <a:t>3,440 Electoral Divisions</a:t>
            </a:r>
          </a:p>
          <a:p>
            <a:r>
              <a:rPr lang="en-US" b="1" dirty="0"/>
              <a:t>Small Areas</a:t>
            </a:r>
          </a:p>
          <a:p>
            <a:r>
              <a:rPr lang="en-US" dirty="0"/>
              <a:t>18,641 Small Areas</a:t>
            </a:r>
          </a:p>
        </p:txBody>
      </p:sp>
    </p:spTree>
    <p:extLst>
      <p:ext uri="{BB962C8B-B14F-4D97-AF65-F5344CB8AC3E}">
        <p14:creationId xmlns:p14="http://schemas.microsoft.com/office/powerpoint/2010/main" val="359961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Other Shapefiles for Ireland</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a:bodyPr>
          <a:lstStyle/>
          <a:p>
            <a:pPr>
              <a:buFont typeface="Arial" panose="020B0604020202020204" pitchFamily="34" charset="0"/>
              <a:buChar char="•"/>
            </a:pPr>
            <a:r>
              <a:rPr lang="en-US" dirty="0"/>
              <a:t>2013 Constituency boundaries</a:t>
            </a:r>
          </a:p>
          <a:p>
            <a:pPr>
              <a:buFont typeface="Arial" panose="020B0604020202020204" pitchFamily="34" charset="0"/>
              <a:buChar char="•"/>
            </a:pPr>
            <a:r>
              <a:rPr lang="en-US" dirty="0"/>
              <a:t>Municipal Districts</a:t>
            </a:r>
          </a:p>
          <a:p>
            <a:pPr>
              <a:buFont typeface="Arial" panose="020B0604020202020204" pitchFamily="34" charset="0"/>
              <a:buChar char="•"/>
            </a:pPr>
            <a:r>
              <a:rPr lang="en-US" dirty="0"/>
              <a:t>2014 Local Electoral Areas</a:t>
            </a:r>
          </a:p>
          <a:p>
            <a:pPr>
              <a:buFont typeface="Arial" panose="020B0604020202020204" pitchFamily="34" charset="0"/>
              <a:buChar char="•"/>
            </a:pPr>
            <a:r>
              <a:rPr lang="en-US" dirty="0"/>
              <a:t>Gaeltacht Areas</a:t>
            </a:r>
          </a:p>
          <a:p>
            <a:pPr>
              <a:buFont typeface="Arial" panose="020B0604020202020204" pitchFamily="34" charset="0"/>
              <a:buChar char="•"/>
            </a:pPr>
            <a:r>
              <a:rPr lang="en-US" dirty="0"/>
              <a:t>Na </a:t>
            </a:r>
            <a:r>
              <a:rPr lang="en-US" dirty="0" err="1"/>
              <a:t>Limistéir</a:t>
            </a:r>
            <a:r>
              <a:rPr lang="en-US" dirty="0"/>
              <a:t> </a:t>
            </a:r>
            <a:r>
              <a:rPr lang="en-US" dirty="0" err="1"/>
              <a:t>Pleanála</a:t>
            </a:r>
            <a:r>
              <a:rPr lang="en-US" dirty="0"/>
              <a:t> </a:t>
            </a:r>
            <a:r>
              <a:rPr lang="en-US" dirty="0" err="1"/>
              <a:t>Teanga</a:t>
            </a:r>
            <a:r>
              <a:rPr lang="en-US" dirty="0"/>
              <a:t> </a:t>
            </a:r>
            <a:r>
              <a:rPr lang="en-US" dirty="0" err="1"/>
              <a:t>Ghaeltachta</a:t>
            </a:r>
            <a:endParaRPr lang="en-US" dirty="0"/>
          </a:p>
          <a:p>
            <a:pPr>
              <a:buFont typeface="Arial" panose="020B0604020202020204" pitchFamily="34" charset="0"/>
              <a:buChar char="•"/>
            </a:pPr>
            <a:r>
              <a:rPr lang="en-US" dirty="0"/>
              <a:t>Settlements (Census towns, cities and suburbs)</a:t>
            </a:r>
          </a:p>
          <a:p>
            <a:endParaRPr lang="en-US" b="1" dirty="0"/>
          </a:p>
          <a:p>
            <a:pPr marL="0" indent="0">
              <a:buNone/>
            </a:pPr>
            <a:endParaRPr lang="en-IE" dirty="0"/>
          </a:p>
        </p:txBody>
      </p:sp>
    </p:spTree>
    <p:extLst>
      <p:ext uri="{BB962C8B-B14F-4D97-AF65-F5344CB8AC3E}">
        <p14:creationId xmlns:p14="http://schemas.microsoft.com/office/powerpoint/2010/main" val="2775565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CCB3-5528-494F-B424-2121B1F10B4A}"/>
              </a:ext>
            </a:extLst>
          </p:cNvPr>
          <p:cNvSpPr>
            <a:spLocks noGrp="1"/>
          </p:cNvSpPr>
          <p:nvPr>
            <p:ph type="title"/>
          </p:nvPr>
        </p:nvSpPr>
        <p:spPr/>
        <p:txBody>
          <a:bodyPr/>
          <a:lstStyle/>
          <a:p>
            <a:r>
              <a:rPr lang="en-IE" dirty="0"/>
              <a:t>spatial data in R</a:t>
            </a:r>
          </a:p>
        </p:txBody>
      </p:sp>
      <p:sp>
        <p:nvSpPr>
          <p:cNvPr id="3" name="Text Placeholder 2">
            <a:extLst>
              <a:ext uri="{FF2B5EF4-FFF2-40B4-BE49-F238E27FC236}">
                <a16:creationId xmlns:a16="http://schemas.microsoft.com/office/drawing/2014/main" id="{0FB49DFF-3EFA-45A1-B238-C90F87880BF3}"/>
              </a:ext>
            </a:extLst>
          </p:cNvPr>
          <p:cNvSpPr>
            <a:spLocks noGrp="1"/>
          </p:cNvSpPr>
          <p:nvPr>
            <p:ph type="body" idx="1"/>
          </p:nvPr>
        </p:nvSpPr>
        <p:spPr/>
        <p:txBody>
          <a:bodyPr/>
          <a:lstStyle/>
          <a:p>
            <a:pPr algn="ctr"/>
            <a:r>
              <a:rPr lang="en-IE" dirty="0"/>
              <a:t>Coordinate Reference Systems</a:t>
            </a:r>
          </a:p>
        </p:txBody>
      </p:sp>
    </p:spTree>
    <p:extLst>
      <p:ext uri="{BB962C8B-B14F-4D97-AF65-F5344CB8AC3E}">
        <p14:creationId xmlns:p14="http://schemas.microsoft.com/office/powerpoint/2010/main" val="3164624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B527-D4DB-4B72-AFA9-897A0D634A3A}"/>
              </a:ext>
            </a:extLst>
          </p:cNvPr>
          <p:cNvSpPr>
            <a:spLocks noGrp="1"/>
          </p:cNvSpPr>
          <p:nvPr>
            <p:ph type="title"/>
          </p:nvPr>
        </p:nvSpPr>
        <p:spPr/>
        <p:txBody>
          <a:bodyPr/>
          <a:lstStyle/>
          <a:p>
            <a:r>
              <a:rPr lang="en-IE" dirty="0"/>
              <a:t>Spatial Data</a:t>
            </a:r>
          </a:p>
        </p:txBody>
      </p:sp>
      <p:sp>
        <p:nvSpPr>
          <p:cNvPr id="3" name="Content Placeholder 2">
            <a:extLst>
              <a:ext uri="{FF2B5EF4-FFF2-40B4-BE49-F238E27FC236}">
                <a16:creationId xmlns:a16="http://schemas.microsoft.com/office/drawing/2014/main" id="{2A2BA4A4-304B-4520-AC7B-81C6B31E2999}"/>
              </a:ext>
            </a:extLst>
          </p:cNvPr>
          <p:cNvSpPr>
            <a:spLocks noGrp="1"/>
          </p:cNvSpPr>
          <p:nvPr>
            <p:ph idx="1"/>
          </p:nvPr>
        </p:nvSpPr>
        <p:spPr/>
        <p:txBody>
          <a:bodyPr>
            <a:normAutofit/>
          </a:bodyPr>
          <a:lstStyle/>
          <a:p>
            <a:r>
              <a:rPr lang="en-US" dirty="0"/>
              <a:t>Spatial data represents actual locations on Earth</a:t>
            </a:r>
          </a:p>
          <a:p>
            <a:r>
              <a:rPr lang="en-US" dirty="0"/>
              <a:t>This requires </a:t>
            </a:r>
          </a:p>
          <a:p>
            <a:pPr lvl="1"/>
            <a:r>
              <a:rPr lang="en-US" dirty="0"/>
              <a:t>the coordinates of the object </a:t>
            </a:r>
          </a:p>
          <a:p>
            <a:pPr lvl="1"/>
            <a:r>
              <a:rPr lang="en-US" dirty="0"/>
              <a:t>a system of reference for how the coordinates relate to a physical location on Earth</a:t>
            </a:r>
          </a:p>
          <a:p>
            <a:pPr lvl="1"/>
            <a:endParaRPr lang="en-US" dirty="0"/>
          </a:p>
          <a:p>
            <a:r>
              <a:rPr lang="en-US" dirty="0"/>
              <a:t>Non-spherical shape of the Earth, which bulges at the equator, complicates the creation and use of a coordinate reference system (CRS)</a:t>
            </a:r>
          </a:p>
          <a:p>
            <a:r>
              <a:rPr lang="en-US" dirty="0"/>
              <a:t>Complex models have been created in attempts to accurately represent the Earth’s surface</a:t>
            </a:r>
          </a:p>
        </p:txBody>
      </p:sp>
    </p:spTree>
    <p:extLst>
      <p:ext uri="{BB962C8B-B14F-4D97-AF65-F5344CB8AC3E}">
        <p14:creationId xmlns:p14="http://schemas.microsoft.com/office/powerpoint/2010/main" val="978603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B527-D4DB-4B72-AFA9-897A0D634A3A}"/>
              </a:ext>
            </a:extLst>
          </p:cNvPr>
          <p:cNvSpPr>
            <a:spLocks noGrp="1"/>
          </p:cNvSpPr>
          <p:nvPr>
            <p:ph type="title"/>
          </p:nvPr>
        </p:nvSpPr>
        <p:spPr/>
        <p:txBody>
          <a:bodyPr/>
          <a:lstStyle/>
          <a:p>
            <a:r>
              <a:rPr lang="en-US" dirty="0"/>
              <a:t>coordinate reference </a:t>
            </a:r>
            <a:r>
              <a:rPr lang="en-US" dirty="0" err="1"/>
              <a:t>systemS</a:t>
            </a:r>
            <a:endParaRPr lang="en-IE" dirty="0"/>
          </a:p>
        </p:txBody>
      </p:sp>
      <p:sp>
        <p:nvSpPr>
          <p:cNvPr id="3" name="Content Placeholder 2">
            <a:extLst>
              <a:ext uri="{FF2B5EF4-FFF2-40B4-BE49-F238E27FC236}">
                <a16:creationId xmlns:a16="http://schemas.microsoft.com/office/drawing/2014/main" id="{2A2BA4A4-304B-4520-AC7B-81C6B31E2999}"/>
              </a:ext>
            </a:extLst>
          </p:cNvPr>
          <p:cNvSpPr>
            <a:spLocks noGrp="1"/>
          </p:cNvSpPr>
          <p:nvPr>
            <p:ph idx="1"/>
          </p:nvPr>
        </p:nvSpPr>
        <p:spPr/>
        <p:txBody>
          <a:bodyPr>
            <a:normAutofit/>
          </a:bodyPr>
          <a:lstStyle/>
          <a:p>
            <a:r>
              <a:rPr lang="en-US" dirty="0"/>
              <a:t>Map projections:</a:t>
            </a:r>
          </a:p>
          <a:p>
            <a:pPr lvl="1"/>
            <a:r>
              <a:rPr lang="en-US" dirty="0"/>
              <a:t>use a geometric model to project a 3-dimensional ellipsoid onto a 2-dimensional plane</a:t>
            </a:r>
          </a:p>
          <a:p>
            <a:pPr lvl="1"/>
            <a:r>
              <a:rPr lang="en-US" dirty="0"/>
              <a:t>result in the distortion of aspects of the Earth’s surface such as area, direction, distance, and shape</a:t>
            </a:r>
          </a:p>
          <a:p>
            <a:pPr lvl="1"/>
            <a:r>
              <a:rPr lang="en-US" dirty="0"/>
              <a:t>use linear units of measurement such as meters instead of degrees</a:t>
            </a:r>
            <a:endParaRPr lang="en-IE" dirty="0"/>
          </a:p>
          <a:p>
            <a:pPr marL="0" indent="0">
              <a:buNone/>
            </a:pPr>
            <a:endParaRPr lang="en-US" dirty="0"/>
          </a:p>
          <a:p>
            <a:r>
              <a:rPr lang="en-US" dirty="0"/>
              <a:t>Coordinate Reference System (CRS):</a:t>
            </a:r>
          </a:p>
          <a:p>
            <a:pPr lvl="1"/>
            <a:r>
              <a:rPr lang="en-US" dirty="0"/>
              <a:t>using coordinates, defines how the projected map is related to real places on Earth</a:t>
            </a:r>
          </a:p>
        </p:txBody>
      </p:sp>
    </p:spTree>
    <p:extLst>
      <p:ext uri="{BB962C8B-B14F-4D97-AF65-F5344CB8AC3E}">
        <p14:creationId xmlns:p14="http://schemas.microsoft.com/office/powerpoint/2010/main" val="279726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Points, Lines and Polygons</a:t>
            </a:r>
          </a:p>
        </p:txBody>
      </p:sp>
      <p:pic>
        <p:nvPicPr>
          <p:cNvPr id="5" name="Content Placeholder 4" descr="Screen Clipping">
            <a:extLst>
              <a:ext uri="{FF2B5EF4-FFF2-40B4-BE49-F238E27FC236}">
                <a16:creationId xmlns:a16="http://schemas.microsoft.com/office/drawing/2014/main" id="{BE9DDDC0-2E16-4B3B-A87C-9834CDE6B1F6}"/>
              </a:ext>
            </a:extLst>
          </p:cNvPr>
          <p:cNvPicPr>
            <a:picLocks noGrp="1" noChangeAspect="1"/>
          </p:cNvPicPr>
          <p:nvPr>
            <p:ph idx="1"/>
          </p:nvPr>
        </p:nvPicPr>
        <p:blipFill>
          <a:blip r:embed="rId2"/>
          <a:stretch>
            <a:fillRect/>
          </a:stretch>
        </p:blipFill>
        <p:spPr>
          <a:xfrm>
            <a:off x="847229" y="2084832"/>
            <a:ext cx="3400397" cy="4022725"/>
          </a:xfrm>
        </p:spPr>
      </p:pic>
      <p:pic>
        <p:nvPicPr>
          <p:cNvPr id="7" name="Picture 6" descr="Screen Clipping">
            <a:extLst>
              <a:ext uri="{FF2B5EF4-FFF2-40B4-BE49-F238E27FC236}">
                <a16:creationId xmlns:a16="http://schemas.microsoft.com/office/drawing/2014/main" id="{480A3BA9-0517-472B-B5C4-D2C3819A08C5}"/>
              </a:ext>
            </a:extLst>
          </p:cNvPr>
          <p:cNvPicPr>
            <a:picLocks noChangeAspect="1"/>
          </p:cNvPicPr>
          <p:nvPr/>
        </p:nvPicPr>
        <p:blipFill>
          <a:blip r:embed="rId3"/>
          <a:stretch>
            <a:fillRect/>
          </a:stretch>
        </p:blipFill>
        <p:spPr>
          <a:xfrm>
            <a:off x="4472317" y="2084832"/>
            <a:ext cx="3247366" cy="3904981"/>
          </a:xfrm>
          <a:prstGeom prst="rect">
            <a:avLst/>
          </a:prstGeom>
        </p:spPr>
      </p:pic>
      <p:pic>
        <p:nvPicPr>
          <p:cNvPr id="9" name="Picture 8" descr="Screen Clipping">
            <a:extLst>
              <a:ext uri="{FF2B5EF4-FFF2-40B4-BE49-F238E27FC236}">
                <a16:creationId xmlns:a16="http://schemas.microsoft.com/office/drawing/2014/main" id="{D65C2899-6E0A-4D4E-AE2F-DAF7769257C1}"/>
              </a:ext>
            </a:extLst>
          </p:cNvPr>
          <p:cNvPicPr>
            <a:picLocks noChangeAspect="1"/>
          </p:cNvPicPr>
          <p:nvPr/>
        </p:nvPicPr>
        <p:blipFill>
          <a:blip r:embed="rId4"/>
          <a:stretch>
            <a:fillRect/>
          </a:stretch>
        </p:blipFill>
        <p:spPr>
          <a:xfrm>
            <a:off x="7944375" y="2084833"/>
            <a:ext cx="3313651" cy="3904980"/>
          </a:xfrm>
          <a:prstGeom prst="rect">
            <a:avLst/>
          </a:prstGeom>
        </p:spPr>
      </p:pic>
    </p:spTree>
    <p:extLst>
      <p:ext uri="{BB962C8B-B14F-4D97-AF65-F5344CB8AC3E}">
        <p14:creationId xmlns:p14="http://schemas.microsoft.com/office/powerpoint/2010/main" val="338671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US" dirty="0"/>
              <a:t>The </a:t>
            </a:r>
            <a:r>
              <a:rPr lang="en-US" dirty="0" err="1"/>
              <a:t>sp</a:t>
            </a:r>
            <a:r>
              <a:rPr lang="en-US" dirty="0"/>
              <a:t> package</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a:bodyPr>
          <a:lstStyle/>
          <a:p>
            <a:pPr>
              <a:buFont typeface="Arial" panose="020B0604020202020204" pitchFamily="34" charset="0"/>
              <a:buChar char="•"/>
            </a:pPr>
            <a:r>
              <a:rPr lang="en-US" dirty="0"/>
              <a:t>First package to provide classes and methods for spatial data types in R</a:t>
            </a:r>
          </a:p>
          <a:p>
            <a:pPr>
              <a:buFont typeface="Arial" panose="020B0604020202020204" pitchFamily="34" charset="0"/>
              <a:buChar char="•"/>
            </a:pPr>
            <a:r>
              <a:rPr lang="en-US" dirty="0"/>
              <a:t>Development began in the early 2000s </a:t>
            </a:r>
          </a:p>
          <a:p>
            <a:pPr>
              <a:buFont typeface="Arial" panose="020B0604020202020204" pitchFamily="34" charset="0"/>
              <a:buChar char="•"/>
            </a:pPr>
            <a:r>
              <a:rPr lang="en-US" dirty="0"/>
              <a:t>Attempted to standardize how spatial data would be treated</a:t>
            </a:r>
          </a:p>
          <a:p>
            <a:pPr>
              <a:buFont typeface="Arial" panose="020B0604020202020204" pitchFamily="34" charset="0"/>
              <a:buChar char="•"/>
            </a:pPr>
            <a:r>
              <a:rPr lang="en-US" dirty="0"/>
              <a:t>Allow for better interoperability between different analysis packages that use spatial data</a:t>
            </a:r>
          </a:p>
          <a:p>
            <a:pPr>
              <a:buFont typeface="Arial" panose="020B0604020202020204" pitchFamily="34" charset="0"/>
              <a:buChar char="•"/>
            </a:pPr>
            <a:r>
              <a:rPr lang="en-US" dirty="0"/>
              <a:t>Provides classes and methods to create points, lines, polygons, and grids and to operate on them. </a:t>
            </a:r>
          </a:p>
          <a:p>
            <a:pPr>
              <a:buFont typeface="Arial" panose="020B0604020202020204" pitchFamily="34" charset="0"/>
              <a:buChar char="•"/>
            </a:pPr>
            <a:r>
              <a:rPr lang="en-US" dirty="0"/>
              <a:t>Many other spatial analysis packages use the spatial data types that are implemented in </a:t>
            </a:r>
            <a:r>
              <a:rPr lang="en-US" dirty="0" err="1"/>
              <a:t>sp</a:t>
            </a:r>
            <a:endParaRPr lang="en-US" dirty="0"/>
          </a:p>
          <a:p>
            <a:pPr lvl="1"/>
            <a:r>
              <a:rPr lang="en-US" dirty="0"/>
              <a:t>E.g. </a:t>
            </a:r>
            <a:r>
              <a:rPr lang="en-US" dirty="0" err="1"/>
              <a:t>rgdal</a:t>
            </a:r>
            <a:r>
              <a:rPr lang="en-US" dirty="0"/>
              <a:t> package: use function </a:t>
            </a:r>
            <a:r>
              <a:rPr lang="en-US" dirty="0" err="1"/>
              <a:t>readOGR</a:t>
            </a:r>
            <a:r>
              <a:rPr lang="en-US" dirty="0"/>
              <a:t>()</a:t>
            </a:r>
            <a:endParaRPr lang="en-IE" dirty="0"/>
          </a:p>
        </p:txBody>
      </p:sp>
    </p:spTree>
    <p:extLst>
      <p:ext uri="{BB962C8B-B14F-4D97-AF65-F5344CB8AC3E}">
        <p14:creationId xmlns:p14="http://schemas.microsoft.com/office/powerpoint/2010/main" val="39508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BDD3-7F57-4B44-8E76-4D5956EE668A}"/>
              </a:ext>
            </a:extLst>
          </p:cNvPr>
          <p:cNvSpPr>
            <a:spLocks noGrp="1"/>
          </p:cNvSpPr>
          <p:nvPr>
            <p:ph type="title"/>
          </p:nvPr>
        </p:nvSpPr>
        <p:spPr/>
        <p:txBody>
          <a:bodyPr/>
          <a:lstStyle/>
          <a:p>
            <a:r>
              <a:rPr lang="en-IE" dirty="0"/>
              <a:t>What is a Choropleth Map?</a:t>
            </a:r>
          </a:p>
        </p:txBody>
      </p:sp>
      <p:sp>
        <p:nvSpPr>
          <p:cNvPr id="3" name="Content Placeholder 2">
            <a:extLst>
              <a:ext uri="{FF2B5EF4-FFF2-40B4-BE49-F238E27FC236}">
                <a16:creationId xmlns:a16="http://schemas.microsoft.com/office/drawing/2014/main" id="{BBC7D775-B9D8-46FB-940C-DD2502917863}"/>
              </a:ext>
            </a:extLst>
          </p:cNvPr>
          <p:cNvSpPr>
            <a:spLocks noGrp="1"/>
          </p:cNvSpPr>
          <p:nvPr>
            <p:ph idx="1"/>
          </p:nvPr>
        </p:nvSpPr>
        <p:spPr/>
        <p:txBody>
          <a:bodyPr/>
          <a:lstStyle/>
          <a:p>
            <a:r>
              <a:rPr lang="en-IE" dirty="0"/>
              <a:t>These maps indicate the average values of a particular quantity in predefined areas</a:t>
            </a:r>
          </a:p>
          <a:p>
            <a:r>
              <a:rPr lang="en-IE" dirty="0"/>
              <a:t>They use: </a:t>
            </a:r>
          </a:p>
          <a:p>
            <a:pPr lvl="1"/>
            <a:r>
              <a:rPr lang="en-IE" dirty="0"/>
              <a:t>differences in shading</a:t>
            </a:r>
          </a:p>
          <a:p>
            <a:pPr lvl="1"/>
            <a:r>
              <a:rPr lang="en-IE" dirty="0"/>
              <a:t>colouring</a:t>
            </a:r>
          </a:p>
          <a:p>
            <a:pPr lvl="1"/>
            <a:r>
              <a:rPr lang="en-IE" dirty="0"/>
              <a:t>placing of symbols within predefined areas </a:t>
            </a:r>
          </a:p>
          <a:p>
            <a:pPr lvl="1"/>
            <a:endParaRPr lang="en-IE" dirty="0"/>
          </a:p>
        </p:txBody>
      </p:sp>
    </p:spTree>
    <p:extLst>
      <p:ext uri="{BB962C8B-B14F-4D97-AF65-F5344CB8AC3E}">
        <p14:creationId xmlns:p14="http://schemas.microsoft.com/office/powerpoint/2010/main" val="2561032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E486-E63F-46C7-88A6-2BA8B4EA48DB}"/>
              </a:ext>
            </a:extLst>
          </p:cNvPr>
          <p:cNvSpPr>
            <a:spLocks noGrp="1"/>
          </p:cNvSpPr>
          <p:nvPr>
            <p:ph type="title"/>
          </p:nvPr>
        </p:nvSpPr>
        <p:spPr/>
        <p:txBody>
          <a:bodyPr/>
          <a:lstStyle/>
          <a:p>
            <a:r>
              <a:rPr lang="en-IE" dirty="0"/>
              <a:t>Spatial Data</a:t>
            </a:r>
          </a:p>
        </p:txBody>
      </p:sp>
      <p:sp>
        <p:nvSpPr>
          <p:cNvPr id="3" name="Content Placeholder 2">
            <a:extLst>
              <a:ext uri="{FF2B5EF4-FFF2-40B4-BE49-F238E27FC236}">
                <a16:creationId xmlns:a16="http://schemas.microsoft.com/office/drawing/2014/main" id="{660B6DA5-9483-41FE-80C6-0A071F692404}"/>
              </a:ext>
            </a:extLst>
          </p:cNvPr>
          <p:cNvSpPr>
            <a:spLocks noGrp="1"/>
          </p:cNvSpPr>
          <p:nvPr>
            <p:ph idx="1"/>
          </p:nvPr>
        </p:nvSpPr>
        <p:spPr/>
        <p:txBody>
          <a:bodyPr>
            <a:normAutofit/>
          </a:bodyPr>
          <a:lstStyle/>
          <a:p>
            <a:pPr>
              <a:buFont typeface="Arial" panose="020B0604020202020204" pitchFamily="34" charset="0"/>
              <a:buChar char="•"/>
            </a:pPr>
            <a:r>
              <a:rPr lang="en-US" dirty="0"/>
              <a:t>Standard R objects like data frames can’t properly represent spatial data</a:t>
            </a:r>
          </a:p>
          <a:p>
            <a:pPr>
              <a:buFont typeface="Arial" panose="020B0604020202020204" pitchFamily="34" charset="0"/>
              <a:buChar char="•"/>
            </a:pPr>
            <a:r>
              <a:rPr lang="en-US" dirty="0" err="1"/>
              <a:t>sp</a:t>
            </a:r>
            <a:r>
              <a:rPr lang="en-US" dirty="0"/>
              <a:t> package defines its own classes of objects to store spatial data</a:t>
            </a:r>
          </a:p>
          <a:p>
            <a:pPr>
              <a:buFont typeface="Arial" panose="020B0604020202020204" pitchFamily="34" charset="0"/>
              <a:buChar char="•"/>
            </a:pPr>
            <a:r>
              <a:rPr lang="en-US" dirty="0"/>
              <a:t>The </a:t>
            </a:r>
            <a:r>
              <a:rPr lang="en-US" dirty="0" err="1"/>
              <a:t>sp</a:t>
            </a:r>
            <a:r>
              <a:rPr lang="en-US" dirty="0"/>
              <a:t> package uses S4 classes in R. </a:t>
            </a:r>
          </a:p>
          <a:p>
            <a:pPr>
              <a:buFont typeface="Arial" panose="020B0604020202020204" pitchFamily="34" charset="0"/>
              <a:buChar char="•"/>
            </a:pPr>
            <a:r>
              <a:rPr lang="en-US" dirty="0"/>
              <a:t>S4 objects are made up of slots that store different types of well-defined data. </a:t>
            </a:r>
          </a:p>
          <a:p>
            <a:pPr>
              <a:buFont typeface="Arial" panose="020B0604020202020204" pitchFamily="34" charset="0"/>
              <a:buChar char="•"/>
            </a:pPr>
            <a:r>
              <a:rPr lang="en-US" dirty="0"/>
              <a:t>Slots can be accessed with the @ symbol in the form of </a:t>
            </a:r>
            <a:r>
              <a:rPr lang="en-US" dirty="0" err="1"/>
              <a:t>object@slot</a:t>
            </a:r>
            <a:r>
              <a:rPr lang="en-US" dirty="0"/>
              <a:t>. </a:t>
            </a:r>
          </a:p>
          <a:p>
            <a:pPr>
              <a:buFont typeface="Arial" panose="020B0604020202020204" pitchFamily="34" charset="0"/>
              <a:buChar char="•"/>
            </a:pPr>
            <a:r>
              <a:rPr lang="en-US" dirty="0"/>
              <a:t>Foundational </a:t>
            </a:r>
            <a:r>
              <a:rPr lang="en-US" dirty="0" err="1"/>
              <a:t>sp</a:t>
            </a:r>
            <a:r>
              <a:rPr lang="en-US" dirty="0"/>
              <a:t> class is the Spatial class</a:t>
            </a:r>
          </a:p>
          <a:p>
            <a:pPr lvl="1"/>
            <a:r>
              <a:rPr lang="en-US" dirty="0"/>
              <a:t>ten subclasses differentiated by the slots they contain. </a:t>
            </a:r>
          </a:p>
        </p:txBody>
      </p:sp>
    </p:spTree>
    <p:extLst>
      <p:ext uri="{BB962C8B-B14F-4D97-AF65-F5344CB8AC3E}">
        <p14:creationId xmlns:p14="http://schemas.microsoft.com/office/powerpoint/2010/main" val="2846417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6858-7DEB-4C3C-97C1-4C714FEB007D}"/>
              </a:ext>
            </a:extLst>
          </p:cNvPr>
          <p:cNvSpPr>
            <a:spLocks noGrp="1"/>
          </p:cNvSpPr>
          <p:nvPr>
            <p:ph type="title"/>
          </p:nvPr>
        </p:nvSpPr>
        <p:spPr/>
        <p:txBody>
          <a:bodyPr/>
          <a:lstStyle/>
          <a:p>
            <a:r>
              <a:rPr lang="en-IE" dirty="0"/>
              <a:t>Import Shapefile into R</a:t>
            </a:r>
          </a:p>
        </p:txBody>
      </p:sp>
      <p:sp>
        <p:nvSpPr>
          <p:cNvPr id="3" name="Text Placeholder 2">
            <a:extLst>
              <a:ext uri="{FF2B5EF4-FFF2-40B4-BE49-F238E27FC236}">
                <a16:creationId xmlns:a16="http://schemas.microsoft.com/office/drawing/2014/main" id="{72D23802-80CE-4F50-AE0B-278A28EE762F}"/>
              </a:ext>
            </a:extLst>
          </p:cNvPr>
          <p:cNvSpPr>
            <a:spLocks noGrp="1"/>
          </p:cNvSpPr>
          <p:nvPr>
            <p:ph type="body" idx="1"/>
          </p:nvPr>
        </p:nvSpPr>
        <p:spPr/>
        <p:txBody>
          <a:bodyPr/>
          <a:lstStyle/>
          <a:p>
            <a:pPr algn="ctr"/>
            <a:r>
              <a:rPr lang="en-IE" dirty="0"/>
              <a:t>Spatial Polygons Data Frame</a:t>
            </a:r>
          </a:p>
        </p:txBody>
      </p:sp>
    </p:spTree>
    <p:extLst>
      <p:ext uri="{BB962C8B-B14F-4D97-AF65-F5344CB8AC3E}">
        <p14:creationId xmlns:p14="http://schemas.microsoft.com/office/powerpoint/2010/main" val="2800193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Import shapefile into r</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IE" dirty="0"/>
              <a:t>Download file from census2016.geohive.ie</a:t>
            </a:r>
          </a:p>
          <a:p>
            <a:pPr>
              <a:buFont typeface="Arial" panose="020B0604020202020204" pitchFamily="34" charset="0"/>
              <a:buChar char="•"/>
            </a:pPr>
            <a:r>
              <a:rPr lang="en-IE" dirty="0"/>
              <a:t>Downloaded files are zipped</a:t>
            </a:r>
          </a:p>
          <a:p>
            <a:pPr>
              <a:buFont typeface="Arial" panose="020B0604020202020204" pitchFamily="34" charset="0"/>
              <a:buChar char="•"/>
            </a:pPr>
            <a:r>
              <a:rPr lang="en-IE" dirty="0"/>
              <a:t>Unzip to working directory </a:t>
            </a:r>
          </a:p>
          <a:p>
            <a:pPr>
              <a:buFont typeface="Arial" panose="020B0604020202020204" pitchFamily="34" charset="0"/>
              <a:buChar char="•"/>
            </a:pPr>
            <a:r>
              <a:rPr lang="en-IE" dirty="0"/>
              <a:t>Import into R using the </a:t>
            </a:r>
            <a:r>
              <a:rPr lang="en-IE" dirty="0" err="1"/>
              <a:t>readOGR</a:t>
            </a:r>
            <a:r>
              <a:rPr lang="en-IE" dirty="0"/>
              <a:t>() function in the </a:t>
            </a:r>
            <a:r>
              <a:rPr lang="en-IE" dirty="0" err="1"/>
              <a:t>rgdal</a:t>
            </a:r>
            <a:r>
              <a:rPr lang="en-IE" dirty="0"/>
              <a:t> package like this:</a:t>
            </a:r>
          </a:p>
          <a:p>
            <a:endParaRPr lang="en-IE" dirty="0"/>
          </a:p>
          <a:p>
            <a:r>
              <a:rPr lang="en-US" dirty="0" err="1">
                <a:solidFill>
                  <a:schemeClr val="accent2"/>
                </a:solidFill>
              </a:rPr>
              <a:t>localDir</a:t>
            </a:r>
            <a:r>
              <a:rPr lang="en-US" dirty="0">
                <a:solidFill>
                  <a:schemeClr val="accent2"/>
                </a:solidFill>
              </a:rPr>
              <a:t> &lt;- "Admin_Counties_Generalised_50m"</a:t>
            </a:r>
          </a:p>
          <a:p>
            <a:r>
              <a:rPr lang="en-US" dirty="0" err="1">
                <a:solidFill>
                  <a:schemeClr val="accent2"/>
                </a:solidFill>
              </a:rPr>
              <a:t>county_data</a:t>
            </a:r>
            <a:r>
              <a:rPr lang="en-US" dirty="0">
                <a:solidFill>
                  <a:schemeClr val="accent2"/>
                </a:solidFill>
              </a:rPr>
              <a:t> &lt;- </a:t>
            </a:r>
            <a:r>
              <a:rPr lang="en-US" dirty="0" err="1">
                <a:solidFill>
                  <a:schemeClr val="accent2"/>
                </a:solidFill>
              </a:rPr>
              <a:t>readOGR</a:t>
            </a:r>
            <a:r>
              <a:rPr lang="en-US" dirty="0">
                <a:solidFill>
                  <a:schemeClr val="accent2"/>
                </a:solidFill>
              </a:rPr>
              <a:t>(</a:t>
            </a:r>
            <a:r>
              <a:rPr lang="en-US" dirty="0" err="1">
                <a:solidFill>
                  <a:schemeClr val="accent2"/>
                </a:solidFill>
              </a:rPr>
              <a:t>dsn</a:t>
            </a:r>
            <a:r>
              <a:rPr lang="en-US" dirty="0">
                <a:solidFill>
                  <a:schemeClr val="accent2"/>
                </a:solidFill>
              </a:rPr>
              <a:t>=</a:t>
            </a:r>
            <a:r>
              <a:rPr lang="en-US" dirty="0" err="1">
                <a:solidFill>
                  <a:schemeClr val="accent2"/>
                </a:solidFill>
              </a:rPr>
              <a:t>localDir</a:t>
            </a:r>
            <a:r>
              <a:rPr lang="en-US" dirty="0">
                <a:solidFill>
                  <a:schemeClr val="accent2"/>
                </a:solidFill>
              </a:rPr>
              <a:t>, layer="Admin_Counties_Generalised_50m")</a:t>
            </a:r>
          </a:p>
          <a:p>
            <a:endParaRPr lang="en-US" dirty="0"/>
          </a:p>
          <a:p>
            <a:r>
              <a:rPr lang="en-IE" dirty="0"/>
              <a:t>Notes: </a:t>
            </a:r>
          </a:p>
          <a:p>
            <a:pPr lvl="1"/>
            <a:r>
              <a:rPr lang="en-IE" dirty="0"/>
              <a:t>Don’t include the .</a:t>
            </a:r>
            <a:r>
              <a:rPr lang="en-IE" dirty="0" err="1"/>
              <a:t>shp</a:t>
            </a:r>
            <a:r>
              <a:rPr lang="en-IE" dirty="0"/>
              <a:t> extension in the layer argument</a:t>
            </a:r>
          </a:p>
          <a:p>
            <a:pPr lvl="1"/>
            <a:r>
              <a:rPr lang="en-IE" dirty="0" err="1"/>
              <a:t>localDir</a:t>
            </a:r>
            <a:r>
              <a:rPr lang="en-IE" dirty="0"/>
              <a:t> is a folder in the working directory</a:t>
            </a:r>
          </a:p>
          <a:p>
            <a:endParaRPr lang="en-IE" dirty="0"/>
          </a:p>
        </p:txBody>
      </p:sp>
    </p:spTree>
    <p:extLst>
      <p:ext uri="{BB962C8B-B14F-4D97-AF65-F5344CB8AC3E}">
        <p14:creationId xmlns:p14="http://schemas.microsoft.com/office/powerpoint/2010/main" val="2450341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What’s in the file?</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fontScale="92500" lnSpcReduction="20000"/>
          </a:bodyPr>
          <a:lstStyle/>
          <a:p>
            <a:r>
              <a:rPr lang="en-IE" dirty="0"/>
              <a:t>The imported file is a large </a:t>
            </a:r>
            <a:r>
              <a:rPr lang="en-IE" dirty="0" err="1"/>
              <a:t>SpatialPolygonsDataFrame</a:t>
            </a:r>
            <a:endParaRPr lang="en-IE" dirty="0"/>
          </a:p>
          <a:p>
            <a:pPr marL="128016" lvl="1" indent="0">
              <a:buNone/>
            </a:pPr>
            <a:endParaRPr lang="en-IE" dirty="0">
              <a:solidFill>
                <a:schemeClr val="accent2"/>
              </a:solidFill>
            </a:endParaRPr>
          </a:p>
          <a:p>
            <a:pPr marL="128016" lvl="1" indent="0">
              <a:buNone/>
            </a:pPr>
            <a:r>
              <a:rPr lang="en-IE" dirty="0">
                <a:solidFill>
                  <a:schemeClr val="accent2"/>
                </a:solidFill>
              </a:rPr>
              <a:t>Slots:</a:t>
            </a:r>
          </a:p>
          <a:p>
            <a:pPr marL="128016" lvl="1" indent="0">
              <a:buNone/>
            </a:pPr>
            <a:r>
              <a:rPr lang="en-IE" dirty="0">
                <a:solidFill>
                  <a:schemeClr val="accent2"/>
                </a:solidFill>
              </a:rPr>
              <a:t>                                                                  </a:t>
            </a:r>
          </a:p>
          <a:p>
            <a:pPr marL="128016" lvl="1" indent="0">
              <a:buNone/>
            </a:pPr>
            <a:r>
              <a:rPr lang="en-IE" b="1" dirty="0">
                <a:solidFill>
                  <a:schemeClr val="accent2"/>
                </a:solidFill>
              </a:rPr>
              <a:t>Name:         		 Class: </a:t>
            </a:r>
          </a:p>
          <a:p>
            <a:pPr marL="128016" lvl="1" indent="0">
              <a:buNone/>
            </a:pPr>
            <a:endParaRPr lang="en-IE" b="1" dirty="0">
              <a:solidFill>
                <a:schemeClr val="accent2"/>
              </a:solidFill>
            </a:endParaRPr>
          </a:p>
          <a:p>
            <a:pPr marL="128016" lvl="1" indent="0">
              <a:buNone/>
            </a:pPr>
            <a:r>
              <a:rPr lang="en-IE" dirty="0">
                <a:solidFill>
                  <a:schemeClr val="accent2"/>
                </a:solidFill>
              </a:rPr>
              <a:t>data    			 </a:t>
            </a:r>
            <a:r>
              <a:rPr lang="en-IE" dirty="0" err="1">
                <a:solidFill>
                  <a:schemeClr val="accent2"/>
                </a:solidFill>
              </a:rPr>
              <a:t>data.frame</a:t>
            </a:r>
            <a:r>
              <a:rPr lang="en-IE" dirty="0">
                <a:solidFill>
                  <a:schemeClr val="accent2"/>
                </a:solidFill>
              </a:rPr>
              <a:t> </a:t>
            </a:r>
          </a:p>
          <a:p>
            <a:pPr marL="128016" lvl="1" indent="0">
              <a:buNone/>
            </a:pPr>
            <a:r>
              <a:rPr lang="en-IE" dirty="0">
                <a:solidFill>
                  <a:schemeClr val="accent2"/>
                </a:solidFill>
              </a:rPr>
              <a:t>polygons   		 list</a:t>
            </a:r>
          </a:p>
          <a:p>
            <a:pPr marL="128016" lvl="1" indent="0">
              <a:buNone/>
            </a:pPr>
            <a:r>
              <a:rPr lang="en-IE" dirty="0" err="1">
                <a:solidFill>
                  <a:schemeClr val="accent2"/>
                </a:solidFill>
              </a:rPr>
              <a:t>plotOrder</a:t>
            </a:r>
            <a:r>
              <a:rPr lang="en-IE" dirty="0">
                <a:solidFill>
                  <a:schemeClr val="accent2"/>
                </a:solidFill>
              </a:rPr>
              <a:t>        		 integer</a:t>
            </a:r>
          </a:p>
          <a:p>
            <a:pPr marL="128016" lvl="1" indent="0">
              <a:buNone/>
            </a:pPr>
            <a:r>
              <a:rPr lang="en-IE" dirty="0" err="1">
                <a:solidFill>
                  <a:schemeClr val="accent2"/>
                </a:solidFill>
              </a:rPr>
              <a:t>bbox</a:t>
            </a:r>
            <a:r>
              <a:rPr lang="en-IE" dirty="0">
                <a:solidFill>
                  <a:schemeClr val="accent2"/>
                </a:solidFill>
              </a:rPr>
              <a:t> 			 matrix</a:t>
            </a:r>
          </a:p>
          <a:p>
            <a:pPr marL="128016" lvl="1" indent="0">
              <a:buNone/>
            </a:pPr>
            <a:r>
              <a:rPr lang="en-IE" dirty="0">
                <a:solidFill>
                  <a:schemeClr val="accent2"/>
                </a:solidFill>
              </a:rPr>
              <a:t>Proj4string		 CRS</a:t>
            </a:r>
          </a:p>
          <a:p>
            <a:pPr marL="128016" lvl="1" indent="0">
              <a:buNone/>
            </a:pPr>
            <a:r>
              <a:rPr lang="en-IE" dirty="0">
                <a:solidFill>
                  <a:schemeClr val="accent2"/>
                </a:solidFill>
              </a:rPr>
              <a:t>	</a:t>
            </a:r>
          </a:p>
          <a:p>
            <a:pPr marL="128016" lvl="1" indent="0">
              <a:buNone/>
            </a:pPr>
            <a:r>
              <a:rPr lang="en-IE" dirty="0">
                <a:solidFill>
                  <a:schemeClr val="accent2"/>
                </a:solidFill>
              </a:rPr>
              <a:t>Extends: </a:t>
            </a:r>
          </a:p>
          <a:p>
            <a:pPr marL="128016" lvl="1" indent="0">
              <a:buNone/>
            </a:pPr>
            <a:r>
              <a:rPr lang="en-IE" dirty="0">
                <a:solidFill>
                  <a:schemeClr val="accent2"/>
                </a:solidFill>
              </a:rPr>
              <a:t>Class "</a:t>
            </a:r>
            <a:r>
              <a:rPr lang="en-IE" dirty="0" err="1">
                <a:solidFill>
                  <a:schemeClr val="accent2"/>
                </a:solidFill>
              </a:rPr>
              <a:t>SpatialPolygons</a:t>
            </a:r>
            <a:r>
              <a:rPr lang="en-IE" dirty="0">
                <a:solidFill>
                  <a:schemeClr val="accent2"/>
                </a:solidFill>
              </a:rPr>
              <a:t>", directly</a:t>
            </a:r>
          </a:p>
          <a:p>
            <a:pPr marL="128016" lvl="1" indent="0">
              <a:buNone/>
            </a:pPr>
            <a:r>
              <a:rPr lang="en-IE" dirty="0">
                <a:solidFill>
                  <a:schemeClr val="accent2"/>
                </a:solidFill>
              </a:rPr>
              <a:t>Class "Spatial", by class "</a:t>
            </a:r>
            <a:r>
              <a:rPr lang="en-IE" dirty="0" err="1">
                <a:solidFill>
                  <a:schemeClr val="accent2"/>
                </a:solidFill>
              </a:rPr>
              <a:t>SpatialPolygons</a:t>
            </a:r>
            <a:r>
              <a:rPr lang="en-IE" dirty="0">
                <a:solidFill>
                  <a:schemeClr val="accent2"/>
                </a:solidFill>
              </a:rPr>
              <a:t>", distance 2</a:t>
            </a:r>
          </a:p>
        </p:txBody>
      </p:sp>
    </p:spTree>
    <p:extLst>
      <p:ext uri="{BB962C8B-B14F-4D97-AF65-F5344CB8AC3E}">
        <p14:creationId xmlns:p14="http://schemas.microsoft.com/office/powerpoint/2010/main" val="571204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Spatial Polygons Data Frame</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lnSpcReduction="10000"/>
          </a:bodyPr>
          <a:lstStyle/>
          <a:p>
            <a:r>
              <a:rPr lang="en-US" dirty="0" err="1">
                <a:solidFill>
                  <a:schemeClr val="accent2"/>
                </a:solidFill>
              </a:rPr>
              <a:t>str</a:t>
            </a:r>
            <a:r>
              <a:rPr lang="en-US" dirty="0">
                <a:solidFill>
                  <a:schemeClr val="accent2"/>
                </a:solidFill>
              </a:rPr>
              <a:t>(</a:t>
            </a:r>
            <a:r>
              <a:rPr lang="en-US" dirty="0" err="1">
                <a:solidFill>
                  <a:schemeClr val="accent2"/>
                </a:solidFill>
              </a:rPr>
              <a:t>county_data</a:t>
            </a:r>
            <a:r>
              <a:rPr lang="en-US" dirty="0">
                <a:solidFill>
                  <a:schemeClr val="accent2"/>
                </a:solidFill>
              </a:rPr>
              <a:t>, </a:t>
            </a:r>
            <a:r>
              <a:rPr lang="en-US" dirty="0" err="1">
                <a:solidFill>
                  <a:schemeClr val="accent2"/>
                </a:solidFill>
              </a:rPr>
              <a:t>max.level</a:t>
            </a:r>
            <a:r>
              <a:rPr lang="en-US" dirty="0">
                <a:solidFill>
                  <a:schemeClr val="accent2"/>
                </a:solidFill>
              </a:rPr>
              <a:t> = 2)</a:t>
            </a:r>
          </a:p>
          <a:p>
            <a:endParaRPr lang="en-US" dirty="0">
              <a:solidFill>
                <a:schemeClr val="accent2"/>
              </a:solidFill>
            </a:endParaRPr>
          </a:p>
          <a:p>
            <a:r>
              <a:rPr lang="en-IE" dirty="0">
                <a:solidFill>
                  <a:schemeClr val="accent2"/>
                </a:solidFill>
              </a:rPr>
              <a:t>Formal class '</a:t>
            </a:r>
            <a:r>
              <a:rPr lang="en-IE" dirty="0" err="1">
                <a:solidFill>
                  <a:schemeClr val="accent2"/>
                </a:solidFill>
              </a:rPr>
              <a:t>SpatialPolygonsDataFrame</a:t>
            </a:r>
            <a:r>
              <a:rPr lang="en-IE" dirty="0">
                <a:solidFill>
                  <a:schemeClr val="accent2"/>
                </a:solidFill>
              </a:rPr>
              <a:t>' [package "</a:t>
            </a:r>
            <a:r>
              <a:rPr lang="en-IE" dirty="0" err="1">
                <a:solidFill>
                  <a:schemeClr val="accent2"/>
                </a:solidFill>
              </a:rPr>
              <a:t>sp</a:t>
            </a:r>
            <a:r>
              <a:rPr lang="en-IE" dirty="0">
                <a:solidFill>
                  <a:schemeClr val="accent2"/>
                </a:solidFill>
              </a:rPr>
              <a:t>"] with 5 slots</a:t>
            </a:r>
          </a:p>
          <a:p>
            <a:r>
              <a:rPr lang="en-IE" dirty="0">
                <a:solidFill>
                  <a:schemeClr val="accent2"/>
                </a:solidFill>
              </a:rPr>
              <a:t>  ..@ data       		:'</a:t>
            </a:r>
            <a:r>
              <a:rPr lang="en-IE" dirty="0" err="1">
                <a:solidFill>
                  <a:schemeClr val="accent2"/>
                </a:solidFill>
              </a:rPr>
              <a:t>data.frame</a:t>
            </a:r>
            <a:r>
              <a:rPr lang="en-IE" dirty="0">
                <a:solidFill>
                  <a:schemeClr val="accent2"/>
                </a:solidFill>
              </a:rPr>
              <a:t>':	31 obs. of  14 variables:</a:t>
            </a:r>
          </a:p>
          <a:p>
            <a:r>
              <a:rPr lang="en-IE" dirty="0">
                <a:solidFill>
                  <a:schemeClr val="accent2"/>
                </a:solidFill>
              </a:rPr>
              <a:t>  ..@ polygons   	:List of 31</a:t>
            </a:r>
          </a:p>
          <a:p>
            <a:r>
              <a:rPr lang="en-IE" dirty="0">
                <a:solidFill>
                  <a:schemeClr val="accent2"/>
                </a:solidFill>
              </a:rPr>
              <a:t>  ..@ </a:t>
            </a:r>
            <a:r>
              <a:rPr lang="en-IE" dirty="0" err="1">
                <a:solidFill>
                  <a:schemeClr val="accent2"/>
                </a:solidFill>
              </a:rPr>
              <a:t>plotOrder</a:t>
            </a:r>
            <a:r>
              <a:rPr lang="en-IE" dirty="0">
                <a:solidFill>
                  <a:schemeClr val="accent2"/>
                </a:solidFill>
              </a:rPr>
              <a:t>  	: </a:t>
            </a:r>
            <a:r>
              <a:rPr lang="en-IE" dirty="0" err="1">
                <a:solidFill>
                  <a:schemeClr val="accent2"/>
                </a:solidFill>
              </a:rPr>
              <a:t>int</a:t>
            </a:r>
            <a:r>
              <a:rPr lang="en-IE" dirty="0">
                <a:solidFill>
                  <a:schemeClr val="accent2"/>
                </a:solidFill>
              </a:rPr>
              <a:t> [1:31] 14 18 29 15 25 26 30 27 5 10 ...</a:t>
            </a:r>
          </a:p>
          <a:p>
            <a:r>
              <a:rPr lang="en-IE" dirty="0">
                <a:solidFill>
                  <a:schemeClr val="accent2"/>
                </a:solidFill>
              </a:rPr>
              <a:t>  ..@ </a:t>
            </a:r>
            <a:r>
              <a:rPr lang="en-IE" dirty="0" err="1">
                <a:solidFill>
                  <a:schemeClr val="accent2"/>
                </a:solidFill>
              </a:rPr>
              <a:t>bbox</a:t>
            </a:r>
            <a:r>
              <a:rPr lang="en-IE" dirty="0">
                <a:solidFill>
                  <a:schemeClr val="accent2"/>
                </a:solidFill>
              </a:rPr>
              <a:t>       	: </a:t>
            </a:r>
            <a:r>
              <a:rPr lang="en-IE" dirty="0" err="1">
                <a:solidFill>
                  <a:schemeClr val="accent2"/>
                </a:solidFill>
              </a:rPr>
              <a:t>num</a:t>
            </a:r>
            <a:r>
              <a:rPr lang="en-IE" dirty="0">
                <a:solidFill>
                  <a:schemeClr val="accent2"/>
                </a:solidFill>
              </a:rPr>
              <a:t> [1:2, 1:2] -10.7 51.4 -6 55.4</a:t>
            </a:r>
          </a:p>
          <a:p>
            <a:r>
              <a:rPr lang="en-IE" dirty="0">
                <a:solidFill>
                  <a:schemeClr val="accent2"/>
                </a:solidFill>
              </a:rPr>
              <a:t>  			.. ..- </a:t>
            </a:r>
            <a:r>
              <a:rPr lang="en-IE" dirty="0" err="1">
                <a:solidFill>
                  <a:schemeClr val="accent2"/>
                </a:solidFill>
              </a:rPr>
              <a:t>attr</a:t>
            </a:r>
            <a:r>
              <a:rPr lang="en-IE" dirty="0">
                <a:solidFill>
                  <a:schemeClr val="accent2"/>
                </a:solidFill>
              </a:rPr>
              <a:t>(*, "</a:t>
            </a:r>
            <a:r>
              <a:rPr lang="en-IE" dirty="0" err="1">
                <a:solidFill>
                  <a:schemeClr val="accent2"/>
                </a:solidFill>
              </a:rPr>
              <a:t>dimnames</a:t>
            </a:r>
            <a:r>
              <a:rPr lang="en-IE" dirty="0">
                <a:solidFill>
                  <a:schemeClr val="accent2"/>
                </a:solidFill>
              </a:rPr>
              <a:t>")		=	List of 2</a:t>
            </a:r>
          </a:p>
          <a:p>
            <a:r>
              <a:rPr lang="en-IE" dirty="0">
                <a:solidFill>
                  <a:schemeClr val="accent2"/>
                </a:solidFill>
              </a:rPr>
              <a:t>  ..@ proj4string:	Formal class 'CRS' [package "</a:t>
            </a:r>
            <a:r>
              <a:rPr lang="en-IE" dirty="0" err="1">
                <a:solidFill>
                  <a:schemeClr val="accent2"/>
                </a:solidFill>
              </a:rPr>
              <a:t>sp</a:t>
            </a:r>
            <a:r>
              <a:rPr lang="en-IE" dirty="0">
                <a:solidFill>
                  <a:schemeClr val="accent2"/>
                </a:solidFill>
              </a:rPr>
              <a:t>"] with 1 slot</a:t>
            </a:r>
          </a:p>
        </p:txBody>
      </p:sp>
    </p:spTree>
    <p:extLst>
      <p:ext uri="{BB962C8B-B14F-4D97-AF65-F5344CB8AC3E}">
        <p14:creationId xmlns:p14="http://schemas.microsoft.com/office/powerpoint/2010/main" val="3671653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Data Frame</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a:bodyPr>
          <a:lstStyle/>
          <a:p>
            <a:r>
              <a:rPr lang="en-IE" dirty="0"/>
              <a:t>One slot enables polygons to be associated with attribute data in a data frame</a:t>
            </a:r>
          </a:p>
          <a:p>
            <a:r>
              <a:rPr lang="en-IE" dirty="0"/>
              <a:t>In our example, for a shapefile of counties, there are 31 observations.</a:t>
            </a:r>
          </a:p>
          <a:p>
            <a:r>
              <a:rPr lang="en-IE" dirty="0"/>
              <a:t>These contain:</a:t>
            </a:r>
          </a:p>
          <a:p>
            <a:pPr lvl="1"/>
            <a:r>
              <a:rPr lang="en-IE" dirty="0"/>
              <a:t>ID</a:t>
            </a:r>
          </a:p>
          <a:p>
            <a:pPr lvl="1"/>
            <a:r>
              <a:rPr lang="en-IE" dirty="0"/>
              <a:t>name in English</a:t>
            </a:r>
          </a:p>
          <a:p>
            <a:pPr lvl="1"/>
            <a:r>
              <a:rPr lang="en-IE" dirty="0"/>
              <a:t>name in Irish</a:t>
            </a:r>
          </a:p>
          <a:p>
            <a:pPr lvl="1"/>
            <a:r>
              <a:rPr lang="en-IE" dirty="0"/>
              <a:t>x centroid</a:t>
            </a:r>
          </a:p>
          <a:p>
            <a:pPr lvl="1"/>
            <a:r>
              <a:rPr lang="en-IE" dirty="0"/>
              <a:t>y centroid</a:t>
            </a:r>
          </a:p>
          <a:p>
            <a:pPr lvl="1"/>
            <a:r>
              <a:rPr lang="en-IE" dirty="0"/>
              <a:t>province</a:t>
            </a:r>
          </a:p>
          <a:p>
            <a:pPr lvl="1"/>
            <a:r>
              <a:rPr lang="en-IE" dirty="0"/>
              <a:t>shape area </a:t>
            </a:r>
          </a:p>
          <a:p>
            <a:pPr lvl="1"/>
            <a:r>
              <a:rPr lang="en-IE" dirty="0"/>
              <a:t>shape length</a:t>
            </a:r>
          </a:p>
          <a:p>
            <a:pPr lvl="1"/>
            <a:endParaRPr lang="en-IE" dirty="0"/>
          </a:p>
        </p:txBody>
      </p:sp>
    </p:spTree>
    <p:extLst>
      <p:ext uri="{BB962C8B-B14F-4D97-AF65-F5344CB8AC3E}">
        <p14:creationId xmlns:p14="http://schemas.microsoft.com/office/powerpoint/2010/main" val="1841572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Spatial </a:t>
            </a:r>
            <a:r>
              <a:rPr lang="en-IE" dirty="0" err="1"/>
              <a:t>PoLygons</a:t>
            </a:r>
            <a:endParaRPr lang="en-IE" dirty="0"/>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a:bodyPr>
          <a:lstStyle/>
          <a:p>
            <a:r>
              <a:rPr lang="en-IE" dirty="0"/>
              <a:t>Another slot contains a </a:t>
            </a:r>
            <a:r>
              <a:rPr lang="en-IE" dirty="0" err="1"/>
              <a:t>SpatialPolygons</a:t>
            </a:r>
            <a:r>
              <a:rPr lang="en-IE" dirty="0"/>
              <a:t> object </a:t>
            </a:r>
          </a:p>
          <a:p>
            <a:r>
              <a:rPr lang="en-IE" dirty="0"/>
              <a:t>This contains several other objects, including an object of class “Polygon”</a:t>
            </a:r>
          </a:p>
          <a:p>
            <a:r>
              <a:rPr lang="en-IE" dirty="0"/>
              <a:t>This contains several slots:</a:t>
            </a:r>
          </a:p>
          <a:p>
            <a:pPr lvl="1"/>
            <a:r>
              <a:rPr lang="en-US" dirty="0" err="1"/>
              <a:t>ringDir</a:t>
            </a:r>
            <a:r>
              <a:rPr lang="en-US" dirty="0"/>
              <a:t>: 	Object of class "integer"; the ring direction of the ring coordinates, holes are 				expected to be anti-clockwise</a:t>
            </a:r>
          </a:p>
          <a:p>
            <a:pPr lvl="1"/>
            <a:r>
              <a:rPr lang="en-US" dirty="0" err="1"/>
              <a:t>labpt</a:t>
            </a:r>
            <a:r>
              <a:rPr lang="en-US" dirty="0"/>
              <a:t>: 		Object of class "numeric"; an x, y coordinate pair forming the label point of the ring</a:t>
            </a:r>
          </a:p>
          <a:p>
            <a:pPr lvl="1"/>
            <a:r>
              <a:rPr lang="en-US" dirty="0"/>
              <a:t>area: 		Object of class "numeric"; the area of the ring</a:t>
            </a:r>
          </a:p>
          <a:p>
            <a:pPr lvl="1"/>
            <a:r>
              <a:rPr lang="en-US" dirty="0"/>
              <a:t>hole: 		Object of class "logical"; does the ring seem to be a hole</a:t>
            </a:r>
          </a:p>
          <a:p>
            <a:pPr lvl="1"/>
            <a:r>
              <a:rPr lang="en-US" dirty="0" err="1"/>
              <a:t>coords</a:t>
            </a:r>
            <a:r>
              <a:rPr lang="en-US" dirty="0"/>
              <a:t>: 	Object of class "matrix"; coordinates of the polygon; first point should 				equal the last point</a:t>
            </a:r>
            <a:endParaRPr lang="en-IE" dirty="0"/>
          </a:p>
          <a:p>
            <a:pPr lvl="1"/>
            <a:endParaRPr lang="en-IE" dirty="0"/>
          </a:p>
          <a:p>
            <a:pPr lvl="1"/>
            <a:endParaRPr lang="en-IE" dirty="0"/>
          </a:p>
        </p:txBody>
      </p:sp>
    </p:spTree>
    <p:extLst>
      <p:ext uri="{BB962C8B-B14F-4D97-AF65-F5344CB8AC3E}">
        <p14:creationId xmlns:p14="http://schemas.microsoft.com/office/powerpoint/2010/main" val="3600746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6F1E-96A1-42C6-B972-BD7046AFFFAA}"/>
              </a:ext>
            </a:extLst>
          </p:cNvPr>
          <p:cNvSpPr>
            <a:spLocks noGrp="1"/>
          </p:cNvSpPr>
          <p:nvPr>
            <p:ph type="title"/>
          </p:nvPr>
        </p:nvSpPr>
        <p:spPr/>
        <p:txBody>
          <a:bodyPr/>
          <a:lstStyle/>
          <a:p>
            <a:r>
              <a:rPr lang="en-IE" dirty="0"/>
              <a:t>Data Setup</a:t>
            </a:r>
          </a:p>
        </p:txBody>
      </p:sp>
      <p:sp>
        <p:nvSpPr>
          <p:cNvPr id="3" name="Text Placeholder 2">
            <a:extLst>
              <a:ext uri="{FF2B5EF4-FFF2-40B4-BE49-F238E27FC236}">
                <a16:creationId xmlns:a16="http://schemas.microsoft.com/office/drawing/2014/main" id="{101FB8A1-8BB2-42BD-A324-A1B5E261F445}"/>
              </a:ext>
            </a:extLst>
          </p:cNvPr>
          <p:cNvSpPr>
            <a:spLocks noGrp="1"/>
          </p:cNvSpPr>
          <p:nvPr>
            <p:ph type="body" idx="1"/>
          </p:nvPr>
        </p:nvSpPr>
        <p:spPr/>
        <p:txBody>
          <a:bodyPr/>
          <a:lstStyle/>
          <a:p>
            <a:pPr algn="ctr"/>
            <a:r>
              <a:rPr lang="en-IE" dirty="0"/>
              <a:t>File Format</a:t>
            </a:r>
          </a:p>
        </p:txBody>
      </p:sp>
    </p:spTree>
    <p:extLst>
      <p:ext uri="{BB962C8B-B14F-4D97-AF65-F5344CB8AC3E}">
        <p14:creationId xmlns:p14="http://schemas.microsoft.com/office/powerpoint/2010/main" val="2839082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9CAC-F2AC-48A4-BF2B-4D8BEB3C9642}"/>
              </a:ext>
            </a:extLst>
          </p:cNvPr>
          <p:cNvSpPr>
            <a:spLocks noGrp="1"/>
          </p:cNvSpPr>
          <p:nvPr>
            <p:ph type="title"/>
          </p:nvPr>
        </p:nvSpPr>
        <p:spPr/>
        <p:txBody>
          <a:bodyPr/>
          <a:lstStyle/>
          <a:p>
            <a:r>
              <a:rPr lang="en-IE" dirty="0"/>
              <a:t>CSV file format</a:t>
            </a:r>
          </a:p>
        </p:txBody>
      </p:sp>
      <p:sp>
        <p:nvSpPr>
          <p:cNvPr id="3" name="Content Placeholder 2">
            <a:extLst>
              <a:ext uri="{FF2B5EF4-FFF2-40B4-BE49-F238E27FC236}">
                <a16:creationId xmlns:a16="http://schemas.microsoft.com/office/drawing/2014/main" id="{A20BD679-AE6D-4B27-92E3-187CD25182BA}"/>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E" dirty="0"/>
              <a:t>CSV file with column of region names – in this case county names</a:t>
            </a:r>
          </a:p>
          <a:p>
            <a:pPr>
              <a:buFont typeface="Arial" panose="020B0604020202020204" pitchFamily="34" charset="0"/>
              <a:buChar char="•"/>
            </a:pPr>
            <a:r>
              <a:rPr lang="en-IE" dirty="0"/>
              <a:t>Second column with numeric values to be mapped</a:t>
            </a:r>
          </a:p>
          <a:p>
            <a:pPr>
              <a:buFont typeface="Arial" panose="020B0604020202020204" pitchFamily="34" charset="0"/>
              <a:buChar char="•"/>
            </a:pPr>
            <a:r>
              <a:rPr lang="en-IE" dirty="0"/>
              <a:t>Values need to be standardised so they can be compared across regions e.g. percentages </a:t>
            </a:r>
          </a:p>
          <a:p>
            <a:pPr>
              <a:buFont typeface="Arial" panose="020B0604020202020204" pitchFamily="34" charset="0"/>
              <a:buChar char="•"/>
            </a:pPr>
            <a:r>
              <a:rPr lang="en-IE" dirty="0"/>
              <a:t>Region names need to match exactly to ..@</a:t>
            </a:r>
            <a:r>
              <a:rPr lang="en-IE" dirty="0" err="1"/>
              <a:t>data$ENGLISH</a:t>
            </a:r>
            <a:r>
              <a:rPr lang="en-IE" dirty="0"/>
              <a:t> names in the </a:t>
            </a:r>
            <a:r>
              <a:rPr lang="en-IE" dirty="0" err="1"/>
              <a:t>SpatialPolygonsDataFrame</a:t>
            </a:r>
            <a:endParaRPr lang="en-IE" dirty="0"/>
          </a:p>
          <a:p>
            <a:pPr lvl="1"/>
            <a:r>
              <a:rPr lang="en-IE" dirty="0"/>
              <a:t>Or could use match on ..@</a:t>
            </a:r>
            <a:r>
              <a:rPr lang="en-IE" dirty="0" err="1"/>
              <a:t>data$OBJECTID</a:t>
            </a:r>
            <a:endParaRPr lang="en-IE" dirty="0"/>
          </a:p>
          <a:p>
            <a:pPr>
              <a:buFont typeface="Arial" panose="020B0604020202020204" pitchFamily="34" charset="0"/>
              <a:buChar char="•"/>
            </a:pPr>
            <a:r>
              <a:rPr lang="en-IE" dirty="0"/>
              <a:t>Sample File Extract:</a:t>
            </a:r>
          </a:p>
          <a:p>
            <a:pPr lvl="2"/>
            <a:r>
              <a:rPr lang="en-IE" dirty="0" err="1"/>
              <a:t>County_name</a:t>
            </a:r>
            <a:r>
              <a:rPr lang="en-IE" dirty="0"/>
              <a:t>, </a:t>
            </a:r>
            <a:r>
              <a:rPr lang="en-IE" dirty="0" err="1"/>
              <a:t>nbr_ents_perc</a:t>
            </a:r>
            <a:endParaRPr lang="en-IE" dirty="0"/>
          </a:p>
          <a:p>
            <a:pPr lvl="2"/>
            <a:r>
              <a:rPr lang="en-US" dirty="0"/>
              <a:t>DUBLIN CITY COUNCIL,9.06</a:t>
            </a:r>
          </a:p>
          <a:p>
            <a:pPr lvl="2"/>
            <a:r>
              <a:rPr lang="en-US" dirty="0"/>
              <a:t>DUN LAOGHAIRE-RATHDOWN COUNTY COUNCIL,9.06</a:t>
            </a:r>
          </a:p>
          <a:p>
            <a:pPr lvl="2"/>
            <a:r>
              <a:rPr lang="en-US" dirty="0"/>
              <a:t>MONAGHAN COUNTY COUNCIL,9.24</a:t>
            </a:r>
          </a:p>
          <a:p>
            <a:pPr lvl="2"/>
            <a:r>
              <a:rPr lang="en-US" dirty="0"/>
              <a:t>MEATH COUNTY COUNCIL,9.94</a:t>
            </a:r>
          </a:p>
          <a:p>
            <a:pPr lvl="2"/>
            <a:r>
              <a:rPr lang="en-US" dirty="0"/>
              <a:t>KILDARE COUNTY COUNCIL,10.10</a:t>
            </a:r>
            <a:endParaRPr lang="en-IE" dirty="0"/>
          </a:p>
          <a:p>
            <a:pPr lvl="2"/>
            <a:endParaRPr lang="en-IE" dirty="0"/>
          </a:p>
        </p:txBody>
      </p:sp>
    </p:spTree>
    <p:extLst>
      <p:ext uri="{BB962C8B-B14F-4D97-AF65-F5344CB8AC3E}">
        <p14:creationId xmlns:p14="http://schemas.microsoft.com/office/powerpoint/2010/main" val="1251455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484A-1111-4DBF-9B37-EFF1E35AC6A4}"/>
              </a:ext>
            </a:extLst>
          </p:cNvPr>
          <p:cNvSpPr>
            <a:spLocks noGrp="1"/>
          </p:cNvSpPr>
          <p:nvPr>
            <p:ph type="title"/>
          </p:nvPr>
        </p:nvSpPr>
        <p:spPr/>
        <p:txBody>
          <a:bodyPr/>
          <a:lstStyle/>
          <a:p>
            <a:r>
              <a:rPr lang="en-IE" dirty="0"/>
              <a:t>R Code to Create the map</a:t>
            </a:r>
          </a:p>
        </p:txBody>
      </p:sp>
      <p:sp>
        <p:nvSpPr>
          <p:cNvPr id="3" name="Text Placeholder 2">
            <a:extLst>
              <a:ext uri="{FF2B5EF4-FFF2-40B4-BE49-F238E27FC236}">
                <a16:creationId xmlns:a16="http://schemas.microsoft.com/office/drawing/2014/main" id="{896EAFFB-16DD-4AE9-A725-FFAAA24AECFF}"/>
              </a:ext>
            </a:extLst>
          </p:cNvPr>
          <p:cNvSpPr>
            <a:spLocks noGrp="1"/>
          </p:cNvSpPr>
          <p:nvPr>
            <p:ph type="body" idx="1"/>
          </p:nvPr>
        </p:nvSpPr>
        <p:spPr/>
        <p:txBody>
          <a:bodyPr/>
          <a:lstStyle/>
          <a:p>
            <a:pPr algn="ctr"/>
            <a:r>
              <a:rPr lang="en-IE" dirty="0"/>
              <a:t>Sample R Code</a:t>
            </a:r>
          </a:p>
        </p:txBody>
      </p:sp>
    </p:spTree>
    <p:extLst>
      <p:ext uri="{BB962C8B-B14F-4D97-AF65-F5344CB8AC3E}">
        <p14:creationId xmlns:p14="http://schemas.microsoft.com/office/powerpoint/2010/main" val="230687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4CB782-DE4F-4A15-AC13-CBD00823BE43}"/>
              </a:ext>
            </a:extLst>
          </p:cNvPr>
          <p:cNvPicPr>
            <a:picLocks noChangeAspect="1"/>
          </p:cNvPicPr>
          <p:nvPr/>
        </p:nvPicPr>
        <p:blipFill>
          <a:blip r:embed="rId2"/>
          <a:stretch>
            <a:fillRect/>
          </a:stretch>
        </p:blipFill>
        <p:spPr>
          <a:xfrm>
            <a:off x="857250" y="623887"/>
            <a:ext cx="10477500" cy="5610225"/>
          </a:xfrm>
          <a:prstGeom prst="rect">
            <a:avLst/>
          </a:prstGeom>
        </p:spPr>
      </p:pic>
    </p:spTree>
    <p:extLst>
      <p:ext uri="{BB962C8B-B14F-4D97-AF65-F5344CB8AC3E}">
        <p14:creationId xmlns:p14="http://schemas.microsoft.com/office/powerpoint/2010/main" val="247817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7875-B609-4684-8AAF-6EB4FCE41BD4}"/>
              </a:ext>
            </a:extLst>
          </p:cNvPr>
          <p:cNvSpPr>
            <a:spLocks noGrp="1"/>
          </p:cNvSpPr>
          <p:nvPr>
            <p:ph type="title"/>
          </p:nvPr>
        </p:nvSpPr>
        <p:spPr/>
        <p:txBody>
          <a:bodyPr/>
          <a:lstStyle/>
          <a:p>
            <a:r>
              <a:rPr lang="en-IE" dirty="0"/>
              <a:t>Sample Code</a:t>
            </a:r>
          </a:p>
        </p:txBody>
      </p:sp>
      <p:sp>
        <p:nvSpPr>
          <p:cNvPr id="3" name="Content Placeholder 2">
            <a:extLst>
              <a:ext uri="{FF2B5EF4-FFF2-40B4-BE49-F238E27FC236}">
                <a16:creationId xmlns:a16="http://schemas.microsoft.com/office/drawing/2014/main" id="{D90D07FA-77E0-4945-8EAC-D94E7C8C598F}"/>
              </a:ext>
            </a:extLst>
          </p:cNvPr>
          <p:cNvSpPr>
            <a:spLocks noGrp="1"/>
          </p:cNvSpPr>
          <p:nvPr>
            <p:ph idx="1"/>
          </p:nvPr>
        </p:nvSpPr>
        <p:spPr/>
        <p:txBody>
          <a:bodyPr>
            <a:normAutofit fontScale="55000" lnSpcReduction="20000"/>
          </a:bodyPr>
          <a:lstStyle/>
          <a:p>
            <a:r>
              <a:rPr lang="en-US" dirty="0">
                <a:solidFill>
                  <a:schemeClr val="accent2"/>
                </a:solidFill>
              </a:rPr>
              <a:t>## put number of counties into total variable</a:t>
            </a:r>
          </a:p>
          <a:p>
            <a:r>
              <a:rPr lang="en-US" dirty="0">
                <a:solidFill>
                  <a:schemeClr val="accent2"/>
                </a:solidFill>
              </a:rPr>
              <a:t>total &lt;- length(</a:t>
            </a:r>
            <a:r>
              <a:rPr lang="en-US" dirty="0" err="1">
                <a:solidFill>
                  <a:schemeClr val="accent2"/>
                </a:solidFill>
              </a:rPr>
              <a:t>county_data@data$OBJECTID</a:t>
            </a:r>
            <a:r>
              <a:rPr lang="en-US" dirty="0">
                <a:solidFill>
                  <a:schemeClr val="accent2"/>
                </a:solidFill>
              </a:rPr>
              <a:t>)</a:t>
            </a:r>
          </a:p>
          <a:p>
            <a:endParaRPr lang="en-US" dirty="0">
              <a:solidFill>
                <a:schemeClr val="accent2"/>
              </a:solidFill>
            </a:endParaRPr>
          </a:p>
          <a:p>
            <a:r>
              <a:rPr lang="en-US" dirty="0">
                <a:solidFill>
                  <a:schemeClr val="accent2"/>
                </a:solidFill>
              </a:rPr>
              <a:t># read in csv file with rates of enterprise tourism </a:t>
            </a:r>
            <a:r>
              <a:rPr lang="en-US" dirty="0" err="1">
                <a:solidFill>
                  <a:schemeClr val="accent2"/>
                </a:solidFill>
              </a:rPr>
              <a:t>dependancy</a:t>
            </a:r>
            <a:r>
              <a:rPr lang="en-US" dirty="0">
                <a:solidFill>
                  <a:schemeClr val="accent2"/>
                </a:solidFill>
              </a:rPr>
              <a:t> ratios by county into </a:t>
            </a:r>
            <a:r>
              <a:rPr lang="en-US" dirty="0" err="1">
                <a:solidFill>
                  <a:schemeClr val="accent2"/>
                </a:solidFill>
              </a:rPr>
              <a:t>dataframe</a:t>
            </a:r>
            <a:endParaRPr lang="en-US" dirty="0">
              <a:solidFill>
                <a:schemeClr val="accent2"/>
              </a:solidFill>
            </a:endParaRPr>
          </a:p>
          <a:p>
            <a:r>
              <a:rPr lang="en-US" dirty="0" err="1">
                <a:solidFill>
                  <a:schemeClr val="accent2"/>
                </a:solidFill>
              </a:rPr>
              <a:t>tdr_df</a:t>
            </a:r>
            <a:r>
              <a:rPr lang="en-US" dirty="0">
                <a:solidFill>
                  <a:schemeClr val="accent2"/>
                </a:solidFill>
              </a:rPr>
              <a:t> &lt;- read.csv("ent_emp_tdr_31.csv")</a:t>
            </a:r>
          </a:p>
          <a:p>
            <a:endParaRPr lang="en-US" dirty="0">
              <a:solidFill>
                <a:schemeClr val="accent2"/>
              </a:solidFill>
            </a:endParaRPr>
          </a:p>
          <a:p>
            <a:r>
              <a:rPr lang="en-US" dirty="0">
                <a:solidFill>
                  <a:schemeClr val="accent2"/>
                </a:solidFill>
              </a:rPr>
              <a:t>## loop through 31 admin counties and match county name in </a:t>
            </a:r>
            <a:r>
              <a:rPr lang="en-US" dirty="0" err="1">
                <a:solidFill>
                  <a:schemeClr val="accent2"/>
                </a:solidFill>
              </a:rPr>
              <a:t>county_data</a:t>
            </a:r>
            <a:r>
              <a:rPr lang="en-US" dirty="0">
                <a:solidFill>
                  <a:schemeClr val="accent2"/>
                </a:solidFill>
              </a:rPr>
              <a:t> to county name in </a:t>
            </a:r>
            <a:r>
              <a:rPr lang="en-US" dirty="0" err="1">
                <a:solidFill>
                  <a:schemeClr val="accent2"/>
                </a:solidFill>
              </a:rPr>
              <a:t>tdr_df</a:t>
            </a:r>
            <a:r>
              <a:rPr lang="en-US" dirty="0">
                <a:solidFill>
                  <a:schemeClr val="accent2"/>
                </a:solidFill>
              </a:rPr>
              <a:t> file</a:t>
            </a:r>
          </a:p>
          <a:p>
            <a:r>
              <a:rPr lang="en-US" dirty="0">
                <a:solidFill>
                  <a:schemeClr val="accent2"/>
                </a:solidFill>
              </a:rPr>
              <a:t>order &lt;- numeric(31)</a:t>
            </a:r>
          </a:p>
          <a:p>
            <a:r>
              <a:rPr lang="en-US" dirty="0">
                <a:solidFill>
                  <a:schemeClr val="accent2"/>
                </a:solidFill>
              </a:rPr>
              <a:t>for (</a:t>
            </a:r>
            <a:r>
              <a:rPr lang="en-US" dirty="0" err="1">
                <a:solidFill>
                  <a:schemeClr val="accent2"/>
                </a:solidFill>
              </a:rPr>
              <a:t>i</a:t>
            </a:r>
            <a:r>
              <a:rPr lang="en-US" dirty="0">
                <a:solidFill>
                  <a:schemeClr val="accent2"/>
                </a:solidFill>
              </a:rPr>
              <a:t> in 1:total){  </a:t>
            </a:r>
          </a:p>
          <a:p>
            <a:r>
              <a:rPr lang="en-US" dirty="0">
                <a:solidFill>
                  <a:schemeClr val="accent2"/>
                </a:solidFill>
              </a:rPr>
              <a:t>  order[</a:t>
            </a:r>
            <a:r>
              <a:rPr lang="en-US" dirty="0" err="1">
                <a:solidFill>
                  <a:schemeClr val="accent2"/>
                </a:solidFill>
              </a:rPr>
              <a:t>i</a:t>
            </a:r>
            <a:r>
              <a:rPr lang="en-US" dirty="0">
                <a:solidFill>
                  <a:schemeClr val="accent2"/>
                </a:solidFill>
              </a:rPr>
              <a:t>] &lt;- match(</a:t>
            </a:r>
            <a:r>
              <a:rPr lang="en-US" dirty="0" err="1">
                <a:solidFill>
                  <a:schemeClr val="accent2"/>
                </a:solidFill>
              </a:rPr>
              <a:t>county_data@data$ENGLISH</a:t>
            </a:r>
            <a:r>
              <a:rPr lang="en-US" dirty="0">
                <a:solidFill>
                  <a:schemeClr val="accent2"/>
                </a:solidFill>
              </a:rPr>
              <a:t>[</a:t>
            </a:r>
            <a:r>
              <a:rPr lang="en-US" dirty="0" err="1">
                <a:solidFill>
                  <a:schemeClr val="accent2"/>
                </a:solidFill>
              </a:rPr>
              <a:t>i</a:t>
            </a:r>
            <a:r>
              <a:rPr lang="en-US" dirty="0">
                <a:solidFill>
                  <a:schemeClr val="accent2"/>
                </a:solidFill>
              </a:rPr>
              <a:t>], </a:t>
            </a:r>
            <a:r>
              <a:rPr lang="en-US" dirty="0" err="1">
                <a:solidFill>
                  <a:schemeClr val="accent2"/>
                </a:solidFill>
              </a:rPr>
              <a:t>tdr_df$county_name</a:t>
            </a:r>
            <a:r>
              <a:rPr lang="en-US" dirty="0">
                <a:solidFill>
                  <a:schemeClr val="accent2"/>
                </a:solidFill>
              </a:rPr>
              <a:t>)</a:t>
            </a:r>
          </a:p>
          <a:p>
            <a:r>
              <a:rPr lang="en-US" dirty="0">
                <a:solidFill>
                  <a:schemeClr val="accent2"/>
                </a:solidFill>
              </a:rPr>
              <a:t>}</a:t>
            </a:r>
          </a:p>
          <a:p>
            <a:endParaRPr lang="en-US" dirty="0"/>
          </a:p>
          <a:p>
            <a:r>
              <a:rPr lang="en-US" dirty="0"/>
              <a:t>Note: match will match the whole element. Used grep() previously and got error due to multiple matches (</a:t>
            </a:r>
            <a:r>
              <a:rPr lang="en-US" dirty="0" err="1"/>
              <a:t>Meath</a:t>
            </a:r>
            <a:r>
              <a:rPr lang="en-US" dirty="0"/>
              <a:t> / Westmeath)</a:t>
            </a:r>
            <a:endParaRPr lang="en-IE" dirty="0"/>
          </a:p>
        </p:txBody>
      </p:sp>
    </p:spTree>
    <p:extLst>
      <p:ext uri="{BB962C8B-B14F-4D97-AF65-F5344CB8AC3E}">
        <p14:creationId xmlns:p14="http://schemas.microsoft.com/office/powerpoint/2010/main" val="1943381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7875-B609-4684-8AAF-6EB4FCE41BD4}"/>
              </a:ext>
            </a:extLst>
          </p:cNvPr>
          <p:cNvSpPr>
            <a:spLocks noGrp="1"/>
          </p:cNvSpPr>
          <p:nvPr>
            <p:ph type="title"/>
          </p:nvPr>
        </p:nvSpPr>
        <p:spPr/>
        <p:txBody>
          <a:bodyPr/>
          <a:lstStyle/>
          <a:p>
            <a:r>
              <a:rPr lang="en-IE" dirty="0"/>
              <a:t>Sample Code</a:t>
            </a:r>
          </a:p>
        </p:txBody>
      </p:sp>
      <p:sp>
        <p:nvSpPr>
          <p:cNvPr id="3" name="Content Placeholder 2">
            <a:extLst>
              <a:ext uri="{FF2B5EF4-FFF2-40B4-BE49-F238E27FC236}">
                <a16:creationId xmlns:a16="http://schemas.microsoft.com/office/drawing/2014/main" id="{D90D07FA-77E0-4945-8EAC-D94E7C8C598F}"/>
              </a:ext>
            </a:extLst>
          </p:cNvPr>
          <p:cNvSpPr>
            <a:spLocks noGrp="1"/>
          </p:cNvSpPr>
          <p:nvPr>
            <p:ph idx="1"/>
          </p:nvPr>
        </p:nvSpPr>
        <p:spPr/>
        <p:txBody>
          <a:bodyPr>
            <a:normAutofit fontScale="77500" lnSpcReduction="20000"/>
          </a:bodyPr>
          <a:lstStyle/>
          <a:p>
            <a:r>
              <a:rPr lang="en-US" dirty="0">
                <a:solidFill>
                  <a:schemeClr val="accent2"/>
                </a:solidFill>
              </a:rPr>
              <a:t>## split </a:t>
            </a:r>
            <a:r>
              <a:rPr lang="en-US" dirty="0" err="1">
                <a:solidFill>
                  <a:schemeClr val="accent2"/>
                </a:solidFill>
              </a:rPr>
              <a:t>nbr_ents_perc</a:t>
            </a:r>
            <a:r>
              <a:rPr lang="en-US" dirty="0">
                <a:solidFill>
                  <a:schemeClr val="accent2"/>
                </a:solidFill>
              </a:rPr>
              <a:t> variable into 4 ranges </a:t>
            </a:r>
          </a:p>
          <a:p>
            <a:r>
              <a:rPr lang="en-US" dirty="0">
                <a:solidFill>
                  <a:schemeClr val="accent2"/>
                </a:solidFill>
              </a:rPr>
              <a:t>col_no1 &lt;- </a:t>
            </a:r>
            <a:r>
              <a:rPr lang="en-US" dirty="0" err="1">
                <a:solidFill>
                  <a:schemeClr val="accent2"/>
                </a:solidFill>
              </a:rPr>
              <a:t>as.factor</a:t>
            </a:r>
            <a:r>
              <a:rPr lang="en-US" dirty="0">
                <a:solidFill>
                  <a:schemeClr val="accent2"/>
                </a:solidFill>
              </a:rPr>
              <a:t> ( </a:t>
            </a:r>
            <a:r>
              <a:rPr lang="en-US" dirty="0" err="1">
                <a:solidFill>
                  <a:schemeClr val="accent2"/>
                </a:solidFill>
              </a:rPr>
              <a:t>as.numeric</a:t>
            </a:r>
            <a:r>
              <a:rPr lang="en-US" dirty="0">
                <a:solidFill>
                  <a:schemeClr val="accent2"/>
                </a:solidFill>
              </a:rPr>
              <a:t> ( cut ( </a:t>
            </a:r>
            <a:r>
              <a:rPr lang="en-US" dirty="0" err="1">
                <a:solidFill>
                  <a:schemeClr val="accent2"/>
                </a:solidFill>
              </a:rPr>
              <a:t>tdr_df$nbr_ents_perc</a:t>
            </a:r>
            <a:r>
              <a:rPr lang="en-US" dirty="0">
                <a:solidFill>
                  <a:schemeClr val="accent2"/>
                </a:solidFill>
              </a:rPr>
              <a:t> [order], c(0, 10, 12.9, 14.9, 100) ) ) )</a:t>
            </a:r>
          </a:p>
          <a:p>
            <a:endParaRPr lang="en-US" dirty="0">
              <a:solidFill>
                <a:schemeClr val="accent2"/>
              </a:solidFill>
            </a:endParaRPr>
          </a:p>
          <a:p>
            <a:r>
              <a:rPr lang="en-US" dirty="0">
                <a:solidFill>
                  <a:schemeClr val="accent2"/>
                </a:solidFill>
              </a:rPr>
              <a:t>## Name the ranges - these names will be used as labels on the map</a:t>
            </a:r>
          </a:p>
          <a:p>
            <a:r>
              <a:rPr lang="en-US" dirty="0">
                <a:solidFill>
                  <a:schemeClr val="accent2"/>
                </a:solidFill>
              </a:rPr>
              <a:t>levels(col_no1) &lt;- c("&lt;10%", "10-12.9%", "13-14.9%", "&gt;15%")</a:t>
            </a:r>
          </a:p>
          <a:p>
            <a:endParaRPr lang="en-US" dirty="0">
              <a:solidFill>
                <a:schemeClr val="accent2"/>
              </a:solidFill>
            </a:endParaRPr>
          </a:p>
          <a:p>
            <a:r>
              <a:rPr lang="en-US" dirty="0">
                <a:solidFill>
                  <a:schemeClr val="accent2"/>
                </a:solidFill>
              </a:rPr>
              <a:t>## add a column with the named ranges to the </a:t>
            </a:r>
            <a:r>
              <a:rPr lang="en-US" dirty="0" err="1">
                <a:solidFill>
                  <a:schemeClr val="accent2"/>
                </a:solidFill>
              </a:rPr>
              <a:t>county_data</a:t>
            </a:r>
            <a:r>
              <a:rPr lang="en-US" dirty="0">
                <a:solidFill>
                  <a:schemeClr val="accent2"/>
                </a:solidFill>
              </a:rPr>
              <a:t> </a:t>
            </a:r>
            <a:r>
              <a:rPr lang="en-US" dirty="0" err="1">
                <a:solidFill>
                  <a:schemeClr val="accent2"/>
                </a:solidFill>
              </a:rPr>
              <a:t>dataframe</a:t>
            </a:r>
            <a:endParaRPr lang="en-US" dirty="0">
              <a:solidFill>
                <a:schemeClr val="accent2"/>
              </a:solidFill>
            </a:endParaRPr>
          </a:p>
          <a:p>
            <a:r>
              <a:rPr lang="en-US" dirty="0">
                <a:solidFill>
                  <a:schemeClr val="accent2"/>
                </a:solidFill>
              </a:rPr>
              <a:t>county_data$col_no1 &lt;- col_no1</a:t>
            </a:r>
          </a:p>
          <a:p>
            <a:endParaRPr lang="en-US" dirty="0">
              <a:solidFill>
                <a:schemeClr val="accent2"/>
              </a:solidFill>
            </a:endParaRPr>
          </a:p>
          <a:p>
            <a:r>
              <a:rPr lang="en-US" dirty="0">
                <a:solidFill>
                  <a:schemeClr val="accent2"/>
                </a:solidFill>
              </a:rPr>
              <a:t>## choose 4 shades of blue</a:t>
            </a:r>
          </a:p>
          <a:p>
            <a:r>
              <a:rPr lang="en-US" dirty="0" err="1">
                <a:solidFill>
                  <a:schemeClr val="accent2"/>
                </a:solidFill>
              </a:rPr>
              <a:t>myPalette</a:t>
            </a:r>
            <a:r>
              <a:rPr lang="en-US" dirty="0">
                <a:solidFill>
                  <a:schemeClr val="accent2"/>
                </a:solidFill>
              </a:rPr>
              <a:t>&lt;-</a:t>
            </a:r>
            <a:r>
              <a:rPr lang="en-US" dirty="0" err="1">
                <a:solidFill>
                  <a:schemeClr val="accent2"/>
                </a:solidFill>
              </a:rPr>
              <a:t>brewer.pal</a:t>
            </a:r>
            <a:r>
              <a:rPr lang="en-US" dirty="0">
                <a:solidFill>
                  <a:schemeClr val="accent2"/>
                </a:solidFill>
              </a:rPr>
              <a:t>(4,"Blues")</a:t>
            </a:r>
          </a:p>
          <a:p>
            <a:pPr marL="0" indent="0">
              <a:buNone/>
            </a:pPr>
            <a:endParaRPr lang="en-US" dirty="0">
              <a:solidFill>
                <a:schemeClr val="accent2"/>
              </a:solidFill>
            </a:endParaRPr>
          </a:p>
        </p:txBody>
      </p:sp>
    </p:spTree>
    <p:extLst>
      <p:ext uri="{BB962C8B-B14F-4D97-AF65-F5344CB8AC3E}">
        <p14:creationId xmlns:p14="http://schemas.microsoft.com/office/powerpoint/2010/main" val="1175688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7875-B609-4684-8AAF-6EB4FCE41BD4}"/>
              </a:ext>
            </a:extLst>
          </p:cNvPr>
          <p:cNvSpPr>
            <a:spLocks noGrp="1"/>
          </p:cNvSpPr>
          <p:nvPr>
            <p:ph type="title"/>
          </p:nvPr>
        </p:nvSpPr>
        <p:spPr/>
        <p:txBody>
          <a:bodyPr/>
          <a:lstStyle/>
          <a:p>
            <a:r>
              <a:rPr lang="en-IE" dirty="0" err="1"/>
              <a:t>Spplot</a:t>
            </a:r>
            <a:r>
              <a:rPr lang="en-IE" dirty="0"/>
              <a:t>()</a:t>
            </a:r>
          </a:p>
        </p:txBody>
      </p:sp>
      <p:sp>
        <p:nvSpPr>
          <p:cNvPr id="3" name="Content Placeholder 2">
            <a:extLst>
              <a:ext uri="{FF2B5EF4-FFF2-40B4-BE49-F238E27FC236}">
                <a16:creationId xmlns:a16="http://schemas.microsoft.com/office/drawing/2014/main" id="{D90D07FA-77E0-4945-8EAC-D94E7C8C598F}"/>
              </a:ext>
            </a:extLst>
          </p:cNvPr>
          <p:cNvSpPr>
            <a:spLocks noGrp="1"/>
          </p:cNvSpPr>
          <p:nvPr>
            <p:ph idx="1"/>
          </p:nvPr>
        </p:nvSpPr>
        <p:spPr/>
        <p:txBody>
          <a:bodyPr>
            <a:normAutofit fontScale="70000" lnSpcReduction="20000"/>
          </a:bodyPr>
          <a:lstStyle/>
          <a:p>
            <a:r>
              <a:rPr lang="en-US" dirty="0"/>
              <a:t>Can’t use ggplot2 with spatial objects </a:t>
            </a:r>
          </a:p>
          <a:p>
            <a:r>
              <a:rPr lang="en-US" dirty="0"/>
              <a:t>Instead use base R plot system, or </a:t>
            </a:r>
            <a:r>
              <a:rPr lang="en-US" dirty="0" err="1"/>
              <a:t>spplot</a:t>
            </a:r>
            <a:r>
              <a:rPr lang="en-US" dirty="0"/>
              <a:t>() command</a:t>
            </a:r>
          </a:p>
          <a:p>
            <a:endParaRPr lang="en-US" dirty="0">
              <a:solidFill>
                <a:schemeClr val="accent2"/>
              </a:solidFill>
            </a:endParaRPr>
          </a:p>
          <a:p>
            <a:r>
              <a:rPr lang="en-US" dirty="0" err="1">
                <a:solidFill>
                  <a:schemeClr val="accent2"/>
                </a:solidFill>
              </a:rPr>
              <a:t>spplot</a:t>
            </a:r>
            <a:r>
              <a:rPr lang="en-US" dirty="0">
                <a:solidFill>
                  <a:schemeClr val="accent2"/>
                </a:solidFill>
              </a:rPr>
              <a:t> ( </a:t>
            </a:r>
            <a:r>
              <a:rPr lang="en-US" dirty="0" err="1">
                <a:solidFill>
                  <a:schemeClr val="accent2"/>
                </a:solidFill>
              </a:rPr>
              <a:t>county_data</a:t>
            </a:r>
            <a:r>
              <a:rPr lang="en-US" dirty="0">
                <a:solidFill>
                  <a:schemeClr val="accent2"/>
                </a:solidFill>
              </a:rPr>
              <a:t>, "col_no1", col=grey(.9), </a:t>
            </a:r>
            <a:r>
              <a:rPr lang="en-US" dirty="0" err="1">
                <a:solidFill>
                  <a:schemeClr val="accent2"/>
                </a:solidFill>
              </a:rPr>
              <a:t>col.regions</a:t>
            </a:r>
            <a:r>
              <a:rPr lang="en-US" dirty="0">
                <a:solidFill>
                  <a:schemeClr val="accent2"/>
                </a:solidFill>
              </a:rPr>
              <a:t>=</a:t>
            </a:r>
            <a:r>
              <a:rPr lang="en-US" dirty="0" err="1">
                <a:solidFill>
                  <a:schemeClr val="accent2"/>
                </a:solidFill>
              </a:rPr>
              <a:t>myPalette</a:t>
            </a:r>
            <a:r>
              <a:rPr lang="en-US" dirty="0">
                <a:solidFill>
                  <a:schemeClr val="accent2"/>
                </a:solidFill>
              </a:rPr>
              <a:t>, main="Enterprise TDR by county“ )</a:t>
            </a:r>
          </a:p>
          <a:p>
            <a:endParaRPr lang="en-US" dirty="0">
              <a:solidFill>
                <a:schemeClr val="accent2"/>
              </a:solidFill>
            </a:endParaRPr>
          </a:p>
          <a:p>
            <a:r>
              <a:rPr lang="en-US" dirty="0"/>
              <a:t>Arguments to </a:t>
            </a:r>
            <a:r>
              <a:rPr lang="en-US" dirty="0" err="1"/>
              <a:t>spplot</a:t>
            </a:r>
            <a:r>
              <a:rPr lang="en-US" dirty="0"/>
              <a:t>():</a:t>
            </a:r>
          </a:p>
          <a:p>
            <a:pPr marL="457200" indent="-457200">
              <a:buClrTx/>
              <a:buFont typeface="+mj-lt"/>
              <a:buAutoNum type="arabicParenR"/>
            </a:pPr>
            <a:r>
              <a:rPr lang="en-US" dirty="0"/>
              <a:t>object of class extending Spatial-class</a:t>
            </a:r>
          </a:p>
          <a:p>
            <a:pPr marL="457200" indent="-457200">
              <a:buClrTx/>
              <a:buFont typeface="+mj-lt"/>
              <a:buAutoNum type="arabicParenR"/>
            </a:pPr>
            <a:r>
              <a:rPr lang="en-US" dirty="0"/>
              <a:t>character; attribute name(s) or column number(s) in attribute table</a:t>
            </a:r>
          </a:p>
          <a:p>
            <a:pPr marL="457200" indent="-457200">
              <a:buClrTx/>
              <a:buFont typeface="+mj-lt"/>
              <a:buAutoNum type="arabicParenR"/>
            </a:pPr>
            <a:r>
              <a:rPr lang="en-US" dirty="0"/>
              <a:t>makes boundaries around regions light grey rather than default black</a:t>
            </a:r>
          </a:p>
          <a:p>
            <a:pPr marL="457200" indent="-457200">
              <a:buClrTx/>
              <a:buFont typeface="+mj-lt"/>
              <a:buAutoNum type="arabicParenR"/>
            </a:pPr>
            <a:r>
              <a:rPr lang="en-US" dirty="0"/>
              <a:t>vector with fill </a:t>
            </a:r>
            <a:r>
              <a:rPr lang="en-US" dirty="0" err="1"/>
              <a:t>colours</a:t>
            </a:r>
            <a:r>
              <a:rPr lang="en-US" dirty="0"/>
              <a:t>; if the variable to be plotted is a factor, should have length equal to the number of factor levels</a:t>
            </a:r>
          </a:p>
          <a:p>
            <a:pPr marL="457200" indent="-457200">
              <a:buClrTx/>
              <a:buFont typeface="+mj-lt"/>
              <a:buAutoNum type="arabicParenR"/>
            </a:pPr>
            <a:r>
              <a:rPr lang="en-US" dirty="0"/>
              <a:t>graph title</a:t>
            </a:r>
          </a:p>
          <a:p>
            <a:endParaRPr lang="en-IE" dirty="0"/>
          </a:p>
        </p:txBody>
      </p:sp>
    </p:spTree>
    <p:extLst>
      <p:ext uri="{BB962C8B-B14F-4D97-AF65-F5344CB8AC3E}">
        <p14:creationId xmlns:p14="http://schemas.microsoft.com/office/powerpoint/2010/main" val="2633041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484A-1111-4DBF-9B37-EFF1E35AC6A4}"/>
              </a:ext>
            </a:extLst>
          </p:cNvPr>
          <p:cNvSpPr>
            <a:spLocks noGrp="1"/>
          </p:cNvSpPr>
          <p:nvPr>
            <p:ph type="title"/>
          </p:nvPr>
        </p:nvSpPr>
        <p:spPr/>
        <p:txBody>
          <a:bodyPr/>
          <a:lstStyle/>
          <a:p>
            <a:r>
              <a:rPr lang="en-IE" dirty="0"/>
              <a:t>Output</a:t>
            </a:r>
          </a:p>
        </p:txBody>
      </p:sp>
      <p:sp>
        <p:nvSpPr>
          <p:cNvPr id="3" name="Text Placeholder 2">
            <a:extLst>
              <a:ext uri="{FF2B5EF4-FFF2-40B4-BE49-F238E27FC236}">
                <a16:creationId xmlns:a16="http://schemas.microsoft.com/office/drawing/2014/main" id="{896EAFFB-16DD-4AE9-A725-FFAAA24AECFF}"/>
              </a:ext>
            </a:extLst>
          </p:cNvPr>
          <p:cNvSpPr>
            <a:spLocks noGrp="1"/>
          </p:cNvSpPr>
          <p:nvPr>
            <p:ph type="body" idx="1"/>
          </p:nvPr>
        </p:nvSpPr>
        <p:spPr/>
        <p:txBody>
          <a:bodyPr/>
          <a:lstStyle/>
          <a:p>
            <a:r>
              <a:rPr lang="en-IE" dirty="0"/>
              <a:t>Some examples</a:t>
            </a:r>
          </a:p>
        </p:txBody>
      </p:sp>
    </p:spTree>
    <p:extLst>
      <p:ext uri="{BB962C8B-B14F-4D97-AF65-F5344CB8AC3E}">
        <p14:creationId xmlns:p14="http://schemas.microsoft.com/office/powerpoint/2010/main" val="3571757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363711B-A93D-4060-8EDC-3C26C3967AFE}"/>
              </a:ext>
            </a:extLst>
          </p:cNvPr>
          <p:cNvPicPr>
            <a:picLocks noGrp="1" noChangeAspect="1"/>
          </p:cNvPicPr>
          <p:nvPr>
            <p:ph type="pic" idx="1"/>
          </p:nvPr>
        </p:nvPicPr>
        <p:blipFill>
          <a:blip r:embed="rId2"/>
          <a:stretch>
            <a:fillRect/>
          </a:stretch>
        </p:blipFill>
        <p:spPr>
          <a:xfrm>
            <a:off x="76201" y="5672"/>
            <a:ext cx="5753100" cy="6852328"/>
          </a:xfrm>
          <a:prstGeom prst="rect">
            <a:avLst/>
          </a:prstGeom>
        </p:spPr>
      </p:pic>
      <p:sp>
        <p:nvSpPr>
          <p:cNvPr id="4" name="Text Placeholder 3">
            <a:extLst>
              <a:ext uri="{FF2B5EF4-FFF2-40B4-BE49-F238E27FC236}">
                <a16:creationId xmlns:a16="http://schemas.microsoft.com/office/drawing/2014/main" id="{6489AE65-C434-4FC8-8C14-754CF1CAA79F}"/>
              </a:ext>
            </a:extLst>
          </p:cNvPr>
          <p:cNvSpPr>
            <a:spLocks noGrp="1"/>
          </p:cNvSpPr>
          <p:nvPr>
            <p:ph type="body" sz="half" idx="2"/>
          </p:nvPr>
        </p:nvSpPr>
        <p:spPr>
          <a:xfrm>
            <a:off x="6286500" y="731037"/>
            <a:ext cx="5324475" cy="5298288"/>
          </a:xfrm>
        </p:spPr>
        <p:txBody>
          <a:bodyPr>
            <a:normAutofit lnSpcReduction="10000"/>
          </a:bodyPr>
          <a:lstStyle/>
          <a:p>
            <a:r>
              <a:rPr lang="en-IE" dirty="0"/>
              <a:t>Choropleth map showing the Enterprise Tourism Dependency Ratio by County in the Republic of Ireland</a:t>
            </a:r>
          </a:p>
          <a:p>
            <a:endParaRPr lang="en-IE" dirty="0"/>
          </a:p>
          <a:p>
            <a:r>
              <a:rPr lang="en-US" dirty="0"/>
              <a:t>Tourism Dependency Ratios (TDRs) are defined as the ratio of the Tourism Industries to the Total Economy for a particular region and v</a:t>
            </a:r>
            <a:r>
              <a:rPr lang="en-IE" dirty="0" err="1"/>
              <a:t>ariable</a:t>
            </a:r>
            <a:r>
              <a:rPr lang="en-IE" dirty="0"/>
              <a:t>. </a:t>
            </a:r>
          </a:p>
          <a:p>
            <a:endParaRPr lang="en-IE" dirty="0"/>
          </a:p>
          <a:p>
            <a:r>
              <a:rPr lang="en-IE" dirty="0"/>
              <a:t>Here, the Enterprise Tourism Dependency Ratio is the ratio, in each county, of the number of businesses in the tourism industries to the total number of businesses.</a:t>
            </a:r>
          </a:p>
          <a:p>
            <a:endParaRPr lang="en-IE" dirty="0"/>
          </a:p>
          <a:p>
            <a:r>
              <a:rPr lang="en-US" dirty="0"/>
              <a:t>Tourism industries</a:t>
            </a:r>
            <a:r>
              <a:rPr lang="en-IE" dirty="0"/>
              <a:t> are</a:t>
            </a:r>
            <a:r>
              <a:rPr lang="en-US" dirty="0"/>
              <a:t> activities that typically produce tourism characteristic products e.g. hotels, restaurants, passenger transport, travel agencies etc.</a:t>
            </a:r>
          </a:p>
          <a:p>
            <a:endParaRPr lang="en-US" dirty="0"/>
          </a:p>
          <a:p>
            <a:r>
              <a:rPr lang="en-US" dirty="0"/>
              <a:t>While these industries also provide services to non-tourists, they are a useful addition to measuring tourism, due to the difficulties in getting accurate information from the demand side of tourism, i.e. the tourists themselves.</a:t>
            </a:r>
          </a:p>
          <a:p>
            <a:endParaRPr lang="en-IE" dirty="0"/>
          </a:p>
        </p:txBody>
      </p:sp>
    </p:spTree>
    <p:extLst>
      <p:ext uri="{BB962C8B-B14F-4D97-AF65-F5344CB8AC3E}">
        <p14:creationId xmlns:p14="http://schemas.microsoft.com/office/powerpoint/2010/main" val="1342205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489AE65-C434-4FC8-8C14-754CF1CAA79F}"/>
              </a:ext>
            </a:extLst>
          </p:cNvPr>
          <p:cNvSpPr>
            <a:spLocks noGrp="1"/>
          </p:cNvSpPr>
          <p:nvPr>
            <p:ph type="body" sz="half" idx="2"/>
          </p:nvPr>
        </p:nvSpPr>
        <p:spPr>
          <a:xfrm>
            <a:off x="6286500" y="731037"/>
            <a:ext cx="5324475" cy="5298288"/>
          </a:xfrm>
        </p:spPr>
        <p:txBody>
          <a:bodyPr>
            <a:normAutofit/>
          </a:bodyPr>
          <a:lstStyle/>
          <a:p>
            <a:r>
              <a:rPr lang="en-IE" dirty="0"/>
              <a:t>Choropleth map showing the Employment Tourism Dependency Ratio by County in the Republic of Ireland</a:t>
            </a:r>
          </a:p>
          <a:p>
            <a:endParaRPr lang="en-IE" dirty="0"/>
          </a:p>
          <a:p>
            <a:r>
              <a:rPr lang="en-IE" dirty="0"/>
              <a:t>Here, the Employment Tourism Dependency Ratio is the ratio, in each county, of the number of persons employed in businesses in the tourism industries to the total number of persons employed in that county.</a:t>
            </a:r>
          </a:p>
          <a:p>
            <a:endParaRPr lang="en-IE" dirty="0"/>
          </a:p>
          <a:p>
            <a:endParaRPr lang="en-IE" dirty="0"/>
          </a:p>
        </p:txBody>
      </p:sp>
      <p:pic>
        <p:nvPicPr>
          <p:cNvPr id="10" name="Picture 9" descr="Screen Clipping">
            <a:extLst>
              <a:ext uri="{FF2B5EF4-FFF2-40B4-BE49-F238E27FC236}">
                <a16:creationId xmlns:a16="http://schemas.microsoft.com/office/drawing/2014/main" id="{89C3C91C-5F79-4D1D-A985-56B5D5FE0F2A}"/>
              </a:ext>
            </a:extLst>
          </p:cNvPr>
          <p:cNvPicPr>
            <a:picLocks noChangeAspect="1"/>
          </p:cNvPicPr>
          <p:nvPr/>
        </p:nvPicPr>
        <p:blipFill>
          <a:blip r:embed="rId2"/>
          <a:stretch>
            <a:fillRect/>
          </a:stretch>
        </p:blipFill>
        <p:spPr>
          <a:xfrm>
            <a:off x="345233" y="274158"/>
            <a:ext cx="5560268" cy="6493901"/>
          </a:xfrm>
          <a:prstGeom prst="rect">
            <a:avLst/>
          </a:prstGeom>
        </p:spPr>
      </p:pic>
    </p:spTree>
    <p:extLst>
      <p:ext uri="{BB962C8B-B14F-4D97-AF65-F5344CB8AC3E}">
        <p14:creationId xmlns:p14="http://schemas.microsoft.com/office/powerpoint/2010/main" val="3818438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801F178F-707B-4A98-82B2-E28C632ADBC4}"/>
              </a:ext>
            </a:extLst>
          </p:cNvPr>
          <p:cNvPicPr>
            <a:picLocks noChangeAspect="1"/>
          </p:cNvPicPr>
          <p:nvPr/>
        </p:nvPicPr>
        <p:blipFill>
          <a:blip r:embed="rId2"/>
          <a:stretch>
            <a:fillRect/>
          </a:stretch>
        </p:blipFill>
        <p:spPr>
          <a:xfrm>
            <a:off x="412293" y="382645"/>
            <a:ext cx="5599731" cy="6092710"/>
          </a:xfrm>
          <a:prstGeom prst="rect">
            <a:avLst/>
          </a:prstGeom>
        </p:spPr>
      </p:pic>
      <p:sp>
        <p:nvSpPr>
          <p:cNvPr id="4" name="Text Placeholder 3">
            <a:extLst>
              <a:ext uri="{FF2B5EF4-FFF2-40B4-BE49-F238E27FC236}">
                <a16:creationId xmlns:a16="http://schemas.microsoft.com/office/drawing/2014/main" id="{ADDB4599-6795-4F09-9D30-8BCEC7F42EA2}"/>
              </a:ext>
            </a:extLst>
          </p:cNvPr>
          <p:cNvSpPr txBox="1">
            <a:spLocks/>
          </p:cNvSpPr>
          <p:nvPr/>
        </p:nvSpPr>
        <p:spPr>
          <a:xfrm>
            <a:off x="6286500" y="731037"/>
            <a:ext cx="5324475" cy="5298288"/>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E" dirty="0"/>
              <a:t>Choropleth map showing the Turnover Tourism Dependency Ratio by NUTS 3 region in the Republic of Ireland</a:t>
            </a:r>
          </a:p>
          <a:p>
            <a:endParaRPr lang="en-IE" dirty="0"/>
          </a:p>
          <a:p>
            <a:r>
              <a:rPr lang="en-IE" dirty="0"/>
              <a:t>Here, the Turnover Tourism Dependency Ratio is the ratio, in each county, of the turnover in businesses in the tourism industries to the total turnover in that region.</a:t>
            </a:r>
          </a:p>
          <a:p>
            <a:endParaRPr lang="en-IE" dirty="0"/>
          </a:p>
          <a:p>
            <a:endParaRPr lang="en-IE" dirty="0"/>
          </a:p>
        </p:txBody>
      </p:sp>
    </p:spTree>
    <p:extLst>
      <p:ext uri="{BB962C8B-B14F-4D97-AF65-F5344CB8AC3E}">
        <p14:creationId xmlns:p14="http://schemas.microsoft.com/office/powerpoint/2010/main" val="845247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1493-FB5F-48EC-A092-4FAD85534CE8}"/>
              </a:ext>
            </a:extLst>
          </p:cNvPr>
          <p:cNvSpPr>
            <a:spLocks noGrp="1"/>
          </p:cNvSpPr>
          <p:nvPr>
            <p:ph type="title"/>
          </p:nvPr>
        </p:nvSpPr>
        <p:spPr/>
        <p:txBody>
          <a:bodyPr/>
          <a:lstStyle/>
          <a:p>
            <a:r>
              <a:rPr lang="en-IE" dirty="0"/>
              <a:t>Small Area Estimation</a:t>
            </a:r>
          </a:p>
        </p:txBody>
      </p:sp>
      <p:sp>
        <p:nvSpPr>
          <p:cNvPr id="3" name="Text Placeholder 2">
            <a:extLst>
              <a:ext uri="{FF2B5EF4-FFF2-40B4-BE49-F238E27FC236}">
                <a16:creationId xmlns:a16="http://schemas.microsoft.com/office/drawing/2014/main" id="{D4B70BD6-7E35-4816-AAF1-A1AAF9C008A0}"/>
              </a:ext>
            </a:extLst>
          </p:cNvPr>
          <p:cNvSpPr>
            <a:spLocks noGrp="1"/>
          </p:cNvSpPr>
          <p:nvPr>
            <p:ph type="body" idx="1"/>
          </p:nvPr>
        </p:nvSpPr>
        <p:spPr/>
        <p:txBody>
          <a:bodyPr/>
          <a:lstStyle/>
          <a:p>
            <a:pPr algn="ctr"/>
            <a:r>
              <a:rPr lang="en-IE" dirty="0"/>
              <a:t>More examples</a:t>
            </a:r>
          </a:p>
        </p:txBody>
      </p:sp>
    </p:spTree>
    <p:extLst>
      <p:ext uri="{BB962C8B-B14F-4D97-AF65-F5344CB8AC3E}">
        <p14:creationId xmlns:p14="http://schemas.microsoft.com/office/powerpoint/2010/main" val="2592326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A870-F144-45DD-B990-36C505F7FDA6}"/>
              </a:ext>
            </a:extLst>
          </p:cNvPr>
          <p:cNvSpPr>
            <a:spLocks noGrp="1"/>
          </p:cNvSpPr>
          <p:nvPr>
            <p:ph type="title"/>
          </p:nvPr>
        </p:nvSpPr>
        <p:spPr/>
        <p:txBody>
          <a:bodyPr/>
          <a:lstStyle/>
          <a:p>
            <a:r>
              <a:rPr lang="en-IE" dirty="0"/>
              <a:t>Small Area Estimation</a:t>
            </a:r>
          </a:p>
        </p:txBody>
      </p:sp>
      <p:sp>
        <p:nvSpPr>
          <p:cNvPr id="3" name="Content Placeholder 2">
            <a:extLst>
              <a:ext uri="{FF2B5EF4-FFF2-40B4-BE49-F238E27FC236}">
                <a16:creationId xmlns:a16="http://schemas.microsoft.com/office/drawing/2014/main" id="{E737F41E-D228-4951-B6FF-11253569FF5E}"/>
              </a:ext>
            </a:extLst>
          </p:cNvPr>
          <p:cNvSpPr>
            <a:spLocks noGrp="1"/>
          </p:cNvSpPr>
          <p:nvPr>
            <p:ph idx="1"/>
          </p:nvPr>
        </p:nvSpPr>
        <p:spPr/>
        <p:txBody>
          <a:bodyPr>
            <a:normAutofit fontScale="92500" lnSpcReduction="10000"/>
          </a:bodyPr>
          <a:lstStyle/>
          <a:p>
            <a:r>
              <a:rPr lang="en-US" dirty="0"/>
              <a:t>Small domains or small areas:</a:t>
            </a:r>
          </a:p>
          <a:p>
            <a:pPr lvl="1"/>
            <a:r>
              <a:rPr lang="en-US" dirty="0"/>
              <a:t>populations for which reliable statistics of interest cannot be produced due to data limitations</a:t>
            </a:r>
          </a:p>
          <a:p>
            <a:r>
              <a:rPr lang="en-US" dirty="0"/>
              <a:t>Generally, can produce unbiased estimates at detailed levels</a:t>
            </a:r>
          </a:p>
          <a:p>
            <a:r>
              <a:rPr lang="en-US" dirty="0"/>
              <a:t>But very large variance due to small sample sizes</a:t>
            </a:r>
          </a:p>
          <a:p>
            <a:r>
              <a:rPr lang="en-US" dirty="0"/>
              <a:t>Administrative data may be available at the required level of detail</a:t>
            </a:r>
          </a:p>
          <a:p>
            <a:r>
              <a:rPr lang="en-US" dirty="0"/>
              <a:t>Administrative data by itself can’t usually be used</a:t>
            </a:r>
          </a:p>
          <a:p>
            <a:pPr lvl="1"/>
            <a:r>
              <a:rPr lang="en-US" dirty="0"/>
              <a:t>Rarely measures exactly what we need</a:t>
            </a:r>
          </a:p>
          <a:p>
            <a:pPr lvl="1"/>
            <a:r>
              <a:rPr lang="en-US" dirty="0"/>
              <a:t>Can be used as a proxy</a:t>
            </a:r>
          </a:p>
          <a:p>
            <a:pPr lvl="1"/>
            <a:r>
              <a:rPr lang="en-US" dirty="0"/>
              <a:t>But often issues with this e.g. unemployment rates</a:t>
            </a:r>
          </a:p>
          <a:p>
            <a:r>
              <a:rPr lang="en-US" dirty="0"/>
              <a:t>However, admin data usually highly correlated with what we want to measure</a:t>
            </a:r>
          </a:p>
          <a:p>
            <a:r>
              <a:rPr lang="en-US" dirty="0"/>
              <a:t>Model data of interest using direct estimates from survey with admin data as predictors</a:t>
            </a:r>
          </a:p>
        </p:txBody>
      </p:sp>
    </p:spTree>
    <p:extLst>
      <p:ext uri="{BB962C8B-B14F-4D97-AF65-F5344CB8AC3E}">
        <p14:creationId xmlns:p14="http://schemas.microsoft.com/office/powerpoint/2010/main" val="2004814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A870-F144-45DD-B990-36C505F7FDA6}"/>
              </a:ext>
            </a:extLst>
          </p:cNvPr>
          <p:cNvSpPr>
            <a:spLocks noGrp="1"/>
          </p:cNvSpPr>
          <p:nvPr>
            <p:ph type="title"/>
          </p:nvPr>
        </p:nvSpPr>
        <p:spPr/>
        <p:txBody>
          <a:bodyPr/>
          <a:lstStyle/>
          <a:p>
            <a:r>
              <a:rPr lang="en-IE" dirty="0"/>
              <a:t>Small Area Estimation of unemployment</a:t>
            </a:r>
          </a:p>
        </p:txBody>
      </p:sp>
      <p:sp>
        <p:nvSpPr>
          <p:cNvPr id="3" name="Content Placeholder 2">
            <a:extLst>
              <a:ext uri="{FF2B5EF4-FFF2-40B4-BE49-F238E27FC236}">
                <a16:creationId xmlns:a16="http://schemas.microsoft.com/office/drawing/2014/main" id="{E737F41E-D228-4951-B6FF-11253569FF5E}"/>
              </a:ext>
            </a:extLst>
          </p:cNvPr>
          <p:cNvSpPr>
            <a:spLocks noGrp="1"/>
          </p:cNvSpPr>
          <p:nvPr>
            <p:ph idx="1"/>
          </p:nvPr>
        </p:nvSpPr>
        <p:spPr/>
        <p:txBody>
          <a:bodyPr>
            <a:normAutofit/>
          </a:bodyPr>
          <a:lstStyle/>
          <a:p>
            <a:r>
              <a:rPr lang="en-US" dirty="0"/>
              <a:t>Produce estimates of unemployment rate at regional level</a:t>
            </a:r>
          </a:p>
          <a:p>
            <a:pPr lvl="1"/>
            <a:r>
              <a:rPr lang="en-US" sz="2000" dirty="0"/>
              <a:t>Sample size in counties / electoral districts / gender / age groups too small for precise estimates</a:t>
            </a:r>
          </a:p>
          <a:p>
            <a:pPr lvl="1"/>
            <a:r>
              <a:rPr lang="en-US" sz="2000" dirty="0"/>
              <a:t>Combine </a:t>
            </a:r>
            <a:r>
              <a:rPr lang="en-US" sz="2000" dirty="0" err="1"/>
              <a:t>Labour</a:t>
            </a:r>
            <a:r>
              <a:rPr lang="en-US" sz="2000" dirty="0"/>
              <a:t> Force Survey data with administrative data on unemployment benefits</a:t>
            </a:r>
          </a:p>
          <a:p>
            <a:pPr lvl="1"/>
            <a:r>
              <a:rPr lang="en-US" sz="2000" dirty="0"/>
              <a:t>Model unemployment proportion using claimant proportion and other demographic variables as predictors</a:t>
            </a:r>
          </a:p>
          <a:p>
            <a:pPr lvl="2"/>
            <a:r>
              <a:rPr lang="en-US" sz="1800" dirty="0"/>
              <a:t>Gender</a:t>
            </a:r>
          </a:p>
          <a:p>
            <a:pPr lvl="2"/>
            <a:r>
              <a:rPr lang="en-US" sz="1800" dirty="0"/>
              <a:t>Age Group</a:t>
            </a:r>
          </a:p>
          <a:p>
            <a:pPr lvl="2"/>
            <a:r>
              <a:rPr lang="en-US" sz="1800" dirty="0"/>
              <a:t>Educational attainment</a:t>
            </a:r>
          </a:p>
          <a:p>
            <a:pPr lvl="2"/>
            <a:r>
              <a:rPr lang="en-US" sz="1800" dirty="0"/>
              <a:t>Etc.</a:t>
            </a:r>
          </a:p>
          <a:p>
            <a:pPr lvl="2"/>
            <a:endParaRPr lang="en-US" dirty="0"/>
          </a:p>
        </p:txBody>
      </p:sp>
    </p:spTree>
    <p:extLst>
      <p:ext uri="{BB962C8B-B14F-4D97-AF65-F5344CB8AC3E}">
        <p14:creationId xmlns:p14="http://schemas.microsoft.com/office/powerpoint/2010/main" val="13228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5922-45E1-4A82-A183-F0C57DA48FD4}"/>
              </a:ext>
            </a:extLst>
          </p:cNvPr>
          <p:cNvSpPr>
            <a:spLocks noGrp="1"/>
          </p:cNvSpPr>
          <p:nvPr>
            <p:ph type="title"/>
          </p:nvPr>
        </p:nvSpPr>
        <p:spPr/>
        <p:txBody>
          <a:bodyPr/>
          <a:lstStyle/>
          <a:p>
            <a:r>
              <a:rPr lang="en-IE" dirty="0"/>
              <a:t>How to create these maps in r?</a:t>
            </a:r>
          </a:p>
        </p:txBody>
      </p:sp>
      <p:sp>
        <p:nvSpPr>
          <p:cNvPr id="3" name="Content Placeholder 2">
            <a:extLst>
              <a:ext uri="{FF2B5EF4-FFF2-40B4-BE49-F238E27FC236}">
                <a16:creationId xmlns:a16="http://schemas.microsoft.com/office/drawing/2014/main" id="{6EFE822F-5784-4D16-9FA9-8369102775E3}"/>
              </a:ext>
            </a:extLst>
          </p:cNvPr>
          <p:cNvSpPr>
            <a:spLocks noGrp="1"/>
          </p:cNvSpPr>
          <p:nvPr>
            <p:ph idx="1"/>
          </p:nvPr>
        </p:nvSpPr>
        <p:spPr/>
        <p:txBody>
          <a:bodyPr/>
          <a:lstStyle/>
          <a:p>
            <a:r>
              <a:rPr lang="en-IE" dirty="0"/>
              <a:t>1) Download boundary files</a:t>
            </a:r>
          </a:p>
          <a:p>
            <a:r>
              <a:rPr lang="en-IE" dirty="0"/>
              <a:t>2) Set up data</a:t>
            </a:r>
          </a:p>
          <a:p>
            <a:r>
              <a:rPr lang="en-IE" dirty="0"/>
              <a:t>3) Write some R code</a:t>
            </a:r>
          </a:p>
          <a:p>
            <a:pPr lvl="1"/>
            <a:r>
              <a:rPr lang="en-IE" dirty="0"/>
              <a:t>Packages used:</a:t>
            </a:r>
          </a:p>
          <a:p>
            <a:pPr lvl="2"/>
            <a:r>
              <a:rPr lang="en-IE" dirty="0" err="1"/>
              <a:t>Sp</a:t>
            </a:r>
            <a:endParaRPr lang="en-IE" dirty="0"/>
          </a:p>
          <a:p>
            <a:pPr lvl="2"/>
            <a:r>
              <a:rPr lang="en-IE" dirty="0" err="1"/>
              <a:t>Rgdal</a:t>
            </a:r>
            <a:endParaRPr lang="en-IE" dirty="0"/>
          </a:p>
          <a:p>
            <a:pPr lvl="2"/>
            <a:r>
              <a:rPr lang="en-IE" dirty="0" err="1"/>
              <a:t>RColorBrewer</a:t>
            </a:r>
            <a:endParaRPr lang="en-IE" dirty="0"/>
          </a:p>
        </p:txBody>
      </p:sp>
    </p:spTree>
    <p:extLst>
      <p:ext uri="{BB962C8B-B14F-4D97-AF65-F5344CB8AC3E}">
        <p14:creationId xmlns:p14="http://schemas.microsoft.com/office/powerpoint/2010/main" val="510588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C741-26C3-46C1-88F4-17217735CB08}"/>
              </a:ext>
            </a:extLst>
          </p:cNvPr>
          <p:cNvSpPr>
            <a:spLocks noGrp="1"/>
          </p:cNvSpPr>
          <p:nvPr>
            <p:ph type="title"/>
          </p:nvPr>
        </p:nvSpPr>
        <p:spPr/>
        <p:txBody>
          <a:bodyPr/>
          <a:lstStyle/>
          <a:p>
            <a:r>
              <a:rPr lang="en-US" dirty="0"/>
              <a:t>U.S. Census Bureau's SAIPE program</a:t>
            </a:r>
            <a:endParaRPr lang="en-IE" dirty="0"/>
          </a:p>
        </p:txBody>
      </p:sp>
      <p:sp>
        <p:nvSpPr>
          <p:cNvPr id="3" name="Content Placeholder 2">
            <a:extLst>
              <a:ext uri="{FF2B5EF4-FFF2-40B4-BE49-F238E27FC236}">
                <a16:creationId xmlns:a16="http://schemas.microsoft.com/office/drawing/2014/main" id="{8DD8056C-6809-4851-89A1-6F1130C4E908}"/>
              </a:ext>
            </a:extLst>
          </p:cNvPr>
          <p:cNvSpPr>
            <a:spLocks noGrp="1"/>
          </p:cNvSpPr>
          <p:nvPr>
            <p:ph idx="1"/>
          </p:nvPr>
        </p:nvSpPr>
        <p:spPr/>
        <p:txBody>
          <a:bodyPr>
            <a:normAutofit fontScale="92500" lnSpcReduction="20000"/>
          </a:bodyPr>
          <a:lstStyle/>
          <a:p>
            <a:r>
              <a:rPr lang="en-US" dirty="0"/>
              <a:t>Small Area Income and Poverty Estimates (SAIPE) program </a:t>
            </a:r>
          </a:p>
          <a:p>
            <a:pPr lvl="1"/>
            <a:r>
              <a:rPr lang="en-US" dirty="0"/>
              <a:t>annual estimates of income and poverty statistics for all school districts, counties, and states</a:t>
            </a:r>
          </a:p>
          <a:p>
            <a:pPr lvl="1"/>
            <a:r>
              <a:rPr lang="en-US" dirty="0"/>
              <a:t>used in the administration of federal programs and the allocation of federal funds to local jurisdictions</a:t>
            </a:r>
          </a:p>
          <a:p>
            <a:pPr lvl="1"/>
            <a:r>
              <a:rPr lang="en-US" dirty="0"/>
              <a:t>used by state and local programs for distributing funds and managing programs</a:t>
            </a:r>
          </a:p>
          <a:p>
            <a:r>
              <a:rPr lang="en-US" dirty="0"/>
              <a:t>County and state estimates:</a:t>
            </a:r>
          </a:p>
          <a:p>
            <a:pPr lvl="1"/>
            <a:r>
              <a:rPr lang="en-US" dirty="0"/>
              <a:t>total number of people in poverty</a:t>
            </a:r>
          </a:p>
          <a:p>
            <a:pPr lvl="1"/>
            <a:r>
              <a:rPr lang="en-US" dirty="0"/>
              <a:t>number of children under age 5 in poverty (for states only)</a:t>
            </a:r>
          </a:p>
          <a:p>
            <a:pPr lvl="1"/>
            <a:r>
              <a:rPr lang="en-US" dirty="0"/>
              <a:t>number of related children ages 5 to 17 in families in poverty</a:t>
            </a:r>
          </a:p>
          <a:p>
            <a:pPr lvl="1"/>
            <a:r>
              <a:rPr lang="en-US" dirty="0"/>
              <a:t>number of children under age 18 in poverty</a:t>
            </a:r>
          </a:p>
          <a:p>
            <a:pPr lvl="1"/>
            <a:r>
              <a:rPr lang="en-US" dirty="0"/>
              <a:t>median household income</a:t>
            </a:r>
          </a:p>
          <a:p>
            <a:r>
              <a:rPr lang="en-US" dirty="0"/>
              <a:t>School districts estimates:</a:t>
            </a:r>
          </a:p>
          <a:p>
            <a:pPr lvl="1"/>
            <a:r>
              <a:rPr lang="en-US" dirty="0"/>
              <a:t>total population</a:t>
            </a:r>
          </a:p>
          <a:p>
            <a:pPr lvl="1"/>
            <a:r>
              <a:rPr lang="en-US" dirty="0"/>
              <a:t>number of children ages 5 to 17</a:t>
            </a:r>
          </a:p>
          <a:p>
            <a:pPr lvl="1"/>
            <a:r>
              <a:rPr lang="en-US" dirty="0"/>
              <a:t>number of related children ages 5 to 17 in families in poverty</a:t>
            </a:r>
          </a:p>
          <a:p>
            <a:pPr marL="128016"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855215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E0215F-8BB1-4505-86BE-EEBAA53009FE}"/>
              </a:ext>
            </a:extLst>
          </p:cNvPr>
          <p:cNvPicPr>
            <a:picLocks noChangeAspect="1"/>
          </p:cNvPicPr>
          <p:nvPr/>
        </p:nvPicPr>
        <p:blipFill>
          <a:blip r:embed="rId2"/>
          <a:stretch>
            <a:fillRect/>
          </a:stretch>
        </p:blipFill>
        <p:spPr>
          <a:xfrm>
            <a:off x="2286000" y="381000"/>
            <a:ext cx="7620000" cy="6096000"/>
          </a:xfrm>
          <a:prstGeom prst="rect">
            <a:avLst/>
          </a:prstGeom>
        </p:spPr>
      </p:pic>
    </p:spTree>
    <p:extLst>
      <p:ext uri="{BB962C8B-B14F-4D97-AF65-F5344CB8AC3E}">
        <p14:creationId xmlns:p14="http://schemas.microsoft.com/office/powerpoint/2010/main" val="766502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a:extLst>
              <a:ext uri="{FF2B5EF4-FFF2-40B4-BE49-F238E27FC236}">
                <a16:creationId xmlns:a16="http://schemas.microsoft.com/office/drawing/2014/main" id="{D1BDE539-2A98-4ED8-972C-A12F2A9321D3}"/>
              </a:ext>
            </a:extLst>
          </p:cNvPr>
          <p:cNvPicPr>
            <a:picLocks noChangeAspect="1"/>
          </p:cNvPicPr>
          <p:nvPr/>
        </p:nvPicPr>
        <p:blipFill>
          <a:blip r:embed="rId2"/>
          <a:stretch>
            <a:fillRect/>
          </a:stretch>
        </p:blipFill>
        <p:spPr>
          <a:xfrm>
            <a:off x="1799253" y="0"/>
            <a:ext cx="8593494" cy="6858000"/>
          </a:xfrm>
          <a:prstGeom prst="rect">
            <a:avLst/>
          </a:prstGeom>
        </p:spPr>
      </p:pic>
    </p:spTree>
    <p:extLst>
      <p:ext uri="{BB962C8B-B14F-4D97-AF65-F5344CB8AC3E}">
        <p14:creationId xmlns:p14="http://schemas.microsoft.com/office/powerpoint/2010/main" val="3999453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36FD12AF-A1A7-49C5-9414-FD6E3F4A9D96}"/>
              </a:ext>
            </a:extLst>
          </p:cNvPr>
          <p:cNvPicPr>
            <a:picLocks noChangeAspect="1"/>
          </p:cNvPicPr>
          <p:nvPr/>
        </p:nvPicPr>
        <p:blipFill>
          <a:blip r:embed="rId2"/>
          <a:stretch>
            <a:fillRect/>
          </a:stretch>
        </p:blipFill>
        <p:spPr>
          <a:xfrm>
            <a:off x="1833045" y="0"/>
            <a:ext cx="8525910" cy="6858000"/>
          </a:xfrm>
          <a:prstGeom prst="rect">
            <a:avLst/>
          </a:prstGeom>
        </p:spPr>
      </p:pic>
    </p:spTree>
    <p:extLst>
      <p:ext uri="{BB962C8B-B14F-4D97-AF65-F5344CB8AC3E}">
        <p14:creationId xmlns:p14="http://schemas.microsoft.com/office/powerpoint/2010/main" val="1724635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a:extLst>
              <a:ext uri="{FF2B5EF4-FFF2-40B4-BE49-F238E27FC236}">
                <a16:creationId xmlns:a16="http://schemas.microsoft.com/office/drawing/2014/main" id="{547BDF92-9B46-423B-A974-400CAC892455}"/>
              </a:ext>
            </a:extLst>
          </p:cNvPr>
          <p:cNvPicPr>
            <a:picLocks noChangeAspect="1"/>
          </p:cNvPicPr>
          <p:nvPr/>
        </p:nvPicPr>
        <p:blipFill>
          <a:blip r:embed="rId2"/>
          <a:stretch>
            <a:fillRect/>
          </a:stretch>
        </p:blipFill>
        <p:spPr>
          <a:xfrm>
            <a:off x="1813230" y="0"/>
            <a:ext cx="8565540" cy="6858000"/>
          </a:xfrm>
          <a:prstGeom prst="rect">
            <a:avLst/>
          </a:prstGeom>
        </p:spPr>
      </p:pic>
    </p:spTree>
    <p:extLst>
      <p:ext uri="{BB962C8B-B14F-4D97-AF65-F5344CB8AC3E}">
        <p14:creationId xmlns:p14="http://schemas.microsoft.com/office/powerpoint/2010/main" val="625841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3CEB-5131-4274-843D-D59861EEF30C}"/>
              </a:ext>
            </a:extLst>
          </p:cNvPr>
          <p:cNvSpPr>
            <a:spLocks noGrp="1"/>
          </p:cNvSpPr>
          <p:nvPr>
            <p:ph type="title"/>
          </p:nvPr>
        </p:nvSpPr>
        <p:spPr/>
        <p:txBody>
          <a:bodyPr/>
          <a:lstStyle/>
          <a:p>
            <a:r>
              <a:rPr lang="en-IE" dirty="0"/>
              <a:t>Conclusion</a:t>
            </a:r>
          </a:p>
        </p:txBody>
      </p:sp>
      <p:sp>
        <p:nvSpPr>
          <p:cNvPr id="3" name="Content Placeholder 2">
            <a:extLst>
              <a:ext uri="{FF2B5EF4-FFF2-40B4-BE49-F238E27FC236}">
                <a16:creationId xmlns:a16="http://schemas.microsoft.com/office/drawing/2014/main" id="{4287EF18-BF28-4E23-ACBC-38C276141653}"/>
              </a:ext>
            </a:extLst>
          </p:cNvPr>
          <p:cNvSpPr>
            <a:spLocks noGrp="1"/>
          </p:cNvSpPr>
          <p:nvPr>
            <p:ph idx="1"/>
          </p:nvPr>
        </p:nvSpPr>
        <p:spPr/>
        <p:txBody>
          <a:bodyPr/>
          <a:lstStyle/>
          <a:p>
            <a:r>
              <a:rPr lang="en-IE" dirty="0"/>
              <a:t>Choropleth maps are a nice way of displaying geographic data</a:t>
            </a:r>
          </a:p>
          <a:p>
            <a:r>
              <a:rPr lang="en-IE" dirty="0"/>
              <a:t>Spatial statistics can be extremely complicated</a:t>
            </a:r>
          </a:p>
          <a:p>
            <a:r>
              <a:rPr lang="en-IE" dirty="0"/>
              <a:t>But to create a choropleth map you only need:</a:t>
            </a:r>
          </a:p>
          <a:p>
            <a:pPr marL="470916" lvl="1" indent="-342900">
              <a:buFont typeface="+mj-lt"/>
              <a:buAutoNum type="arabicPeriod"/>
            </a:pPr>
            <a:r>
              <a:rPr lang="en-IE" dirty="0"/>
              <a:t>Boundary file </a:t>
            </a:r>
          </a:p>
          <a:p>
            <a:pPr marL="470916" lvl="1" indent="-342900">
              <a:buFont typeface="+mj-lt"/>
              <a:buAutoNum type="arabicPeriod"/>
            </a:pPr>
            <a:r>
              <a:rPr lang="en-IE" dirty="0"/>
              <a:t>Data file</a:t>
            </a:r>
          </a:p>
          <a:p>
            <a:pPr marL="470916" lvl="1" indent="-342900">
              <a:buFont typeface="+mj-lt"/>
              <a:buAutoNum type="arabicPeriod"/>
            </a:pPr>
            <a:r>
              <a:rPr lang="en-IE" dirty="0"/>
              <a:t>Few lines of code</a:t>
            </a:r>
          </a:p>
          <a:p>
            <a:pPr marL="470916" lvl="1" indent="-342900">
              <a:buFont typeface="+mj-lt"/>
              <a:buAutoNum type="arabicPeriod"/>
            </a:pPr>
            <a:endParaRPr lang="en-IE" dirty="0"/>
          </a:p>
          <a:p>
            <a:pPr marL="128016" lvl="1" indent="0">
              <a:buNone/>
            </a:pPr>
            <a:r>
              <a:rPr lang="en-IE" dirty="0"/>
              <a:t>Questions?</a:t>
            </a:r>
          </a:p>
          <a:p>
            <a:pPr marL="128016" lvl="1" indent="0">
              <a:buNone/>
            </a:pPr>
            <a:endParaRPr lang="en-IE" dirty="0"/>
          </a:p>
          <a:p>
            <a:pPr marL="128016" lvl="1" indent="0">
              <a:buNone/>
            </a:pPr>
            <a:r>
              <a:rPr lang="en-IE" dirty="0"/>
              <a:t>Jillian.Delaney@cso.ie</a:t>
            </a:r>
          </a:p>
          <a:p>
            <a:endParaRPr lang="en-IE" dirty="0"/>
          </a:p>
        </p:txBody>
      </p:sp>
    </p:spTree>
    <p:extLst>
      <p:ext uri="{BB962C8B-B14F-4D97-AF65-F5344CB8AC3E}">
        <p14:creationId xmlns:p14="http://schemas.microsoft.com/office/powerpoint/2010/main" val="274483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502C-9976-4054-B625-4C0B1CE0D46D}"/>
              </a:ext>
            </a:extLst>
          </p:cNvPr>
          <p:cNvSpPr>
            <a:spLocks noGrp="1"/>
          </p:cNvSpPr>
          <p:nvPr>
            <p:ph type="title"/>
          </p:nvPr>
        </p:nvSpPr>
        <p:spPr/>
        <p:txBody>
          <a:bodyPr/>
          <a:lstStyle/>
          <a:p>
            <a:r>
              <a:rPr lang="en-IE" dirty="0"/>
              <a:t>Boundary Files</a:t>
            </a:r>
          </a:p>
        </p:txBody>
      </p:sp>
      <p:sp>
        <p:nvSpPr>
          <p:cNvPr id="3" name="Text Placeholder 2">
            <a:extLst>
              <a:ext uri="{FF2B5EF4-FFF2-40B4-BE49-F238E27FC236}">
                <a16:creationId xmlns:a16="http://schemas.microsoft.com/office/drawing/2014/main" id="{AB0D7B90-3EA3-451F-AD80-37F1931CFCC3}"/>
              </a:ext>
            </a:extLst>
          </p:cNvPr>
          <p:cNvSpPr>
            <a:spLocks noGrp="1"/>
          </p:cNvSpPr>
          <p:nvPr>
            <p:ph type="body" idx="1"/>
          </p:nvPr>
        </p:nvSpPr>
        <p:spPr/>
        <p:txBody>
          <a:bodyPr/>
          <a:lstStyle/>
          <a:p>
            <a:pPr algn="ctr"/>
            <a:r>
              <a:rPr lang="en-IE" dirty="0"/>
              <a:t>Cartographic boundary shapefiles</a:t>
            </a:r>
          </a:p>
        </p:txBody>
      </p:sp>
    </p:spTree>
    <p:extLst>
      <p:ext uri="{BB962C8B-B14F-4D97-AF65-F5344CB8AC3E}">
        <p14:creationId xmlns:p14="http://schemas.microsoft.com/office/powerpoint/2010/main" val="289729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What are cartographic boundary shapefiles?</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fontScale="92500" lnSpcReduction="10000"/>
          </a:bodyPr>
          <a:lstStyle/>
          <a:p>
            <a:r>
              <a:rPr lang="en-IE" dirty="0"/>
              <a:t>Simplified representations of selected geographic areas</a:t>
            </a:r>
          </a:p>
          <a:p>
            <a:r>
              <a:rPr lang="en-US" dirty="0"/>
              <a:t>Shapefile format: </a:t>
            </a:r>
          </a:p>
          <a:p>
            <a:pPr lvl="1"/>
            <a:r>
              <a:rPr lang="en-US" dirty="0"/>
              <a:t>popular geospatial vector data format for geographic information system (GIS) software</a:t>
            </a:r>
          </a:p>
          <a:p>
            <a:pPr lvl="1"/>
            <a:r>
              <a:rPr lang="en-US" dirty="0"/>
              <a:t>developed and regulated by </a:t>
            </a:r>
            <a:r>
              <a:rPr lang="en-US" dirty="0" err="1"/>
              <a:t>Esri</a:t>
            </a:r>
            <a:r>
              <a:rPr lang="en-US" dirty="0"/>
              <a:t> </a:t>
            </a:r>
          </a:p>
          <a:p>
            <a:pPr lvl="2"/>
            <a:r>
              <a:rPr lang="en-IE" dirty="0"/>
              <a:t>Environmental Systems Research Institute </a:t>
            </a:r>
          </a:p>
          <a:p>
            <a:pPr lvl="2"/>
            <a:r>
              <a:rPr lang="en-US" dirty="0"/>
              <a:t>supply ArcGIS software</a:t>
            </a:r>
          </a:p>
          <a:p>
            <a:pPr lvl="1"/>
            <a:r>
              <a:rPr lang="en-US" dirty="0"/>
              <a:t>(mostly) open specification for data interoperability among Esri and other GIS software products</a:t>
            </a:r>
            <a:endParaRPr lang="en-US" baseline="30000" dirty="0"/>
          </a:p>
          <a:p>
            <a:r>
              <a:rPr lang="en-US" dirty="0"/>
              <a:t>The shapefile format can spatially describe vector features: </a:t>
            </a:r>
          </a:p>
          <a:p>
            <a:pPr lvl="1"/>
            <a:r>
              <a:rPr lang="en-US" dirty="0"/>
              <a:t>points</a:t>
            </a:r>
          </a:p>
          <a:p>
            <a:pPr lvl="1"/>
            <a:r>
              <a:rPr lang="en-US" dirty="0"/>
              <a:t>lines</a:t>
            </a:r>
          </a:p>
          <a:p>
            <a:pPr lvl="1"/>
            <a:r>
              <a:rPr lang="en-US" dirty="0"/>
              <a:t>polygons</a:t>
            </a:r>
          </a:p>
          <a:p>
            <a:pPr lvl="1"/>
            <a:endParaRPr lang="en-US" dirty="0"/>
          </a:p>
          <a:p>
            <a:pPr marL="128016" lvl="1" indent="0">
              <a:buNone/>
            </a:pPr>
            <a:r>
              <a:rPr lang="en-US" dirty="0"/>
              <a:t>Each item usually has attributes that describe it, such as </a:t>
            </a:r>
            <a:r>
              <a:rPr lang="en-US" i="1" dirty="0"/>
              <a:t>name</a:t>
            </a:r>
            <a:r>
              <a:rPr lang="en-US" dirty="0"/>
              <a:t> or </a:t>
            </a:r>
            <a:r>
              <a:rPr lang="en-US" i="1" dirty="0"/>
              <a:t>temperature</a:t>
            </a:r>
            <a:r>
              <a:rPr lang="en-US" dirty="0"/>
              <a:t>.</a:t>
            </a:r>
            <a:endParaRPr lang="en-IE" dirty="0"/>
          </a:p>
        </p:txBody>
      </p:sp>
    </p:spTree>
    <p:extLst>
      <p:ext uri="{BB962C8B-B14F-4D97-AF65-F5344CB8AC3E}">
        <p14:creationId xmlns:p14="http://schemas.microsoft.com/office/powerpoint/2010/main" val="167043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Resolution</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fontScale="92500" lnSpcReduction="20000"/>
          </a:bodyPr>
          <a:lstStyle/>
          <a:p>
            <a:r>
              <a:rPr lang="en-US" dirty="0"/>
              <a:t>Boundary shapefiles are available as </a:t>
            </a:r>
            <a:r>
              <a:rPr lang="en-US" dirty="0" err="1"/>
              <a:t>Ungeneralised</a:t>
            </a:r>
            <a:r>
              <a:rPr lang="en-US" dirty="0"/>
              <a:t> or </a:t>
            </a:r>
            <a:r>
              <a:rPr lang="en-US" dirty="0" err="1"/>
              <a:t>Generalised</a:t>
            </a:r>
            <a:r>
              <a:rPr lang="en-US" dirty="0"/>
              <a:t>  </a:t>
            </a:r>
          </a:p>
          <a:p>
            <a:r>
              <a:rPr lang="en-US" dirty="0" err="1"/>
              <a:t>Ungeneralised</a:t>
            </a:r>
            <a:r>
              <a:rPr lang="en-US" dirty="0"/>
              <a:t>: </a:t>
            </a:r>
          </a:p>
          <a:p>
            <a:pPr lvl="1">
              <a:buFont typeface="Arial" panose="020B0604020202020204" pitchFamily="34" charset="0"/>
              <a:buChar char="•"/>
            </a:pPr>
            <a:r>
              <a:rPr lang="en-US" dirty="0"/>
              <a:t> Highest resolution data available</a:t>
            </a:r>
          </a:p>
          <a:p>
            <a:pPr lvl="1">
              <a:buFont typeface="Arial" panose="020B0604020202020204" pitchFamily="34" charset="0"/>
              <a:buChar char="•"/>
            </a:pPr>
            <a:r>
              <a:rPr lang="en-US" dirty="0"/>
              <a:t> most detailed representation of actual boundaries</a:t>
            </a:r>
          </a:p>
          <a:p>
            <a:r>
              <a:rPr lang="en-US" dirty="0" err="1"/>
              <a:t>Generalised</a:t>
            </a:r>
            <a:r>
              <a:rPr lang="en-US" dirty="0"/>
              <a:t> : </a:t>
            </a:r>
          </a:p>
          <a:p>
            <a:pPr lvl="1"/>
            <a:r>
              <a:rPr lang="en-US" dirty="0"/>
              <a:t>simplified, but preserve much of the original detail from the full dataset</a:t>
            </a:r>
          </a:p>
          <a:p>
            <a:pPr lvl="1"/>
            <a:r>
              <a:rPr lang="en-US" dirty="0"/>
              <a:t>typically 10% of the file size</a:t>
            </a:r>
          </a:p>
          <a:p>
            <a:r>
              <a:rPr lang="en-US" dirty="0" err="1"/>
              <a:t>Generalised</a:t>
            </a:r>
            <a:r>
              <a:rPr lang="en-US" dirty="0"/>
              <a:t> are available in different resolutions: </a:t>
            </a:r>
          </a:p>
          <a:p>
            <a:pPr lvl="1"/>
            <a:r>
              <a:rPr lang="en-US" dirty="0"/>
              <a:t>20m</a:t>
            </a:r>
          </a:p>
          <a:p>
            <a:pPr lvl="1"/>
            <a:r>
              <a:rPr lang="en-US" dirty="0"/>
              <a:t>50m</a:t>
            </a:r>
          </a:p>
          <a:p>
            <a:pPr lvl="1"/>
            <a:r>
              <a:rPr lang="en-US" dirty="0"/>
              <a:t>100m</a:t>
            </a:r>
          </a:p>
          <a:p>
            <a:r>
              <a:rPr lang="en-US" i="1" dirty="0"/>
              <a:t>A </a:t>
            </a:r>
            <a:r>
              <a:rPr lang="en-US" i="1" dirty="0" err="1"/>
              <a:t>Generalised</a:t>
            </a:r>
            <a:r>
              <a:rPr lang="en-US" i="1" dirty="0"/>
              <a:t> (20M) boundary is within 20 </a:t>
            </a:r>
            <a:r>
              <a:rPr lang="en-US" i="1" dirty="0" err="1"/>
              <a:t>metres</a:t>
            </a:r>
            <a:r>
              <a:rPr lang="en-US" i="1" dirty="0"/>
              <a:t> of the </a:t>
            </a:r>
            <a:r>
              <a:rPr lang="en-US" i="1" dirty="0" err="1"/>
              <a:t>Ungeneralised</a:t>
            </a:r>
            <a:r>
              <a:rPr lang="en-US" i="1" dirty="0"/>
              <a:t> boundary.</a:t>
            </a:r>
            <a:endParaRPr lang="en-US" dirty="0"/>
          </a:p>
          <a:p>
            <a:endParaRPr lang="en-IE" dirty="0"/>
          </a:p>
        </p:txBody>
      </p:sp>
    </p:spTree>
    <p:extLst>
      <p:ext uri="{BB962C8B-B14F-4D97-AF65-F5344CB8AC3E}">
        <p14:creationId xmlns:p14="http://schemas.microsoft.com/office/powerpoint/2010/main" val="274222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2F62-1939-4FA4-BCD3-A215CA3BEE3E}"/>
              </a:ext>
            </a:extLst>
          </p:cNvPr>
          <p:cNvSpPr>
            <a:spLocks noGrp="1"/>
          </p:cNvSpPr>
          <p:nvPr>
            <p:ph type="title"/>
          </p:nvPr>
        </p:nvSpPr>
        <p:spPr/>
        <p:txBody>
          <a:bodyPr/>
          <a:lstStyle/>
          <a:p>
            <a:r>
              <a:rPr lang="en-IE" dirty="0"/>
              <a:t>Where to get the files?</a:t>
            </a:r>
          </a:p>
        </p:txBody>
      </p:sp>
      <p:sp>
        <p:nvSpPr>
          <p:cNvPr id="3" name="Content Placeholder 2">
            <a:extLst>
              <a:ext uri="{FF2B5EF4-FFF2-40B4-BE49-F238E27FC236}">
                <a16:creationId xmlns:a16="http://schemas.microsoft.com/office/drawing/2014/main" id="{3D896A8A-00AE-4A6E-91BC-BD00AD8B233A}"/>
              </a:ext>
            </a:extLst>
          </p:cNvPr>
          <p:cNvSpPr>
            <a:spLocks noGrp="1"/>
          </p:cNvSpPr>
          <p:nvPr>
            <p:ph idx="1"/>
          </p:nvPr>
        </p:nvSpPr>
        <p:spPr/>
        <p:txBody>
          <a:bodyPr>
            <a:normAutofit/>
          </a:bodyPr>
          <a:lstStyle/>
          <a:p>
            <a:r>
              <a:rPr lang="en-IE" dirty="0"/>
              <a:t>Files updated after each census</a:t>
            </a:r>
          </a:p>
          <a:p>
            <a:r>
              <a:rPr lang="en-IE" dirty="0"/>
              <a:t>2016 files available on census2016.geohive.ie</a:t>
            </a:r>
          </a:p>
          <a:p>
            <a:pPr lvl="1">
              <a:buFont typeface="Arial" panose="020B0604020202020204" pitchFamily="34" charset="0"/>
              <a:buChar char="•"/>
            </a:pPr>
            <a:r>
              <a:rPr lang="en-US" dirty="0"/>
              <a:t>provides Census 2016 datasets combined with Ordnance Survey Ireland's boundary data </a:t>
            </a:r>
          </a:p>
          <a:p>
            <a:endParaRPr lang="pt-BR" dirty="0"/>
          </a:p>
          <a:p>
            <a:r>
              <a:rPr lang="pt-BR" dirty="0"/>
              <a:t>Look under “Explore Data via Census Themes”</a:t>
            </a:r>
          </a:p>
          <a:p>
            <a:r>
              <a:rPr lang="en-US" dirty="0"/>
              <a:t>Select Boundaries, choose which regional breakdown</a:t>
            </a:r>
          </a:p>
          <a:p>
            <a:r>
              <a:rPr lang="en-US" dirty="0"/>
              <a:t>Click Download, Shapefile</a:t>
            </a:r>
          </a:p>
          <a:p>
            <a:endParaRPr lang="en-IE" dirty="0"/>
          </a:p>
        </p:txBody>
      </p:sp>
    </p:spTree>
    <p:extLst>
      <p:ext uri="{BB962C8B-B14F-4D97-AF65-F5344CB8AC3E}">
        <p14:creationId xmlns:p14="http://schemas.microsoft.com/office/powerpoint/2010/main" val="193774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C5E2-A469-49BC-B0EB-4F8335940817}"/>
              </a:ext>
            </a:extLst>
          </p:cNvPr>
          <p:cNvSpPr>
            <a:spLocks noGrp="1"/>
          </p:cNvSpPr>
          <p:nvPr>
            <p:ph type="title"/>
          </p:nvPr>
        </p:nvSpPr>
        <p:spPr/>
        <p:txBody>
          <a:bodyPr/>
          <a:lstStyle/>
          <a:p>
            <a:r>
              <a:rPr lang="en-IE" dirty="0"/>
              <a:t>Regions in Ireland</a:t>
            </a:r>
          </a:p>
        </p:txBody>
      </p:sp>
      <p:sp>
        <p:nvSpPr>
          <p:cNvPr id="3" name="Content Placeholder 2">
            <a:extLst>
              <a:ext uri="{FF2B5EF4-FFF2-40B4-BE49-F238E27FC236}">
                <a16:creationId xmlns:a16="http://schemas.microsoft.com/office/drawing/2014/main" id="{458A6CBB-D501-4203-B7B1-3058080F9452}"/>
              </a:ext>
            </a:extLst>
          </p:cNvPr>
          <p:cNvSpPr>
            <a:spLocks noGrp="1"/>
          </p:cNvSpPr>
          <p:nvPr>
            <p:ph idx="1"/>
          </p:nvPr>
        </p:nvSpPr>
        <p:spPr/>
        <p:txBody>
          <a:bodyPr>
            <a:normAutofit lnSpcReduction="10000"/>
          </a:bodyPr>
          <a:lstStyle/>
          <a:p>
            <a:r>
              <a:rPr lang="en-US" dirty="0"/>
              <a:t>Nomenclature of Territorial Units for Statistics (NUTS) </a:t>
            </a:r>
          </a:p>
          <a:p>
            <a:pPr lvl="1"/>
            <a:r>
              <a:rPr lang="en-US" dirty="0"/>
              <a:t>EU standard for territorial units</a:t>
            </a:r>
          </a:p>
          <a:p>
            <a:r>
              <a:rPr lang="en-US" dirty="0"/>
              <a:t>The Republic of Ireland consists of: </a:t>
            </a:r>
          </a:p>
          <a:p>
            <a:pPr>
              <a:buFont typeface="Arial" panose="020B0604020202020204" pitchFamily="34" charset="0"/>
              <a:buChar char="•"/>
            </a:pPr>
            <a:r>
              <a:rPr lang="en-US" dirty="0"/>
              <a:t> one NUTS-1 region</a:t>
            </a:r>
          </a:p>
          <a:p>
            <a:pPr>
              <a:buFont typeface="Arial" panose="020B0604020202020204" pitchFamily="34" charset="0"/>
              <a:buChar char="•"/>
            </a:pPr>
            <a:r>
              <a:rPr lang="en-US" dirty="0"/>
              <a:t> two NUTS-2 regions </a:t>
            </a:r>
          </a:p>
          <a:p>
            <a:pPr>
              <a:buFont typeface="Arial" panose="020B0604020202020204" pitchFamily="34" charset="0"/>
              <a:buChar char="•"/>
            </a:pPr>
            <a:r>
              <a:rPr lang="en-US" dirty="0"/>
              <a:t> eight NUTS-3 regions</a:t>
            </a:r>
          </a:p>
          <a:p>
            <a:r>
              <a:rPr lang="en-US" dirty="0"/>
              <a:t>Below this are 31 Local Administrative Unit 1(LAU-1) regions</a:t>
            </a:r>
          </a:p>
          <a:p>
            <a:pPr lvl="1"/>
            <a:r>
              <a:rPr lang="en-US" dirty="0"/>
              <a:t>generally correspond to the 26 counties</a:t>
            </a:r>
          </a:p>
          <a:p>
            <a:pPr lvl="1"/>
            <a:r>
              <a:rPr lang="en-US" dirty="0"/>
              <a:t>4 LAU-1 regions within Dublin</a:t>
            </a:r>
          </a:p>
          <a:p>
            <a:pPr lvl="1"/>
            <a:r>
              <a:rPr lang="en-US" dirty="0"/>
              <a:t>extra LAU-1 areas in regional cities</a:t>
            </a:r>
          </a:p>
        </p:txBody>
      </p:sp>
    </p:spTree>
    <p:extLst>
      <p:ext uri="{BB962C8B-B14F-4D97-AF65-F5344CB8AC3E}">
        <p14:creationId xmlns:p14="http://schemas.microsoft.com/office/powerpoint/2010/main" val="1497901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1371</TotalTime>
  <Words>2001</Words>
  <Application>Microsoft Office PowerPoint</Application>
  <PresentationFormat>Widescreen</PresentationFormat>
  <Paragraphs>327</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Tw Cen MT</vt:lpstr>
      <vt:lpstr>Tw Cen MT Condensed</vt:lpstr>
      <vt:lpstr>Wingdings 3</vt:lpstr>
      <vt:lpstr>Integral</vt:lpstr>
      <vt:lpstr>Choropleth Maps in R </vt:lpstr>
      <vt:lpstr>What is a Choropleth Map?</vt:lpstr>
      <vt:lpstr>PowerPoint Presentation</vt:lpstr>
      <vt:lpstr>How to create these maps in r?</vt:lpstr>
      <vt:lpstr>Boundary Files</vt:lpstr>
      <vt:lpstr>What are cartographic boundary shapefiles?</vt:lpstr>
      <vt:lpstr>Resolution</vt:lpstr>
      <vt:lpstr>Where to get the files?</vt:lpstr>
      <vt:lpstr>Regions in Ireland</vt:lpstr>
      <vt:lpstr>Regions in Ireland</vt:lpstr>
      <vt:lpstr>Shapefiles for Ireland</vt:lpstr>
      <vt:lpstr>Shapefiles for Ireland – 8 Nuts-3 regions</vt:lpstr>
      <vt:lpstr>Shapefiles for Ireland</vt:lpstr>
      <vt:lpstr>Other Shapefiles for Ireland</vt:lpstr>
      <vt:lpstr>spatial data in R</vt:lpstr>
      <vt:lpstr>Spatial Data</vt:lpstr>
      <vt:lpstr>coordinate reference systemS</vt:lpstr>
      <vt:lpstr>Points, Lines and Polygons</vt:lpstr>
      <vt:lpstr>The sp package</vt:lpstr>
      <vt:lpstr>Spatial Data</vt:lpstr>
      <vt:lpstr>Import Shapefile into R</vt:lpstr>
      <vt:lpstr>Import shapefile into r</vt:lpstr>
      <vt:lpstr>What’s in the file?</vt:lpstr>
      <vt:lpstr>Spatial Polygons Data Frame</vt:lpstr>
      <vt:lpstr>Data Frame</vt:lpstr>
      <vt:lpstr>Spatial PoLygons</vt:lpstr>
      <vt:lpstr>Data Setup</vt:lpstr>
      <vt:lpstr>CSV file format</vt:lpstr>
      <vt:lpstr>R Code to Create the map</vt:lpstr>
      <vt:lpstr>Sample Code</vt:lpstr>
      <vt:lpstr>Sample Code</vt:lpstr>
      <vt:lpstr>Spplot()</vt:lpstr>
      <vt:lpstr>Output</vt:lpstr>
      <vt:lpstr>PowerPoint Presentation</vt:lpstr>
      <vt:lpstr>PowerPoint Presentation</vt:lpstr>
      <vt:lpstr>PowerPoint Presentation</vt:lpstr>
      <vt:lpstr>Small Area Estimation</vt:lpstr>
      <vt:lpstr>Small Area Estimation</vt:lpstr>
      <vt:lpstr>Small Area Estimation of unemployment</vt:lpstr>
      <vt:lpstr>U.S. Census Bureau's SAIPE program</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Choropleth Maps in R</dc:title>
  <dc:creator>Jillian Delaney</dc:creator>
  <cp:lastModifiedBy>Jillian Delaney</cp:lastModifiedBy>
  <cp:revision>92</cp:revision>
  <dcterms:created xsi:type="dcterms:W3CDTF">2018-06-01T10:56:01Z</dcterms:created>
  <dcterms:modified xsi:type="dcterms:W3CDTF">2018-06-18T15:19:18Z</dcterms:modified>
</cp:coreProperties>
</file>