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EE4"/>
    <a:srgbClr val="FFF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55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43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38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07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5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70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86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93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84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09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16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68C6F-CF2F-4201-9BAA-A88518D20D6F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84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83780" y="436207"/>
            <a:ext cx="107302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OwnApplicationID</a:t>
            </a:r>
            <a:r>
              <a:rPr lang="en-US" sz="16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]-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LayerID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i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ObjectType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ApiSegment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TargetApplicationID</a:t>
            </a:r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600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i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SequenceNumber</a:t>
            </a:r>
            <a:r>
              <a:rPr lang="en-US" sz="1600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de-DE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80349" y="825023"/>
            <a:ext cx="188846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i="1"/>
              <a:t>Official abbreviation of app name &amp; official release number</a:t>
            </a:r>
          </a:p>
          <a:p>
            <a:endParaRPr lang="de-DE" sz="1200" i="1"/>
          </a:p>
          <a:p>
            <a:r>
              <a:rPr lang="de-DE" sz="1200" i="1"/>
              <a:t>e.g. </a:t>
            </a:r>
            <a:r>
              <a:rPr lang="de-DE" sz="1200"/>
              <a:t>tar-1-0-1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2505928" y="825023"/>
            <a:ext cx="1014168" cy="1015663"/>
          </a:xfrm>
          <a:prstGeom prst="rect">
            <a:avLst/>
          </a:prstGeom>
          <a:solidFill>
            <a:srgbClr val="FCEEE4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rgbClr val="0070C0"/>
                </a:solidFill>
              </a:rPr>
              <a:t>op</a:t>
            </a:r>
            <a:r>
              <a:rPr lang="de-DE" sz="1200">
                <a:solidFill>
                  <a:schemeClr val="bg1">
                    <a:lumMod val="75000"/>
                  </a:schemeClr>
                </a:solidFill>
              </a:rPr>
              <a:t>eration</a:t>
            </a:r>
          </a:p>
          <a:p>
            <a:r>
              <a:rPr lang="de-DE" sz="1200">
                <a:solidFill>
                  <a:srgbClr val="0070C0"/>
                </a:solidFill>
              </a:rPr>
              <a:t>http</a:t>
            </a:r>
          </a:p>
          <a:p>
            <a:r>
              <a:rPr lang="de-DE" sz="1200">
                <a:solidFill>
                  <a:srgbClr val="0070C0"/>
                </a:solidFill>
              </a:rPr>
              <a:t>tcp</a:t>
            </a:r>
          </a:p>
          <a:p>
            <a:r>
              <a:rPr lang="de-DE" sz="1200">
                <a:solidFill>
                  <a:srgbClr val="0070C0"/>
                </a:solidFill>
              </a:rPr>
              <a:t>meth</a:t>
            </a:r>
            <a:r>
              <a:rPr lang="de-DE" sz="1200">
                <a:solidFill>
                  <a:schemeClr val="bg1">
                    <a:lumMod val="75000"/>
                  </a:schemeClr>
                </a:solidFill>
              </a:rPr>
              <a:t>od</a:t>
            </a:r>
          </a:p>
          <a:p>
            <a:r>
              <a:rPr lang="de-DE" sz="1200">
                <a:solidFill>
                  <a:srgbClr val="0070C0"/>
                </a:solidFill>
              </a:rPr>
              <a:t>prot</a:t>
            </a:r>
            <a:r>
              <a:rPr lang="de-DE" sz="1200">
                <a:solidFill>
                  <a:schemeClr val="bg1">
                    <a:lumMod val="75000"/>
                  </a:schemeClr>
                </a:solidFill>
              </a:rPr>
              <a:t>ocol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505928" y="1840686"/>
            <a:ext cx="1014168" cy="1200329"/>
          </a:xfrm>
          <a:prstGeom prst="rect">
            <a:avLst/>
          </a:prstGeom>
          <a:solidFill>
            <a:srgbClr val="FFFAEB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rgbClr val="0070C0"/>
                </a:solidFill>
              </a:rPr>
              <a:t>integer</a:t>
            </a:r>
          </a:p>
          <a:p>
            <a:r>
              <a:rPr lang="de-DE" sz="1200">
                <a:solidFill>
                  <a:srgbClr val="0070C0"/>
                </a:solidFill>
              </a:rPr>
              <a:t>string</a:t>
            </a:r>
          </a:p>
          <a:p>
            <a:r>
              <a:rPr lang="de-DE" sz="1200">
                <a:solidFill>
                  <a:srgbClr val="0070C0"/>
                </a:solidFill>
              </a:rPr>
              <a:t>action</a:t>
            </a:r>
          </a:p>
          <a:p>
            <a:endParaRPr lang="de-DE" sz="1200">
              <a:solidFill>
                <a:srgbClr val="0070C0"/>
              </a:solidFill>
            </a:endParaRPr>
          </a:p>
          <a:p>
            <a:r>
              <a:rPr lang="de-DE" sz="1200">
                <a:solidFill>
                  <a:srgbClr val="0070C0"/>
                </a:solidFill>
              </a:rPr>
              <a:t>&lt;own profile types&gt;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74709" y="825023"/>
            <a:ext cx="1227300" cy="1015663"/>
          </a:xfrm>
          <a:prstGeom prst="rect">
            <a:avLst/>
          </a:prstGeom>
          <a:solidFill>
            <a:srgbClr val="FCEEE4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00B050"/>
                </a:solidFill>
              </a:rPr>
              <a:t>c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lient</a:t>
            </a:r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de-DE" sz="1200" dirty="0" err="1">
                <a:solidFill>
                  <a:srgbClr val="00B050"/>
                </a:solidFill>
              </a:rPr>
              <a:t>s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erver</a:t>
            </a:r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de-DE" sz="1200" dirty="0" err="1">
                <a:solidFill>
                  <a:srgbClr val="00B050"/>
                </a:solidFill>
              </a:rPr>
              <a:t>fd</a:t>
            </a:r>
            <a:endParaRPr lang="de-DE" sz="1200" dirty="0">
              <a:solidFill>
                <a:srgbClr val="00B050"/>
              </a:solidFill>
            </a:endParaRPr>
          </a:p>
          <a:p>
            <a:r>
              <a:rPr lang="de-DE" sz="1200" dirty="0" err="1">
                <a:solidFill>
                  <a:srgbClr val="00B050"/>
                </a:solidFill>
              </a:rPr>
              <a:t>fc</a:t>
            </a:r>
            <a:endParaRPr lang="de-DE" sz="1200" dirty="0">
              <a:solidFill>
                <a:srgbClr val="00B050"/>
              </a:solidFill>
            </a:endParaRPr>
          </a:p>
          <a:p>
            <a:r>
              <a:rPr lang="de-DE" sz="1200" dirty="0">
                <a:solidFill>
                  <a:srgbClr val="00B050"/>
                </a:solidFill>
              </a:rPr>
              <a:t>link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674709" y="1840686"/>
            <a:ext cx="1227300" cy="1200329"/>
          </a:xfrm>
          <a:prstGeom prst="rect">
            <a:avLst/>
          </a:prstGeom>
          <a:solidFill>
            <a:srgbClr val="FFFAEB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de-DE" sz="1200" dirty="0">
              <a:solidFill>
                <a:srgbClr val="00B050"/>
              </a:solidFill>
            </a:endParaRPr>
          </a:p>
          <a:p>
            <a:endParaRPr lang="de-DE" sz="1200" dirty="0">
              <a:solidFill>
                <a:srgbClr val="00B050"/>
              </a:solidFill>
            </a:endParaRPr>
          </a:p>
          <a:p>
            <a:r>
              <a:rPr lang="de-DE" sz="1200" dirty="0" err="1">
                <a:solidFill>
                  <a:srgbClr val="00B050"/>
                </a:solidFill>
              </a:rPr>
              <a:t>p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rofile</a:t>
            </a:r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  <a:p>
            <a:endParaRPr lang="de-DE" sz="1200" dirty="0">
              <a:solidFill>
                <a:srgbClr val="0070C0"/>
              </a:solidFill>
            </a:endParaRPr>
          </a:p>
          <a:p>
            <a:endParaRPr lang="de-DE" sz="1200" dirty="0">
              <a:solidFill>
                <a:srgbClr val="0070C0"/>
              </a:solidFill>
            </a:endParaRPr>
          </a:p>
          <a:p>
            <a:endParaRPr lang="de-DE" sz="1200" dirty="0">
              <a:solidFill>
                <a:srgbClr val="0070C0"/>
              </a:solidFill>
            </a:endParaRPr>
          </a:p>
        </p:txBody>
      </p:sp>
      <p:cxnSp>
        <p:nvCxnSpPr>
          <p:cNvPr id="11" name="Gerade Verbindung mit Pfeil 10"/>
          <p:cNvCxnSpPr>
            <a:stCxn id="9" idx="1"/>
            <a:endCxn id="7" idx="3"/>
          </p:cNvCxnSpPr>
          <p:nvPr/>
        </p:nvCxnSpPr>
        <p:spPr>
          <a:xfrm flipH="1">
            <a:off x="3520096" y="2440851"/>
            <a:ext cx="15461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3520096" y="1259751"/>
            <a:ext cx="15461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089794" y="1286689"/>
            <a:ext cx="1344178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58775" algn="l"/>
              </a:tabLst>
            </a:pPr>
            <a:r>
              <a:rPr lang="de-DE" sz="1200" i="1" dirty="0" err="1"/>
              <a:t>only</a:t>
            </a:r>
            <a:r>
              <a:rPr lang="de-DE" sz="1200" i="1" dirty="0"/>
              <a:t> </a:t>
            </a:r>
            <a:r>
              <a:rPr lang="de-DE" sz="1200" i="1" dirty="0" err="1"/>
              <a:t>for</a:t>
            </a:r>
            <a:r>
              <a:rPr lang="de-DE" sz="1200" i="1" dirty="0"/>
              <a:t> </a:t>
            </a:r>
            <a:r>
              <a:rPr lang="de-DE" sz="1200" i="1" dirty="0" err="1"/>
              <a:t>client</a:t>
            </a:r>
            <a:r>
              <a:rPr lang="de-DE" sz="1200" i="1" dirty="0"/>
              <a:t>, </a:t>
            </a:r>
            <a:r>
              <a:rPr lang="de-DE" sz="1200" i="1" dirty="0" err="1"/>
              <a:t>server</a:t>
            </a:r>
            <a:r>
              <a:rPr lang="de-DE" sz="1200" i="1" dirty="0"/>
              <a:t> and </a:t>
            </a:r>
            <a:r>
              <a:rPr lang="de-DE" sz="1200" i="1" dirty="0" err="1"/>
              <a:t>fc</a:t>
            </a:r>
            <a:br>
              <a:rPr lang="de-DE" sz="1200" i="1" dirty="0"/>
            </a:br>
            <a:r>
              <a:rPr lang="de-DE" sz="1200" i="1" dirty="0"/>
              <a:t>not </a:t>
            </a:r>
            <a:r>
              <a:rPr lang="de-DE" sz="1200" i="1" dirty="0" err="1"/>
              <a:t>for</a:t>
            </a:r>
            <a:r>
              <a:rPr lang="de-DE" sz="1200" i="1" dirty="0"/>
              <a:t> </a:t>
            </a:r>
            <a:r>
              <a:rPr lang="de-DE" sz="1200" i="1" dirty="0" err="1"/>
              <a:t>profile</a:t>
            </a:r>
            <a:r>
              <a:rPr lang="de-DE" sz="1200" i="1" dirty="0"/>
              <a:t>, </a:t>
            </a:r>
            <a:r>
              <a:rPr lang="de-DE" sz="1200" i="1" dirty="0" err="1"/>
              <a:t>fd</a:t>
            </a:r>
            <a:r>
              <a:rPr lang="de-DE" sz="1200" i="1" dirty="0"/>
              <a:t> and link!</a:t>
            </a:r>
          </a:p>
          <a:p>
            <a:pPr>
              <a:tabLst>
                <a:tab pos="358775" algn="l"/>
              </a:tabLst>
            </a:pPr>
            <a:endParaRPr lang="de-DE" sz="1200" dirty="0">
              <a:solidFill>
                <a:srgbClr val="C00000"/>
              </a:solidFill>
            </a:endParaRPr>
          </a:p>
          <a:p>
            <a:pPr>
              <a:tabLst>
                <a:tab pos="358775" algn="l"/>
              </a:tabLst>
            </a:pPr>
            <a:r>
              <a:rPr lang="de-DE" sz="1200" dirty="0" err="1">
                <a:solidFill>
                  <a:srgbClr val="C00000"/>
                </a:solidFill>
              </a:rPr>
              <a:t>bm</a:t>
            </a:r>
            <a:r>
              <a:rPr lang="de-DE" sz="1200" dirty="0">
                <a:solidFill>
                  <a:srgbClr val="C00000"/>
                </a:solidFill>
              </a:rPr>
              <a:t>	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basic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mgmt</a:t>
            </a:r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tabLst>
                <a:tab pos="358775" algn="l"/>
              </a:tabLst>
            </a:pPr>
            <a:r>
              <a:rPr lang="de-DE" sz="1200" dirty="0">
                <a:solidFill>
                  <a:srgbClr val="C00000"/>
                </a:solidFill>
              </a:rPr>
              <a:t>im	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indiv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mgmt</a:t>
            </a:r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tabLst>
                <a:tab pos="358775" algn="l"/>
              </a:tabLst>
            </a:pPr>
            <a:r>
              <a:rPr lang="de-DE" sz="1200" dirty="0" err="1">
                <a:solidFill>
                  <a:srgbClr val="C00000"/>
                </a:solidFill>
              </a:rPr>
              <a:t>bs</a:t>
            </a:r>
            <a:r>
              <a:rPr lang="de-DE" sz="1200" dirty="0">
                <a:solidFill>
                  <a:srgbClr val="C00000"/>
                </a:solidFill>
              </a:rPr>
              <a:t>	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basic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service</a:t>
            </a:r>
            <a:r>
              <a:rPr lang="de-DE" sz="1200" dirty="0">
                <a:solidFill>
                  <a:srgbClr val="C00000"/>
                </a:solidFill>
              </a:rPr>
              <a:t>    </a:t>
            </a:r>
          </a:p>
          <a:p>
            <a:pPr>
              <a:tabLst>
                <a:tab pos="358775" algn="l"/>
              </a:tabLst>
            </a:pPr>
            <a:r>
              <a:rPr lang="de-DE" sz="1200" dirty="0" err="1">
                <a:solidFill>
                  <a:srgbClr val="C00000"/>
                </a:solidFill>
              </a:rPr>
              <a:t>is</a:t>
            </a:r>
            <a:r>
              <a:rPr lang="de-DE" sz="1200" dirty="0">
                <a:solidFill>
                  <a:srgbClr val="C00000"/>
                </a:solidFill>
              </a:rPr>
              <a:t>	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indiv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. Service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4183380" y="952500"/>
            <a:ext cx="906414" cy="476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6598418" y="1130240"/>
            <a:ext cx="2215207" cy="1015663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i="1" dirty="0" err="1"/>
              <a:t>only</a:t>
            </a:r>
            <a:r>
              <a:rPr lang="de-DE" sz="1200" i="1" dirty="0"/>
              <a:t> </a:t>
            </a:r>
            <a:r>
              <a:rPr lang="de-DE" sz="1200" i="1" dirty="0" err="1"/>
              <a:t>for</a:t>
            </a:r>
            <a:r>
              <a:rPr lang="de-DE" sz="1200" i="1" dirty="0"/>
              <a:t> </a:t>
            </a:r>
            <a:r>
              <a:rPr lang="de-DE" sz="1200" i="1" dirty="0" err="1"/>
              <a:t>client</a:t>
            </a:r>
            <a:r>
              <a:rPr lang="de-DE" sz="1200" i="1" dirty="0"/>
              <a:t>!</a:t>
            </a:r>
          </a:p>
          <a:p>
            <a:r>
              <a:rPr lang="de-DE" sz="1200" i="1" dirty="0"/>
              <a:t>Abbreviation &amp; release </a:t>
            </a:r>
            <a:r>
              <a:rPr lang="de-DE" sz="1200" i="1" dirty="0" err="1"/>
              <a:t>number</a:t>
            </a:r>
            <a:r>
              <a:rPr lang="de-DE" sz="1200" i="1" dirty="0"/>
              <a:t> </a:t>
            </a:r>
            <a:r>
              <a:rPr lang="de-DE" sz="1200" i="1" dirty="0" err="1"/>
              <a:t>of</a:t>
            </a:r>
            <a:r>
              <a:rPr lang="de-DE" sz="1200" i="1" dirty="0"/>
              <a:t> </a:t>
            </a:r>
            <a:r>
              <a:rPr lang="de-DE" sz="1200" i="1" dirty="0" err="1"/>
              <a:t>target</a:t>
            </a:r>
            <a:r>
              <a:rPr lang="de-DE" sz="1200" i="1" dirty="0"/>
              <a:t> </a:t>
            </a:r>
            <a:r>
              <a:rPr lang="de-DE" sz="1200" i="1" dirty="0" err="1"/>
              <a:t>application</a:t>
            </a:r>
            <a:endParaRPr lang="de-DE" sz="1200" i="1" dirty="0"/>
          </a:p>
          <a:p>
            <a:endParaRPr lang="de-DE" sz="1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sz="1200" i="1" dirty="0"/>
              <a:t>e.g. </a:t>
            </a:r>
            <a:r>
              <a:rPr lang="de-DE" sz="1200" dirty="0">
                <a:solidFill>
                  <a:schemeClr val="accent2">
                    <a:lumMod val="75000"/>
                  </a:schemeClr>
                </a:solidFill>
              </a:rPr>
              <a:t>mwdi-1-0-1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8978573" y="825023"/>
            <a:ext cx="1689428" cy="1015663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i="1"/>
              <a:t>decimal number with 3 digits</a:t>
            </a:r>
          </a:p>
          <a:p>
            <a:endParaRPr lang="de-DE" sz="1200" i="1"/>
          </a:p>
          <a:p>
            <a:endParaRPr lang="de-DE" sz="1200" i="1"/>
          </a:p>
          <a:p>
            <a:r>
              <a:rPr lang="de-DE" sz="1200" i="1"/>
              <a:t>e.g. </a:t>
            </a:r>
            <a:r>
              <a:rPr lang="de-DE" sz="1200" i="1">
                <a:solidFill>
                  <a:srgbClr val="7030A0"/>
                </a:solidFill>
              </a:rPr>
              <a:t>002</a:t>
            </a:r>
            <a:endParaRPr lang="de-DE" sz="1200">
              <a:solidFill>
                <a:srgbClr val="7030A0"/>
              </a:solidFill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4190178" y="1158468"/>
            <a:ext cx="906414" cy="476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cxnSpLocks/>
          </p:cNvCxnSpPr>
          <p:nvPr/>
        </p:nvCxnSpPr>
        <p:spPr>
          <a:xfrm>
            <a:off x="4183380" y="952500"/>
            <a:ext cx="2415038" cy="238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451CFCA-62BA-4828-8143-288032C2F4FF}"/>
              </a:ext>
            </a:extLst>
          </p:cNvPr>
          <p:cNvCxnSpPr/>
          <p:nvPr/>
        </p:nvCxnSpPr>
        <p:spPr>
          <a:xfrm>
            <a:off x="4179981" y="1530016"/>
            <a:ext cx="906414" cy="476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06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Breitbild</PresentationFormat>
  <Paragraphs>37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PowerPoint-Präsentation</vt:lpstr>
    </vt:vector>
  </TitlesOfParts>
  <Company>Telefónica Germany GmbH &amp; Co. OHG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Katharina Mohr (External)</dc:creator>
  <cp:lastModifiedBy>Thorsten Heinze</cp:lastModifiedBy>
  <cp:revision>40</cp:revision>
  <dcterms:created xsi:type="dcterms:W3CDTF">2022-07-27T08:20:11Z</dcterms:created>
  <dcterms:modified xsi:type="dcterms:W3CDTF">2022-08-09T13:30:06Z</dcterms:modified>
</cp:coreProperties>
</file>