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  <p:sldMasterId id="2147483661" r:id="rId5"/>
    <p:sldMasterId id="2147483673" r:id="rId6"/>
    <p:sldMasterId id="2147484058" r:id="rId7"/>
  </p:sldMasterIdLst>
  <p:notesMasterIdLst>
    <p:notesMasterId r:id="rId15"/>
  </p:notesMasterIdLst>
  <p:handoutMasterIdLst>
    <p:handoutMasterId r:id="rId16"/>
  </p:handoutMasterIdLst>
  <p:sldIdLst>
    <p:sldId id="520" r:id="rId8"/>
    <p:sldId id="705" r:id="rId9"/>
    <p:sldId id="736" r:id="rId10"/>
    <p:sldId id="717" r:id="rId11"/>
    <p:sldId id="738" r:id="rId12"/>
    <p:sldId id="739" r:id="rId13"/>
    <p:sldId id="740" r:id="rId14"/>
  </p:sldIdLst>
  <p:sldSz cx="12192000" cy="6858000"/>
  <p:notesSz cx="7104063" cy="10234613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0" userDrawn="1">
          <p15:clr>
            <a:srgbClr val="A4A3A4"/>
          </p15:clr>
        </p15:guide>
        <p15:guide id="2" pos="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76"/>
    <a:srgbClr val="01646C"/>
    <a:srgbClr val="1B787D"/>
    <a:srgbClr val="072534"/>
    <a:srgbClr val="00A5B7"/>
    <a:srgbClr val="239BA1"/>
    <a:srgbClr val="003144"/>
    <a:srgbClr val="0000FF"/>
    <a:srgbClr val="FC8236"/>
    <a:srgbClr val="9A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 autoAdjust="0"/>
    <p:restoredTop sz="82907" autoAdjust="0"/>
  </p:normalViewPr>
  <p:slideViewPr>
    <p:cSldViewPr snapToObjects="1">
      <p:cViewPr varScale="1">
        <p:scale>
          <a:sx n="125" d="100"/>
          <a:sy n="125" d="100"/>
        </p:scale>
        <p:origin x="1080" y="90"/>
      </p:cViewPr>
      <p:guideLst>
        <p:guide orient="horz" pos="860"/>
        <p:guide pos="368"/>
      </p:guideLst>
    </p:cSldViewPr>
  </p:slideViewPr>
  <p:outlineViewPr>
    <p:cViewPr>
      <p:scale>
        <a:sx n="33" d="100"/>
        <a:sy n="33" d="100"/>
      </p:scale>
      <p:origin x="0" y="-8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2" d="100"/>
          <a:sy n="102" d="100"/>
        </p:scale>
        <p:origin x="4476" y="13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1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Gill Sans" charset="0"/>
              </a:defRPr>
            </a:lvl1pPr>
          </a:lstStyle>
          <a:p>
            <a:pPr>
              <a:defRPr/>
            </a:pPr>
            <a:fld id="{A27D5E54-0616-4022-A644-40BF79EF44EC}" type="datetimeFigureOut">
              <a:rPr lang="es-ES_tradnl" altLang="en-US"/>
              <a:pPr>
                <a:defRPr/>
              </a:pPr>
              <a:t>13/12/2021</a:t>
            </a:fld>
            <a:endParaRPr lang="es-ES_tradnl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238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1238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fld id="{4BAF0F83-47E7-459A-B3F4-522F9D5675FE}" type="slidenum">
              <a:rPr lang="es-ES_tradnl" altLang="en-US"/>
              <a:pPr/>
              <a:t>‹Nr.›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148261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543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4862" y="1"/>
            <a:ext cx="3077543" cy="511731"/>
          </a:xfrm>
          <a:prstGeom prst="rect">
            <a:avLst/>
          </a:prstGeom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ill Sans" charset="0"/>
              </a:defRPr>
            </a:lvl1pPr>
          </a:lstStyle>
          <a:p>
            <a:pPr>
              <a:defRPr/>
            </a:pPr>
            <a:fld id="{DCBE3B6D-4E41-4BB6-934D-A2172C64A490}" type="datetimeFigureOut">
              <a:rPr lang="es-ES" altLang="en-US"/>
              <a:pPr>
                <a:defRPr/>
              </a:pPr>
              <a:t>13/12/2021</a:t>
            </a:fld>
            <a:endParaRPr lang="es-ES" alt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075" y="4862265"/>
            <a:ext cx="5683914" cy="4605575"/>
          </a:xfrm>
          <a:prstGeom prst="rect">
            <a:avLst/>
          </a:prstGeom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noProof="0" smtClean="0"/>
              <a:t>Haga clic para modificar el estilo de texto del patrón</a:t>
            </a:r>
          </a:p>
          <a:p>
            <a:pPr lvl="1"/>
            <a:r>
              <a:rPr lang="es-ES_tradnl" altLang="en-US" noProof="0" smtClean="0"/>
              <a:t>Segundo nivel</a:t>
            </a:r>
          </a:p>
          <a:p>
            <a:pPr lvl="2"/>
            <a:r>
              <a:rPr lang="es-ES_tradnl" altLang="en-US" noProof="0" smtClean="0"/>
              <a:t>Tercer nivel</a:t>
            </a:r>
          </a:p>
          <a:p>
            <a:pPr lvl="3"/>
            <a:r>
              <a:rPr lang="es-ES_tradnl" altLang="en-US" noProof="0" smtClean="0"/>
              <a:t>Cuarto nivel</a:t>
            </a:r>
          </a:p>
          <a:p>
            <a:pPr lvl="4"/>
            <a:r>
              <a:rPr lang="es-ES_tradnl" altLang="en-US" noProof="0" smtClean="0"/>
              <a:t>Quinto nivel</a:t>
            </a:r>
            <a:endParaRPr lang="es-ES" alt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1238"/>
            <a:ext cx="3077543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4862" y="9721238"/>
            <a:ext cx="3077543" cy="511731"/>
          </a:xfrm>
          <a:prstGeom prst="rect">
            <a:avLst/>
          </a:prstGeom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98464A8E-C41B-474D-A5D2-B5C74A49AE97}" type="slidenum">
              <a:rPr lang="es-ES" altLang="en-US"/>
              <a:pPr/>
              <a:t>‹Nr.›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57994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604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310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338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70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944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1029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91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ndard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0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io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1592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0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1 Grupo"/>
          <p:cNvGrpSpPr>
            <a:grpSpLocks/>
          </p:cNvGrpSpPr>
          <p:nvPr userDrawn="1"/>
        </p:nvGrpSpPr>
        <p:grpSpPr bwMode="auto">
          <a:xfrm rot="-5400000">
            <a:off x="5001949" y="2995349"/>
            <a:ext cx="649287" cy="865717"/>
            <a:chOff x="8965156" y="1881188"/>
            <a:chExt cx="649287" cy="649287"/>
          </a:xfrm>
          <a:solidFill>
            <a:schemeClr val="accent4"/>
          </a:solidFill>
        </p:grpSpPr>
        <p:sp>
          <p:nvSpPr>
            <p:cNvPr id="3" name="2 Elipse"/>
            <p:cNvSpPr/>
            <p:nvPr/>
          </p:nvSpPr>
          <p:spPr>
            <a:xfrm>
              <a:off x="8965156" y="1881188"/>
              <a:ext cx="649287" cy="649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s-ES" sz="2800"/>
            </a:p>
          </p:txBody>
        </p:sp>
        <p:grpSp>
          <p:nvGrpSpPr>
            <p:cNvPr id="4" name="66 Grupo"/>
            <p:cNvGrpSpPr>
              <a:grpSpLocks/>
            </p:cNvGrpSpPr>
            <p:nvPr/>
          </p:nvGrpSpPr>
          <p:grpSpPr bwMode="auto">
            <a:xfrm>
              <a:off x="9073901" y="2134195"/>
              <a:ext cx="431800" cy="215900"/>
              <a:chOff x="971600" y="4149080"/>
              <a:chExt cx="1440160" cy="720080"/>
            </a:xfrm>
            <a:grpFill/>
          </p:grpSpPr>
          <p:sp>
            <p:nvSpPr>
              <p:cNvPr id="5" name="24 Triángulo isósceles"/>
              <p:cNvSpPr/>
              <p:nvPr/>
            </p:nvSpPr>
            <p:spPr>
              <a:xfrm rot="10800000" flipV="1">
                <a:off x="863054" y="4147099"/>
                <a:ext cx="720080" cy="720080"/>
              </a:xfrm>
              <a:custGeom>
                <a:avLst/>
                <a:gdLst>
                  <a:gd name="connsiteX0" fmla="*/ 0 w 540059"/>
                  <a:gd name="connsiteY0" fmla="*/ 288032 h 288032"/>
                  <a:gd name="connsiteX1" fmla="*/ 270030 w 540059"/>
                  <a:gd name="connsiteY1" fmla="*/ 0 h 288032"/>
                  <a:gd name="connsiteX2" fmla="*/ 540059 w 540059"/>
                  <a:gd name="connsiteY2" fmla="*/ 288032 h 288032"/>
                  <a:gd name="connsiteX3" fmla="*/ 0 w 540059"/>
                  <a:gd name="connsiteY3" fmla="*/ 288032 h 288032"/>
                  <a:gd name="connsiteX0" fmla="*/ 0 w 270030"/>
                  <a:gd name="connsiteY0" fmla="*/ 288032 h 288032"/>
                  <a:gd name="connsiteX1" fmla="*/ 270030 w 270030"/>
                  <a:gd name="connsiteY1" fmla="*/ 0 h 288032"/>
                  <a:gd name="connsiteX2" fmla="*/ 0 w 270030"/>
                  <a:gd name="connsiteY2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288032">
                    <a:moveTo>
                      <a:pt x="0" y="288032"/>
                    </a:moveTo>
                    <a:lnTo>
                      <a:pt x="270030" y="0"/>
                    </a:lnTo>
                    <a:lnTo>
                      <a:pt x="0" y="288032"/>
                    </a:lnTo>
                    <a:close/>
                  </a:path>
                </a:pathLst>
              </a:cu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s-ES" sz="2800"/>
              </a:p>
            </p:txBody>
          </p:sp>
          <p:sp>
            <p:nvSpPr>
              <p:cNvPr id="6" name="24 Triángulo isósceles"/>
              <p:cNvSpPr/>
              <p:nvPr/>
            </p:nvSpPr>
            <p:spPr>
              <a:xfrm rot="10800000">
                <a:off x="1583134" y="4147099"/>
                <a:ext cx="720080" cy="720080"/>
              </a:xfrm>
              <a:custGeom>
                <a:avLst/>
                <a:gdLst>
                  <a:gd name="connsiteX0" fmla="*/ 0 w 540059"/>
                  <a:gd name="connsiteY0" fmla="*/ 288032 h 288032"/>
                  <a:gd name="connsiteX1" fmla="*/ 270030 w 540059"/>
                  <a:gd name="connsiteY1" fmla="*/ 0 h 288032"/>
                  <a:gd name="connsiteX2" fmla="*/ 540059 w 540059"/>
                  <a:gd name="connsiteY2" fmla="*/ 288032 h 288032"/>
                  <a:gd name="connsiteX3" fmla="*/ 0 w 540059"/>
                  <a:gd name="connsiteY3" fmla="*/ 288032 h 288032"/>
                  <a:gd name="connsiteX0" fmla="*/ 0 w 270030"/>
                  <a:gd name="connsiteY0" fmla="*/ 288032 h 288032"/>
                  <a:gd name="connsiteX1" fmla="*/ 270030 w 270030"/>
                  <a:gd name="connsiteY1" fmla="*/ 0 h 288032"/>
                  <a:gd name="connsiteX2" fmla="*/ 0 w 270030"/>
                  <a:gd name="connsiteY2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288032">
                    <a:moveTo>
                      <a:pt x="0" y="288032"/>
                    </a:moveTo>
                    <a:lnTo>
                      <a:pt x="270030" y="0"/>
                    </a:lnTo>
                    <a:lnTo>
                      <a:pt x="0" y="288032"/>
                    </a:lnTo>
                    <a:close/>
                  </a:path>
                </a:pathLst>
              </a:cu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s-ES" sz="2800"/>
              </a:p>
            </p:txBody>
          </p:sp>
        </p:grpSp>
      </p:grp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244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43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1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vio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36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016F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016F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13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2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60441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5" name="think-cell Folie" r:id="rId4" imgW="287" imgH="288" progId="TCLayout.ActiveDocument.1">
                  <p:embed/>
                </p:oleObj>
              </mc:Choice>
              <mc:Fallback>
                <p:oleObj name="think-cell Folie" r:id="rId4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30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41843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5618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1269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think-cell Folie" r:id="rId4" imgW="287" imgH="288" progId="TCLayout.ActiveDocument.1">
                  <p:embed/>
                </p:oleObj>
              </mc:Choice>
              <mc:Fallback>
                <p:oleObj name="think-cell Folie" r:id="rId4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1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339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hochforma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7" y="1580132"/>
            <a:ext cx="10999373" cy="4525963"/>
          </a:xfrm>
          <a:prstGeom prst="rect">
            <a:avLst/>
          </a:prstGeom>
        </p:spPr>
        <p:txBody>
          <a:bodyPr vert="vert"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4558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14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000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10032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2349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2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863600" y="5846763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Razón social</a:t>
            </a:r>
          </a:p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00.00.2015</a:t>
            </a:r>
            <a:endParaRPr lang="en-US" altLang="en-US" sz="12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7466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180" y="4831397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6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863600" y="5846763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Razón social</a:t>
            </a:r>
          </a:p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00.00.2015</a:t>
            </a:r>
            <a:endParaRPr lang="en-US" altLang="en-US" sz="12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000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0044872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think-cell Folie" r:id="rId9" imgW="473" imgH="473" progId="TCLayout.ActiveDocument.1">
                  <p:embed/>
                </p:oleObj>
              </mc:Choice>
              <mc:Fallback>
                <p:oleObj name="think-cell Folie" r:id="rId9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6229716"/>
            <a:ext cx="192193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59746" y="6351589"/>
            <a:ext cx="2725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3BA4743-82DE-4E60-A167-2FF902B8AC40}" type="slidenum">
              <a:rPr lang="es-ES_tradnl" altLang="en-US"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eaLnBrk="1" hangingPunct="1"/>
              <a:t>‹Nr.›</a:t>
            </a:fld>
            <a:endParaRPr lang="es-ES_tradnl" altLang="en-US" sz="110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 smtClean="0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84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 smtClean="0"/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5808134" y="6423025"/>
            <a:ext cx="575733" cy="215900"/>
            <a:chOff x="971600" y="4149080"/>
            <a:chExt cx="1440160" cy="720080"/>
          </a:xfrm>
        </p:grpSpPr>
        <p:sp>
          <p:nvSpPr>
            <p:cNvPr id="10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11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2647" y="6428672"/>
            <a:ext cx="2688000" cy="130910"/>
          </a:xfrm>
          <a:prstGeom prst="rect">
            <a:avLst/>
          </a:prstGeom>
        </p:spPr>
      </p:pic>
      <p:sp>
        <p:nvSpPr>
          <p:cNvPr id="13" name="ConfidentialityTextBox"/>
          <p:cNvSpPr txBox="1"/>
          <p:nvPr userDrawn="1"/>
        </p:nvSpPr>
        <p:spPr bwMode="auto">
          <a:xfrm>
            <a:off x="6672000" y="6318001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Public – Nicht 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88" r:id="rId2"/>
    <p:sldLayoutId id="2147485390" r:id="rId3"/>
    <p:sldLayoutId id="2147485391" r:id="rId4"/>
    <p:sldLayoutId id="2147485392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200000"/>
        <a:defRPr sz="24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9275"/>
            <a:ext cx="336126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fidentialityTextBox"/>
          <p:cNvSpPr txBox="1"/>
          <p:nvPr userDrawn="1"/>
        </p:nvSpPr>
        <p:spPr bwMode="auto">
          <a:xfrm>
            <a:off x="6672000" y="6318001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Public – Nicht 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fidentialityTextBox"/>
          <p:cNvSpPr txBox="1"/>
          <p:nvPr userDrawn="1"/>
        </p:nvSpPr>
        <p:spPr bwMode="auto">
          <a:xfrm>
            <a:off x="6672000" y="6318001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Public – Nicht 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  <p:sldLayoutId id="2147485401" r:id="rId4"/>
    <p:sldLayoutId id="2147485402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098800"/>
            <a:ext cx="313266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43533" y="5005918"/>
            <a:ext cx="2688000" cy="14378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5.png"/><Relationship Id="rId10" Type="http://schemas.openxmlformats.org/officeDocument/2006/relationships/package" Target="../embeddings/Microsoft_PowerPoint_Presentation2.pptx"/><Relationship Id="rId4" Type="http://schemas.openxmlformats.org/officeDocument/2006/relationships/image" Target="../media/image14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1412776"/>
            <a:ext cx="8407846" cy="2304256"/>
          </a:xfrm>
        </p:spPr>
        <p:txBody>
          <a:bodyPr/>
          <a:lstStyle/>
          <a:p>
            <a:r>
              <a:rPr lang="en-US" altLang="es-ES" dirty="0" smtClean="0"/>
              <a:t/>
            </a:r>
            <a:br>
              <a:rPr lang="en-US" altLang="es-ES" dirty="0" smtClean="0"/>
            </a:br>
            <a:r>
              <a:rPr lang="en-US" altLang="es-ES" dirty="0"/>
              <a:t>Architecture of the lowest SDN Application Layer</a:t>
            </a:r>
            <a:r>
              <a:rPr lang="en-US" altLang="es-ES" dirty="0" smtClean="0"/>
              <a:t/>
            </a:r>
            <a:br>
              <a:rPr lang="en-US" altLang="es-ES" dirty="0" smtClean="0"/>
            </a:br>
            <a:r>
              <a:rPr lang="en-US" altLang="es-ES" sz="2800" dirty="0" smtClean="0"/>
              <a:t>Express </a:t>
            </a:r>
            <a:r>
              <a:rPr lang="en-US" altLang="es-ES" sz="2800" dirty="0"/>
              <a:t>Introduction</a:t>
            </a:r>
            <a:br>
              <a:rPr lang="en-US" altLang="es-ES" sz="2800" dirty="0"/>
            </a:br>
            <a:endParaRPr lang="en-US" altLang="es-ES" sz="3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152651" y="4365104"/>
            <a:ext cx="8117591" cy="931208"/>
          </a:xfrm>
        </p:spPr>
        <p:txBody>
          <a:bodyPr/>
          <a:lstStyle/>
          <a:p>
            <a:r>
              <a:rPr lang="en-US" altLang="es-ES" sz="1400" dirty="0"/>
              <a:t>Thorsten Heinze</a:t>
            </a:r>
          </a:p>
          <a:p>
            <a:endParaRPr lang="en-US" altLang="es-ES" sz="1400" dirty="0"/>
          </a:p>
          <a:p>
            <a:endParaRPr lang="en-US" altLang="es-ES" sz="1400" dirty="0"/>
          </a:p>
          <a:p>
            <a:r>
              <a:rPr lang="en-US" altLang="es-ES" sz="1400" dirty="0" smtClean="0"/>
              <a:t>08.11.2021</a:t>
            </a:r>
            <a:endParaRPr lang="en-US" alt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Modular Application Layer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onolithic block off-the-shelf </a:t>
            </a:r>
            <a:br>
              <a:rPr lang="en-US" dirty="0" smtClean="0"/>
            </a:br>
            <a:r>
              <a:rPr lang="en-US" dirty="0" smtClean="0"/>
              <a:t>	= fastest way to cover a wide range of functionality, …</a:t>
            </a:r>
          </a:p>
          <a:p>
            <a:r>
              <a:rPr lang="en-US" dirty="0" smtClean="0"/>
              <a:t>… but it will not cover all needs</a:t>
            </a:r>
          </a:p>
          <a:p>
            <a:endParaRPr lang="en-US" dirty="0" smtClean="0"/>
          </a:p>
          <a:p>
            <a:r>
              <a:rPr lang="en-US" dirty="0" smtClean="0"/>
              <a:t>Customizing existing monolithic block</a:t>
            </a:r>
            <a:br>
              <a:rPr lang="en-US" dirty="0" smtClean="0"/>
            </a:br>
            <a:r>
              <a:rPr lang="en-US" dirty="0" smtClean="0"/>
              <a:t>= invest into proprietary code </a:t>
            </a:r>
            <a:br>
              <a:rPr lang="en-US" dirty="0" smtClean="0"/>
            </a:br>
            <a:r>
              <a:rPr lang="en-US" dirty="0" smtClean="0"/>
              <a:t>= sunk cost, in case of discontinued supplier relationship</a:t>
            </a:r>
            <a:br>
              <a:rPr lang="en-US" dirty="0" smtClean="0"/>
            </a:br>
            <a:r>
              <a:rPr lang="en-US" dirty="0" smtClean="0"/>
              <a:t>= lock-in</a:t>
            </a:r>
          </a:p>
        </p:txBody>
      </p:sp>
    </p:spTree>
    <p:extLst>
      <p:ext uri="{BB962C8B-B14F-4D97-AF65-F5344CB8AC3E}">
        <p14:creationId xmlns:p14="http://schemas.microsoft.com/office/powerpoint/2010/main" val="23293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Substructure </a:t>
            </a:r>
            <a:r>
              <a:rPr lang="en-US" dirty="0"/>
              <a:t>of the Modular Application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29" y="1008678"/>
            <a:ext cx="10114141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Learnings from the first set of applications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Without guidance, applications …</a:t>
            </a:r>
          </a:p>
          <a:p>
            <a:r>
              <a:rPr lang="en-US" smtClean="0"/>
              <a:t>have tendency to </a:t>
            </a:r>
            <a:r>
              <a:rPr lang="en-US"/>
              <a:t>grow </a:t>
            </a:r>
            <a:r>
              <a:rPr lang="en-US" smtClean="0"/>
              <a:t>exuberantly</a:t>
            </a:r>
          </a:p>
          <a:p>
            <a:r>
              <a:rPr lang="en-US" smtClean="0"/>
              <a:t>do things they shouldn’t do</a:t>
            </a:r>
          </a:p>
          <a:p>
            <a:r>
              <a:rPr lang="en-US" smtClean="0"/>
              <a:t>disregard basic management requirements</a:t>
            </a:r>
          </a:p>
          <a:p>
            <a:r>
              <a:rPr lang="en-US" smtClean="0"/>
              <a:t>disregards security requirements</a:t>
            </a:r>
          </a:p>
          <a:p>
            <a:r>
              <a:rPr lang="en-US" smtClean="0"/>
              <a:t>don‘t support </a:t>
            </a:r>
          </a:p>
          <a:p>
            <a:pPr lvl="1"/>
            <a:r>
              <a:rPr lang="en-US" smtClean="0"/>
              <a:t>transparency, </a:t>
            </a:r>
          </a:p>
          <a:p>
            <a:pPr lvl="1"/>
            <a:r>
              <a:rPr lang="en-US" smtClean="0"/>
              <a:t>system debugging, </a:t>
            </a:r>
          </a:p>
          <a:p>
            <a:pPr lvl="1"/>
            <a:r>
              <a:rPr lang="en-US" smtClean="0"/>
              <a:t>life cycle management</a:t>
            </a:r>
          </a:p>
          <a:p>
            <a:pPr lvl="1"/>
            <a:r>
              <a:rPr lang="en-US" smtClean="0"/>
              <a:t>automated commissioning</a:t>
            </a:r>
          </a:p>
          <a:p>
            <a:pPr lvl="1"/>
            <a:r>
              <a:rPr lang="en-US" smtClean="0"/>
              <a:t>….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OAS specification </a:t>
            </a:r>
            <a:r>
              <a:rPr lang="en-US" dirty="0" smtClean="0"/>
              <a:t>of first 5 </a:t>
            </a:r>
            <a:r>
              <a:rPr lang="en-US" dirty="0"/>
              <a:t>components </a:t>
            </a:r>
            <a:r>
              <a:rPr lang="en-US" dirty="0" smtClean="0"/>
              <a:t>reached 90% maturity:</a:t>
            </a:r>
            <a:endParaRPr lang="en-US" dirty="0"/>
          </a:p>
          <a:p>
            <a:pPr lvl="4"/>
            <a:r>
              <a:rPr lang="en-US" dirty="0" smtClean="0"/>
              <a:t>The </a:t>
            </a:r>
            <a:r>
              <a:rPr lang="en-US" dirty="0" err="1"/>
              <a:t>TypeApprovalRegister</a:t>
            </a:r>
            <a:r>
              <a:rPr lang="en-US" dirty="0"/>
              <a:t> stores </a:t>
            </a:r>
            <a:r>
              <a:rPr lang="en-US" dirty="0" smtClean="0"/>
              <a:t>already </a:t>
            </a:r>
            <a:r>
              <a:rPr lang="en-US" dirty="0"/>
              <a:t>granted </a:t>
            </a:r>
            <a:r>
              <a:rPr lang="en-US" dirty="0" smtClean="0"/>
              <a:t>approvals</a:t>
            </a:r>
          </a:p>
          <a:p>
            <a:pPr lvl="4"/>
            <a:endParaRPr lang="en-US" dirty="0"/>
          </a:p>
          <a:p>
            <a:pPr lvl="4"/>
            <a:r>
              <a:rPr lang="en-US" dirty="0" smtClean="0"/>
              <a:t>All </a:t>
            </a:r>
            <a:r>
              <a:rPr lang="en-US" dirty="0"/>
              <a:t>applications will automatically register at the </a:t>
            </a:r>
            <a:r>
              <a:rPr lang="en-US" dirty="0" err="1" smtClean="0"/>
              <a:t>RegistryOffice</a:t>
            </a:r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err="1" smtClean="0"/>
              <a:t>ExecutionAndTraceLog</a:t>
            </a:r>
            <a:r>
              <a:rPr lang="en-US" dirty="0" smtClean="0"/>
              <a:t> </a:t>
            </a:r>
            <a:r>
              <a:rPr lang="en-US" dirty="0"/>
              <a:t>is logging all service </a:t>
            </a:r>
            <a:r>
              <a:rPr lang="en-US" dirty="0" smtClean="0"/>
              <a:t>activities</a:t>
            </a:r>
          </a:p>
          <a:p>
            <a:pPr lvl="4"/>
            <a:endParaRPr lang="en-US" dirty="0"/>
          </a:p>
          <a:p>
            <a:pPr lvl="4"/>
            <a:r>
              <a:rPr lang="en-US" dirty="0" err="1"/>
              <a:t>OamLog</a:t>
            </a:r>
            <a:r>
              <a:rPr lang="en-US" dirty="0"/>
              <a:t> is logging all administrative </a:t>
            </a:r>
            <a:r>
              <a:rPr lang="en-US" dirty="0" smtClean="0"/>
              <a:t>activities</a:t>
            </a:r>
          </a:p>
          <a:p>
            <a:pPr lvl="4"/>
            <a:endParaRPr lang="en-US" dirty="0" smtClean="0"/>
          </a:p>
          <a:p>
            <a:pPr lvl="4"/>
            <a:r>
              <a:rPr lang="en-US" dirty="0" err="1" smtClean="0"/>
              <a:t>AdministratorAdministration</a:t>
            </a:r>
            <a:r>
              <a:rPr lang="en-US" dirty="0" smtClean="0"/>
              <a:t> is authenticating </a:t>
            </a:r>
            <a:r>
              <a:rPr lang="en-US" dirty="0" err="1" smtClean="0"/>
              <a:t>OaM</a:t>
            </a:r>
            <a:r>
              <a:rPr lang="en-US" dirty="0" smtClean="0"/>
              <a:t> requests</a:t>
            </a:r>
          </a:p>
          <a:p>
            <a:pPr lvl="4"/>
            <a:endParaRPr lang="en-US" dirty="0" smtClean="0"/>
          </a:p>
          <a:p>
            <a:pPr lvl="4"/>
            <a:r>
              <a:rPr lang="en-US" dirty="0" err="1" smtClean="0"/>
              <a:t>ApplicationLayerTopology</a:t>
            </a:r>
            <a:r>
              <a:rPr lang="en-US" dirty="0" smtClean="0"/>
              <a:t> represents interface </a:t>
            </a:r>
            <a:r>
              <a:rPr lang="en-US" dirty="0"/>
              <a:t>and </a:t>
            </a:r>
            <a:r>
              <a:rPr lang="en-US" dirty="0" smtClean="0"/>
              <a:t>forwarding</a:t>
            </a:r>
          </a:p>
          <a:p>
            <a:pPr lvl="4"/>
            <a:endParaRPr lang="en-US" dirty="0"/>
          </a:p>
          <a:p>
            <a:pPr lvl="4"/>
            <a:r>
              <a:rPr lang="en-US" dirty="0" err="1"/>
              <a:t>OperationKeyManagement</a:t>
            </a:r>
            <a:r>
              <a:rPr lang="en-US" dirty="0"/>
              <a:t> keeps operation keys in </a:t>
            </a:r>
            <a:r>
              <a:rPr lang="en-US" dirty="0" smtClean="0"/>
              <a:t>synch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 bwMode="auto">
          <a:xfrm>
            <a:off x="612200" y="5273356"/>
            <a:ext cx="312906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100" b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</a:t>
            </a:r>
            <a:endParaRPr lang="en-US" sz="1100" b="1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1404467"/>
            <a:ext cx="501869" cy="35005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t="77945"/>
          <a:stretch/>
        </p:blipFill>
        <p:spPr>
          <a:xfrm>
            <a:off x="1723925" y="5653806"/>
            <a:ext cx="500400" cy="6070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b="79226"/>
          <a:stretch/>
        </p:blipFill>
        <p:spPr>
          <a:xfrm>
            <a:off x="1703512" y="5035812"/>
            <a:ext cx="500400" cy="57175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162634" y="4999456"/>
            <a:ext cx="1122582" cy="130869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Objek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99815"/>
              </p:ext>
            </p:extLst>
          </p:nvPr>
        </p:nvGraphicFramePr>
        <p:xfrm>
          <a:off x="10213697" y="37476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13697" y="37476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82589"/>
              </p:ext>
            </p:extLst>
          </p:nvPr>
        </p:nvGraphicFramePr>
        <p:xfrm>
          <a:off x="10206440" y="25275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Presentation" showAsIcon="1" r:id="rId10" imgW="914400" imgH="771480" progId="PowerPoint.Show.12">
                  <p:embed/>
                </p:oleObj>
              </mc:Choice>
              <mc:Fallback>
                <p:oleObj name="Presentation" showAsIcon="1" r:id="rId10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06440" y="25275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Pattern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Specification based </a:t>
            </a:r>
            <a:r>
              <a:rPr lang="en-US" dirty="0" smtClean="0"/>
              <a:t>development (OAS, Postman, </a:t>
            </a:r>
            <a:r>
              <a:rPr lang="en-US" dirty="0" err="1" smtClean="0"/>
              <a:t>LOADfile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Supports automated code generation</a:t>
            </a:r>
          </a:p>
          <a:p>
            <a:pPr lvl="1"/>
            <a:r>
              <a:rPr lang="en-US" dirty="0"/>
              <a:t>Supports test driven development and continuous integration (automated testing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Supports automated deployment</a:t>
            </a:r>
          </a:p>
          <a:p>
            <a:r>
              <a:rPr lang="en-US" dirty="0" smtClean="0"/>
              <a:t>Specification pattern</a:t>
            </a:r>
          </a:p>
          <a:p>
            <a:pPr lvl="1"/>
            <a:r>
              <a:rPr lang="en-US" dirty="0" smtClean="0"/>
              <a:t>Integrates into the </a:t>
            </a:r>
            <a:r>
              <a:rPr lang="en-US" dirty="0" err="1" smtClean="0"/>
              <a:t>Microservice</a:t>
            </a:r>
            <a:r>
              <a:rPr lang="en-US" dirty="0" smtClean="0"/>
              <a:t> Management structure</a:t>
            </a:r>
          </a:p>
          <a:p>
            <a:pPr lvl="1"/>
            <a:r>
              <a:rPr lang="en-US" dirty="0" smtClean="0"/>
              <a:t>High code re-use ratio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Lean implementation + Automation =&gt; Short Implementation Period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33105"/>
              </p:ext>
            </p:extLst>
          </p:nvPr>
        </p:nvGraphicFramePr>
        <p:xfrm>
          <a:off x="10225983" y="22995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Objekt-Manager-Shellobjekt" showAsIcon="1" r:id="rId4" imgW="914400" imgH="771480" progId="Package">
                  <p:embed/>
                </p:oleObj>
              </mc:Choice>
              <mc:Fallback>
                <p:oleObj name="Objekt-Manager-Shellobjek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25983" y="22995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00127"/>
              </p:ext>
            </p:extLst>
          </p:nvPr>
        </p:nvGraphicFramePr>
        <p:xfrm>
          <a:off x="11018071" y="22995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Objekt-Manager-Shellobjekt" showAsIcon="1" r:id="rId6" imgW="914400" imgH="771480" progId="Package">
                  <p:embed/>
                </p:oleObj>
              </mc:Choice>
              <mc:Fallback>
                <p:oleObj name="Objekt-Manager-Shellobjek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18071" y="22995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92124"/>
              </p:ext>
            </p:extLst>
          </p:nvPr>
        </p:nvGraphicFramePr>
        <p:xfrm>
          <a:off x="10223117" y="35469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Objekt-Manager-Shellobjekt" showAsIcon="1" r:id="rId8" imgW="914400" imgH="771480" progId="Package">
                  <p:embed/>
                </p:oleObj>
              </mc:Choice>
              <mc:Fallback>
                <p:oleObj name="Objekt-Manager-Shellobjek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23117" y="35469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81336"/>
              </p:ext>
            </p:extLst>
          </p:nvPr>
        </p:nvGraphicFramePr>
        <p:xfrm>
          <a:off x="10221144" y="11422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Objekt-Manager-Shellobjekt" showAsIcon="1" r:id="rId10" imgW="914400" imgH="771480" progId="Package">
                  <p:embed/>
                </p:oleObj>
              </mc:Choice>
              <mc:Fallback>
                <p:oleObj name="Objekt-Manager-Shellobjek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21144" y="11422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3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	</a:t>
            </a:r>
            <a:r>
              <a:rPr lang="de-DE" err="1" smtClean="0"/>
              <a:t>Thanks</a:t>
            </a:r>
            <a:r>
              <a:rPr lang="de-DE" smtClean="0"/>
              <a:t>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r>
              <a:rPr lang="de-DE" smtClean="0"/>
              <a:t> 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n_Print_4-3 [Schreibgeschützt]" id="{ED335BED-E37B-4771-A278-A2B2B65B5806}" vid="{BDB790E2-0534-43DF-9557-973D8325E29A}"/>
    </a:ext>
  </a:extLst>
</a:theme>
</file>

<file path=ppt/theme/theme2.xml><?xml version="1.0" encoding="utf-8"?>
<a:theme xmlns:a="http://schemas.openxmlformats.org/drawingml/2006/main" name="Titel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DDA38168-86E6-40B2-893B-9F965120447F}"/>
    </a:ext>
  </a:extLst>
</a:theme>
</file>

<file path=ppt/theme/theme3.xml><?xml version="1.0" encoding="utf-8"?>
<a:theme xmlns:a="http://schemas.openxmlformats.org/drawingml/2006/main" name="Trenner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3FAC03C5-94F4-42E6-88FE-0972B1118DF5}"/>
    </a:ext>
  </a:extLst>
</a:theme>
</file>

<file path=ppt/theme/theme4.xml><?xml version="1.0" encoding="utf-8"?>
<a:theme xmlns:a="http://schemas.openxmlformats.org/drawingml/2006/main" name="Schluss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B8C8AFF3-352E-42A7-9F1B-FCE1DD914E75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21EF2B9633EF45B00ED74936CE1464" ma:contentTypeVersion="0" ma:contentTypeDescription="Ein neues Dokument erstellen." ma:contentTypeScope="" ma:versionID="5a67c85c5c70734b78377da3cfc76d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BCD412-7FEE-477A-845F-3729BF2CF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4CB08-3815-4F3F-B585-3190817E126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956878-B267-488D-8240-571F8FBB1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Intern_Print_4-3</Template>
  <TotalTime>0</TotalTime>
  <Pages>0</Pages>
  <Words>179</Words>
  <Characters>0</Characters>
  <Application>Microsoft Office PowerPoint</Application>
  <PresentationFormat>Breitbild</PresentationFormat>
  <Lines>0</Lines>
  <Paragraphs>72</Paragraphs>
  <Slides>7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Calibri Light</vt:lpstr>
      <vt:lpstr>Courier New</vt:lpstr>
      <vt:lpstr>Gill Sans</vt:lpstr>
      <vt:lpstr>Wingdings</vt:lpstr>
      <vt:lpstr>ヒラギノ角ゴ ProN W3</vt:lpstr>
      <vt:lpstr>Standardfolienmaster</vt:lpstr>
      <vt:lpstr>Titelmaster</vt:lpstr>
      <vt:lpstr>Trennerfolienmaster</vt:lpstr>
      <vt:lpstr>Schlussfolienmaster</vt:lpstr>
      <vt:lpstr>think-cell Folie</vt:lpstr>
      <vt:lpstr>Presentation</vt:lpstr>
      <vt:lpstr>Objekt-Manager-Shellobjekt</vt:lpstr>
      <vt:lpstr> Architecture of the lowest SDN Application Layer Express Introduction </vt:lpstr>
      <vt:lpstr>Motivation for Modular Application Layer</vt:lpstr>
      <vt:lpstr>Substructure of the Modular Application Layer</vt:lpstr>
      <vt:lpstr>Learnings from the first set of applications</vt:lpstr>
      <vt:lpstr>Microservice Management</vt:lpstr>
      <vt:lpstr>Application Pattern</vt:lpstr>
      <vt:lpstr> </vt:lpstr>
    </vt:vector>
  </TitlesOfParts>
  <Company>E-Plus Mobilfunk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Two Lines, 48 pt</dc:title>
  <dc:creator>Kopping, Martin</dc:creator>
  <cp:lastModifiedBy>Thorsten Heinze</cp:lastModifiedBy>
  <cp:revision>796</cp:revision>
  <cp:lastPrinted>2020-07-24T10:55:11Z</cp:lastPrinted>
  <dcterms:created xsi:type="dcterms:W3CDTF">2017-05-05T08:30:27Z</dcterms:created>
  <dcterms:modified xsi:type="dcterms:W3CDTF">2021-12-13T09:20:17Z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traulichkeit">
    <vt:lpwstr>public</vt:lpwstr>
  </property>
  <property fmtid="{D5CDD505-2E9C-101B-9397-08002B2CF9AE}" pid="3" name="ContentTypeId">
    <vt:lpwstr>0x010100AA21EF2B9633EF45B00ED74936CE1464</vt:lpwstr>
  </property>
</Properties>
</file>