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FF"/>
    <a:srgbClr val="000048"/>
    <a:srgbClr val="000000"/>
    <a:srgbClr val="000066"/>
    <a:srgbClr val="011967"/>
    <a:srgbClr val="080808"/>
    <a:srgbClr val="231F20"/>
    <a:srgbClr val="393939"/>
    <a:srgbClr val="FFFFFF"/>
    <a:srgbClr val="2B7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84" d="100"/>
          <a:sy n="84" d="100"/>
        </p:scale>
        <p:origin x="17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40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A9D17-53EF-42BC-845F-AF44BDBDD4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76B34-73F7-4749-A5C8-2AE88B62F9FE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2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14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76B34-73F7-4749-A5C8-2AE88B62F9FE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12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22EA-C4AE-4F92-9E13-985B52B4917A}" type="slidenum">
              <a:rPr lang="en-US"/>
              <a:pPr/>
              <a:t>13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A7448-B824-4D2F-80F2-98C938BD02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584C-536A-494A-9683-B9C0DE720DF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5CD73-46AE-4E79-BFCF-6B2A34864AC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6478D-350F-4DFA-A5E7-71164301F43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89DFE-FE33-4561-BB50-8BB17DF54BD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DE718-08A5-42EB-A5AB-05043404C5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EEE03-8138-45C7-8D17-EEA568867E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0B8BE-29B4-43CF-A5F0-44778E50A1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DC0FE-38F1-4CDD-9C9A-799D4FD667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F6B8E-5225-4970-8A52-FFA4A91479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8E719-AFEA-4E20-8BDC-483475D35E5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09F3F7-9AD3-4AE6-A859-4B3C80052DE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5588000"/>
            <a:ext cx="4175125" cy="504825"/>
          </a:xfrm>
          <a:noFill/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Image </a:t>
            </a:r>
            <a:r>
              <a:rPr lang="en-US" sz="3200" dirty="0" err="1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Cartoonifier</a:t>
            </a:r>
            <a:endParaRPr lang="uk-UA" sz="320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355" y="6165304"/>
            <a:ext cx="3887341" cy="503238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Presented to: Dr. </a:t>
            </a:r>
            <a:r>
              <a:rPr lang="en-US" sz="1800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Mohamad</a:t>
            </a:r>
            <a:r>
              <a:rPr lang="en-US" sz="18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Aoude</a:t>
            </a:r>
            <a:endParaRPr lang="uk-UA" sz="18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9544" y="594454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Presented</a:t>
            </a:r>
            <a:r>
              <a:rPr lang="fr-FR" sz="20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by: Tala Karaki 5582</a:t>
            </a:r>
          </a:p>
          <a:p>
            <a:r>
              <a:rPr lang="fr-FR" sz="20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Dana </a:t>
            </a:r>
            <a:r>
              <a:rPr lang="fr-FR" sz="20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Tarhini</a:t>
            </a:r>
            <a:r>
              <a:rPr lang="fr-FR" sz="20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5640</a:t>
            </a:r>
            <a:endParaRPr lang="fr-FR" sz="20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 descr="50494_2316284541_5912628_n[1] -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355" y="44624"/>
            <a:ext cx="760287" cy="10491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881642" y="44624"/>
            <a:ext cx="4338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Lebanese University</a:t>
            </a:r>
          </a:p>
          <a:p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Faculty of Engineering III, </a:t>
            </a:r>
            <a:r>
              <a:rPr lang="en-US" b="1" dirty="0" err="1">
                <a:solidFill>
                  <a:srgbClr val="FFFFFF"/>
                </a:solidFill>
                <a:latin typeface="Book Antiqua" panose="02040602050305030304" pitchFamily="18" charset="0"/>
              </a:rPr>
              <a:t>Hadath</a:t>
            </a:r>
            <a:endParaRPr lang="ar-LB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ok Antiqua" panose="02040602050305030304" pitchFamily="18" charset="0"/>
              </a:rPr>
              <a:t>Project Plan</a:t>
            </a:r>
            <a:endParaRPr lang="fr-FR" sz="4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00582"/>
            <a:ext cx="5760640" cy="437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Libraries</a:t>
            </a:r>
            <a:r>
              <a:rPr lang="fr-FR" sz="3600" dirty="0" smtClean="0">
                <a:latin typeface="Book Antiqua" panose="02040602050305030304" pitchFamily="18" charset="0"/>
              </a:rPr>
              <a:t> and </a:t>
            </a:r>
            <a:r>
              <a:rPr lang="fr-FR" sz="3600" dirty="0" err="1" smtClean="0">
                <a:latin typeface="Book Antiqua" panose="02040602050305030304" pitchFamily="18" charset="0"/>
              </a:rPr>
              <a:t>Functions</a:t>
            </a:r>
            <a:endParaRPr lang="fr-FR" sz="3600" dirty="0" smtClean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Cartoonify</a:t>
            </a:r>
            <a:r>
              <a:rPr lang="fr-FR" sz="3600" dirty="0" smtClean="0">
                <a:latin typeface="Book Antiqua" panose="02040602050305030304" pitchFamily="18" charset="0"/>
              </a:rPr>
              <a:t>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Conclusion</a:t>
            </a:r>
            <a:endParaRPr lang="fr-FR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Cartoonify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an Image 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563887" y="2133471"/>
            <a:ext cx="1916455" cy="624387"/>
          </a:xfrm>
          <a:prstGeom prst="ellipse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Book Antiqua" panose="02040602050305030304" pitchFamily="18" charset="0"/>
              </a:rPr>
              <a:t>Start</a:t>
            </a:r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26489" y="3117898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Import  the modules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8317" y="4337335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Build</a:t>
            </a:r>
            <a:r>
              <a:rPr lang="fr-FR" dirty="0" smtClean="0">
                <a:latin typeface="Book Antiqua" panose="02040602050305030304" pitchFamily="18" charset="0"/>
              </a:rPr>
              <a:t> a File Box to </a:t>
            </a:r>
            <a:r>
              <a:rPr lang="fr-FR" dirty="0" err="1" smtClean="0">
                <a:latin typeface="Book Antiqua" panose="02040602050305030304" pitchFamily="18" charset="0"/>
              </a:rPr>
              <a:t>choose</a:t>
            </a:r>
            <a:r>
              <a:rPr lang="fr-FR" dirty="0" smtClean="0">
                <a:latin typeface="Book Antiqua" panose="02040602050305030304" pitchFamily="18" charset="0"/>
              </a:rPr>
              <a:t> a file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7979" y="5445224"/>
            <a:ext cx="244827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Store the image in </a:t>
            </a:r>
            <a:r>
              <a:rPr lang="fr-FR" dirty="0" err="1" smtClean="0">
                <a:latin typeface="Book Antiqua" panose="02040602050305030304" pitchFamily="18" charset="0"/>
              </a:rPr>
              <a:t>forms</a:t>
            </a:r>
            <a:r>
              <a:rPr lang="fr-FR" dirty="0" smtClean="0">
                <a:latin typeface="Book Antiqua" panose="02040602050305030304" pitchFamily="18" charset="0"/>
              </a:rPr>
              <a:t> of </a:t>
            </a:r>
            <a:r>
              <a:rPr lang="fr-FR" dirty="0" err="1" smtClean="0">
                <a:latin typeface="Book Antiqua" panose="02040602050305030304" pitchFamily="18" charset="0"/>
              </a:rPr>
              <a:t>number</a:t>
            </a:r>
            <a:endParaRPr lang="fr-FR" dirty="0">
              <a:latin typeface="Book Antiqua" panose="02040602050305030304" pitchFamily="18" charset="0"/>
            </a:endParaRPr>
          </a:p>
        </p:txBody>
      </p:sp>
      <p:cxnSp>
        <p:nvCxnSpPr>
          <p:cNvPr id="16" name="Straight Arrow Connector 15"/>
          <p:cNvCxnSpPr>
            <a:stCxn id="2" idx="4"/>
            <a:endCxn id="3" idx="0"/>
          </p:cNvCxnSpPr>
          <p:nvPr/>
        </p:nvCxnSpPr>
        <p:spPr>
          <a:xfrm>
            <a:off x="4522115" y="2757858"/>
            <a:ext cx="0" cy="360040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522115" y="3837978"/>
            <a:ext cx="1828" cy="499357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flipH="1">
            <a:off x="4522115" y="5057415"/>
            <a:ext cx="1828" cy="387809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Cartoonify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an Image 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27409" y="2420888"/>
            <a:ext cx="3528391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Change </a:t>
            </a:r>
            <a:r>
              <a:rPr lang="fr-FR" dirty="0" err="1" smtClean="0">
                <a:latin typeface="Book Antiqua" panose="02040602050305030304" pitchFamily="18" charset="0"/>
              </a:rPr>
              <a:t>colors</a:t>
            </a:r>
            <a:r>
              <a:rPr lang="fr-FR" dirty="0" smtClean="0">
                <a:latin typeface="Book Antiqua" panose="02040602050305030304" pitchFamily="18" charset="0"/>
              </a:rPr>
              <a:t> of the image </a:t>
            </a:r>
            <a:r>
              <a:rPr lang="fr-FR" dirty="0" err="1" smtClean="0">
                <a:latin typeface="Book Antiqua" panose="02040602050305030304" pitchFamily="18" charset="0"/>
              </a:rPr>
              <a:t>from</a:t>
            </a:r>
            <a:r>
              <a:rPr lang="fr-FR" dirty="0" smtClean="0">
                <a:latin typeface="Book Antiqua" panose="02040602050305030304" pitchFamily="18" charset="0"/>
              </a:rPr>
              <a:t> BGR to RGB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60232" y="3873974"/>
            <a:ext cx="2273917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Print</a:t>
            </a:r>
            <a:r>
              <a:rPr lang="fr-FR" dirty="0" smtClean="0">
                <a:latin typeface="Book Antiqua" panose="02040602050305030304" pitchFamily="18" charset="0"/>
              </a:rPr>
              <a:t> « Image not </a:t>
            </a:r>
            <a:r>
              <a:rPr lang="fr-FR" dirty="0" err="1" smtClean="0">
                <a:latin typeface="Book Antiqua" panose="02040602050305030304" pitchFamily="18" charset="0"/>
              </a:rPr>
              <a:t>Found</a:t>
            </a:r>
            <a:r>
              <a:rPr lang="fr-FR" dirty="0" smtClean="0">
                <a:latin typeface="Book Antiqua" panose="02040602050305030304" pitchFamily="18" charset="0"/>
              </a:rPr>
              <a:t> »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532" y="3873974"/>
            <a:ext cx="244827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Resize</a:t>
            </a:r>
            <a:r>
              <a:rPr lang="fr-FR" dirty="0" smtClean="0">
                <a:latin typeface="Book Antiqua" panose="02040602050305030304" pitchFamily="18" charset="0"/>
              </a:rPr>
              <a:t> the image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3439476" y="3767258"/>
            <a:ext cx="2304255" cy="936104"/>
          </a:xfrm>
          <a:prstGeom prst="flowChartDecision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Image </a:t>
            </a:r>
            <a:r>
              <a:rPr lang="fr-FR" dirty="0" err="1" smtClean="0">
                <a:latin typeface="Book Antiqua" panose="02040602050305030304" pitchFamily="18" charset="0"/>
              </a:rPr>
              <a:t>is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found</a:t>
            </a:r>
            <a:r>
              <a:rPr lang="fr-FR" dirty="0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11" name="Oval 10"/>
          <p:cNvSpPr/>
          <p:nvPr/>
        </p:nvSpPr>
        <p:spPr>
          <a:xfrm>
            <a:off x="6861086" y="5517232"/>
            <a:ext cx="1872208" cy="648072"/>
          </a:xfrm>
          <a:prstGeom prst="ellipse">
            <a:avLst/>
          </a:prstGeom>
          <a:solidFill>
            <a:srgbClr val="00004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Terminate</a:t>
            </a:r>
            <a:endParaRPr lang="fr-FR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9137" y="5328356"/>
            <a:ext cx="244827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Transform</a:t>
            </a:r>
            <a:r>
              <a:rPr lang="fr-FR" dirty="0" smtClean="0">
                <a:latin typeface="Book Antiqua" panose="02040602050305030304" pitchFamily="18" charset="0"/>
              </a:rPr>
              <a:t> the image </a:t>
            </a:r>
            <a:r>
              <a:rPr lang="fr-FR" dirty="0" err="1" smtClean="0">
                <a:latin typeface="Book Antiqua" panose="02040602050305030304" pitchFamily="18" charset="0"/>
              </a:rPr>
              <a:t>into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grayscale</a:t>
            </a:r>
            <a:r>
              <a:rPr lang="fr-FR" dirty="0" smtClean="0">
                <a:latin typeface="Book Antiqua" panose="02040602050305030304" pitchFamily="18" charset="0"/>
              </a:rPr>
              <a:t> image</a:t>
            </a:r>
            <a:endParaRPr lang="fr-FR" dirty="0">
              <a:latin typeface="Book Antiqua" panose="02040602050305030304" pitchFamily="18" charset="0"/>
            </a:endParaRPr>
          </a:p>
        </p:txBody>
      </p:sp>
      <p:cxnSp>
        <p:nvCxnSpPr>
          <p:cNvPr id="13" name="Straight Arrow Connector 12"/>
          <p:cNvCxnSpPr>
            <a:endCxn id="3" idx="0"/>
          </p:cNvCxnSpPr>
          <p:nvPr/>
        </p:nvCxnSpPr>
        <p:spPr>
          <a:xfrm>
            <a:off x="4591604" y="1988840"/>
            <a:ext cx="1" cy="43204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0" idx="0"/>
          </p:cNvCxnSpPr>
          <p:nvPr/>
        </p:nvCxnSpPr>
        <p:spPr>
          <a:xfrm flipH="1">
            <a:off x="4591604" y="3140968"/>
            <a:ext cx="1" cy="626290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7" idx="1"/>
          </p:cNvCxnSpPr>
          <p:nvPr/>
        </p:nvCxnSpPr>
        <p:spPr>
          <a:xfrm flipV="1">
            <a:off x="5743731" y="4234014"/>
            <a:ext cx="916501" cy="1296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8" idx="3"/>
          </p:cNvCxnSpPr>
          <p:nvPr/>
        </p:nvCxnSpPr>
        <p:spPr>
          <a:xfrm flipH="1" flipV="1">
            <a:off x="2807804" y="4234014"/>
            <a:ext cx="631672" cy="1296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 flipH="1">
            <a:off x="7797190" y="4594054"/>
            <a:ext cx="1" cy="923178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5" idx="0"/>
          </p:cNvCxnSpPr>
          <p:nvPr/>
        </p:nvCxnSpPr>
        <p:spPr>
          <a:xfrm>
            <a:off x="1583668" y="4594054"/>
            <a:ext cx="19605" cy="734302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1603273" y="6048436"/>
            <a:ext cx="0" cy="622220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7748" y="3933056"/>
            <a:ext cx="8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NO</a:t>
            </a:r>
            <a:endParaRPr lang="fr-FR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6813" y="39330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YES</a:t>
            </a:r>
            <a:endParaRPr lang="fr-FR" dirty="0">
              <a:solidFill>
                <a:srgbClr val="000048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Cartoonify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an Image 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7492" y="2156172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Smoothen</a:t>
            </a:r>
            <a:r>
              <a:rPr lang="fr-FR" dirty="0" smtClean="0">
                <a:latin typeface="Book Antiqua" panose="02040602050305030304" pitchFamily="18" charset="0"/>
              </a:rPr>
              <a:t> the </a:t>
            </a:r>
            <a:r>
              <a:rPr lang="fr-FR" dirty="0" err="1" smtClean="0">
                <a:latin typeface="Book Antiqua" panose="02040602050305030304" pitchFamily="18" charset="0"/>
              </a:rPr>
              <a:t>grayscal</a:t>
            </a:r>
            <a:r>
              <a:rPr lang="fr-FR" dirty="0" smtClean="0">
                <a:latin typeface="Book Antiqua" panose="02040602050305030304" pitchFamily="18" charset="0"/>
              </a:rPr>
              <a:t> image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492" y="3266255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Retrieve</a:t>
            </a:r>
            <a:r>
              <a:rPr lang="fr-FR" dirty="0" smtClean="0">
                <a:latin typeface="Book Antiqua" panose="02040602050305030304" pitchFamily="18" charset="0"/>
              </a:rPr>
              <a:t> the </a:t>
            </a:r>
            <a:r>
              <a:rPr lang="fr-FR" dirty="0" err="1" smtClean="0">
                <a:latin typeface="Book Antiqua" panose="02040602050305030304" pitchFamily="18" charset="0"/>
              </a:rPr>
              <a:t>edges</a:t>
            </a:r>
            <a:r>
              <a:rPr lang="fr-FR" dirty="0" smtClean="0">
                <a:latin typeface="Book Antiqua" panose="02040602050305030304" pitchFamily="18" charset="0"/>
              </a:rPr>
              <a:t> of the image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982" y="4364841"/>
            <a:ext cx="244827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Smoothen</a:t>
            </a:r>
            <a:r>
              <a:rPr lang="fr-FR" dirty="0" smtClean="0">
                <a:latin typeface="Book Antiqua" panose="02040602050305030304" pitchFamily="18" charset="0"/>
              </a:rPr>
              <a:t> the original image</a:t>
            </a:r>
            <a:endParaRPr lang="fr-FR" dirty="0">
              <a:latin typeface="Book Antiqua" panose="02040602050305030304" pitchFamily="18" charset="0"/>
            </a:endParaRPr>
          </a:p>
        </p:txBody>
      </p: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1903118" y="1796132"/>
            <a:ext cx="0" cy="360040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1903118" y="2876252"/>
            <a:ext cx="0" cy="390003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1903118" y="3986335"/>
            <a:ext cx="0" cy="378506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2718" y="5474924"/>
            <a:ext cx="2740800" cy="86645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Combine the </a:t>
            </a:r>
            <a:r>
              <a:rPr lang="fr-FR" dirty="0" err="1" smtClean="0">
                <a:latin typeface="Book Antiqua" panose="02040602050305030304" pitchFamily="18" charset="0"/>
              </a:rPr>
              <a:t>retrieved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edges</a:t>
            </a:r>
            <a:r>
              <a:rPr lang="fr-FR" dirty="0" smtClean="0">
                <a:latin typeface="Book Antiqua" panose="02040602050305030304" pitchFamily="18" charset="0"/>
              </a:rPr>
              <a:t> and the </a:t>
            </a:r>
            <a:r>
              <a:rPr lang="fr-FR" dirty="0" err="1" smtClean="0">
                <a:latin typeface="Book Antiqua" panose="02040602050305030304" pitchFamily="18" charset="0"/>
              </a:rPr>
              <a:t>smoothen</a:t>
            </a:r>
            <a:r>
              <a:rPr lang="fr-FR" dirty="0" smtClean="0">
                <a:latin typeface="Book Antiqua" panose="02040602050305030304" pitchFamily="18" charset="0"/>
              </a:rPr>
              <a:t> image</a:t>
            </a:r>
            <a:endParaRPr lang="fr-FR" dirty="0">
              <a:latin typeface="Book Antiqua" panose="0204060205030503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8" idx="0"/>
          </p:cNvCxnSpPr>
          <p:nvPr/>
        </p:nvCxnSpPr>
        <p:spPr>
          <a:xfrm>
            <a:off x="1903118" y="5084921"/>
            <a:ext cx="0" cy="390003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748409" y="2161469"/>
            <a:ext cx="2952328" cy="5993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Plot the </a:t>
            </a:r>
            <a:r>
              <a:rPr lang="fr-FR" dirty="0" err="1" smtClean="0">
                <a:latin typeface="Book Antiqua" panose="02040602050305030304" pitchFamily="18" charset="0"/>
              </a:rPr>
              <a:t>whole</a:t>
            </a:r>
            <a:r>
              <a:rPr lang="fr-FR" dirty="0" smtClean="0">
                <a:latin typeface="Book Antiqua" panose="02040602050305030304" pitchFamily="18" charset="0"/>
              </a:rPr>
              <a:t> transition 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74423" y="3266255"/>
            <a:ext cx="2700300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ook Antiqua" panose="02040602050305030304" pitchFamily="18" charset="0"/>
              </a:rPr>
              <a:t>Save the </a:t>
            </a:r>
            <a:r>
              <a:rPr lang="fr-FR" dirty="0" err="1" smtClean="0">
                <a:latin typeface="Book Antiqua" panose="02040602050305030304" pitchFamily="18" charset="0"/>
              </a:rPr>
              <a:t>resultant</a:t>
            </a:r>
            <a:r>
              <a:rPr lang="fr-FR" dirty="0" smtClean="0">
                <a:latin typeface="Book Antiqua" panose="02040602050305030304" pitchFamily="18" charset="0"/>
              </a:rPr>
              <a:t> image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95197" y="4364841"/>
            <a:ext cx="2700300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Make</a:t>
            </a:r>
            <a:r>
              <a:rPr lang="fr-FR" dirty="0" smtClean="0">
                <a:latin typeface="Book Antiqua" panose="02040602050305030304" pitchFamily="18" charset="0"/>
              </a:rPr>
              <a:t> the main </a:t>
            </a:r>
            <a:r>
              <a:rPr lang="fr-FR" dirty="0" err="1" smtClean="0">
                <a:latin typeface="Book Antiqua" panose="02040602050305030304" pitchFamily="18" charset="0"/>
              </a:rPr>
              <a:t>window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09378" y="5454882"/>
            <a:ext cx="2671939" cy="86513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Make</a:t>
            </a:r>
            <a:r>
              <a:rPr lang="fr-FR" dirty="0" smtClean="0">
                <a:latin typeface="Book Antiqua" panose="02040602050305030304" pitchFamily="18" charset="0"/>
              </a:rPr>
              <a:t> the </a:t>
            </a:r>
            <a:r>
              <a:rPr lang="fr-FR" dirty="0" err="1" smtClean="0">
                <a:latin typeface="Book Antiqua" panose="02040602050305030304" pitchFamily="18" charset="0"/>
              </a:rPr>
              <a:t>cartoonify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button</a:t>
            </a:r>
            <a:r>
              <a:rPr lang="fr-FR" dirty="0" smtClean="0">
                <a:latin typeface="Book Antiqua" panose="02040602050305030304" pitchFamily="18" charset="0"/>
              </a:rPr>
              <a:t> in the main </a:t>
            </a:r>
            <a:r>
              <a:rPr lang="fr-FR" dirty="0" err="1" smtClean="0">
                <a:latin typeface="Book Antiqua" panose="02040602050305030304" pitchFamily="18" charset="0"/>
              </a:rPr>
              <a:t>window</a:t>
            </a:r>
            <a:endParaRPr lang="fr-FR" b="1" dirty="0">
              <a:latin typeface="Book Antiqua" panose="02040602050305030304" pitchFamily="18" charset="0"/>
            </a:endParaRPr>
          </a:p>
        </p:txBody>
      </p:sp>
      <p:cxnSp>
        <p:nvCxnSpPr>
          <p:cNvPr id="35" name="Elbow Connector 34"/>
          <p:cNvCxnSpPr>
            <a:stCxn id="18" idx="2"/>
            <a:endCxn id="30" idx="0"/>
          </p:cNvCxnSpPr>
          <p:nvPr/>
        </p:nvCxnSpPr>
        <p:spPr>
          <a:xfrm rot="5400000" flipH="1" flipV="1">
            <a:off x="2473892" y="1590694"/>
            <a:ext cx="4179905" cy="5321455"/>
          </a:xfrm>
          <a:prstGeom prst="bentConnector5">
            <a:avLst>
              <a:gd name="adj1" fmla="val -5469"/>
              <a:gd name="adj2" fmla="val 49006"/>
              <a:gd name="adj3" fmla="val 105469"/>
            </a:avLst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>
            <a:off x="7224573" y="2760849"/>
            <a:ext cx="0" cy="505406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2" idx="0"/>
          </p:cNvCxnSpPr>
          <p:nvPr/>
        </p:nvCxnSpPr>
        <p:spPr>
          <a:xfrm>
            <a:off x="7224573" y="3986335"/>
            <a:ext cx="20774" cy="378506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  <a:endCxn id="33" idx="0"/>
          </p:cNvCxnSpPr>
          <p:nvPr/>
        </p:nvCxnSpPr>
        <p:spPr>
          <a:xfrm>
            <a:off x="7245347" y="5084921"/>
            <a:ext cx="1" cy="369961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</p:cNvCxnSpPr>
          <p:nvPr/>
        </p:nvCxnSpPr>
        <p:spPr>
          <a:xfrm flipH="1">
            <a:off x="7245347" y="6320012"/>
            <a:ext cx="1" cy="349348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Cartoonify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an Image 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520583" y="5301208"/>
            <a:ext cx="1916455" cy="624387"/>
          </a:xfrm>
          <a:prstGeom prst="ellipse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Book Antiqua" panose="02040602050305030304" pitchFamily="18" charset="0"/>
              </a:rPr>
              <a:t>END</a:t>
            </a:r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83184" y="2564904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Make</a:t>
            </a:r>
            <a:r>
              <a:rPr lang="fr-FR" dirty="0" smtClean="0">
                <a:latin typeface="Book Antiqua" panose="02040602050305030304" pitchFamily="18" charset="0"/>
              </a:rPr>
              <a:t> a </a:t>
            </a:r>
            <a:r>
              <a:rPr lang="fr-FR" dirty="0" err="1" smtClean="0">
                <a:latin typeface="Book Antiqua" panose="02040602050305030304" pitchFamily="18" charset="0"/>
              </a:rPr>
              <a:t>save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button</a:t>
            </a:r>
            <a:r>
              <a:rPr lang="fr-FR" dirty="0" smtClean="0">
                <a:latin typeface="Book Antiqua" panose="02040602050305030304" pitchFamily="18" charset="0"/>
              </a:rPr>
              <a:t> in the main </a:t>
            </a:r>
            <a:r>
              <a:rPr lang="fr-FR" dirty="0" err="1" smtClean="0">
                <a:latin typeface="Book Antiqua" panose="02040602050305030304" pitchFamily="18" charset="0"/>
              </a:rPr>
              <a:t>window</a:t>
            </a: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83184" y="3933056"/>
            <a:ext cx="2391252" cy="720080"/>
          </a:xfrm>
          <a:prstGeom prst="roundRect">
            <a:avLst/>
          </a:prstGeom>
          <a:solidFill>
            <a:srgbClr val="000048"/>
          </a:solidFill>
          <a:ln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ook Antiqua" panose="02040602050305030304" pitchFamily="18" charset="0"/>
              </a:rPr>
              <a:t>Build</a:t>
            </a:r>
            <a:r>
              <a:rPr lang="fr-FR" dirty="0" smtClean="0">
                <a:latin typeface="Book Antiqua" panose="02040602050305030304" pitchFamily="18" charset="0"/>
              </a:rPr>
              <a:t> the </a:t>
            </a:r>
            <a:r>
              <a:rPr lang="fr-FR" dirty="0" err="1" smtClean="0">
                <a:latin typeface="Book Antiqua" panose="02040602050305030304" pitchFamily="18" charset="0"/>
              </a:rPr>
              <a:t>tkinter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 smtClean="0">
                <a:latin typeface="Book Antiqua" panose="02040602050305030304" pitchFamily="18" charset="0"/>
              </a:rPr>
              <a:t>window</a:t>
            </a:r>
            <a:endParaRPr lang="fr-FR" dirty="0">
              <a:latin typeface="Book Antiqua" panose="02040602050305030304" pitchFamily="18" charset="0"/>
            </a:endParaRPr>
          </a:p>
        </p:txBody>
      </p: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478810" y="3284984"/>
            <a:ext cx="0" cy="648072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2" idx="0"/>
          </p:cNvCxnSpPr>
          <p:nvPr/>
        </p:nvCxnSpPr>
        <p:spPr>
          <a:xfrm>
            <a:off x="4478810" y="4653136"/>
            <a:ext cx="1" cy="648072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" idx="0"/>
          </p:cNvCxnSpPr>
          <p:nvPr/>
        </p:nvCxnSpPr>
        <p:spPr>
          <a:xfrm>
            <a:off x="4478810" y="1988840"/>
            <a:ext cx="0" cy="576064"/>
          </a:xfrm>
          <a:prstGeom prst="straightConnector1">
            <a:avLst/>
          </a:prstGeom>
          <a:ln>
            <a:solidFill>
              <a:srgbClr val="000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ok Antiqua" panose="02040602050305030304" pitchFamily="18" charset="0"/>
              </a:rPr>
              <a:t>Project Plan</a:t>
            </a:r>
            <a:endParaRPr lang="fr-FR" sz="4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00582"/>
            <a:ext cx="5760640" cy="437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Libraries</a:t>
            </a:r>
            <a:r>
              <a:rPr lang="fr-FR" sz="3600" dirty="0" smtClean="0">
                <a:latin typeface="Book Antiqua" panose="02040602050305030304" pitchFamily="18" charset="0"/>
              </a:rPr>
              <a:t> and </a:t>
            </a:r>
            <a:r>
              <a:rPr lang="fr-FR" sz="3600" dirty="0" err="1" smtClean="0">
                <a:latin typeface="Book Antiqua" panose="02040602050305030304" pitchFamily="18" charset="0"/>
              </a:rPr>
              <a:t>Functions</a:t>
            </a:r>
            <a:endParaRPr lang="fr-FR" sz="3600" dirty="0" smtClean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Cartoonify</a:t>
            </a:r>
            <a:r>
              <a:rPr lang="fr-FR" sz="3600" dirty="0" smtClean="0">
                <a:latin typeface="Book Antiqua" panose="02040602050305030304" pitchFamily="18" charset="0"/>
              </a:rPr>
              <a:t>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Conclusion</a:t>
            </a:r>
            <a:endParaRPr lang="fr-FR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4248" y="1268760"/>
            <a:ext cx="213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Conclusion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708920"/>
            <a:ext cx="74168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An </a:t>
            </a: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image </a:t>
            </a:r>
            <a:r>
              <a:rPr lang="en-US" sz="2400" dirty="0" err="1">
                <a:solidFill>
                  <a:srgbClr val="000048"/>
                </a:solidFill>
                <a:latin typeface="Book Antiqua" panose="02040602050305030304" pitchFamily="18" charset="0"/>
              </a:rPr>
              <a:t>cartoonifier</a:t>
            </a: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 application is finally </a:t>
            </a: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made.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We </a:t>
            </a: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think that this application can put a smile on anyone's </a:t>
            </a: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face.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W</a:t>
            </a: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ith </a:t>
            </a: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machine learning in </a:t>
            </a:r>
            <a:r>
              <a:rPr lang="en-US" sz="2400" dirty="0" smtClean="0">
                <a:solidFill>
                  <a:srgbClr val="000048"/>
                </a:solidFill>
                <a:latin typeface="Book Antiqua" panose="02040602050305030304" pitchFamily="18" charset="0"/>
              </a:rPr>
              <a:t>python ' </a:t>
            </a:r>
            <a:r>
              <a:rPr lang="en-US" sz="2400" dirty="0">
                <a:solidFill>
                  <a:srgbClr val="000048"/>
                </a:solidFill>
                <a:latin typeface="Book Antiqua" panose="02040602050305030304" pitchFamily="18" charset="0"/>
              </a:rPr>
              <a:t>The sky is the limit '.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5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16663" y="2492896"/>
            <a:ext cx="3816424" cy="2160240"/>
          </a:xfrm>
          <a:noFill/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>Thank You For Your Attention!</a:t>
            </a:r>
            <a:endParaRPr lang="uk-UA" sz="3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ok Antiqua" panose="02040602050305030304" pitchFamily="18" charset="0"/>
              </a:rPr>
              <a:t>Project Plan</a:t>
            </a:r>
            <a:endParaRPr lang="fr-FR" sz="4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00582"/>
            <a:ext cx="5760640" cy="437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Libraries</a:t>
            </a:r>
            <a:r>
              <a:rPr lang="fr-FR" sz="3600" dirty="0" smtClean="0">
                <a:latin typeface="Book Antiqua" panose="02040602050305030304" pitchFamily="18" charset="0"/>
              </a:rPr>
              <a:t> and </a:t>
            </a:r>
            <a:r>
              <a:rPr lang="fr-FR" sz="3600" dirty="0" err="1" smtClean="0">
                <a:latin typeface="Book Antiqua" panose="02040602050305030304" pitchFamily="18" charset="0"/>
              </a:rPr>
              <a:t>Functions</a:t>
            </a:r>
            <a:endParaRPr lang="fr-FR" sz="3600" dirty="0" smtClean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Cartoonify</a:t>
            </a:r>
            <a:r>
              <a:rPr lang="fr-FR" sz="3600" dirty="0" smtClean="0">
                <a:latin typeface="Book Antiqua" panose="02040602050305030304" pitchFamily="18" charset="0"/>
              </a:rPr>
              <a:t>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Conclusion</a:t>
            </a:r>
            <a:endParaRPr lang="fr-FR" sz="3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ok Antiqua" panose="02040602050305030304" pitchFamily="18" charset="0"/>
              </a:rPr>
              <a:t>Project Plan</a:t>
            </a:r>
            <a:endParaRPr lang="fr-FR" sz="4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00582"/>
            <a:ext cx="5760640" cy="437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Libraries</a:t>
            </a:r>
            <a:r>
              <a:rPr lang="fr-FR" sz="3600" dirty="0" smtClean="0">
                <a:latin typeface="Book Antiqua" panose="02040602050305030304" pitchFamily="18" charset="0"/>
              </a:rPr>
              <a:t> and </a:t>
            </a:r>
            <a:r>
              <a:rPr lang="fr-FR" sz="3600" dirty="0" err="1" smtClean="0">
                <a:latin typeface="Book Antiqua" panose="02040602050305030304" pitchFamily="18" charset="0"/>
              </a:rPr>
              <a:t>Functions</a:t>
            </a:r>
            <a:endParaRPr lang="fr-FR" sz="3600" dirty="0" smtClean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Cartoonify</a:t>
            </a:r>
            <a:r>
              <a:rPr lang="fr-FR" sz="3600" dirty="0" smtClean="0">
                <a:latin typeface="Book Antiqua" panose="02040602050305030304" pitchFamily="18" charset="0"/>
              </a:rPr>
              <a:t>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Conclusion</a:t>
            </a:r>
            <a:endParaRPr lang="fr-FR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6896" y="1196752"/>
            <a:ext cx="2767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80808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6403" r="17713" b="2354"/>
          <a:stretch/>
        </p:blipFill>
        <p:spPr>
          <a:xfrm>
            <a:off x="1475656" y="2352341"/>
            <a:ext cx="6284792" cy="447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ok Antiqua" panose="02040602050305030304" pitchFamily="18" charset="0"/>
              </a:rPr>
              <a:t>Project Plan</a:t>
            </a:r>
            <a:endParaRPr lang="fr-FR" sz="4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00582"/>
            <a:ext cx="5760640" cy="437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Libraries</a:t>
            </a:r>
            <a:r>
              <a:rPr lang="fr-FR" sz="3600" dirty="0" smtClean="0">
                <a:latin typeface="Book Antiqua" panose="02040602050305030304" pitchFamily="18" charset="0"/>
              </a:rPr>
              <a:t> and </a:t>
            </a:r>
            <a:r>
              <a:rPr lang="fr-FR" sz="3600" dirty="0" err="1" smtClean="0">
                <a:latin typeface="Book Antiqua" panose="02040602050305030304" pitchFamily="18" charset="0"/>
              </a:rPr>
              <a:t>Functions</a:t>
            </a:r>
            <a:endParaRPr lang="fr-FR" sz="3600" dirty="0" smtClean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Book Antiqua" panose="02040602050305030304" pitchFamily="18" charset="0"/>
              </a:rPr>
              <a:t>Cartoonify</a:t>
            </a:r>
            <a:r>
              <a:rPr lang="fr-FR" sz="3600" dirty="0" smtClean="0">
                <a:latin typeface="Book Antiqua" panose="02040602050305030304" pitchFamily="18" charset="0"/>
              </a:rPr>
              <a:t>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Book Antiqua" panose="02040602050305030304" pitchFamily="18" charset="0"/>
              </a:rPr>
              <a:t>Conclusion</a:t>
            </a:r>
            <a:endParaRPr lang="fr-FR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Libraries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&amp; </a:t>
            </a:r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Functions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2" y="2169609"/>
            <a:ext cx="8260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2400" b="1" dirty="0" err="1" smtClean="0">
                <a:solidFill>
                  <a:srgbClr val="080808"/>
                </a:solidFill>
                <a:latin typeface="Book Antiqua" panose="02040602050305030304" pitchFamily="18" charset="0"/>
              </a:rPr>
              <a:t>OpenCV</a:t>
            </a:r>
            <a:endParaRPr lang="fr-FR" sz="2400" b="1" dirty="0" smtClean="0">
              <a:solidFill>
                <a:srgbClr val="080808"/>
              </a:solidFill>
              <a:latin typeface="Book Antiqua" panose="0204060205030503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80808"/>
                </a:solidFill>
                <a:latin typeface="Book Antiqua" panose="02040602050305030304" pitchFamily="18" charset="0"/>
              </a:rPr>
              <a:t>OpenCV-Python</a:t>
            </a:r>
            <a:r>
              <a:rPr lang="en-US" sz="2000" dirty="0">
                <a:solidFill>
                  <a:srgbClr val="080808"/>
                </a:solidFill>
                <a:latin typeface="Book Antiqua" panose="02040602050305030304" pitchFamily="18" charset="0"/>
              </a:rPr>
              <a:t> is a library of Python bindings designed to solve </a:t>
            </a:r>
            <a:r>
              <a:rPr lang="en-US" sz="2000" dirty="0" smtClean="0">
                <a:solidFill>
                  <a:srgbClr val="080808"/>
                </a:solidFill>
                <a:latin typeface="Book Antiqua" panose="02040602050305030304" pitchFamily="18" charset="0"/>
              </a:rPr>
              <a:t>    computer </a:t>
            </a:r>
            <a:r>
              <a:rPr lang="en-US" sz="2000" dirty="0">
                <a:solidFill>
                  <a:srgbClr val="080808"/>
                </a:solidFill>
                <a:latin typeface="Book Antiqua" panose="02040602050305030304" pitchFamily="18" charset="0"/>
              </a:rPr>
              <a:t>vision problems.</a:t>
            </a:r>
          </a:p>
          <a:p>
            <a:endParaRPr lang="fr-FR" sz="2400" b="1" dirty="0">
              <a:solidFill>
                <a:srgbClr val="080808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2" y="4077072"/>
            <a:ext cx="8927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 err="1" smtClean="0">
                <a:solidFill>
                  <a:srgbClr val="080808"/>
                </a:solidFill>
                <a:latin typeface="Book Antiqua" panose="02040602050305030304" pitchFamily="18" charset="0"/>
              </a:rPr>
              <a:t>EasyGUI</a:t>
            </a:r>
            <a:endParaRPr lang="fr-FR" sz="2400" b="1" dirty="0" smtClean="0">
              <a:solidFill>
                <a:srgbClr val="080808"/>
              </a:solidFill>
              <a:latin typeface="Book Antiqua" panose="0204060205030503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This library is used to open the </a:t>
            </a: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filebox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It allows us to select any file from our system</a:t>
            </a:r>
            <a:endParaRPr lang="fr-FR" sz="2000" dirty="0"/>
          </a:p>
          <a:p>
            <a:endParaRPr lang="fr-FR" sz="2400" b="1" dirty="0">
              <a:solidFill>
                <a:srgbClr val="080808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Libraries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&amp; </a:t>
            </a:r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Functions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280617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 err="1" smtClean="0">
                <a:solidFill>
                  <a:srgbClr val="080808"/>
                </a:solidFill>
                <a:latin typeface="Book Antiqua" panose="02040602050305030304" pitchFamily="18" charset="0"/>
              </a:rPr>
              <a:t>NumPy</a:t>
            </a:r>
            <a:endParaRPr lang="fr-FR" sz="2400" b="1" dirty="0" smtClean="0">
              <a:solidFill>
                <a:srgbClr val="080808"/>
              </a:solidFill>
              <a:latin typeface="Book Antiqua" panose="0204060205030503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This library is used for multi-dimensional arrays and matrices.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It’s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used to store the image</a:t>
            </a:r>
            <a:r>
              <a:rPr lang="en-US" sz="2000" dirty="0">
                <a:latin typeface="Book Antiqua" panose="02040602050305030304" pitchFamily="18" charset="0"/>
              </a:rPr>
              <a:t>. </a:t>
            </a:r>
          </a:p>
          <a:p>
            <a:endParaRPr lang="fr-FR" sz="2400" b="1" dirty="0">
              <a:solidFill>
                <a:srgbClr val="080808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14908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Imageio</a:t>
            </a:r>
            <a:endParaRPr lang="en-US" sz="2400" b="1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provides an easy interface to read and write a wide range of image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0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Libraries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&amp; </a:t>
            </a:r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Functions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450593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Sys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It provides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functions and variables which are used to manipulate different parts of the Python Runtime Environment.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293096"/>
            <a:ext cx="71662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Matplotlib.pyplot</a:t>
            </a:r>
            <a:endParaRPr lang="en-US" sz="24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It’s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a collection of functions that make </a:t>
            </a: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matplotlib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 work like MATLAB</a:t>
            </a:r>
            <a:r>
              <a:rPr lang="en-US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8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134076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Libraries</a:t>
            </a:r>
            <a:r>
              <a:rPr lang="fr-FR" sz="2400" b="1" dirty="0" smtClean="0">
                <a:solidFill>
                  <a:srgbClr val="231F20"/>
                </a:solidFill>
                <a:latin typeface="Book Antiqua" panose="02040602050305030304" pitchFamily="18" charset="0"/>
              </a:rPr>
              <a:t> &amp; </a:t>
            </a:r>
            <a:r>
              <a:rPr lang="fr-FR" sz="2400" b="1" dirty="0" err="1" smtClean="0">
                <a:solidFill>
                  <a:srgbClr val="231F20"/>
                </a:solidFill>
                <a:latin typeface="Book Antiqua" panose="02040602050305030304" pitchFamily="18" charset="0"/>
              </a:rPr>
              <a:t>Functions</a:t>
            </a:r>
            <a:endParaRPr lang="fr-FR" sz="2400" b="1" dirty="0">
              <a:solidFill>
                <a:srgbClr val="231F2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450593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Book Antiqua" panose="02040602050305030304" pitchFamily="18" charset="0"/>
              </a:rPr>
              <a:t>OS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It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 provides functions for interacting with the operating system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868194"/>
            <a:ext cx="84969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Tkinter</a:t>
            </a:r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Tkinter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 is a standard library in python used for creating Graphical User Interface (GUI) for Desktop Applications</a:t>
            </a: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70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343</Words>
  <Application>Microsoft Office PowerPoint</Application>
  <PresentationFormat>On-screen Show (4:3)</PresentationFormat>
  <Paragraphs>98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Wingdings</vt:lpstr>
      <vt:lpstr>template</vt:lpstr>
      <vt:lpstr>Custom Design</vt:lpstr>
      <vt:lpstr>Image Cartoonifier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Tala Karaki</cp:lastModifiedBy>
  <cp:revision>116</cp:revision>
  <dcterms:created xsi:type="dcterms:W3CDTF">2006-06-13T13:38:55Z</dcterms:created>
  <dcterms:modified xsi:type="dcterms:W3CDTF">2021-07-23T16:29:16Z</dcterms:modified>
</cp:coreProperties>
</file>