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70" r:id="rId12"/>
    <p:sldId id="271" r:id="rId13"/>
  </p:sldIdLst>
  <p:sldSz cx="12192000" cy="6858000"/>
  <p:notesSz cx="6858000" cy="9144000"/>
  <p:embeddedFontLst>
    <p:embeddedFont>
      <p:font typeface="Candara" panose="020E050203030302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0/YoF/zX2uhawWWVyQAhC55k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f1760d3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g77f1760d3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7f1760d3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77f1760d3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7f1760d3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g77f1760d3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805ce430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805ce430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805ce430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7805ce430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096962"/>
            <a:ext cx="9144000" cy="106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smtClean="0"/>
              <a:t>4t</a:t>
            </a:r>
            <a:r>
              <a:rPr lang="en-US" sz="60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6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PRACTICA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21415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“Clústers”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239712" y="307975"/>
            <a:ext cx="45783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ESTADÍSTICA PARA EL ANÁLISIS ESTADÍSTICO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PUCP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4225" y="3505200"/>
            <a:ext cx="8083550" cy="245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622725" y="1827000"/>
            <a:ext cx="4917300" cy="3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Muy sensible a datos atípicos (k-medias recortadas)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Distancias euclídeas. Mal para cluster esféricos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determinar el número de grupos que debe obtenerse por alguna medida de ajuste.</a:t>
            </a:r>
            <a:endParaRPr/>
          </a:p>
        </p:txBody>
      </p:sp>
      <p:pic>
        <p:nvPicPr>
          <p:cNvPr id="156" name="Google Shape;1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00" y="1006147"/>
            <a:ext cx="3600650" cy="25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6950" y="3778797"/>
            <a:ext cx="2616841" cy="2331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“R Tip”: Visualiza rápidamente la agrupación de tus casos </a:t>
            </a:r>
            <a:endParaRPr/>
          </a:p>
        </p:txBody>
      </p:sp>
      <p:sp>
        <p:nvSpPr>
          <p:cNvPr id="187" name="Google Shape;187;p3"/>
          <p:cNvSpPr txBox="1">
            <a:spLocks noGrp="1"/>
          </p:cNvSpPr>
          <p:nvPr>
            <p:ph type="body" idx="1"/>
          </p:nvPr>
        </p:nvSpPr>
        <p:spPr>
          <a:xfrm>
            <a:off x="519112" y="1690687"/>
            <a:ext cx="11220450" cy="345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Lo primero que se recomienda, antes de realizar los comandos; es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representar gráficamente los  datos para observar su posible  clasificación.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Este paso es meramente para visualizar, previo a la ejecución de los clusters, qué posibilidades de grupos de casos podrían haber.</a:t>
            </a:r>
            <a:endParaRPr sz="2000"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6198700" y="3054275"/>
            <a:ext cx="4779900" cy="335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800" y="3212097"/>
            <a:ext cx="4779899" cy="30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7f1760d39_0_241"/>
          <p:cNvSpPr txBox="1">
            <a:spLocks noGrp="1"/>
          </p:cNvSpPr>
          <p:nvPr>
            <p:ph type="title"/>
          </p:nvPr>
        </p:nvSpPr>
        <p:spPr>
          <a:xfrm>
            <a:off x="1732671" y="2798836"/>
            <a:ext cx="9155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PRÁCTICA CON </a:t>
            </a:r>
            <a:r>
              <a:rPr lang="en-US" b="1" dirty="0" smtClean="0">
                <a:solidFill>
                  <a:schemeClr val="lt1"/>
                </a:solidFill>
              </a:rPr>
              <a:t>EJERCICIOS</a:t>
            </a:r>
            <a:endParaRPr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f1760d39_0_81"/>
          <p:cNvSpPr txBox="1">
            <a:spLocks noGrp="1"/>
          </p:cNvSpPr>
          <p:nvPr>
            <p:ph type="title"/>
          </p:nvPr>
        </p:nvSpPr>
        <p:spPr>
          <a:xfrm>
            <a:off x="552419" y="213399"/>
            <a:ext cx="9965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u="sng"/>
              <a:t>¿Qué vamos a repasar en esta tercera sesión?</a:t>
            </a:r>
            <a:endParaRPr/>
          </a:p>
        </p:txBody>
      </p:sp>
      <p:sp>
        <p:nvSpPr>
          <p:cNvPr id="100" name="Google Shape;100;g77f1760d39_0_81"/>
          <p:cNvSpPr txBox="1">
            <a:spLocks noGrp="1"/>
          </p:cNvSpPr>
          <p:nvPr>
            <p:ph type="body" idx="1"/>
          </p:nvPr>
        </p:nvSpPr>
        <p:spPr>
          <a:xfrm>
            <a:off x="689000" y="2344992"/>
            <a:ext cx="8020500" cy="32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921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-US" sz="3400" dirty="0" err="1"/>
              <a:t>Conocer</a:t>
            </a:r>
            <a:r>
              <a:rPr lang="en-US" sz="3400" dirty="0"/>
              <a:t> la </a:t>
            </a:r>
            <a:r>
              <a:rPr lang="en-US" sz="3400" dirty="0" err="1"/>
              <a:t>teoría</a:t>
            </a:r>
            <a:r>
              <a:rPr lang="en-US" sz="3400" dirty="0"/>
              <a:t> de </a:t>
            </a:r>
            <a:r>
              <a:rPr lang="en-US" sz="3400" dirty="0" err="1"/>
              <a:t>los</a:t>
            </a:r>
            <a:r>
              <a:rPr lang="en-US" sz="3400" dirty="0"/>
              <a:t> </a:t>
            </a:r>
            <a:r>
              <a:rPr lang="en-US" sz="3400" dirty="0" err="1"/>
              <a:t>conglomerados</a:t>
            </a:r>
            <a:r>
              <a:rPr lang="en-US" sz="3400" dirty="0"/>
              <a:t>.</a:t>
            </a:r>
            <a:endParaRPr sz="3400" dirty="0"/>
          </a:p>
          <a:p>
            <a:pPr marL="228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dirty="0"/>
          </a:p>
          <a:p>
            <a:pPr marL="228600" lvl="0" indent="-2921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-US" sz="3400" dirty="0" err="1"/>
              <a:t>Conocer</a:t>
            </a:r>
            <a:r>
              <a:rPr lang="en-US" sz="3400" dirty="0"/>
              <a:t> </a:t>
            </a:r>
            <a:r>
              <a:rPr lang="en-US" sz="3400" dirty="0" err="1"/>
              <a:t>los</a:t>
            </a:r>
            <a:r>
              <a:rPr lang="en-US" sz="3400" dirty="0"/>
              <a:t> </a:t>
            </a:r>
            <a:r>
              <a:rPr lang="en-US" sz="3400" dirty="0" err="1"/>
              <a:t>tipos</a:t>
            </a:r>
            <a:r>
              <a:rPr lang="en-US" sz="3400" dirty="0"/>
              <a:t> de </a:t>
            </a:r>
            <a:r>
              <a:rPr lang="en-US" sz="3400" dirty="0" err="1"/>
              <a:t>conglomerados</a:t>
            </a:r>
            <a:endParaRPr sz="3400" dirty="0"/>
          </a:p>
          <a:p>
            <a:pPr marL="228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dirty="0"/>
          </a:p>
          <a:p>
            <a:pPr marL="228600" lvl="0" indent="-2921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-US" sz="3400" dirty="0" err="1"/>
              <a:t>Realizar</a:t>
            </a:r>
            <a:r>
              <a:rPr lang="en-US" sz="3400" dirty="0"/>
              <a:t> </a:t>
            </a:r>
            <a:r>
              <a:rPr lang="en-US" sz="3400" dirty="0" err="1"/>
              <a:t>ejercicios</a:t>
            </a:r>
            <a:r>
              <a:rPr lang="en-US" sz="3400" dirty="0"/>
              <a:t> </a:t>
            </a:r>
            <a:r>
              <a:rPr lang="en-US" sz="3400" dirty="0" err="1"/>
              <a:t>en</a:t>
            </a:r>
            <a:r>
              <a:rPr lang="en-US" sz="3400" dirty="0"/>
              <a:t> </a:t>
            </a:r>
            <a:r>
              <a:rPr lang="en-US" sz="3400" dirty="0" err="1"/>
              <a:t>clase</a:t>
            </a:r>
            <a:r>
              <a:rPr lang="en-US" sz="3400" dirty="0" smtClean="0"/>
              <a:t>.</a:t>
            </a:r>
            <a:endParaRPr sz="3400" dirty="0"/>
          </a:p>
        </p:txBody>
      </p:sp>
      <p:pic>
        <p:nvPicPr>
          <p:cNvPr id="101" name="Google Shape;101;g77f1760d39_0_81" descr="Resultado de imagen para estadÃ­stic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9500" y="3179825"/>
            <a:ext cx="3049675" cy="21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f1760d39_0_162"/>
          <p:cNvSpPr txBox="1">
            <a:spLocks noGrp="1"/>
          </p:cNvSpPr>
          <p:nvPr>
            <p:ph type="title"/>
          </p:nvPr>
        </p:nvSpPr>
        <p:spPr>
          <a:xfrm>
            <a:off x="1732671" y="2798836"/>
            <a:ext cx="9155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¿QUÉ SON LOS CONGLOMERADOS?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698775" y="20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son los conglomerados?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8286787" y="1314450"/>
            <a:ext cx="2657400" cy="22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3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6E8D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rgbClr val="406E8D"/>
                </a:solidFill>
                <a:latin typeface="Calibri"/>
                <a:ea typeface="Calibri"/>
                <a:cs typeface="Calibri"/>
                <a:sym typeface="Calibri"/>
              </a:rPr>
              <a:t>GRUPOS CON  CARACTERÍSTICAS EN  COMÚN QUE NOS  PERMITEN VER  DIFERENCIAS CON  OTROS GRUPOS.</a:t>
            </a:r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5157814" y="1613124"/>
            <a:ext cx="3128972" cy="3623963"/>
            <a:chOff x="5081577" y="2309812"/>
            <a:chExt cx="3128972" cy="3623963"/>
          </a:xfrm>
        </p:grpSpPr>
        <p:sp>
          <p:nvSpPr>
            <p:cNvPr id="114" name="Google Shape;114;p2"/>
            <p:cNvSpPr txBox="1"/>
            <p:nvPr/>
          </p:nvSpPr>
          <p:spPr>
            <a:xfrm>
              <a:off x="5081577" y="3000375"/>
              <a:ext cx="2559000" cy="2933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5789612" y="2309812"/>
              <a:ext cx="2413000" cy="9112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7443787" y="3694112"/>
              <a:ext cx="766762" cy="108585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388225" y="2913062"/>
              <a:ext cx="617537" cy="266700"/>
            </a:xfrm>
            <a:custGeom>
              <a:avLst/>
              <a:gdLst/>
              <a:ahLst/>
              <a:cxnLst/>
              <a:rect l="l" t="t" r="r" b="b"/>
              <a:pathLst>
                <a:path w="617854" h="266064" extrusionOk="0">
                  <a:moveTo>
                    <a:pt x="98250" y="128412"/>
                  </a:moveTo>
                  <a:lnTo>
                    <a:pt x="92406" y="130149"/>
                  </a:lnTo>
                  <a:lnTo>
                    <a:pt x="87502" y="134112"/>
                  </a:lnTo>
                  <a:lnTo>
                    <a:pt x="0" y="240156"/>
                  </a:lnTo>
                  <a:lnTo>
                    <a:pt x="144018" y="265683"/>
                  </a:lnTo>
                  <a:lnTo>
                    <a:pt x="152273" y="259841"/>
                  </a:lnTo>
                  <a:lnTo>
                    <a:pt x="155072" y="244093"/>
                  </a:lnTo>
                  <a:lnTo>
                    <a:pt x="35051" y="244093"/>
                  </a:lnTo>
                  <a:lnTo>
                    <a:pt x="24130" y="214375"/>
                  </a:lnTo>
                  <a:lnTo>
                    <a:pt x="79142" y="194131"/>
                  </a:lnTo>
                  <a:lnTo>
                    <a:pt x="112013" y="154304"/>
                  </a:lnTo>
                  <a:lnTo>
                    <a:pt x="114980" y="148758"/>
                  </a:lnTo>
                  <a:lnTo>
                    <a:pt x="115554" y="142700"/>
                  </a:lnTo>
                  <a:lnTo>
                    <a:pt x="113817" y="136856"/>
                  </a:lnTo>
                  <a:lnTo>
                    <a:pt x="109855" y="131952"/>
                  </a:lnTo>
                  <a:lnTo>
                    <a:pt x="104308" y="128986"/>
                  </a:lnTo>
                  <a:lnTo>
                    <a:pt x="98250" y="128412"/>
                  </a:lnTo>
                  <a:close/>
                </a:path>
                <a:path w="617854" h="266064" extrusionOk="0">
                  <a:moveTo>
                    <a:pt x="79142" y="194131"/>
                  </a:moveTo>
                  <a:lnTo>
                    <a:pt x="24130" y="214375"/>
                  </a:lnTo>
                  <a:lnTo>
                    <a:pt x="35051" y="244093"/>
                  </a:lnTo>
                  <a:lnTo>
                    <a:pt x="47821" y="239394"/>
                  </a:lnTo>
                  <a:lnTo>
                    <a:pt x="41783" y="239394"/>
                  </a:lnTo>
                  <a:lnTo>
                    <a:pt x="32385" y="213613"/>
                  </a:lnTo>
                  <a:lnTo>
                    <a:pt x="63061" y="213613"/>
                  </a:lnTo>
                  <a:lnTo>
                    <a:pt x="79142" y="194131"/>
                  </a:lnTo>
                  <a:close/>
                </a:path>
                <a:path w="617854" h="266064" extrusionOk="0">
                  <a:moveTo>
                    <a:pt x="90040" y="223858"/>
                  </a:moveTo>
                  <a:lnTo>
                    <a:pt x="35051" y="244093"/>
                  </a:lnTo>
                  <a:lnTo>
                    <a:pt x="155072" y="244093"/>
                  </a:lnTo>
                  <a:lnTo>
                    <a:pt x="155321" y="242696"/>
                  </a:lnTo>
                  <a:lnTo>
                    <a:pt x="149606" y="234441"/>
                  </a:lnTo>
                  <a:lnTo>
                    <a:pt x="90040" y="223858"/>
                  </a:lnTo>
                  <a:close/>
                </a:path>
                <a:path w="617854" h="266064" extrusionOk="0">
                  <a:moveTo>
                    <a:pt x="32385" y="213613"/>
                  </a:moveTo>
                  <a:lnTo>
                    <a:pt x="41783" y="239394"/>
                  </a:lnTo>
                  <a:lnTo>
                    <a:pt x="59138" y="218367"/>
                  </a:lnTo>
                  <a:lnTo>
                    <a:pt x="32385" y="213613"/>
                  </a:lnTo>
                  <a:close/>
                </a:path>
                <a:path w="617854" h="266064" extrusionOk="0">
                  <a:moveTo>
                    <a:pt x="59138" y="218367"/>
                  </a:moveTo>
                  <a:lnTo>
                    <a:pt x="41783" y="239394"/>
                  </a:lnTo>
                  <a:lnTo>
                    <a:pt x="47821" y="239394"/>
                  </a:lnTo>
                  <a:lnTo>
                    <a:pt x="90040" y="223858"/>
                  </a:lnTo>
                  <a:lnTo>
                    <a:pt x="59138" y="218367"/>
                  </a:lnTo>
                  <a:close/>
                </a:path>
                <a:path w="617854" h="266064" extrusionOk="0">
                  <a:moveTo>
                    <a:pt x="606679" y="0"/>
                  </a:moveTo>
                  <a:lnTo>
                    <a:pt x="79142" y="194131"/>
                  </a:lnTo>
                  <a:lnTo>
                    <a:pt x="59138" y="218367"/>
                  </a:lnTo>
                  <a:lnTo>
                    <a:pt x="90040" y="223858"/>
                  </a:lnTo>
                  <a:lnTo>
                    <a:pt x="617601" y="29717"/>
                  </a:lnTo>
                  <a:lnTo>
                    <a:pt x="606679" y="0"/>
                  </a:lnTo>
                  <a:close/>
                </a:path>
                <a:path w="617854" h="266064" extrusionOk="0">
                  <a:moveTo>
                    <a:pt x="63061" y="213613"/>
                  </a:moveTo>
                  <a:lnTo>
                    <a:pt x="32385" y="213613"/>
                  </a:lnTo>
                  <a:lnTo>
                    <a:pt x="59138" y="218367"/>
                  </a:lnTo>
                  <a:lnTo>
                    <a:pt x="63061" y="213613"/>
                  </a:lnTo>
                  <a:close/>
                </a:path>
              </a:pathLst>
            </a:custGeom>
            <a:solidFill>
              <a:srgbClr val="C464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2"/>
          <p:cNvSpPr txBox="1"/>
          <p:nvPr/>
        </p:nvSpPr>
        <p:spPr>
          <a:xfrm>
            <a:off x="358575" y="1672958"/>
            <a:ext cx="4541700" cy="3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76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200" b="1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Propósito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Acercar a los casos parecidos (grupos  homogéneos internamente)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diferenciarlos de 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 demás grupos (heterogéneos con el resto)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76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76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conceptos de similaridad o distancia entre casos (observaciones) es el que se debe definir siempre al principio del análisis.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358575" y="5541563"/>
            <a:ext cx="43449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dara"/>
              <a:buNone/>
            </a:pPr>
            <a:r>
              <a:rPr lang="en-US" sz="1900" b="1" u="sng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OJO: </a:t>
            </a:r>
            <a:r>
              <a:rPr lang="en-US" sz="1900" b="1" i="0" u="sng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*</a:t>
            </a:r>
            <a:r>
              <a:rPr lang="en-US" sz="1900" b="1" i="1" u="sng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No agrupa  variables como en el  Análisis Factorial  sino que agrupa </a:t>
            </a:r>
            <a:r>
              <a:rPr lang="en-US" sz="1900" b="1" i="0" u="sng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casos</a:t>
            </a:r>
            <a:endParaRPr sz="1900" b="1" u="sng">
              <a:solidFill>
                <a:srgbClr val="FF0000"/>
              </a:solidFill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8538325" y="3798925"/>
            <a:ext cx="3083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76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9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Origen</a:t>
            </a: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técnica tiene su origen en la Biología, en la agrupación de especies vegetales y animales similares.</a:t>
            </a:r>
            <a:endParaRPr sz="1900"/>
          </a:p>
        </p:txBody>
      </p:sp>
      <p:pic>
        <p:nvPicPr>
          <p:cNvPr id="121" name="Google Shape;12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38713" y="5035950"/>
            <a:ext cx="1682924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Ejemplos de conglomerados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0716" y="1513705"/>
            <a:ext cx="6609735" cy="4351337"/>
          </a:xfrm>
        </p:spPr>
        <p:txBody>
          <a:bodyPr/>
          <a:lstStyle/>
          <a:p>
            <a:pPr marL="114300" indent="0" algn="just">
              <a:buNone/>
            </a:pPr>
            <a:r>
              <a:rPr lang="es-PE" dirty="0"/>
              <a:t>El análisis clúster es una tarea de </a:t>
            </a:r>
            <a:r>
              <a:rPr lang="es-PE" dirty="0" smtClean="0"/>
              <a:t>clasificación:</a:t>
            </a:r>
          </a:p>
          <a:p>
            <a:pPr marL="114300" indent="0" algn="just">
              <a:buNone/>
            </a:pPr>
            <a:endParaRPr lang="es-PE" dirty="0" smtClean="0"/>
          </a:p>
          <a:p>
            <a:pPr algn="just"/>
            <a:r>
              <a:rPr lang="es-PE" dirty="0" smtClean="0"/>
              <a:t>Clasificar </a:t>
            </a:r>
            <a:r>
              <a:rPr lang="es-PE" dirty="0"/>
              <a:t>grupos de consumidores respecto a sus preferencias en nuevos productos</a:t>
            </a:r>
          </a:p>
          <a:p>
            <a:pPr algn="just"/>
            <a:r>
              <a:rPr lang="es-PE" dirty="0"/>
              <a:t>Clasificar las entidades bancarias donde sería más rentable invertir</a:t>
            </a:r>
          </a:p>
          <a:p>
            <a:pPr algn="just"/>
            <a:r>
              <a:rPr lang="es-PE" dirty="0"/>
              <a:t>Clasificar las estrellas del cosmos en función de su </a:t>
            </a:r>
            <a:r>
              <a:rPr lang="es-PE" dirty="0" smtClean="0"/>
              <a:t>luminosidad</a:t>
            </a:r>
            <a:endParaRPr lang="es-PE" dirty="0"/>
          </a:p>
        </p:txBody>
      </p:sp>
      <p:pic>
        <p:nvPicPr>
          <p:cNvPr id="1026" name="Picture 2" descr="Contenido - Página web de marketeando-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112" y="1325690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sólo el petróleo, los bancos del mundo también van en caída libre | C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469" y="3008438"/>
            <a:ext cx="2500159" cy="141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.com: Pósteres, espacio, cielo místico con estrellas, cosmos, nebula,  paisaje celestial, arte, morado oscuro y azul, 32.0 x 47.2 in: Home &amp;  Kitch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602" y="4675570"/>
            <a:ext cx="2486026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06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648075" y="3017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u="sng"/>
              <a:t>Métodos </a:t>
            </a:r>
            <a:r>
              <a:rPr lang="en-US" sz="4400" b="1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conglomerados</a:t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1250" y="2123574"/>
            <a:ext cx="6049476" cy="36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12" y="2999162"/>
            <a:ext cx="2286438" cy="190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3149" y="2901450"/>
            <a:ext cx="2531145" cy="21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9273150" y="1820250"/>
            <a:ext cx="24531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de partición (K- Medias)</a:t>
            </a:r>
            <a:endParaRPr sz="1600">
              <a:solidFill>
                <a:schemeClr val="dk1"/>
              </a:solidFill>
            </a:endParaRPr>
          </a:p>
          <a:p>
            <a:pPr marL="2286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Dividir los datos en grupos disjuntos</a:t>
            </a:r>
            <a:endParaRPr sz="1600"/>
          </a:p>
        </p:txBody>
      </p:sp>
      <p:sp>
        <p:nvSpPr>
          <p:cNvPr id="131" name="Google Shape;131;p4"/>
          <p:cNvSpPr txBox="1"/>
          <p:nvPr/>
        </p:nvSpPr>
        <p:spPr>
          <a:xfrm>
            <a:off x="723175" y="1915350"/>
            <a:ext cx="22863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una jerarquía de los datos y deducir de allí los grupos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805ce4305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Métodos de conglomerados</a:t>
            </a:r>
            <a:endParaRPr/>
          </a:p>
        </p:txBody>
      </p:sp>
      <p:sp>
        <p:nvSpPr>
          <p:cNvPr id="137" name="Google Shape;137;g7805ce4305_0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g7805ce430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75" y="1565625"/>
            <a:ext cx="9897574" cy="50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805ce4305_0_19"/>
          <p:cNvSpPr txBox="1">
            <a:spLocks noGrp="1"/>
          </p:cNvSpPr>
          <p:nvPr>
            <p:ph type="title"/>
          </p:nvPr>
        </p:nvSpPr>
        <p:spPr>
          <a:xfrm>
            <a:off x="1732671" y="2798836"/>
            <a:ext cx="9155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MÉTODOS NO JERÁRQUICOS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610025" y="26810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medias</a:t>
            </a:r>
            <a:endParaRPr/>
          </a:p>
        </p:txBody>
      </p:sp>
      <p:sp>
        <p:nvSpPr>
          <p:cNvPr id="3" name="Rectángulo 2"/>
          <p:cNvSpPr/>
          <p:nvPr/>
        </p:nvSpPr>
        <p:spPr>
          <a:xfrm>
            <a:off x="806243" y="1402077"/>
            <a:ext cx="63909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 smtClean="0"/>
              <a:t>Método </a:t>
            </a:r>
            <a:r>
              <a:rPr lang="es-PE" sz="2000" dirty="0"/>
              <a:t>de </a:t>
            </a:r>
            <a:r>
              <a:rPr lang="es-PE" sz="2000" dirty="0" smtClean="0"/>
              <a:t>agrupamiento </a:t>
            </a:r>
            <a:r>
              <a:rPr lang="es-PE" sz="2000" dirty="0"/>
              <a:t>que tiene como objetivo la partición de un conjunto de </a:t>
            </a:r>
            <a:r>
              <a:rPr lang="es-PE" sz="2000" dirty="0" smtClean="0"/>
              <a:t>“n” </a:t>
            </a:r>
            <a:r>
              <a:rPr lang="es-PE" sz="2000" dirty="0"/>
              <a:t>observaciones en </a:t>
            </a:r>
            <a:r>
              <a:rPr lang="es-PE" sz="2000" dirty="0" smtClean="0"/>
              <a:t>“k” </a:t>
            </a:r>
            <a:r>
              <a:rPr lang="es-PE" sz="2000" dirty="0"/>
              <a:t>grupos en el que cada observación pertenece al </a:t>
            </a:r>
            <a:r>
              <a:rPr lang="es-PE" sz="2000" dirty="0" smtClean="0"/>
              <a:t>grupo </a:t>
            </a:r>
            <a:r>
              <a:rPr lang="es-PE" sz="2000" b="1" dirty="0" smtClean="0"/>
              <a:t>cuyo valor medio es más cercano</a:t>
            </a:r>
            <a:r>
              <a:rPr lang="es-PE" sz="2000" dirty="0" smtClean="0"/>
              <a:t>. </a:t>
            </a:r>
          </a:p>
          <a:p>
            <a:pPr algn="just"/>
            <a:endParaRPr lang="es-PE" sz="2000" dirty="0"/>
          </a:p>
          <a:p>
            <a:pPr algn="just"/>
            <a:r>
              <a:rPr lang="es-PE" sz="2000" dirty="0"/>
              <a:t>Comienzan con una solución inicial, un número de grupos g fijado de antemano y agrupa los objetos para obtener los g </a:t>
            </a:r>
            <a:r>
              <a:rPr lang="es-PE" sz="2000" dirty="0" smtClean="0"/>
              <a:t>grupos. Usa la </a:t>
            </a:r>
            <a:r>
              <a:rPr lang="es-PE" sz="2000" dirty="0"/>
              <a:t>distancia euclidiana </a:t>
            </a:r>
            <a:r>
              <a:rPr lang="es-PE" sz="2000" dirty="0" smtClean="0"/>
              <a:t>como </a:t>
            </a:r>
            <a:r>
              <a:rPr lang="es-PE" sz="2000" dirty="0"/>
              <a:t>una métrica y la varianza </a:t>
            </a:r>
            <a:r>
              <a:rPr lang="es-PE" sz="2000" dirty="0" smtClean="0"/>
              <a:t>como </a:t>
            </a:r>
            <a:r>
              <a:rPr lang="es-PE" sz="2000" dirty="0"/>
              <a:t>una medida de la dispersión de los grupos</a:t>
            </a:r>
            <a:r>
              <a:rPr lang="es-PE" sz="2000" dirty="0" smtClean="0"/>
              <a:t>.</a:t>
            </a:r>
          </a:p>
          <a:p>
            <a:pPr algn="just"/>
            <a:endParaRPr lang="es-PE" sz="2000" dirty="0"/>
          </a:p>
          <a:p>
            <a:pPr algn="just"/>
            <a:r>
              <a:rPr lang="es-PE" sz="2000" dirty="0" smtClean="0"/>
              <a:t>Debido a que el </a:t>
            </a:r>
            <a:r>
              <a:rPr lang="es-PE" sz="2000" dirty="0"/>
              <a:t>número de grupos k es un parámetro de entrada: </a:t>
            </a:r>
            <a:r>
              <a:rPr lang="es-PE" sz="2000" dirty="0" smtClean="0"/>
              <a:t>es una </a:t>
            </a:r>
            <a:r>
              <a:rPr lang="es-PE" sz="2000" dirty="0"/>
              <a:t>elección </a:t>
            </a:r>
            <a:r>
              <a:rPr lang="es-PE" sz="2000" dirty="0" smtClean="0"/>
              <a:t>hecha a priori; es </a:t>
            </a:r>
            <a:r>
              <a:rPr lang="es-PE" sz="2000" dirty="0"/>
              <a:t>muy </a:t>
            </a:r>
            <a:r>
              <a:rPr lang="es-PE" sz="2000" dirty="0" smtClean="0"/>
              <a:t>importante evaluar primero la dispersión de los casos para determinar </a:t>
            </a:r>
            <a:r>
              <a:rPr lang="es-PE" sz="2000" dirty="0"/>
              <a:t>el número de grupos </a:t>
            </a:r>
            <a:r>
              <a:rPr lang="es-PE" sz="2000" dirty="0" smtClean="0"/>
              <a:t>que podría ser óptimo para </a:t>
            </a:r>
            <a:r>
              <a:rPr lang="es-PE" sz="2000" dirty="0"/>
              <a:t>un conjunto de datos.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431" y="2257638"/>
            <a:ext cx="4599758" cy="3040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448</Words>
  <Application>Microsoft Office PowerPoint</Application>
  <PresentationFormat>Panorámica</PresentationFormat>
  <Paragraphs>44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Candara</vt:lpstr>
      <vt:lpstr>Calibri</vt:lpstr>
      <vt:lpstr>Tema de Office</vt:lpstr>
      <vt:lpstr>4ta CLASE PRACTICA</vt:lpstr>
      <vt:lpstr>¿Qué vamos a repasar en esta tercera sesión?</vt:lpstr>
      <vt:lpstr>¿QUÉ SON LOS CONGLOMERADOS?</vt:lpstr>
      <vt:lpstr>¿Qué son los conglomerados?</vt:lpstr>
      <vt:lpstr>Ejemplos de conglomerados</vt:lpstr>
      <vt:lpstr>Métodos de conglomerados</vt:lpstr>
      <vt:lpstr>Métodos de conglomerados</vt:lpstr>
      <vt:lpstr>MÉTODOS NO JERÁRQUICOS</vt:lpstr>
      <vt:lpstr>K medias</vt:lpstr>
      <vt:lpstr>Problemas</vt:lpstr>
      <vt:lpstr>“R Tip”: Visualiza rápidamente la agrupación de tus casos </vt:lpstr>
      <vt:lpstr>PRÁCTICA CON 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4ta CLASE PRACTICA</dc:title>
  <dc:creator>Juan Carlo</dc:creator>
  <cp:lastModifiedBy>Juan Carlo</cp:lastModifiedBy>
  <cp:revision>4</cp:revision>
  <dcterms:created xsi:type="dcterms:W3CDTF">2019-08-17T21:23:42Z</dcterms:created>
  <dcterms:modified xsi:type="dcterms:W3CDTF">2020-10-01T23:44:28Z</dcterms:modified>
</cp:coreProperties>
</file>