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gLmJLrQbIqG3tegHlQbwug6j30b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quipo" initials="E" lastIdx="11" clrIdx="0">
    <p:extLst>
      <p:ext uri="{19B8F6BF-5375-455C-9EA6-DF929625EA0E}">
        <p15:presenceInfo xmlns:p15="http://schemas.microsoft.com/office/powerpoint/2012/main" userId="Equip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2" d="100"/>
          <a:sy n="32" d="100"/>
        </p:scale>
        <p:origin x="54" y="8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16T08:17:19.305" idx="1">
    <p:pos x="10" y="10"/>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16T08:17:30.879" idx="2">
    <p:pos x="10" y="10"/>
    <p:text>DIFERENCIA ENTRE CLUSTER DE DENSIDAD Y LOS DE JERARQUIZACION O PARTICION.</p:text>
    <p:extLst>
      <p:ext uri="{C676402C-5697-4E1C-873F-D02D1690AC5C}">
        <p15:threadingInfo xmlns:p15="http://schemas.microsoft.com/office/powerpoint/2012/main" timeZoneBias="300"/>
      </p:ext>
    </p:extLst>
  </p:cm>
  <p:cm authorId="1" dt="2020-10-16T08:18:16.380" idx="3">
    <p:pos x="10" y="146"/>
    <p:text>el de densidad hace que no sea tan sensible a los outliers</p:text>
    <p:extLst>
      <p:ext uri="{C676402C-5697-4E1C-873F-D02D1690AC5C}">
        <p15:threadingInfo xmlns:p15="http://schemas.microsoft.com/office/powerpoint/2012/main" timeZoneBias="300">
          <p15:parentCm authorId="1" idx="2"/>
        </p15:threadingInfo>
      </p:ext>
    </p:extLst>
  </p:cm>
  <p:cm authorId="1" dt="2020-10-16T08:20:04.411" idx="4">
    <p:pos x="10" y="282"/>
    <p:text>este metodo de densidad nos permite calcular de acuerdo a la ubicaicon y vencidad de los puntos</p:text>
    <p:extLst>
      <p:ext uri="{C676402C-5697-4E1C-873F-D02D1690AC5C}">
        <p15:threadingInfo xmlns:p15="http://schemas.microsoft.com/office/powerpoint/2012/main" timeZoneBias="300">
          <p15:parentCm authorId="1" idx="2"/>
        </p15:threadingInfo>
      </p:ext>
    </p:extLst>
  </p:cm>
  <p:cm authorId="1" dt="2020-10-16T08:24:43.514" idx="10">
    <p:pos x="146" y="146"/>
    <p:text>NO SENSIBLD A OUTLIERS, identificar grupos de varias formas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0-16T08:20:06.529" idx="5">
    <p:pos x="10" y="10"/>
    <p:text>ruido a lo que no esta visualmente definido</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0-16T08:21:15.620" idx="6">
    <p:pos x="10" y="10"/>
    <p:text>un agrpamiento intuitivo humano</p:text>
    <p:extLst>
      <p:ext uri="{C676402C-5697-4E1C-873F-D02D1690AC5C}">
        <p15:threadingInfo xmlns:p15="http://schemas.microsoft.com/office/powerpoint/2012/main" timeZoneBias="300"/>
      </p:ext>
    </p:extLst>
  </p:cm>
  <p:cm authorId="1" dt="2020-10-16T08:21:41.456" idx="7">
    <p:pos x="10" y="146"/>
    <p:text>tecnicas de analisis multivariado</p:text>
    <p:extLst>
      <p:ext uri="{C676402C-5697-4E1C-873F-D02D1690AC5C}">
        <p15:threadingInfo xmlns:p15="http://schemas.microsoft.com/office/powerpoint/2012/main" timeZoneBias="300">
          <p15:parentCm authorId="1" idx="6"/>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0-16T08:22:00.503" idx="8">
    <p:pos x="10" y="10"/>
    <p:text>EPSILON: importante saber como se calcula (pero se nos dara para el examen parcial)</p:text>
    <p:extLst>
      <p:ext uri="{C676402C-5697-4E1C-873F-D02D1690AC5C}">
        <p15:threadingInfo xmlns:p15="http://schemas.microsoft.com/office/powerpoint/2012/main" timeZoneBias="300"/>
      </p:ext>
    </p:extLst>
  </p:cm>
  <p:cm authorId="1" dt="2020-10-16T08:22:50.589" idx="9">
    <p:pos x="146" y="146"/>
    <p:text>PUNTOS MINIMOS: el numero minimo dentro de un radio determinado. el epsilon es el radio</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0-16T08:26:11.522" idx="11">
    <p:pos x="10" y="10"/>
    <p:text>a que altura cambia abruptamente hacia arriba (en el grafico)</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youtube.com/watch?v=m9pcY6iqIZY&amp;feature=youtu.b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097280"/>
            <a:ext cx="9144000" cy="106218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s-PE" dirty="0" smtClean="0"/>
              <a:t>6ta CLASE PRÁCTICA</a:t>
            </a:r>
            <a:endParaRPr dirty="0"/>
          </a:p>
        </p:txBody>
      </p:sp>
      <p:sp>
        <p:nvSpPr>
          <p:cNvPr id="85" name="Google Shape;85;p1"/>
          <p:cNvSpPr txBox="1">
            <a:spLocks noGrp="1"/>
          </p:cNvSpPr>
          <p:nvPr>
            <p:ph type="subTitle" idx="1"/>
          </p:nvPr>
        </p:nvSpPr>
        <p:spPr>
          <a:xfrm>
            <a:off x="1524000" y="2142075"/>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600"/>
              <a:buNone/>
            </a:pPr>
            <a:r>
              <a:rPr lang="es-PE" sz="3600"/>
              <a:t>“Clúster de densidad”</a:t>
            </a:r>
            <a:endParaRPr sz="3600"/>
          </a:p>
        </p:txBody>
      </p:sp>
      <p:sp>
        <p:nvSpPr>
          <p:cNvPr id="86" name="Google Shape;86;p1"/>
          <p:cNvSpPr/>
          <p:nvPr/>
        </p:nvSpPr>
        <p:spPr>
          <a:xfrm>
            <a:off x="240017" y="307225"/>
            <a:ext cx="457875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800" b="1" i="0" u="sng" strike="noStrike" cap="none">
                <a:solidFill>
                  <a:schemeClr val="dk1"/>
                </a:solidFill>
                <a:latin typeface="Calibri"/>
                <a:ea typeface="Calibri"/>
                <a:cs typeface="Calibri"/>
                <a:sym typeface="Calibri"/>
              </a:rPr>
              <a:t>ESTADÍSTICA PARA EL ANÁLISIS ESTADÍSTICO 2</a:t>
            </a:r>
            <a:endParaRPr/>
          </a:p>
          <a:p>
            <a:pPr marL="0" marR="0" lvl="0" indent="0" algn="l" rtl="0">
              <a:spcBef>
                <a:spcPts val="0"/>
              </a:spcBef>
              <a:spcAft>
                <a:spcPts val="0"/>
              </a:spcAft>
              <a:buNone/>
            </a:pPr>
            <a:r>
              <a:rPr lang="es-PE" sz="1800" b="1" u="sng">
                <a:solidFill>
                  <a:schemeClr val="dk1"/>
                </a:solidFill>
                <a:latin typeface="Calibri"/>
                <a:ea typeface="Calibri"/>
                <a:cs typeface="Calibri"/>
                <a:sym typeface="Calibri"/>
              </a:rPr>
              <a:t>PUCP</a:t>
            </a:r>
            <a:endParaRPr/>
          </a:p>
        </p:txBody>
      </p:sp>
      <p:pic>
        <p:nvPicPr>
          <p:cNvPr id="87" name="Google Shape;87;p1"/>
          <p:cNvPicPr preferRelativeResize="0"/>
          <p:nvPr/>
        </p:nvPicPr>
        <p:blipFill rotWithShape="1">
          <a:blip r:embed="rId3">
            <a:alphaModFix/>
          </a:blip>
          <a:srcRect/>
          <a:stretch/>
        </p:blipFill>
        <p:spPr>
          <a:xfrm>
            <a:off x="2053688" y="3505082"/>
            <a:ext cx="8084623" cy="245326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Algoritmo DBSCAN</a:t>
            </a:r>
            <a:endParaRPr b="1" u="sng"/>
          </a:p>
        </p:txBody>
      </p:sp>
      <p:sp>
        <p:nvSpPr>
          <p:cNvPr id="152" name="Google Shape;152;p11"/>
          <p:cNvSpPr txBox="1">
            <a:spLocks noGrp="1"/>
          </p:cNvSpPr>
          <p:nvPr>
            <p:ph type="body" idx="1"/>
          </p:nvPr>
        </p:nvSpPr>
        <p:spPr>
          <a:xfrm>
            <a:off x="519310" y="1690688"/>
            <a:ext cx="11220405" cy="46806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s-PE" sz="2400"/>
              <a:t>El algoritmo de agrupamiento basado en densidad (DBSCAN) funciona de la siguiente manera:</a:t>
            </a:r>
            <a:endParaRPr sz="2400"/>
          </a:p>
          <a:p>
            <a:pPr marL="914400" lvl="1" indent="-457200" algn="l" rtl="0">
              <a:lnSpc>
                <a:spcPct val="90000"/>
              </a:lnSpc>
              <a:spcBef>
                <a:spcPts val="500"/>
              </a:spcBef>
              <a:spcAft>
                <a:spcPts val="0"/>
              </a:spcAft>
              <a:buClr>
                <a:schemeClr val="dk1"/>
              </a:buClr>
              <a:buSzPts val="2400"/>
              <a:buFont typeface="Calibri"/>
              <a:buAutoNum type="arabicPeriod"/>
            </a:pPr>
            <a:r>
              <a:rPr lang="es-PE"/>
              <a:t>Para cada punto xi, calcule la distancia entre xi y los otros puntos. Encuentra todos los puntos vecinos dentro de la distancia eps del punto inicial (xi). Cada punto, con un recuento de vecinos mayor o igual que MinPts, se marca como punto central o visitado.</a:t>
            </a:r>
            <a:endParaRPr/>
          </a:p>
          <a:p>
            <a:pPr marL="914400" lvl="1" indent="-457200" algn="l" rtl="0">
              <a:lnSpc>
                <a:spcPct val="90000"/>
              </a:lnSpc>
              <a:spcBef>
                <a:spcPts val="500"/>
              </a:spcBef>
              <a:spcAft>
                <a:spcPts val="0"/>
              </a:spcAft>
              <a:buClr>
                <a:schemeClr val="dk1"/>
              </a:buClr>
              <a:buSzPts val="2400"/>
              <a:buFont typeface="Calibri"/>
              <a:buAutoNum type="arabicPeriod"/>
            </a:pPr>
            <a:r>
              <a:rPr lang="es-PE"/>
              <a:t>Para cada punto central, si aún no está asignado a un clúster, cree un nuevo clúster. Encuentre recursivamente todos sus puntos conectados de densidad y asígnelos al mismo grupo que el punto central.</a:t>
            </a:r>
            <a:endParaRPr/>
          </a:p>
          <a:p>
            <a:pPr marL="914400" lvl="1" indent="-457200" algn="l" rtl="0">
              <a:lnSpc>
                <a:spcPct val="90000"/>
              </a:lnSpc>
              <a:spcBef>
                <a:spcPts val="500"/>
              </a:spcBef>
              <a:spcAft>
                <a:spcPts val="0"/>
              </a:spcAft>
              <a:buClr>
                <a:schemeClr val="dk1"/>
              </a:buClr>
              <a:buSzPts val="2400"/>
              <a:buFont typeface="Calibri"/>
              <a:buAutoNum type="arabicPeriod"/>
            </a:pPr>
            <a:r>
              <a:rPr lang="es-PE"/>
              <a:t>Iterar a través de los puntos restantes no visitados en el conjunto de datos.</a:t>
            </a:r>
            <a:endParaRPr/>
          </a:p>
          <a:p>
            <a:pPr marL="914400" lvl="1" indent="-457200" algn="l" rtl="0">
              <a:lnSpc>
                <a:spcPct val="90000"/>
              </a:lnSpc>
              <a:spcBef>
                <a:spcPts val="500"/>
              </a:spcBef>
              <a:spcAft>
                <a:spcPts val="0"/>
              </a:spcAft>
              <a:buClr>
                <a:schemeClr val="dk1"/>
              </a:buClr>
              <a:buSzPts val="2400"/>
              <a:buFont typeface="Calibri"/>
              <a:buAutoNum type="arabicPeriod"/>
            </a:pPr>
            <a:r>
              <a:rPr lang="es-PE"/>
              <a:t>Los puntos que no pertenecen a ningún grupo se tratan como valores atípicos o ruidos.</a:t>
            </a:r>
            <a:endParaRPr/>
          </a:p>
          <a:p>
            <a:pPr marL="1371600" lvl="2" indent="-342900" algn="l" rtl="0">
              <a:lnSpc>
                <a:spcPct val="90000"/>
              </a:lnSpc>
              <a:spcBef>
                <a:spcPts val="500"/>
              </a:spcBef>
              <a:spcAft>
                <a:spcPts val="0"/>
              </a:spcAft>
              <a:buClr>
                <a:schemeClr val="dk1"/>
              </a:buClr>
              <a:buSzPts val="1800"/>
              <a:buFont typeface="Calibri"/>
              <a:buNone/>
            </a:pPr>
            <a:endParaRPr sz="1800"/>
          </a:p>
          <a:p>
            <a:pPr marL="800100" lvl="1" indent="-228600" algn="l" rtl="0">
              <a:lnSpc>
                <a:spcPct val="90000"/>
              </a:lnSpc>
              <a:spcBef>
                <a:spcPts val="500"/>
              </a:spcBef>
              <a:spcAft>
                <a:spcPts val="0"/>
              </a:spcAft>
              <a:buClr>
                <a:schemeClr val="dk1"/>
              </a:buClr>
              <a:buSzPts val="1800"/>
              <a:buFont typeface="Calibri"/>
              <a:buNone/>
            </a:pPr>
            <a:endParaRPr sz="18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s-PE" sz="4000" b="1" u="sng"/>
              <a:t>Método para determinar el valor óptimo de Eps</a:t>
            </a:r>
            <a:endParaRPr sz="4000" b="1" u="sng"/>
          </a:p>
        </p:txBody>
      </p:sp>
      <p:sp>
        <p:nvSpPr>
          <p:cNvPr id="158" name="Google Shape;158;p13"/>
          <p:cNvSpPr txBox="1">
            <a:spLocks noGrp="1"/>
          </p:cNvSpPr>
          <p:nvPr>
            <p:ph type="body" idx="1"/>
          </p:nvPr>
        </p:nvSpPr>
        <p:spPr>
          <a:xfrm>
            <a:off x="519310" y="1690688"/>
            <a:ext cx="11220405" cy="46806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s-PE"/>
              <a:t>La función kNNdistplot () [en el paquete dbscan] se puede usar para dibujar el diagrama de k-distancia:</a:t>
            </a:r>
            <a:endParaRPr/>
          </a:p>
          <a:p>
            <a:pPr marL="228600" lvl="0" indent="-50800" algn="l" rtl="0">
              <a:lnSpc>
                <a:spcPct val="90000"/>
              </a:lnSpc>
              <a:spcBef>
                <a:spcPts val="1000"/>
              </a:spcBef>
              <a:spcAft>
                <a:spcPts val="0"/>
              </a:spcAft>
              <a:buClr>
                <a:schemeClr val="dk1"/>
              </a:buClr>
              <a:buSzPts val="2800"/>
              <a:buNone/>
            </a:pPr>
            <a:endParaRPr/>
          </a:p>
          <a:p>
            <a:pPr marL="1371600" lvl="2" indent="-342900" algn="l" rtl="0">
              <a:lnSpc>
                <a:spcPct val="90000"/>
              </a:lnSpc>
              <a:spcBef>
                <a:spcPts val="500"/>
              </a:spcBef>
              <a:spcAft>
                <a:spcPts val="0"/>
              </a:spcAft>
              <a:buClr>
                <a:schemeClr val="dk1"/>
              </a:buClr>
              <a:buSzPts val="1800"/>
              <a:buFont typeface="Calibri"/>
              <a:buNone/>
            </a:pPr>
            <a:endParaRPr sz="1800"/>
          </a:p>
          <a:p>
            <a:pPr marL="800100" lvl="1" indent="-228600" algn="l" rtl="0">
              <a:lnSpc>
                <a:spcPct val="90000"/>
              </a:lnSpc>
              <a:spcBef>
                <a:spcPts val="500"/>
              </a:spcBef>
              <a:spcAft>
                <a:spcPts val="0"/>
              </a:spcAft>
              <a:buClr>
                <a:schemeClr val="dk1"/>
              </a:buClr>
              <a:buSzPts val="1800"/>
              <a:buFont typeface="Calibri"/>
              <a:buNone/>
            </a:pPr>
            <a:endParaRPr sz="1800"/>
          </a:p>
          <a:p>
            <a:pPr marL="228600" lvl="0" indent="-101600" algn="l" rtl="0">
              <a:lnSpc>
                <a:spcPct val="90000"/>
              </a:lnSpc>
              <a:spcBef>
                <a:spcPts val="1000"/>
              </a:spcBef>
              <a:spcAft>
                <a:spcPts val="0"/>
              </a:spcAft>
              <a:buClr>
                <a:schemeClr val="dk1"/>
              </a:buClr>
              <a:buSzPts val="2000"/>
              <a:buNone/>
            </a:pPr>
            <a:endParaRPr sz="2000"/>
          </a:p>
        </p:txBody>
      </p:sp>
      <p:sp>
        <p:nvSpPr>
          <p:cNvPr id="159" name="Google Shape;159;p13"/>
          <p:cNvSpPr/>
          <p:nvPr/>
        </p:nvSpPr>
        <p:spPr>
          <a:xfrm>
            <a:off x="869090" y="3941178"/>
            <a:ext cx="6096000" cy="876266"/>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s-PE" sz="2400" b="1">
                <a:solidFill>
                  <a:srgbClr val="000000"/>
                </a:solidFill>
                <a:latin typeface="Courier New"/>
                <a:ea typeface="Courier New"/>
                <a:cs typeface="Courier New"/>
                <a:sym typeface="Courier New"/>
              </a:rPr>
              <a:t>dbscan::kNNdistplot(df, k =  5)</a:t>
            </a:r>
            <a:endParaRPr/>
          </a:p>
          <a:p>
            <a:pPr marL="0" marR="0" lvl="0" indent="0" algn="l" rtl="0">
              <a:lnSpc>
                <a:spcPct val="107000"/>
              </a:lnSpc>
              <a:spcBef>
                <a:spcPts val="0"/>
              </a:spcBef>
              <a:spcAft>
                <a:spcPts val="0"/>
              </a:spcAft>
              <a:buNone/>
            </a:pPr>
            <a:r>
              <a:rPr lang="es-PE" sz="2400" b="1">
                <a:solidFill>
                  <a:srgbClr val="000000"/>
                </a:solidFill>
                <a:latin typeface="Courier New"/>
                <a:ea typeface="Courier New"/>
                <a:cs typeface="Courier New"/>
                <a:sym typeface="Courier New"/>
              </a:rPr>
              <a:t>abline(h = 0.15, lty = 2)</a:t>
            </a:r>
            <a:endParaRPr/>
          </a:p>
        </p:txBody>
      </p:sp>
      <p:pic>
        <p:nvPicPr>
          <p:cNvPr id="160" name="Google Shape;160;p13" descr="DBSCAN: density-based clustering"/>
          <p:cNvPicPr preferRelativeResize="0"/>
          <p:nvPr/>
        </p:nvPicPr>
        <p:blipFill rotWithShape="1">
          <a:blip r:embed="rId3">
            <a:alphaModFix/>
          </a:blip>
          <a:srcRect t="15342"/>
          <a:stretch/>
        </p:blipFill>
        <p:spPr>
          <a:xfrm>
            <a:off x="7314869" y="2354826"/>
            <a:ext cx="4877131" cy="4503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1936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dirty="0"/>
              <a:t>Problemas con los </a:t>
            </a:r>
            <a:r>
              <a:rPr lang="es-PE" b="1" u="sng" dirty="0" err="1"/>
              <a:t>clusters</a:t>
            </a:r>
            <a:r>
              <a:rPr lang="es-PE" b="1" u="sng" dirty="0"/>
              <a:t> anteriores</a:t>
            </a:r>
            <a:endParaRPr b="1" u="sng" dirty="0"/>
          </a:p>
        </p:txBody>
      </p:sp>
      <p:sp>
        <p:nvSpPr>
          <p:cNvPr id="93" name="Google Shape;93;p2"/>
          <p:cNvSpPr txBox="1">
            <a:spLocks noGrp="1"/>
          </p:cNvSpPr>
          <p:nvPr>
            <p:ph type="body" idx="1"/>
          </p:nvPr>
        </p:nvSpPr>
        <p:spPr>
          <a:xfrm>
            <a:off x="838200" y="1519375"/>
            <a:ext cx="7695552" cy="4407310"/>
          </a:xfrm>
          <a:prstGeom prst="rect">
            <a:avLst/>
          </a:prstGeom>
          <a:noFill/>
          <a:ln>
            <a:noFill/>
          </a:ln>
        </p:spPr>
        <p:txBody>
          <a:bodyPr spcFirstLastPara="1" wrap="square" lIns="91425" tIns="45700" rIns="91425" bIns="45700" anchor="t" anchorCtr="0">
            <a:noAutofit/>
          </a:bodyPr>
          <a:lstStyle/>
          <a:p>
            <a:pPr marL="228600" lvl="0" indent="-215900" algn="just" rtl="0">
              <a:lnSpc>
                <a:spcPct val="90000"/>
              </a:lnSpc>
              <a:spcBef>
                <a:spcPts val="0"/>
              </a:spcBef>
              <a:spcAft>
                <a:spcPts val="0"/>
              </a:spcAft>
              <a:buClr>
                <a:schemeClr val="dk1"/>
              </a:buClr>
              <a:buSzPts val="2200"/>
              <a:buChar char="•"/>
            </a:pPr>
            <a:r>
              <a:rPr lang="es-PE" sz="2200" dirty="0"/>
              <a:t>Los métodos de partición (K-</a:t>
            </a:r>
            <a:r>
              <a:rPr lang="es-PE" sz="2200" dirty="0" err="1"/>
              <a:t>means</a:t>
            </a:r>
            <a:r>
              <a:rPr lang="es-PE" sz="2200" dirty="0"/>
              <a:t>, agrupación PAM) y la agrupación jerárquica son adecuados para encontrar agrupaciones de forma esférica o agrupaciones convexas. En otras palabras, funcionan bien para grupos compactos y bien separados. Sin embargo, también se ven gravemente afectados por la presencia de ruido y valores atípicos en los datos.</a:t>
            </a:r>
            <a:endParaRPr sz="2600" dirty="0"/>
          </a:p>
          <a:p>
            <a:pPr marL="228600" lvl="0" indent="-76200" algn="l" rtl="0">
              <a:lnSpc>
                <a:spcPct val="90000"/>
              </a:lnSpc>
              <a:spcBef>
                <a:spcPts val="1000"/>
              </a:spcBef>
              <a:spcAft>
                <a:spcPts val="0"/>
              </a:spcAft>
              <a:buClr>
                <a:schemeClr val="dk1"/>
              </a:buClr>
              <a:buSzPts val="2400"/>
              <a:buNone/>
            </a:pPr>
            <a:endParaRPr sz="2200" dirty="0"/>
          </a:p>
          <a:p>
            <a:pPr marL="228600" lvl="0" indent="-215900" algn="l" rtl="0">
              <a:lnSpc>
                <a:spcPct val="90000"/>
              </a:lnSpc>
              <a:spcBef>
                <a:spcPts val="1000"/>
              </a:spcBef>
              <a:spcAft>
                <a:spcPts val="0"/>
              </a:spcAft>
              <a:buClr>
                <a:schemeClr val="dk1"/>
              </a:buClr>
              <a:buSzPts val="2200"/>
              <a:buChar char="•"/>
            </a:pPr>
            <a:r>
              <a:rPr lang="es-PE" sz="2200" dirty="0"/>
              <a:t>Desafortunadamente, los datos de la vida real pueden contener: </a:t>
            </a:r>
            <a:endParaRPr sz="2200" dirty="0"/>
          </a:p>
          <a:p>
            <a:pPr marL="857250" lvl="1" indent="-412750" algn="just" rtl="0">
              <a:lnSpc>
                <a:spcPct val="90000"/>
              </a:lnSpc>
              <a:spcBef>
                <a:spcPts val="500"/>
              </a:spcBef>
              <a:spcAft>
                <a:spcPts val="0"/>
              </a:spcAft>
              <a:buClr>
                <a:schemeClr val="dk1"/>
              </a:buClr>
              <a:buSzPts val="2000"/>
              <a:buFont typeface="Calibri"/>
              <a:buAutoNum type="romanLcPeriod"/>
            </a:pPr>
            <a:r>
              <a:rPr lang="es-PE" sz="2000" dirty="0"/>
              <a:t>grupos de formas arbitrarias como los que se muestran en la figura a continuación (grupos de formas ovales, lineales y en "S"); </a:t>
            </a:r>
            <a:endParaRPr sz="2600" dirty="0"/>
          </a:p>
          <a:p>
            <a:pPr marL="857250" lvl="1" indent="-412750" algn="l" rtl="0">
              <a:lnSpc>
                <a:spcPct val="90000"/>
              </a:lnSpc>
              <a:spcBef>
                <a:spcPts val="500"/>
              </a:spcBef>
              <a:spcAft>
                <a:spcPts val="0"/>
              </a:spcAft>
              <a:buClr>
                <a:schemeClr val="dk1"/>
              </a:buClr>
              <a:buSzPts val="2000"/>
              <a:buFont typeface="Calibri"/>
              <a:buAutoNum type="romanLcPeriod"/>
            </a:pPr>
            <a:r>
              <a:rPr lang="es-PE" sz="2000" dirty="0"/>
              <a:t>muchos valores atípicos y ruidos.</a:t>
            </a:r>
            <a:endParaRPr sz="2600" dirty="0"/>
          </a:p>
          <a:p>
            <a:pPr marL="228600" lvl="0" indent="-101600" algn="l" rtl="0">
              <a:lnSpc>
                <a:spcPct val="90000"/>
              </a:lnSpc>
              <a:spcBef>
                <a:spcPts val="1000"/>
              </a:spcBef>
              <a:spcAft>
                <a:spcPts val="0"/>
              </a:spcAft>
              <a:buClr>
                <a:schemeClr val="dk1"/>
              </a:buClr>
              <a:buSzPts val="2000"/>
              <a:buNone/>
            </a:pPr>
            <a:endParaRPr sz="1800" dirty="0"/>
          </a:p>
          <a:p>
            <a:pPr marL="228600" lvl="0" indent="-101600" algn="l" rtl="0">
              <a:lnSpc>
                <a:spcPct val="90000"/>
              </a:lnSpc>
              <a:spcBef>
                <a:spcPts val="1000"/>
              </a:spcBef>
              <a:spcAft>
                <a:spcPts val="0"/>
              </a:spcAft>
              <a:buClr>
                <a:schemeClr val="dk1"/>
              </a:buClr>
              <a:buSzPts val="2000"/>
              <a:buNone/>
            </a:pPr>
            <a:endParaRPr sz="1800" dirty="0"/>
          </a:p>
        </p:txBody>
      </p:sp>
      <p:pic>
        <p:nvPicPr>
          <p:cNvPr id="94" name="Google Shape;94;p2"/>
          <p:cNvPicPr preferRelativeResize="0"/>
          <p:nvPr/>
        </p:nvPicPr>
        <p:blipFill rotWithShape="1">
          <a:blip r:embed="rId3">
            <a:alphaModFix/>
          </a:blip>
          <a:srcRect l="21971" t="7305" r="23101" b="5380"/>
          <a:stretch/>
        </p:blipFill>
        <p:spPr>
          <a:xfrm>
            <a:off x="8881892" y="1961535"/>
            <a:ext cx="2123767" cy="31414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3" descr="DBSCAN: density-based clustering"/>
          <p:cNvPicPr preferRelativeResize="0"/>
          <p:nvPr/>
        </p:nvPicPr>
        <p:blipFill rotWithShape="1">
          <a:blip r:embed="rId3">
            <a:alphaModFix/>
          </a:blip>
          <a:srcRect/>
          <a:stretch/>
        </p:blipFill>
        <p:spPr>
          <a:xfrm>
            <a:off x="2827319" y="241924"/>
            <a:ext cx="6111812" cy="5542526"/>
          </a:xfrm>
          <a:prstGeom prst="rect">
            <a:avLst/>
          </a:prstGeom>
          <a:noFill/>
          <a:ln>
            <a:noFill/>
          </a:ln>
        </p:spPr>
      </p:pic>
      <p:sp>
        <p:nvSpPr>
          <p:cNvPr id="100" name="Google Shape;100;p3"/>
          <p:cNvSpPr/>
          <p:nvPr/>
        </p:nvSpPr>
        <p:spPr>
          <a:xfrm>
            <a:off x="396825" y="5784450"/>
            <a:ext cx="10972800" cy="955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PE" sz="2200">
                <a:solidFill>
                  <a:schemeClr val="dk1"/>
                </a:solidFill>
                <a:latin typeface="Calibri"/>
                <a:ea typeface="Calibri"/>
                <a:cs typeface="Calibri"/>
                <a:sym typeface="Calibri"/>
              </a:rPr>
              <a:t>Como se aprecia, estos datos tienen grupos no convexos y valores atípicos. El gráfico presenta: 2 racimos ovales, 2 grupos lineales y 1 grupo compacto.</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5" descr="DBSCAN: density-based clustering"/>
          <p:cNvPicPr preferRelativeResize="0"/>
          <p:nvPr/>
        </p:nvPicPr>
        <p:blipFill rotWithShape="1">
          <a:blip r:embed="rId3">
            <a:alphaModFix/>
          </a:blip>
          <a:srcRect/>
          <a:stretch/>
        </p:blipFill>
        <p:spPr>
          <a:xfrm>
            <a:off x="2773815" y="758798"/>
            <a:ext cx="7504111" cy="5169576"/>
          </a:xfrm>
          <a:prstGeom prst="rect">
            <a:avLst/>
          </a:prstGeom>
          <a:noFill/>
          <a:ln>
            <a:noFill/>
          </a:ln>
        </p:spPr>
      </p:pic>
      <p:sp>
        <p:nvSpPr>
          <p:cNvPr id="106" name="Google Shape;106;p5"/>
          <p:cNvSpPr/>
          <p:nvPr/>
        </p:nvSpPr>
        <p:spPr>
          <a:xfrm>
            <a:off x="1423975" y="5928374"/>
            <a:ext cx="9222660" cy="685059"/>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None/>
            </a:pPr>
            <a:r>
              <a:rPr lang="es-PE" sz="2000" dirty="0">
                <a:solidFill>
                  <a:schemeClr val="dk1"/>
                </a:solidFill>
                <a:latin typeface="Calibri"/>
                <a:ea typeface="Calibri"/>
                <a:cs typeface="Calibri"/>
                <a:sym typeface="Calibri"/>
              </a:rPr>
              <a:t>Sabemos que hay 5 cinco grupos en los datos, pero se puede ver que el método k-</a:t>
            </a:r>
            <a:r>
              <a:rPr lang="es-PE" sz="2000" dirty="0" err="1">
                <a:solidFill>
                  <a:schemeClr val="dk1"/>
                </a:solidFill>
                <a:latin typeface="Calibri"/>
                <a:ea typeface="Calibri"/>
                <a:cs typeface="Calibri"/>
                <a:sym typeface="Calibri"/>
              </a:rPr>
              <a:t>means</a:t>
            </a:r>
            <a:r>
              <a:rPr lang="es-PE" sz="2000" dirty="0">
                <a:solidFill>
                  <a:schemeClr val="dk1"/>
                </a:solidFill>
                <a:latin typeface="Calibri"/>
                <a:ea typeface="Calibri"/>
                <a:cs typeface="Calibri"/>
                <a:sym typeface="Calibri"/>
              </a:rPr>
              <a:t> identifica incorrectamente los 5 grupos.</a:t>
            </a:r>
            <a:endParaRPr sz="2000" dirty="0">
              <a:solidFill>
                <a:schemeClr val="dk1"/>
              </a:solidFill>
              <a:latin typeface="Calibri"/>
              <a:ea typeface="Calibri"/>
              <a:cs typeface="Calibri"/>
              <a:sym typeface="Calibri"/>
            </a:endParaRPr>
          </a:p>
        </p:txBody>
      </p:sp>
      <p:sp>
        <p:nvSpPr>
          <p:cNvPr id="107" name="Google Shape;107;p5"/>
          <p:cNvSpPr txBox="1">
            <a:spLocks noGrp="1"/>
          </p:cNvSpPr>
          <p:nvPr>
            <p:ph type="title"/>
          </p:nvPr>
        </p:nvSpPr>
        <p:spPr>
          <a:xfrm>
            <a:off x="1423975" y="-206375"/>
            <a:ext cx="10515600" cy="1325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s-PE" b="1" u="sng"/>
              <a:t>Problemas con los clusters anteriores</a:t>
            </a:r>
            <a:endParaRPr b="1" u="sng"/>
          </a:p>
        </p:txBody>
      </p:sp>
      <p:sp>
        <p:nvSpPr>
          <p:cNvPr id="108" name="Google Shape;108;p5"/>
          <p:cNvSpPr txBox="1"/>
          <p:nvPr/>
        </p:nvSpPr>
        <p:spPr>
          <a:xfrm>
            <a:off x="142525" y="1814500"/>
            <a:ext cx="3000000" cy="3000000"/>
          </a:xfrm>
          <a:prstGeom prst="rect">
            <a:avLst/>
          </a:prstGeom>
          <a:noFill/>
          <a:ln>
            <a:noFill/>
          </a:ln>
        </p:spPr>
        <p:txBody>
          <a:bodyPr spcFirstLastPara="1" wrap="square" lIns="91425" tIns="91425" rIns="91425" bIns="91425" anchor="t" anchorCtr="0">
            <a:noAutofit/>
          </a:bodyPr>
          <a:lstStyle/>
          <a:p>
            <a:pPr marL="228600" lvl="0" indent="-228600" algn="l" rtl="0">
              <a:lnSpc>
                <a:spcPct val="90000"/>
              </a:lnSpc>
              <a:spcBef>
                <a:spcPts val="0"/>
              </a:spcBef>
              <a:spcAft>
                <a:spcPts val="0"/>
              </a:spcAft>
              <a:buClr>
                <a:schemeClr val="dk1"/>
              </a:buClr>
              <a:buSzPts val="2400"/>
              <a:buChar char="•"/>
            </a:pPr>
            <a:r>
              <a:rPr lang="es-PE" sz="2400">
                <a:solidFill>
                  <a:schemeClr val="dk1"/>
                </a:solidFill>
                <a:latin typeface="Calibri"/>
                <a:ea typeface="Calibri"/>
                <a:cs typeface="Calibri"/>
                <a:sym typeface="Calibri"/>
              </a:rPr>
              <a:t>Debido a estos datos, el algoritmo k-means tiene dificultades para identificar los grupos de manera arbitraria.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519300" y="1508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Clúster de densidad</a:t>
            </a:r>
            <a:endParaRPr b="1" u="sng"/>
          </a:p>
        </p:txBody>
      </p:sp>
      <p:sp>
        <p:nvSpPr>
          <p:cNvPr id="114" name="Google Shape;114;p6"/>
          <p:cNvSpPr txBox="1">
            <a:spLocks noGrp="1"/>
          </p:cNvSpPr>
          <p:nvPr>
            <p:ph type="body" idx="1"/>
          </p:nvPr>
        </p:nvSpPr>
        <p:spPr>
          <a:xfrm>
            <a:off x="362125" y="1359150"/>
            <a:ext cx="7249800" cy="53106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400"/>
              <a:buChar char="•"/>
            </a:pPr>
            <a:r>
              <a:rPr lang="es-PE" sz="2400"/>
              <a:t>Por ello se usa el DBSCAN, un algoritmo de agrupamiento basado en la densidad, introducido en Ester et al. 1996, que se puede utilizar para identificar grupos de cualquier forma en un </a:t>
            </a:r>
            <a:r>
              <a:rPr lang="es-PE" sz="2400" b="1"/>
              <a:t>conjunto de datos que contengan ruido y valores atípicos</a:t>
            </a:r>
            <a:r>
              <a:rPr lang="es-PE" sz="2400"/>
              <a:t>. </a:t>
            </a:r>
            <a:endParaRPr/>
          </a:p>
          <a:p>
            <a:pPr marL="228600" lvl="0" indent="-228600" algn="just" rtl="0">
              <a:lnSpc>
                <a:spcPct val="90000"/>
              </a:lnSpc>
              <a:spcBef>
                <a:spcPts val="1000"/>
              </a:spcBef>
              <a:spcAft>
                <a:spcPts val="0"/>
              </a:spcAft>
              <a:buClr>
                <a:schemeClr val="dk1"/>
              </a:buClr>
              <a:buSzPts val="2400"/>
              <a:buChar char="•"/>
            </a:pPr>
            <a:r>
              <a:rPr lang="es-PE" sz="2400"/>
              <a:t>DBSCAN significa Density-Based Spatial Clustering and Application with Noise.</a:t>
            </a:r>
            <a:endParaRPr sz="2400"/>
          </a:p>
          <a:p>
            <a:pPr marL="228600" lvl="0" indent="-228600" algn="just" rtl="0">
              <a:lnSpc>
                <a:spcPct val="90000"/>
              </a:lnSpc>
              <a:spcBef>
                <a:spcPts val="1000"/>
              </a:spcBef>
              <a:spcAft>
                <a:spcPts val="0"/>
              </a:spcAft>
              <a:buClr>
                <a:schemeClr val="dk1"/>
              </a:buClr>
              <a:buSzPts val="2400"/>
              <a:buChar char="•"/>
            </a:pPr>
            <a:r>
              <a:rPr lang="es-PE" sz="2400"/>
              <a:t>Las ventajas de DBSCAN son:</a:t>
            </a:r>
            <a:endParaRPr sz="2400"/>
          </a:p>
          <a:p>
            <a:pPr marL="914400" lvl="1" indent="-457200" algn="just" rtl="0">
              <a:lnSpc>
                <a:spcPct val="90000"/>
              </a:lnSpc>
              <a:spcBef>
                <a:spcPts val="500"/>
              </a:spcBef>
              <a:spcAft>
                <a:spcPts val="0"/>
              </a:spcAft>
              <a:buClr>
                <a:schemeClr val="dk1"/>
              </a:buClr>
              <a:buSzPts val="2400"/>
              <a:buFont typeface="Calibri"/>
              <a:buAutoNum type="arabicPeriod"/>
            </a:pPr>
            <a:r>
              <a:rPr lang="es-PE"/>
              <a:t>A diferencia de K-means, DBSCAN no requiere que el usuario especifique el número de clústeres que se generarán</a:t>
            </a:r>
            <a:endParaRPr/>
          </a:p>
          <a:p>
            <a:pPr marL="914400" lvl="1" indent="-457200" algn="just" rtl="0">
              <a:lnSpc>
                <a:spcPct val="90000"/>
              </a:lnSpc>
              <a:spcBef>
                <a:spcPts val="500"/>
              </a:spcBef>
              <a:spcAft>
                <a:spcPts val="0"/>
              </a:spcAft>
              <a:buClr>
                <a:schemeClr val="dk1"/>
              </a:buClr>
              <a:buSzPts val="2400"/>
              <a:buFont typeface="Calibri"/>
              <a:buAutoNum type="arabicPeriod"/>
            </a:pPr>
            <a:r>
              <a:rPr lang="es-PE"/>
              <a:t>DBSCAN puede encontrar cualquier forma de clústers. El clúster no tiene que ser circular.</a:t>
            </a:r>
            <a:endParaRPr/>
          </a:p>
          <a:p>
            <a:pPr marL="914400" lvl="1" indent="-457200" algn="just" rtl="0">
              <a:lnSpc>
                <a:spcPct val="90000"/>
              </a:lnSpc>
              <a:spcBef>
                <a:spcPts val="500"/>
              </a:spcBef>
              <a:spcAft>
                <a:spcPts val="0"/>
              </a:spcAft>
              <a:buClr>
                <a:schemeClr val="dk1"/>
              </a:buClr>
              <a:buSzPts val="2400"/>
              <a:buFont typeface="Calibri"/>
              <a:buAutoNum type="arabicPeriod"/>
            </a:pPr>
            <a:r>
              <a:rPr lang="es-PE"/>
              <a:t>DBSCAN puede identificar valores atípicos.</a:t>
            </a:r>
            <a:endParaRPr/>
          </a:p>
          <a:p>
            <a:pPr marL="914400" lvl="1" indent="-304800" algn="just" rtl="0">
              <a:lnSpc>
                <a:spcPct val="90000"/>
              </a:lnSpc>
              <a:spcBef>
                <a:spcPts val="500"/>
              </a:spcBef>
              <a:spcAft>
                <a:spcPts val="0"/>
              </a:spcAft>
              <a:buClr>
                <a:schemeClr val="dk1"/>
              </a:buClr>
              <a:buSzPts val="2400"/>
              <a:buFont typeface="Calibri"/>
              <a:buNone/>
            </a:pPr>
            <a:endParaRPr/>
          </a:p>
          <a:p>
            <a:pPr marL="228600" lvl="0" indent="-76200" algn="just" rtl="0">
              <a:lnSpc>
                <a:spcPct val="90000"/>
              </a:lnSpc>
              <a:spcBef>
                <a:spcPts val="1000"/>
              </a:spcBef>
              <a:spcAft>
                <a:spcPts val="0"/>
              </a:spcAft>
              <a:buClr>
                <a:schemeClr val="dk1"/>
              </a:buClr>
              <a:buSzPts val="2400"/>
              <a:buNone/>
            </a:pPr>
            <a:endParaRPr sz="2400"/>
          </a:p>
          <a:p>
            <a:pPr marL="228600" lvl="0" indent="-101600" algn="just" rtl="0">
              <a:lnSpc>
                <a:spcPct val="90000"/>
              </a:lnSpc>
              <a:spcBef>
                <a:spcPts val="1000"/>
              </a:spcBef>
              <a:spcAft>
                <a:spcPts val="0"/>
              </a:spcAft>
              <a:buClr>
                <a:schemeClr val="dk1"/>
              </a:buClr>
              <a:buSzPts val="2000"/>
              <a:buNone/>
            </a:pPr>
            <a:endParaRPr sz="2000"/>
          </a:p>
        </p:txBody>
      </p:sp>
      <p:pic>
        <p:nvPicPr>
          <p:cNvPr id="115" name="Google Shape;115;p6"/>
          <p:cNvPicPr preferRelativeResize="0"/>
          <p:nvPr/>
        </p:nvPicPr>
        <p:blipFill>
          <a:blip r:embed="rId3">
            <a:alphaModFix/>
          </a:blip>
          <a:stretch>
            <a:fillRect/>
          </a:stretch>
        </p:blipFill>
        <p:spPr>
          <a:xfrm>
            <a:off x="8397825" y="1002850"/>
            <a:ext cx="3171825" cy="3294100"/>
          </a:xfrm>
          <a:prstGeom prst="rect">
            <a:avLst/>
          </a:prstGeom>
          <a:noFill/>
          <a:ln>
            <a:noFill/>
          </a:ln>
        </p:spPr>
      </p:pic>
      <p:grpSp>
        <p:nvGrpSpPr>
          <p:cNvPr id="116" name="Google Shape;116;p6"/>
          <p:cNvGrpSpPr/>
          <p:nvPr/>
        </p:nvGrpSpPr>
        <p:grpSpPr>
          <a:xfrm>
            <a:off x="8313175" y="4683775"/>
            <a:ext cx="3491400" cy="1985976"/>
            <a:chOff x="8313175" y="4683775"/>
            <a:chExt cx="3491400" cy="1985976"/>
          </a:xfrm>
        </p:grpSpPr>
        <p:sp>
          <p:nvSpPr>
            <p:cNvPr id="117" name="Google Shape;117;p6"/>
            <p:cNvSpPr txBox="1"/>
            <p:nvPr/>
          </p:nvSpPr>
          <p:spPr>
            <a:xfrm>
              <a:off x="8313175" y="4683775"/>
              <a:ext cx="3491400" cy="165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PE" sz="1800" b="1" u="sng">
                  <a:latin typeface="Calibri"/>
                  <a:ea typeface="Calibri"/>
                  <a:cs typeface="Calibri"/>
                  <a:sym typeface="Calibri"/>
                </a:rPr>
                <a:t>Video Recomendado</a:t>
              </a:r>
              <a:endParaRPr sz="1800" b="1" u="sng">
                <a:latin typeface="Calibri"/>
                <a:ea typeface="Calibri"/>
                <a:cs typeface="Calibri"/>
                <a:sym typeface="Calibri"/>
              </a:endParaRPr>
            </a:p>
            <a:p>
              <a:pPr marL="0" lvl="0" indent="0" algn="ctr" rtl="0">
                <a:spcBef>
                  <a:spcPts val="0"/>
                </a:spcBef>
                <a:spcAft>
                  <a:spcPts val="0"/>
                </a:spcAft>
                <a:buNone/>
              </a:pPr>
              <a:r>
                <a:rPr lang="es-PE" sz="1800">
                  <a:latin typeface="Calibri"/>
                  <a:ea typeface="Calibri"/>
                  <a:cs typeface="Calibri"/>
                  <a:sym typeface="Calibri"/>
                </a:rPr>
                <a:t>“Density Based Clustering with R”</a:t>
              </a:r>
              <a:endParaRPr sz="1800">
                <a:latin typeface="Calibri"/>
                <a:ea typeface="Calibri"/>
                <a:cs typeface="Calibri"/>
                <a:sym typeface="Calibri"/>
              </a:endParaRPr>
            </a:p>
            <a:p>
              <a:pPr marL="0" lvl="0" indent="0" algn="ctr" rtl="0">
                <a:spcBef>
                  <a:spcPts val="0"/>
                </a:spcBef>
                <a:spcAft>
                  <a:spcPts val="0"/>
                </a:spcAft>
                <a:buNone/>
              </a:pPr>
              <a:r>
                <a:rPr lang="es-PE" sz="1500" u="sng">
                  <a:solidFill>
                    <a:schemeClr val="hlink"/>
                  </a:solidFill>
                  <a:hlinkClick r:id="rId4"/>
                </a:rPr>
                <a:t>https://www.youtube.com/watch?v=m9pcY6iqIZY&amp;feature=youtu.be</a:t>
              </a:r>
              <a:endParaRPr sz="18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18" name="Google Shape;118;p6"/>
            <p:cNvPicPr preferRelativeResize="0"/>
            <p:nvPr/>
          </p:nvPicPr>
          <p:blipFill>
            <a:blip r:embed="rId5">
              <a:alphaModFix/>
            </a:blip>
            <a:stretch>
              <a:fillRect/>
            </a:stretch>
          </p:blipFill>
          <p:spPr>
            <a:xfrm>
              <a:off x="9658063" y="5868125"/>
              <a:ext cx="801626" cy="801626"/>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Clúster de densidad</a:t>
            </a:r>
            <a:endParaRPr b="1" u="sng"/>
          </a:p>
        </p:txBody>
      </p:sp>
      <p:pic>
        <p:nvPicPr>
          <p:cNvPr id="124" name="Google Shape;124;p7" descr="Density based clustering basic idea"/>
          <p:cNvPicPr preferRelativeResize="0"/>
          <p:nvPr/>
        </p:nvPicPr>
        <p:blipFill rotWithShape="1">
          <a:blip r:embed="rId3">
            <a:alphaModFix/>
          </a:blip>
          <a:srcRect/>
          <a:stretch/>
        </p:blipFill>
        <p:spPr>
          <a:xfrm>
            <a:off x="338775" y="1614500"/>
            <a:ext cx="5215825" cy="2132325"/>
          </a:xfrm>
          <a:prstGeom prst="rect">
            <a:avLst/>
          </a:prstGeom>
          <a:noFill/>
          <a:ln>
            <a:noFill/>
          </a:ln>
        </p:spPr>
      </p:pic>
      <p:sp>
        <p:nvSpPr>
          <p:cNvPr id="125" name="Google Shape;125;p7"/>
          <p:cNvSpPr/>
          <p:nvPr/>
        </p:nvSpPr>
        <p:spPr>
          <a:xfrm>
            <a:off x="7783450" y="811875"/>
            <a:ext cx="4139100" cy="5543400"/>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s-PE" sz="2400">
                <a:solidFill>
                  <a:schemeClr val="dk1"/>
                </a:solidFill>
                <a:latin typeface="Calibri"/>
                <a:ea typeface="Calibri"/>
                <a:cs typeface="Calibri"/>
                <a:sym typeface="Calibri"/>
              </a:rPr>
              <a:t>La idea básica detrás del enfoque de agrupamiento basado en densidad se deriva de un método de </a:t>
            </a:r>
            <a:r>
              <a:rPr lang="es-PE" sz="2400" b="1" i="1">
                <a:solidFill>
                  <a:schemeClr val="dk1"/>
                </a:solidFill>
                <a:latin typeface="Calibri"/>
                <a:ea typeface="Calibri"/>
                <a:cs typeface="Calibri"/>
                <a:sym typeface="Calibri"/>
              </a:rPr>
              <a:t>agrupamiento intuitivo humano</a:t>
            </a:r>
            <a:r>
              <a:rPr lang="es-PE"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marL="0" marR="0" lvl="0" indent="0" algn="just" rtl="0">
              <a:lnSpc>
                <a:spcPct val="107000"/>
              </a:lnSpc>
              <a:spcBef>
                <a:spcPts val="0"/>
              </a:spcBef>
              <a:spcAft>
                <a:spcPts val="0"/>
              </a:spcAft>
              <a:buNone/>
            </a:pPr>
            <a:endParaRPr sz="2400">
              <a:solidFill>
                <a:schemeClr val="dk1"/>
              </a:solidFill>
              <a:latin typeface="Calibri"/>
              <a:ea typeface="Calibri"/>
              <a:cs typeface="Calibri"/>
              <a:sym typeface="Calibri"/>
            </a:endParaRPr>
          </a:p>
          <a:p>
            <a:pPr marL="0" marR="0" lvl="0" indent="0" algn="just" rtl="0">
              <a:lnSpc>
                <a:spcPct val="107000"/>
              </a:lnSpc>
              <a:spcBef>
                <a:spcPts val="0"/>
              </a:spcBef>
              <a:spcAft>
                <a:spcPts val="0"/>
              </a:spcAft>
              <a:buNone/>
            </a:pPr>
            <a:r>
              <a:rPr lang="es-PE" sz="2400">
                <a:solidFill>
                  <a:schemeClr val="dk1"/>
                </a:solidFill>
                <a:latin typeface="Calibri"/>
                <a:ea typeface="Calibri"/>
                <a:cs typeface="Calibri"/>
                <a:sym typeface="Calibri"/>
              </a:rPr>
              <a:t>Por ejemplo, al observar la figura a continuación, uno puede identificar fácilmente cuatro grupos junto con varios puntos de ruido, debido a las diferencias en la densidad de los puntos.</a:t>
            </a:r>
            <a:endParaRPr sz="2400">
              <a:solidFill>
                <a:schemeClr val="dk1"/>
              </a:solidFill>
              <a:latin typeface="Calibri"/>
              <a:ea typeface="Calibri"/>
              <a:cs typeface="Calibri"/>
              <a:sym typeface="Calibri"/>
            </a:endParaRPr>
          </a:p>
        </p:txBody>
      </p:sp>
      <p:sp>
        <p:nvSpPr>
          <p:cNvPr id="126" name="Google Shape;126;p7"/>
          <p:cNvSpPr/>
          <p:nvPr/>
        </p:nvSpPr>
        <p:spPr>
          <a:xfrm>
            <a:off x="838200" y="4380297"/>
            <a:ext cx="6096000" cy="1660800"/>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s-PE" sz="2000">
                <a:solidFill>
                  <a:schemeClr val="dk1"/>
                </a:solidFill>
                <a:latin typeface="Calibri"/>
                <a:ea typeface="Calibri"/>
                <a:cs typeface="Calibri"/>
                <a:sym typeface="Calibri"/>
              </a:rPr>
              <a:t>DBSCAN se basa en esta noción intuitiva de "grupos" y "ruido". La idea clave es que para cada punto de un grupo, la vecindad de un radio dado debe contener al menos un número mínimo de puntos.</a:t>
            </a:r>
            <a:endParaRPr sz="2000">
              <a:solidFill>
                <a:schemeClr val="dk1"/>
              </a:solidFill>
              <a:latin typeface="Calibri"/>
              <a:ea typeface="Calibri"/>
              <a:cs typeface="Calibri"/>
              <a:sym typeface="Calibri"/>
            </a:endParaRPr>
          </a:p>
        </p:txBody>
      </p:sp>
      <p:pic>
        <p:nvPicPr>
          <p:cNvPr id="127" name="Google Shape;127;p7"/>
          <p:cNvPicPr preferRelativeResize="0"/>
          <p:nvPr/>
        </p:nvPicPr>
        <p:blipFill>
          <a:blip r:embed="rId4">
            <a:alphaModFix/>
          </a:blip>
          <a:stretch>
            <a:fillRect/>
          </a:stretch>
        </p:blipFill>
        <p:spPr>
          <a:xfrm>
            <a:off x="5626050" y="1513926"/>
            <a:ext cx="2020200" cy="233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438150" y="1794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Algoritmo DBSCAN</a:t>
            </a:r>
            <a:endParaRPr b="1" u="sng"/>
          </a:p>
        </p:txBody>
      </p:sp>
      <p:sp>
        <p:nvSpPr>
          <p:cNvPr id="133" name="Google Shape;133;p8"/>
          <p:cNvSpPr txBox="1">
            <a:spLocks noGrp="1"/>
          </p:cNvSpPr>
          <p:nvPr>
            <p:ph type="body" idx="1"/>
          </p:nvPr>
        </p:nvSpPr>
        <p:spPr>
          <a:xfrm>
            <a:off x="333575" y="1504976"/>
            <a:ext cx="11220300" cy="50505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400"/>
              <a:buChar char="•"/>
            </a:pPr>
            <a:r>
              <a:rPr lang="es-PE" sz="2400"/>
              <a:t>El objetivo es identificar regiones densas, que se pueden medir por el número de objetos cercanos a un punto dado.</a:t>
            </a:r>
            <a:endParaRPr/>
          </a:p>
          <a:p>
            <a:pPr marL="228600" lvl="0" indent="-228600" algn="just" rtl="0">
              <a:lnSpc>
                <a:spcPct val="90000"/>
              </a:lnSpc>
              <a:spcBef>
                <a:spcPts val="1000"/>
              </a:spcBef>
              <a:spcAft>
                <a:spcPts val="0"/>
              </a:spcAft>
              <a:buClr>
                <a:schemeClr val="dk1"/>
              </a:buClr>
              <a:buSzPts val="2400"/>
              <a:buChar char="•"/>
            </a:pPr>
            <a:r>
              <a:rPr lang="es-PE" sz="2400"/>
              <a:t>Se requieren dos parámetros importantes para DBSCAN: </a:t>
            </a:r>
            <a:endParaRPr sz="2400"/>
          </a:p>
          <a:p>
            <a:pPr marL="685800" lvl="1" indent="-266700" algn="just" rtl="0">
              <a:lnSpc>
                <a:spcPct val="90000"/>
              </a:lnSpc>
              <a:spcBef>
                <a:spcPts val="1000"/>
              </a:spcBef>
              <a:spcAft>
                <a:spcPts val="0"/>
              </a:spcAft>
              <a:buClr>
                <a:schemeClr val="dk1"/>
              </a:buClr>
              <a:buSzPts val="2400"/>
              <a:buChar char="•"/>
            </a:pPr>
            <a:r>
              <a:rPr lang="es-PE" sz="2400"/>
              <a:t>épsilon ("eps")</a:t>
            </a:r>
            <a:r>
              <a:rPr lang="es-PE"/>
              <a:t>: El parámetro eps define el radio de vecindad alrededor de un punto x. Se llama la vecindad del punto  x. </a:t>
            </a:r>
            <a:endParaRPr sz="2400"/>
          </a:p>
          <a:p>
            <a:pPr marL="685800" lvl="1" indent="-266700" algn="just" rtl="0">
              <a:lnSpc>
                <a:spcPct val="90000"/>
              </a:lnSpc>
              <a:spcBef>
                <a:spcPts val="1000"/>
              </a:spcBef>
              <a:spcAft>
                <a:spcPts val="0"/>
              </a:spcAft>
              <a:buClr>
                <a:schemeClr val="dk1"/>
              </a:buClr>
              <a:buSzPts val="2400"/>
              <a:buChar char="•"/>
            </a:pPr>
            <a:r>
              <a:rPr lang="es-PE"/>
              <a:t>P</a:t>
            </a:r>
            <a:r>
              <a:rPr lang="es-PE" sz="2400"/>
              <a:t>untos mínimos ("MinPts")</a:t>
            </a:r>
            <a:r>
              <a:rPr lang="es-PE"/>
              <a:t>: </a:t>
            </a:r>
            <a:r>
              <a:rPr lang="es-PE" sz="2400"/>
              <a:t>El parámetro MinPts es el número mínimo de vecinos dentro del radio "eps".</a:t>
            </a:r>
            <a:endParaRPr/>
          </a:p>
          <a:p>
            <a:pPr marL="228600" lvl="0" indent="-228600" algn="just" rtl="0">
              <a:lnSpc>
                <a:spcPct val="90000"/>
              </a:lnSpc>
              <a:spcBef>
                <a:spcPts val="1000"/>
              </a:spcBef>
              <a:spcAft>
                <a:spcPts val="0"/>
              </a:spcAft>
              <a:buClr>
                <a:schemeClr val="dk1"/>
              </a:buClr>
              <a:buSzPts val="2400"/>
              <a:buChar char="•"/>
            </a:pPr>
            <a:r>
              <a:rPr lang="es-PE" sz="2400"/>
              <a:t>Cualquier punto x en el conjunto de datos, con un recuento de vecinos mayor o igual que MinPts, se marca como un punto central.</a:t>
            </a:r>
            <a:endParaRPr/>
          </a:p>
          <a:p>
            <a:pPr marL="228600" lvl="0" indent="-228600" algn="just" rtl="0">
              <a:lnSpc>
                <a:spcPct val="90000"/>
              </a:lnSpc>
              <a:spcBef>
                <a:spcPts val="1000"/>
              </a:spcBef>
              <a:spcAft>
                <a:spcPts val="0"/>
              </a:spcAft>
              <a:buClr>
                <a:schemeClr val="dk1"/>
              </a:buClr>
              <a:buSzPts val="2400"/>
              <a:buChar char="•"/>
            </a:pPr>
            <a:r>
              <a:rPr lang="es-PE" sz="2400"/>
              <a:t>Decimos que x es el punto límite, si el número de sus vecinos es menor que MinPts, pero pertenece al vecindario ϵ de algún punto central z. Finalmente, si un punto no es ni un núcleo ni un punto de borde, entonces se llama un punto de ruido o un valor atípico. </a:t>
            </a:r>
            <a:endParaRPr sz="2400"/>
          </a:p>
          <a:p>
            <a:pPr marL="914400" lvl="1" indent="-330200" algn="just" rtl="0">
              <a:lnSpc>
                <a:spcPct val="90000"/>
              </a:lnSpc>
              <a:spcBef>
                <a:spcPts val="500"/>
              </a:spcBef>
              <a:spcAft>
                <a:spcPts val="0"/>
              </a:spcAft>
              <a:buClr>
                <a:schemeClr val="dk1"/>
              </a:buClr>
              <a:buSzPts val="2000"/>
              <a:buFont typeface="Calibri"/>
              <a:buNone/>
            </a:pPr>
            <a:endParaRPr sz="2000"/>
          </a:p>
          <a:p>
            <a:pPr marL="228600" lvl="0" indent="-101600" algn="just" rtl="0">
              <a:lnSpc>
                <a:spcPct val="90000"/>
              </a:lnSpc>
              <a:spcBef>
                <a:spcPts val="1000"/>
              </a:spcBef>
              <a:spcAft>
                <a:spcPts val="0"/>
              </a:spcAft>
              <a:buClr>
                <a:schemeClr val="dk1"/>
              </a:buClr>
              <a:buSzPts val="2000"/>
              <a:buNone/>
            </a:pPr>
            <a:endParaRPr sz="2000"/>
          </a:p>
          <a:p>
            <a:pPr marL="228600" lvl="0" indent="-101600" algn="just"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Algoritmo DBSCAN</a:t>
            </a:r>
            <a:endParaRPr b="1" u="sng"/>
          </a:p>
        </p:txBody>
      </p:sp>
      <p:pic>
        <p:nvPicPr>
          <p:cNvPr id="139" name="Google Shape;139;p9" descr="Density based clustering basic idea - minimal point and epsilon"/>
          <p:cNvPicPr preferRelativeResize="0"/>
          <p:nvPr/>
        </p:nvPicPr>
        <p:blipFill rotWithShape="1">
          <a:blip r:embed="rId3">
            <a:alphaModFix/>
          </a:blip>
          <a:srcRect/>
          <a:stretch/>
        </p:blipFill>
        <p:spPr>
          <a:xfrm>
            <a:off x="6374691" y="2402758"/>
            <a:ext cx="4979117" cy="2552700"/>
          </a:xfrm>
          <a:prstGeom prst="rect">
            <a:avLst/>
          </a:prstGeom>
          <a:noFill/>
          <a:ln>
            <a:noFill/>
          </a:ln>
        </p:spPr>
      </p:pic>
      <p:sp>
        <p:nvSpPr>
          <p:cNvPr id="140" name="Google Shape;140;p9"/>
          <p:cNvSpPr/>
          <p:nvPr/>
        </p:nvSpPr>
        <p:spPr>
          <a:xfrm>
            <a:off x="466725" y="1690703"/>
            <a:ext cx="5348700" cy="419970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s-PE" sz="2400">
                <a:solidFill>
                  <a:schemeClr val="dk1"/>
                </a:solidFill>
                <a:latin typeface="Calibri"/>
                <a:ea typeface="Calibri"/>
                <a:cs typeface="Calibri"/>
                <a:sym typeface="Calibri"/>
              </a:rPr>
              <a:t>La siguiente figura muestra los diferentes tipos de puntos (núcleo, borde y puntos atípicos) utilizando MinPts = 6. </a:t>
            </a:r>
            <a:endParaRPr sz="24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endParaRPr sz="240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r>
              <a:rPr lang="es-PE" sz="2400">
                <a:solidFill>
                  <a:schemeClr val="dk1"/>
                </a:solidFill>
                <a:latin typeface="Calibri"/>
                <a:ea typeface="Calibri"/>
                <a:cs typeface="Calibri"/>
                <a:sym typeface="Calibri"/>
              </a:rPr>
              <a:t>Aquí x es un punto central porque los vecinos ϵ (x) = 6, y es un punto de borde porque los vecinos ϵ (y) &lt; MinPts, pero pertenece al vecindario ϵ del punto central x. Finalmente, z es un punto de ruido.</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Algoritmo DBSCAN</a:t>
            </a:r>
            <a:endParaRPr b="1" u="sng"/>
          </a:p>
        </p:txBody>
      </p:sp>
      <p:sp>
        <p:nvSpPr>
          <p:cNvPr id="146" name="Google Shape;146;p10"/>
          <p:cNvSpPr txBox="1">
            <a:spLocks noGrp="1"/>
          </p:cNvSpPr>
          <p:nvPr>
            <p:ph type="body" idx="1"/>
          </p:nvPr>
        </p:nvSpPr>
        <p:spPr>
          <a:xfrm>
            <a:off x="485797" y="1543204"/>
            <a:ext cx="11220405" cy="46806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s-PE" sz="2400" dirty="0"/>
              <a:t>Definimos 3 términos, necesarios para comprender el algoritmo DBSCAN</a:t>
            </a:r>
            <a:r>
              <a:rPr lang="es-PE" sz="2400" dirty="0" smtClean="0"/>
              <a:t>:</a:t>
            </a:r>
          </a:p>
          <a:p>
            <a:pPr marL="0" lvl="0" indent="0" algn="l" rtl="0">
              <a:lnSpc>
                <a:spcPct val="90000"/>
              </a:lnSpc>
              <a:spcBef>
                <a:spcPts val="0"/>
              </a:spcBef>
              <a:spcAft>
                <a:spcPts val="0"/>
              </a:spcAft>
              <a:buClr>
                <a:schemeClr val="dk1"/>
              </a:buClr>
              <a:buSzPts val="2400"/>
              <a:buNone/>
            </a:pP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s-PE" dirty="0" smtClean="0"/>
              <a:t>Densidad </a:t>
            </a:r>
            <a:r>
              <a:rPr lang="es-PE" dirty="0"/>
              <a:t>directa accesible: Un punto “A” es directamente accesible desde otro punto “B” si: i) “A” está en el vecindario ϵ de “B” y ii) “B” es un punto central.</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s-PE" dirty="0"/>
              <a:t>Densidad accesible: Un punto "A" es densidad accesible desde "B" si hay un conjunto de puntos centrales que van desde "B" a "A.</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s-PE" dirty="0"/>
              <a:t>Densidad conectada: dos puntos "A" y "B" están conectados a la densidad si hay un punto central "C", de modo que tanto "A" como "B" sean accesibles por densidad desde "C".</a:t>
            </a:r>
            <a:endParaRPr dirty="0"/>
          </a:p>
          <a:p>
            <a:pPr marL="457200" lvl="1" indent="0" algn="l" rtl="0">
              <a:lnSpc>
                <a:spcPct val="90000"/>
              </a:lnSpc>
              <a:spcBef>
                <a:spcPts val="500"/>
              </a:spcBef>
              <a:spcAft>
                <a:spcPts val="0"/>
              </a:spcAft>
              <a:buClr>
                <a:schemeClr val="dk1"/>
              </a:buClr>
              <a:buSzPts val="2400"/>
              <a:buNone/>
            </a:pPr>
            <a:endParaRPr dirty="0"/>
          </a:p>
          <a:p>
            <a:pPr marL="228600" lvl="0" indent="-241300" algn="l" rtl="0">
              <a:lnSpc>
                <a:spcPct val="90000"/>
              </a:lnSpc>
              <a:spcBef>
                <a:spcPts val="1000"/>
              </a:spcBef>
              <a:spcAft>
                <a:spcPts val="0"/>
              </a:spcAft>
              <a:buClr>
                <a:schemeClr val="dk1"/>
              </a:buClr>
              <a:buSzPts val="2600"/>
              <a:buChar char="•"/>
            </a:pPr>
            <a:r>
              <a:rPr lang="es-PE" sz="2600" b="1" dirty="0"/>
              <a:t>Un clúster basado en densidad se define como un grupo de puntos conectados por densidad. </a:t>
            </a:r>
            <a:endParaRPr sz="3000" b="1" dirty="0"/>
          </a:p>
          <a:p>
            <a:pPr marL="914400" lvl="1" indent="-330200" algn="l" rtl="0">
              <a:lnSpc>
                <a:spcPct val="90000"/>
              </a:lnSpc>
              <a:spcBef>
                <a:spcPts val="500"/>
              </a:spcBef>
              <a:spcAft>
                <a:spcPts val="0"/>
              </a:spcAft>
              <a:buClr>
                <a:schemeClr val="dk1"/>
              </a:buClr>
              <a:buSzPts val="2000"/>
              <a:buFont typeface="Calibri"/>
              <a:buNone/>
            </a:pPr>
            <a:endParaRPr sz="2000" dirty="0"/>
          </a:p>
          <a:p>
            <a:pPr marL="228600" lvl="0" indent="-101600" algn="l" rtl="0">
              <a:lnSpc>
                <a:spcPct val="90000"/>
              </a:lnSpc>
              <a:spcBef>
                <a:spcPts val="1000"/>
              </a:spcBef>
              <a:spcAft>
                <a:spcPts val="0"/>
              </a:spcAft>
              <a:buClr>
                <a:schemeClr val="dk1"/>
              </a:buClr>
              <a:buSzPts val="2000"/>
              <a:buNone/>
            </a:pPr>
            <a:endParaRPr sz="2000" dirty="0"/>
          </a:p>
          <a:p>
            <a:pPr marL="228600" lvl="0" indent="-101600" algn="l" rtl="0">
              <a:lnSpc>
                <a:spcPct val="90000"/>
              </a:lnSpc>
              <a:spcBef>
                <a:spcPts val="1000"/>
              </a:spcBef>
              <a:spcAft>
                <a:spcPts val="0"/>
              </a:spcAft>
              <a:buClr>
                <a:schemeClr val="dk1"/>
              </a:buClr>
              <a:buSzPts val="2000"/>
              <a:buNone/>
            </a:pPr>
            <a:endParaRPr sz="2000" dirty="0"/>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854</TotalTime>
  <Words>989</Words>
  <Application>Microsoft Office PowerPoint</Application>
  <PresentationFormat>Panorámica</PresentationFormat>
  <Paragraphs>64</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Courier New</vt:lpstr>
      <vt:lpstr>Tema de Office</vt:lpstr>
      <vt:lpstr>6ta CLASE PRÁCTICA</vt:lpstr>
      <vt:lpstr>Problemas con los clusters anteriores</vt:lpstr>
      <vt:lpstr>Presentación de PowerPoint</vt:lpstr>
      <vt:lpstr>Problemas con los clusters anteriores</vt:lpstr>
      <vt:lpstr>Clúster de densidad</vt:lpstr>
      <vt:lpstr>Clúster de densidad</vt:lpstr>
      <vt:lpstr>Algoritmo DBSCAN</vt:lpstr>
      <vt:lpstr>Algoritmo DBSCAN</vt:lpstr>
      <vt:lpstr>Algoritmo DBSCAN</vt:lpstr>
      <vt:lpstr>Algoritmo DBSCAN</vt:lpstr>
      <vt:lpstr>Método para determinar el valor óptimo de 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5ta CLASE PRACTICA</dc:title>
  <dc:creator>Juan Carlo</dc:creator>
  <cp:lastModifiedBy>Equipo</cp:lastModifiedBy>
  <cp:revision>7</cp:revision>
  <dcterms:created xsi:type="dcterms:W3CDTF">2019-08-17T21:23:42Z</dcterms:created>
  <dcterms:modified xsi:type="dcterms:W3CDTF">2020-10-17T03:12:59Z</dcterms:modified>
</cp:coreProperties>
</file>