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03" r:id="rId3"/>
    <p:sldId id="289" r:id="rId4"/>
    <p:sldId id="288" r:id="rId5"/>
    <p:sldId id="306" r:id="rId6"/>
    <p:sldId id="304" r:id="rId7"/>
    <p:sldId id="313" r:id="rId8"/>
    <p:sldId id="293" r:id="rId9"/>
    <p:sldId id="307" r:id="rId10"/>
    <p:sldId id="308" r:id="rId11"/>
    <p:sldId id="309" r:id="rId12"/>
    <p:sldId id="310" r:id="rId13"/>
    <p:sldId id="311" r:id="rId14"/>
    <p:sldId id="314" r:id="rId15"/>
    <p:sldId id="315" r:id="rId16"/>
    <p:sldId id="317" r:id="rId17"/>
    <p:sldId id="316" r:id="rId18"/>
    <p:sldId id="318" r:id="rId19"/>
    <p:sldId id="301" r:id="rId20"/>
    <p:sldId id="31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BBB2-FA4B-4475-B50A-17A074C3B08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3DF40-7F55-4711-922C-6164DB4D3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0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05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09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2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00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5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0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22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4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672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6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09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97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29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47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67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68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46A6E-0C23-4B3B-84E7-3BC368779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57085-D0C3-45AC-981E-5D744DD3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AC631-4958-48BE-B808-113772A0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BD44A-8359-4AF0-A1CB-B0E5E5B1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6DB6E-9FDC-44DE-A283-B297572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EB04-0FEB-48A4-BE9D-560ECAC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41257-C31F-4FDB-A82F-A6746642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C0D3-CD0C-4A94-8CDC-9C2012FA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BA9E4-8B83-4529-8DFA-40ADAA6C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CC2D2-0A08-44A0-9EE4-241DB68F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5317C3-B70A-4522-A0E3-2036E78BC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97249-1998-4ABA-8A31-9719F387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6A9CD-9279-488F-ADDE-1C617E11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1FB1-74A6-4D6A-8742-719322F9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4931-873F-4317-B512-8B98BFA0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6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93215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32553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01515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1972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68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32049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23912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0275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C069-8468-4461-A1E0-92C65550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9DA89-E436-460D-8B93-30578332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9111-D7B3-4BD5-A43D-9D49F95F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A0519-38B8-4660-BE19-1D031492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915CF-BE65-4CF7-B4B2-92902A30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96448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2182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071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DC29-B4AF-4A1D-8D35-6C4FE641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0A444-5CBB-4ACF-B41D-2D9DC66F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E740F-1FC0-42F1-BBB9-A300F91A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4764-69E1-44EC-B255-7DF59787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42FA2-BECE-458B-941A-44954091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C90B8-D9B1-4EBB-AD98-507DEDFF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63378-3DEC-4314-920D-F03B7F934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59064-79E1-449C-83C0-FFEB69E5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29BF9-4458-4669-9D3C-E1C5F8F7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B9852-912F-4271-8393-F643A133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73AB0-63A7-49EB-9451-0AC21F85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D694-757F-4B66-A327-87B36FC5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4455-F715-4477-A138-0618CD04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854A5-AEF9-4B93-90F9-19FB19C9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28B08-4C7D-4300-A392-F189BD3FA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BC475A-C6C2-4085-9C3E-DE4B61ED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62980-4ADA-4FDC-AE9A-9FE189F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4C754-D496-4DC6-B38B-886EFD9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6F7F2-5164-42DA-BBBD-AF04CD5B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4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55F8-FAA5-4D41-8935-9228A32C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C547E-F1FC-4D5F-A772-76CF620C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900C8-C765-4EB2-905F-B91729A8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54B02-33D1-4865-8252-259CF545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0248E-42FF-48D1-BC96-969E610A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6BC7DE-E551-4403-B68D-9286DB14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9A1BB-B62E-476D-A485-CE23975A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8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FDE3-0191-4E76-B29D-18CC5746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5E76-4E15-4A80-8AE4-2E0FCF57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65618-0EC9-4E3B-BC46-AE75B185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74315-E706-4B29-AEBF-6AAA8B01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E483E-B307-4D67-AA92-A9D79933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A63C2-462A-45C0-82D5-292C05D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30514-1E93-4A4A-A1C5-76F94DF2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66220-F2F0-4D70-A6AA-9FFC8F622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C2058-2B0D-4357-94A0-2A6E3D96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68EE1-E012-4D77-9070-1E49D80B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AE35E-2998-4B82-A049-00A732DA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2C110-6E32-4A8D-A7BD-CBD6BD72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9C09CA-5A3A-41AC-A583-6E8D9B9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CC27C-1D1D-4D84-8F0B-C7913DEC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D77CB-381B-492D-812A-883C6D9C6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BA9C-6C72-4419-9619-BBACE0586B72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10878-3A66-46E2-BA1E-BC6355FA4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770C6-4732-486D-BE15-8358CCBFF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9FFA-EEFA-451F-93CE-472A1F32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  <a:t>2019-04-09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91669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7283" y="3916697"/>
            <a:ext cx="7824717" cy="15149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" y="3916697"/>
            <a:ext cx="4367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 Analysis Report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7281" y="4655360"/>
            <a:ext cx="356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Project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Danlei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Qian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07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Ⅰ</a:t>
            </a:r>
          </a:p>
          <a:p>
            <a:pPr lvl="0"/>
            <a:r>
              <a:rPr lang="en-US" altLang="zh-CN" dirty="0"/>
              <a:t>3.0 Distribution of death resulted from leading causes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508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Ⅰ</a:t>
            </a:r>
          </a:p>
          <a:p>
            <a:pPr lvl="0"/>
            <a:r>
              <a:rPr lang="en-US" altLang="zh-CN" dirty="0"/>
              <a:t>4.0 Distribution of death resulted from leading causes from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COUNTY</a:t>
            </a:r>
            <a:r>
              <a:rPr lang="en-US" altLang="zh-CN" dirty="0"/>
              <a:t> level 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5A8123-CC42-45DD-B7BB-7DDDCAD8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48" y="1455755"/>
            <a:ext cx="8734425" cy="4210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42C3E6-99A8-45A3-B54F-120E508BE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83" y="632153"/>
            <a:ext cx="3505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Ⅰ</a:t>
            </a:r>
          </a:p>
          <a:p>
            <a:pPr lvl="0"/>
            <a:r>
              <a:rPr lang="en-US" altLang="zh-CN" dirty="0"/>
              <a:t>4.0 Distribution of death resulted from leading causes from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COUNTY</a:t>
            </a:r>
            <a:r>
              <a:rPr lang="en-US" altLang="zh-CN" dirty="0"/>
              <a:t> level </a:t>
            </a:r>
            <a:endParaRPr lang="zh-CN" altLang="zh-CN" dirty="0"/>
          </a:p>
        </p:txBody>
      </p:sp>
      <p:sp>
        <p:nvSpPr>
          <p:cNvPr id="6" name="圆角矩形 12">
            <a:extLst>
              <a:ext uri="{FF2B5EF4-FFF2-40B4-BE49-F238E27FC236}">
                <a16:creationId xmlns:a16="http://schemas.microsoft.com/office/drawing/2014/main" id="{2099CD2B-0A02-4723-BDD9-5513F244B156}"/>
              </a:ext>
            </a:extLst>
          </p:cNvPr>
          <p:cNvSpPr/>
          <p:nvPr/>
        </p:nvSpPr>
        <p:spPr>
          <a:xfrm>
            <a:off x="7007776" y="2425951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Coronary heart disease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15F1D24-AAE5-4E83-AA1F-38189D4715B0}"/>
              </a:ext>
            </a:extLst>
          </p:cNvPr>
          <p:cNvSpPr/>
          <p:nvPr/>
        </p:nvSpPr>
        <p:spPr>
          <a:xfrm>
            <a:off x="6957752" y="1000837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DF1E288D-C274-4CDD-9829-970BD75D2895}"/>
              </a:ext>
            </a:extLst>
          </p:cNvPr>
          <p:cNvSpPr/>
          <p:nvPr/>
        </p:nvSpPr>
        <p:spPr>
          <a:xfrm>
            <a:off x="7103172" y="3808000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Lung cancer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71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Ⅱ</a:t>
            </a:r>
          </a:p>
          <a:p>
            <a:pPr lvl="0"/>
            <a:r>
              <a:rPr lang="en-US" altLang="zh-CN" dirty="0"/>
              <a:t>1.0 Compare the risk factors of death between states.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D1098-F7DC-413C-9E85-1F36ADCCD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75" y="0"/>
            <a:ext cx="766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Ⅱ</a:t>
            </a:r>
          </a:p>
          <a:p>
            <a:pPr lvl="0"/>
            <a:r>
              <a:rPr lang="en-US" altLang="zh-CN" dirty="0"/>
              <a:t>2.0 Compare the total numbers of people with risk factors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69EC3-AE6C-4A82-ABE4-190E956F3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86" y="1279329"/>
            <a:ext cx="6465773" cy="55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151798" y="134159"/>
            <a:ext cx="403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Ⅱ</a:t>
            </a:r>
          </a:p>
          <a:p>
            <a:pPr lvl="0"/>
            <a:r>
              <a:rPr lang="en-US" altLang="zh-CN" dirty="0"/>
              <a:t>3.0 Distributions of risk factors from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State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County</a:t>
            </a:r>
            <a:r>
              <a:rPr lang="en-US" altLang="zh-CN" dirty="0"/>
              <a:t> level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951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503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Ⅱ</a:t>
            </a:r>
          </a:p>
          <a:p>
            <a:pPr lvl="0"/>
            <a:r>
              <a:rPr lang="en-US" altLang="zh-CN" dirty="0"/>
              <a:t>4.0 Relationship between leading causes of death and risk factors of death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C93225-AB47-461B-A3C3-8F41108F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10" y="1610021"/>
            <a:ext cx="7403117" cy="3637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7B836E-BD8E-4929-9ABC-23DA00C1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39" y="1168293"/>
            <a:ext cx="3724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503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Ⅱ</a:t>
            </a:r>
          </a:p>
          <a:p>
            <a:pPr lvl="0"/>
            <a:r>
              <a:rPr lang="en-US" altLang="zh-CN" dirty="0"/>
              <a:t>4.0 Relationship between leading causes of death and risk factors of death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4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639" y="295927"/>
            <a:ext cx="4965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Conclusion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8DCFD0-A12E-42D3-A11A-C90CC2452788}"/>
              </a:ext>
            </a:extLst>
          </p:cNvPr>
          <p:cNvGrpSpPr/>
          <p:nvPr/>
        </p:nvGrpSpPr>
        <p:grpSpPr>
          <a:xfrm>
            <a:off x="2532946" y="3585745"/>
            <a:ext cx="5917029" cy="1462041"/>
            <a:chOff x="3251291" y="3774209"/>
            <a:chExt cx="5917029" cy="146204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7EAE56C-4F79-446D-92ED-D61A2F11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279" y="3774209"/>
              <a:ext cx="1462041" cy="1462041"/>
            </a:xfrm>
            <a:prstGeom prst="rect">
              <a:avLst/>
            </a:prstGeom>
          </p:spPr>
        </p:pic>
        <p:sp>
          <p:nvSpPr>
            <p:cNvPr id="35" name="圆角矩形 12">
              <a:extLst>
                <a:ext uri="{FF2B5EF4-FFF2-40B4-BE49-F238E27FC236}">
                  <a16:creationId xmlns:a16="http://schemas.microsoft.com/office/drawing/2014/main" id="{95182263-9220-4362-AC2D-9789FEC9F063}"/>
                </a:ext>
              </a:extLst>
            </p:cNvPr>
            <p:cNvSpPr/>
            <p:nvPr/>
          </p:nvSpPr>
          <p:spPr>
            <a:xfrm>
              <a:off x="3251291" y="3902783"/>
              <a:ext cx="4252373" cy="1204891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Keep He</a:t>
              </a:r>
              <a:r>
                <a:rPr lang="en-US" altLang="zh-CN" sz="2000" b="1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althy</a:t>
              </a: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90ABBFE-47B9-4DA7-B9A1-52A60414299E}"/>
              </a:ext>
            </a:extLst>
          </p:cNvPr>
          <p:cNvSpPr txBox="1"/>
          <p:nvPr/>
        </p:nvSpPr>
        <p:spPr>
          <a:xfrm>
            <a:off x="610415" y="1305289"/>
            <a:ext cx="9762092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Coronary heart disease is the most leading causes of death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Eating few fruit and vegetables is the main risk exiting in people’s health.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People in Texas need to pay full attention to their health status.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 general, both risk factors may contribute to unnatural death.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9186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07724" y="2359193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83033" y="2701145"/>
            <a:ext cx="436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Thanks!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07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639" y="29592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Date Sources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0A784E-99F0-4C6D-A04E-1259BCE14B87}"/>
              </a:ext>
            </a:extLst>
          </p:cNvPr>
          <p:cNvSpPr/>
          <p:nvPr/>
        </p:nvSpPr>
        <p:spPr>
          <a:xfrm>
            <a:off x="229070" y="2583238"/>
            <a:ext cx="8848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Link: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https://catalog.data.gov/dataset/community-health-status-indicators-chsi-to-combat-obesity-heart-disease-and-cancer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EA22C-5D17-4ADE-A8F6-E16B7B859D15}"/>
              </a:ext>
            </a:extLst>
          </p:cNvPr>
          <p:cNvSpPr/>
          <p:nvPr/>
        </p:nvSpPr>
        <p:spPr>
          <a:xfrm>
            <a:off x="229070" y="15085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>
                <a:solidFill>
                  <a:srgbClr val="444444"/>
                </a:solidFill>
                <a:effectLst/>
                <a:latin typeface="Lato"/>
              </a:rPr>
              <a:t>Community Health Status Indicators (CHSI) to Combat Obesity, Heart Disease and Cancer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CC7A3-1739-4A02-846D-0C50EE2B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19" y="784620"/>
            <a:ext cx="3648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6220" y="1037118"/>
            <a:ext cx="28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Original file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E2A869-5D80-4954-800C-AC9DC0CA1976}"/>
              </a:ext>
            </a:extLst>
          </p:cNvPr>
          <p:cNvSpPr txBox="1"/>
          <p:nvPr/>
        </p:nvSpPr>
        <p:spPr>
          <a:xfrm>
            <a:off x="907819" y="155101"/>
            <a:ext cx="45037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Cleaning and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217F8-99E8-468D-8205-4476B471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7" y="887099"/>
            <a:ext cx="9969174" cy="2627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1CB23D-CEF3-4C54-912A-C4D5ECABF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7" y="3800475"/>
            <a:ext cx="10019182" cy="2809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9513E6-B5CA-42B3-8786-F71ACF394951}"/>
              </a:ext>
            </a:extLst>
          </p:cNvPr>
          <p:cNvSpPr txBox="1"/>
          <p:nvPr/>
        </p:nvSpPr>
        <p:spPr>
          <a:xfrm>
            <a:off x="10251281" y="3965171"/>
            <a:ext cx="19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df.replace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 -1111&amp;-2222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6220" y="1037118"/>
            <a:ext cx="286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FF9933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df.loc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E2A869-5D80-4954-800C-AC9DC0CA1976}"/>
              </a:ext>
            </a:extLst>
          </p:cNvPr>
          <p:cNvSpPr txBox="1"/>
          <p:nvPr/>
        </p:nvSpPr>
        <p:spPr>
          <a:xfrm>
            <a:off x="907819" y="155101"/>
            <a:ext cx="45037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Cleaning and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07FD2-A969-4CD2-8ECD-E2DF75B6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" y="1037118"/>
            <a:ext cx="9900159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5274" y="1076709"/>
            <a:ext cx="28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F9933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df.groupby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E2A869-5D80-4954-800C-AC9DC0CA1976}"/>
              </a:ext>
            </a:extLst>
          </p:cNvPr>
          <p:cNvSpPr txBox="1"/>
          <p:nvPr/>
        </p:nvSpPr>
        <p:spPr>
          <a:xfrm>
            <a:off x="907819" y="155101"/>
            <a:ext cx="45037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Cleaning and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9513E6-B5CA-42B3-8786-F71ACF394951}"/>
              </a:ext>
            </a:extLst>
          </p:cNvPr>
          <p:cNvSpPr txBox="1"/>
          <p:nvPr/>
        </p:nvSpPr>
        <p:spPr>
          <a:xfrm>
            <a:off x="9985273" y="3940704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9933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df.sum</a:t>
            </a:r>
            <a:endParaRPr lang="zh-CN" altLang="en-US" dirty="0">
              <a:solidFill>
                <a:srgbClr val="FF9933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2EB25-B90E-41A1-B951-B2FEAE0D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7" y="816695"/>
            <a:ext cx="8123119" cy="2853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4B82BB1-4201-4218-A906-09FB02B47528}"/>
              </a:ext>
            </a:extLst>
          </p:cNvPr>
          <p:cNvSpPr txBox="1"/>
          <p:nvPr/>
        </p:nvSpPr>
        <p:spPr>
          <a:xfrm>
            <a:off x="9985273" y="1544993"/>
            <a:ext cx="28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F9933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df.drop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D617EB-E2FE-4381-8708-C51191EE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19" y="3775386"/>
            <a:ext cx="5842980" cy="29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E2A869-5D80-4954-800C-AC9DC0CA1976}"/>
              </a:ext>
            </a:extLst>
          </p:cNvPr>
          <p:cNvSpPr txBox="1"/>
          <p:nvPr/>
        </p:nvSpPr>
        <p:spPr>
          <a:xfrm>
            <a:off x="907819" y="155102"/>
            <a:ext cx="43428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Cleaning and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STEP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68212-27CF-4CD5-8223-638753E83FDA}"/>
              </a:ext>
            </a:extLst>
          </p:cNvPr>
          <p:cNvSpPr txBox="1"/>
          <p:nvPr/>
        </p:nvSpPr>
        <p:spPr>
          <a:xfrm>
            <a:off x="8988478" y="447489"/>
            <a:ext cx="267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Get the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 combined FIPS</a:t>
            </a:r>
            <a:r>
              <a:rPr lang="en-US" altLang="zh-CN" noProof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code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50D1D-F18C-41A7-8B98-C23A6D48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0" y="1266244"/>
            <a:ext cx="8070866" cy="3312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5B1897-EFEF-44B8-9A9A-4ABB85FC9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473" y="2087392"/>
            <a:ext cx="762000" cy="22574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DD6F4F5-D3B3-494A-97F9-F2918B9C3A82}"/>
              </a:ext>
            </a:extLst>
          </p:cNvPr>
          <p:cNvSpPr/>
          <p:nvPr/>
        </p:nvSpPr>
        <p:spPr>
          <a:xfrm>
            <a:off x="193239" y="2205729"/>
            <a:ext cx="3769282" cy="226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C48033C-29E9-4B21-9918-8B01732D4241}"/>
              </a:ext>
            </a:extLst>
          </p:cNvPr>
          <p:cNvSpPr/>
          <p:nvPr/>
        </p:nvSpPr>
        <p:spPr>
          <a:xfrm>
            <a:off x="8725191" y="3003211"/>
            <a:ext cx="823658" cy="42578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335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Ⅰ</a:t>
            </a:r>
          </a:p>
          <a:p>
            <a:pPr lvl="0"/>
            <a:r>
              <a:rPr lang="en-US" altLang="zh-CN" dirty="0"/>
              <a:t>1.0 Compare the leading causes of death between states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C3FBE1-E224-49A0-B783-CAC9EDDA3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38" y="0"/>
            <a:ext cx="793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5" y="155100"/>
            <a:ext cx="3448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</a:p>
          <a:p>
            <a:pPr lvl="0"/>
            <a:r>
              <a:rPr lang="en-US" altLang="zh-CN" dirty="0"/>
              <a:t>2.0 Compare the total death number of leading causes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7CBA0-8A1B-4920-A12A-4F5D93C4E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317"/>
            <a:ext cx="6275230" cy="5944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78CD2C-6CF7-40C9-BCD1-AF869B561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3489" r="13650" b="359"/>
          <a:stretch/>
        </p:blipFill>
        <p:spPr>
          <a:xfrm>
            <a:off x="263758" y="1236357"/>
            <a:ext cx="6458129" cy="13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F845A-E0D2-49FE-85D5-84B776ECA5D2}"/>
              </a:ext>
            </a:extLst>
          </p:cNvPr>
          <p:cNvSpPr txBox="1"/>
          <p:nvPr/>
        </p:nvSpPr>
        <p:spPr>
          <a:xfrm>
            <a:off x="1061056" y="155100"/>
            <a:ext cx="404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Ⅰ</a:t>
            </a:r>
          </a:p>
          <a:p>
            <a:pPr lvl="0"/>
            <a:r>
              <a:rPr lang="en-US" altLang="zh-CN" dirty="0"/>
              <a:t>3.0 Distribution of death resulted from leading causes from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STATE</a:t>
            </a:r>
            <a:r>
              <a:rPr lang="en-US" altLang="zh-CN" dirty="0"/>
              <a:t> level 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EABDCB-D764-4C6F-AEDB-9F51D1414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31" y="3612679"/>
            <a:ext cx="4453926" cy="2397234"/>
          </a:xfrm>
          <a:prstGeom prst="rect">
            <a:avLst/>
          </a:prstGeom>
        </p:spPr>
      </p:pic>
      <p:sp>
        <p:nvSpPr>
          <p:cNvPr id="10" name="圆角矩形 12">
            <a:extLst>
              <a:ext uri="{FF2B5EF4-FFF2-40B4-BE49-F238E27FC236}">
                <a16:creationId xmlns:a16="http://schemas.microsoft.com/office/drawing/2014/main" id="{C3D62BFC-68A3-4804-85E0-BDB9D96C349F}"/>
              </a:ext>
            </a:extLst>
          </p:cNvPr>
          <p:cNvSpPr/>
          <p:nvPr/>
        </p:nvSpPr>
        <p:spPr>
          <a:xfrm>
            <a:off x="2568399" y="1672095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Coronary heart disease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1D22F69-1291-4682-8313-157E38C65E51}"/>
              </a:ext>
            </a:extLst>
          </p:cNvPr>
          <p:cNvSpPr/>
          <p:nvPr/>
        </p:nvSpPr>
        <p:spPr>
          <a:xfrm>
            <a:off x="6957752" y="1000837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2">
            <a:extLst>
              <a:ext uri="{FF2B5EF4-FFF2-40B4-BE49-F238E27FC236}">
                <a16:creationId xmlns:a16="http://schemas.microsoft.com/office/drawing/2014/main" id="{743D7553-706F-4F7E-B742-4D4CF7C1B2D9}"/>
              </a:ext>
            </a:extLst>
          </p:cNvPr>
          <p:cNvSpPr/>
          <p:nvPr/>
        </p:nvSpPr>
        <p:spPr>
          <a:xfrm>
            <a:off x="2949981" y="3119511"/>
            <a:ext cx="1884219" cy="618978"/>
          </a:xfrm>
          <a:prstGeom prst="roundRect">
            <a:avLst>
              <a:gd name="adj" fmla="val 50000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Lung cancer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8562D5-BF38-4DC0-926F-5F2A82373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31" y="632153"/>
            <a:ext cx="2714625" cy="3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324</Words>
  <Application>Microsoft Office PowerPoint</Application>
  <PresentationFormat>宽屏</PresentationFormat>
  <Paragraphs>78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Lato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office2016mac15428</dc:creator>
  <cp:lastModifiedBy>office2016mac15428</cp:lastModifiedBy>
  <cp:revision>10</cp:revision>
  <dcterms:created xsi:type="dcterms:W3CDTF">2019-04-09T13:20:06Z</dcterms:created>
  <dcterms:modified xsi:type="dcterms:W3CDTF">2019-04-09T15:47:28Z</dcterms:modified>
</cp:coreProperties>
</file>