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73" r:id="rId4"/>
    <p:sldId id="262" r:id="rId5"/>
    <p:sldId id="270" r:id="rId6"/>
    <p:sldId id="258" r:id="rId7"/>
    <p:sldId id="261" r:id="rId8"/>
    <p:sldId id="265" r:id="rId9"/>
    <p:sldId id="271" r:id="rId10"/>
    <p:sldId id="272" r:id="rId11"/>
    <p:sldId id="274" r:id="rId12"/>
    <p:sldId id="267" r:id="rId13"/>
    <p:sldId id="269" r:id="rId14"/>
  </p:sldIdLst>
  <p:sldSz cx="18288000" cy="10287000"/>
  <p:notesSz cx="6858000" cy="9144000"/>
  <p:embeddedFontLst>
    <p:embeddedFont>
      <p:font typeface="Brittany" panose="020B0604020202020204" charset="0"/>
      <p:regular r:id="rId16"/>
    </p:embeddedFont>
    <p:embeddedFont>
      <p:font typeface="Montserrat Classic" panose="020B0604020202020204" charset="0"/>
      <p:regular r:id="rId17"/>
    </p:embeddedFont>
    <p:embeddedFont>
      <p:font typeface="Montserrat Classic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0" d="100"/>
          <a:sy n="40" d="100"/>
        </p:scale>
        <p:origin x="900"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C2463E-0503-4F56-9038-1F3C74801FA7}"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91D76-22F6-4D7C-A5EC-6B078F2616E5}" type="slidenum">
              <a:rPr lang="en-US" smtClean="0"/>
              <a:t>‹#›</a:t>
            </a:fld>
            <a:endParaRPr lang="en-US"/>
          </a:p>
        </p:txBody>
      </p:sp>
    </p:spTree>
    <p:extLst>
      <p:ext uri="{BB962C8B-B14F-4D97-AF65-F5344CB8AC3E}">
        <p14:creationId xmlns:p14="http://schemas.microsoft.com/office/powerpoint/2010/main" val="2201942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791D76-22F6-4D7C-A5EC-6B078F2616E5}" type="slidenum">
              <a:rPr lang="en-US" smtClean="0"/>
              <a:t>8</a:t>
            </a:fld>
            <a:endParaRPr lang="en-US"/>
          </a:p>
        </p:txBody>
      </p:sp>
    </p:spTree>
    <p:extLst>
      <p:ext uri="{BB962C8B-B14F-4D97-AF65-F5344CB8AC3E}">
        <p14:creationId xmlns:p14="http://schemas.microsoft.com/office/powerpoint/2010/main" val="4176009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2554368" y="2705199"/>
            <a:ext cx="5469649" cy="546964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526468" y="2986858"/>
            <a:ext cx="9235063" cy="3943387"/>
          </a:xfrm>
          <a:prstGeom prst="rect">
            <a:avLst/>
          </a:prstGeom>
        </p:spPr>
        <p:txBody>
          <a:bodyPr lIns="0" tIns="0" rIns="0" bIns="0" rtlCol="0" anchor="t">
            <a:spAutoFit/>
          </a:bodyPr>
          <a:lstStyle/>
          <a:p>
            <a:pPr algn="ctr">
              <a:lnSpc>
                <a:spcPts val="15000"/>
              </a:lnSpc>
            </a:pPr>
            <a:r>
              <a:rPr lang="en-US" sz="15000" dirty="0">
                <a:solidFill>
                  <a:srgbClr val="000000"/>
                </a:solidFill>
                <a:latin typeface="Brittany"/>
                <a:ea typeface="Brittany"/>
                <a:cs typeface="Brittany"/>
                <a:sym typeface="Brittany"/>
              </a:rPr>
              <a:t>Image classification </a:t>
            </a:r>
          </a:p>
        </p:txBody>
      </p:sp>
      <p:sp>
        <p:nvSpPr>
          <p:cNvPr id="8" name="TextBox 8"/>
          <p:cNvSpPr txBox="1"/>
          <p:nvPr/>
        </p:nvSpPr>
        <p:spPr>
          <a:xfrm>
            <a:off x="5932270" y="7958045"/>
            <a:ext cx="6793130" cy="1296509"/>
          </a:xfrm>
          <a:prstGeom prst="rect">
            <a:avLst/>
          </a:prstGeom>
        </p:spPr>
        <p:txBody>
          <a:bodyPr wrap="square" lIns="0" tIns="0" rIns="0" bIns="0" rtlCol="0" anchor="t">
            <a:spAutoFit/>
          </a:bodyPr>
          <a:lstStyle/>
          <a:p>
            <a:pPr algn="ctr">
              <a:lnSpc>
                <a:spcPts val="3499"/>
              </a:lnSpc>
            </a:pPr>
            <a:r>
              <a:rPr lang="en-US" sz="2499" spc="124" dirty="0">
                <a:solidFill>
                  <a:srgbClr val="000000"/>
                </a:solidFill>
                <a:latin typeface="Montserrat Classic"/>
                <a:ea typeface="Montserrat Classic"/>
                <a:cs typeface="Montserrat Classic"/>
                <a:sym typeface="Montserrat Classic"/>
              </a:rPr>
              <a:t> Done By</a:t>
            </a:r>
          </a:p>
          <a:p>
            <a:pPr algn="ctr">
              <a:lnSpc>
                <a:spcPts val="3499"/>
              </a:lnSpc>
            </a:pPr>
            <a:r>
              <a:rPr lang="en-US" sz="2499" spc="124" dirty="0">
                <a:solidFill>
                  <a:srgbClr val="000000"/>
                </a:solidFill>
                <a:latin typeface="Montserrat Classic"/>
                <a:ea typeface="Montserrat Classic"/>
                <a:cs typeface="Montserrat Classic"/>
                <a:sym typeface="Montserrat Classic"/>
              </a:rPr>
              <a:t> Heba </a:t>
            </a:r>
            <a:r>
              <a:rPr lang="en-US" sz="2499" spc="124" dirty="0" err="1">
                <a:solidFill>
                  <a:srgbClr val="000000"/>
                </a:solidFill>
                <a:latin typeface="Montserrat Classic"/>
                <a:ea typeface="Montserrat Classic"/>
                <a:cs typeface="Montserrat Classic"/>
                <a:sym typeface="Montserrat Classic"/>
              </a:rPr>
              <a:t>Alabdulltif</a:t>
            </a:r>
            <a:endParaRPr lang="en-US" sz="2499" spc="124" dirty="0">
              <a:solidFill>
                <a:srgbClr val="000000"/>
              </a:solidFill>
              <a:latin typeface="Montserrat Classic"/>
              <a:ea typeface="Montserrat Classic"/>
              <a:cs typeface="Montserrat Classic"/>
              <a:sym typeface="Montserrat Classic"/>
            </a:endParaRPr>
          </a:p>
          <a:p>
            <a:pPr algn="ctr">
              <a:lnSpc>
                <a:spcPts val="3499"/>
              </a:lnSpc>
            </a:pPr>
            <a:r>
              <a:rPr lang="en-US" sz="2499" spc="124" dirty="0">
                <a:solidFill>
                  <a:srgbClr val="000000"/>
                </a:solidFill>
                <a:latin typeface="Montserrat Classic"/>
              </a:rPr>
              <a:t>Danah </a:t>
            </a:r>
            <a:r>
              <a:rPr lang="en-US" sz="2499" spc="124" dirty="0" err="1">
                <a:solidFill>
                  <a:srgbClr val="000000"/>
                </a:solidFill>
                <a:latin typeface="Montserrat Classic"/>
              </a:rPr>
              <a:t>Alasfour</a:t>
            </a:r>
            <a:endParaRPr lang="en-US" sz="2499" spc="124" dirty="0">
              <a:solidFill>
                <a:srgbClr val="000000"/>
              </a:solidFill>
              <a:latin typeface="Montserrat Classic"/>
              <a:sym typeface="Montserrat Classic"/>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C6C45-5577-AFBB-84CE-2E00FD319A4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C9930A2-18AB-6938-9EC5-E083B55D0DB4}"/>
              </a:ext>
            </a:extLst>
          </p:cNvPr>
          <p:cNvGrpSpPr/>
          <p:nvPr/>
        </p:nvGrpSpPr>
        <p:grpSpPr>
          <a:xfrm>
            <a:off x="0" y="933107"/>
            <a:ext cx="18288000" cy="8325193"/>
            <a:chOff x="0" y="0"/>
            <a:chExt cx="2458693" cy="2854925"/>
          </a:xfrm>
        </p:grpSpPr>
        <p:sp>
          <p:nvSpPr>
            <p:cNvPr id="3" name="Freeform 3">
              <a:extLst>
                <a:ext uri="{FF2B5EF4-FFF2-40B4-BE49-F238E27FC236}">
                  <a16:creationId xmlns:a16="http://schemas.microsoft.com/office/drawing/2014/main" id="{3B9C87F6-A75E-93FC-B19D-41922F7F0A85}"/>
                </a:ext>
              </a:extLst>
            </p:cNvPr>
            <p:cNvSpPr/>
            <p:nvPr/>
          </p:nvSpPr>
          <p:spPr>
            <a:xfrm>
              <a:off x="0" y="0"/>
              <a:ext cx="2458693" cy="2854925"/>
            </a:xfrm>
            <a:custGeom>
              <a:avLst/>
              <a:gdLst/>
              <a:ahLst/>
              <a:cxnLst/>
              <a:rect l="l" t="t" r="r" b="b"/>
              <a:pathLst>
                <a:path w="2458693" h="2854925">
                  <a:moveTo>
                    <a:pt x="0" y="0"/>
                  </a:moveTo>
                  <a:lnTo>
                    <a:pt x="2458693" y="0"/>
                  </a:lnTo>
                  <a:lnTo>
                    <a:pt x="2458693" y="2854925"/>
                  </a:lnTo>
                  <a:lnTo>
                    <a:pt x="0" y="2854925"/>
                  </a:lnTo>
                  <a:close/>
                </a:path>
              </a:pathLst>
            </a:custGeom>
            <a:solidFill>
              <a:srgbClr val="FFF6E3"/>
            </a:solidFill>
          </p:spPr>
          <p:txBody>
            <a:bodyPr/>
            <a:lstStyle/>
            <a:p>
              <a:endParaRPr lang="en-US"/>
            </a:p>
          </p:txBody>
        </p:sp>
        <p:sp>
          <p:nvSpPr>
            <p:cNvPr id="4" name="TextBox 4">
              <a:extLst>
                <a:ext uri="{FF2B5EF4-FFF2-40B4-BE49-F238E27FC236}">
                  <a16:creationId xmlns:a16="http://schemas.microsoft.com/office/drawing/2014/main" id="{EA50AF6D-A43D-534A-678D-ECA9B5F5DD43}"/>
                </a:ext>
              </a:extLst>
            </p:cNvPr>
            <p:cNvSpPr txBox="1"/>
            <p:nvPr/>
          </p:nvSpPr>
          <p:spPr>
            <a:xfrm>
              <a:off x="0" y="-38100"/>
              <a:ext cx="2458693" cy="2893025"/>
            </a:xfrm>
            <a:prstGeom prst="rect">
              <a:avLst/>
            </a:prstGeom>
          </p:spPr>
          <p:txBody>
            <a:bodyPr lIns="50800" tIns="50800" rIns="50800" bIns="50800" rtlCol="0" anchor="ctr"/>
            <a:lstStyle/>
            <a:p>
              <a:pPr algn="ctr">
                <a:lnSpc>
                  <a:spcPts val="2659"/>
                </a:lnSpc>
              </a:pPr>
              <a:endParaRPr/>
            </a:p>
          </p:txBody>
        </p:sp>
      </p:grpSp>
      <p:sp>
        <p:nvSpPr>
          <p:cNvPr id="20" name="Rectangle 1">
            <a:extLst>
              <a:ext uri="{FF2B5EF4-FFF2-40B4-BE49-F238E27FC236}">
                <a16:creationId xmlns:a16="http://schemas.microsoft.com/office/drawing/2014/main" id="{7551D4D4-7050-C09D-3F39-6364B7DDFEED}"/>
              </a:ext>
            </a:extLst>
          </p:cNvPr>
          <p:cNvSpPr>
            <a:spLocks noChangeArrowheads="1"/>
          </p:cNvSpPr>
          <p:nvPr/>
        </p:nvSpPr>
        <p:spPr bwMode="auto">
          <a:xfrm>
            <a:off x="3321930" y="8571707"/>
            <a:ext cx="358911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7" name="Table 16">
            <a:extLst>
              <a:ext uri="{FF2B5EF4-FFF2-40B4-BE49-F238E27FC236}">
                <a16:creationId xmlns:a16="http://schemas.microsoft.com/office/drawing/2014/main" id="{AB24760B-127B-5A91-D028-210EF4D78FE4}"/>
              </a:ext>
            </a:extLst>
          </p:cNvPr>
          <p:cNvGraphicFramePr>
            <a:graphicFrameLocks noGrp="1"/>
          </p:cNvGraphicFramePr>
          <p:nvPr>
            <p:extLst>
              <p:ext uri="{D42A27DB-BD31-4B8C-83A1-F6EECF244321}">
                <p14:modId xmlns:p14="http://schemas.microsoft.com/office/powerpoint/2010/main" val="2449125501"/>
              </p:ext>
            </p:extLst>
          </p:nvPr>
        </p:nvGraphicFramePr>
        <p:xfrm>
          <a:off x="2971800" y="1028700"/>
          <a:ext cx="12115800" cy="8438691"/>
        </p:xfrm>
        <a:graphic>
          <a:graphicData uri="http://schemas.openxmlformats.org/drawingml/2006/table">
            <a:tbl>
              <a:tblPr firstRow="1" firstCol="1" bandRow="1">
                <a:tableStyleId>{616DA210-FB5B-4158-B5E0-FEB733F419BA}</a:tableStyleId>
              </a:tblPr>
              <a:tblGrid>
                <a:gridCol w="1286141">
                  <a:extLst>
                    <a:ext uri="{9D8B030D-6E8A-4147-A177-3AD203B41FA5}">
                      <a16:colId xmlns:a16="http://schemas.microsoft.com/office/drawing/2014/main" val="1612353651"/>
                    </a:ext>
                  </a:extLst>
                </a:gridCol>
                <a:gridCol w="2907793">
                  <a:extLst>
                    <a:ext uri="{9D8B030D-6E8A-4147-A177-3AD203B41FA5}">
                      <a16:colId xmlns:a16="http://schemas.microsoft.com/office/drawing/2014/main" val="667946270"/>
                    </a:ext>
                  </a:extLst>
                </a:gridCol>
                <a:gridCol w="2516357">
                  <a:extLst>
                    <a:ext uri="{9D8B030D-6E8A-4147-A177-3AD203B41FA5}">
                      <a16:colId xmlns:a16="http://schemas.microsoft.com/office/drawing/2014/main" val="935854313"/>
                    </a:ext>
                  </a:extLst>
                </a:gridCol>
                <a:gridCol w="2840482">
                  <a:extLst>
                    <a:ext uri="{9D8B030D-6E8A-4147-A177-3AD203B41FA5}">
                      <a16:colId xmlns:a16="http://schemas.microsoft.com/office/drawing/2014/main" val="316294196"/>
                    </a:ext>
                  </a:extLst>
                </a:gridCol>
                <a:gridCol w="2565027">
                  <a:extLst>
                    <a:ext uri="{9D8B030D-6E8A-4147-A177-3AD203B41FA5}">
                      <a16:colId xmlns:a16="http://schemas.microsoft.com/office/drawing/2014/main" val="4069722873"/>
                    </a:ext>
                  </a:extLst>
                </a:gridCol>
              </a:tblGrid>
              <a:tr h="541954">
                <a:tc>
                  <a:txBody>
                    <a:bodyPr/>
                    <a:lstStyle/>
                    <a:p>
                      <a:pPr marL="0" marR="0">
                        <a:lnSpc>
                          <a:spcPct val="115000"/>
                        </a:lnSpc>
                        <a:spcAft>
                          <a:spcPts val="800"/>
                        </a:spcAft>
                      </a:pPr>
                      <a:r>
                        <a:rPr lang="en-US" sz="1800" kern="100" dirty="0">
                          <a:effectLst/>
                        </a:rPr>
                        <a:t>Activation</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tc>
                  <a:txBody>
                    <a:bodyPr/>
                    <a:lstStyle/>
                    <a:p>
                      <a:pPr marL="0" marR="0">
                        <a:lnSpc>
                          <a:spcPct val="115000"/>
                        </a:lnSpc>
                        <a:spcAft>
                          <a:spcPts val="800"/>
                        </a:spcAft>
                      </a:pPr>
                      <a:r>
                        <a:rPr lang="en-US" sz="1800" kern="100" dirty="0">
                          <a:effectLst/>
                        </a:rPr>
                        <a:t>How does it work?</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tc>
                  <a:txBody>
                    <a:bodyPr/>
                    <a:lstStyle/>
                    <a:p>
                      <a:pPr marL="0" marR="0">
                        <a:lnSpc>
                          <a:spcPct val="115000"/>
                        </a:lnSpc>
                        <a:spcAft>
                          <a:spcPts val="800"/>
                        </a:spcAft>
                      </a:pPr>
                      <a:r>
                        <a:rPr lang="en-US" sz="1800" kern="100" dirty="0">
                          <a:effectLst/>
                        </a:rPr>
                        <a:t>pros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tc>
                  <a:txBody>
                    <a:bodyPr/>
                    <a:lstStyle/>
                    <a:p>
                      <a:pPr marL="0" marR="0">
                        <a:lnSpc>
                          <a:spcPct val="115000"/>
                        </a:lnSpc>
                        <a:spcAft>
                          <a:spcPts val="800"/>
                        </a:spcAft>
                      </a:pPr>
                      <a:r>
                        <a:rPr lang="en-US" sz="1800" kern="100" dirty="0">
                          <a:effectLst/>
                        </a:rPr>
                        <a:t>cons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tc>
                  <a:txBody>
                    <a:bodyPr/>
                    <a:lstStyle/>
                    <a:p>
                      <a:pPr marL="0" marR="0">
                        <a:lnSpc>
                          <a:spcPct val="115000"/>
                        </a:lnSpc>
                        <a:spcAft>
                          <a:spcPts val="800"/>
                        </a:spcAft>
                      </a:pPr>
                      <a:r>
                        <a:rPr lang="en-US" sz="1800" kern="100" dirty="0">
                          <a:effectLst/>
                        </a:rPr>
                        <a:t>Why is it use?</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extLst>
                  <a:ext uri="{0D108BD9-81ED-4DB2-BD59-A6C34878D82A}">
                    <a16:rowId xmlns:a16="http://schemas.microsoft.com/office/drawing/2014/main" val="403457923"/>
                  </a:ext>
                </a:extLst>
              </a:tr>
              <a:tr h="2980410">
                <a:tc>
                  <a:txBody>
                    <a:bodyPr/>
                    <a:lstStyle/>
                    <a:p>
                      <a:pPr marL="0" marR="0">
                        <a:lnSpc>
                          <a:spcPct val="115000"/>
                        </a:lnSpc>
                        <a:spcAft>
                          <a:spcPts val="800"/>
                        </a:spcAft>
                      </a:pPr>
                      <a:r>
                        <a:rPr lang="en-US" sz="1800" kern="100" dirty="0" err="1">
                          <a:effectLst/>
                        </a:rPr>
                        <a:t>RelU</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tc>
                  <a:txBody>
                    <a:bodyPr/>
                    <a:lstStyle/>
                    <a:p>
                      <a:pPr marL="0" marR="0">
                        <a:lnSpc>
                          <a:spcPct val="115000"/>
                        </a:lnSpc>
                        <a:spcAft>
                          <a:spcPts val="800"/>
                        </a:spcAft>
                      </a:pPr>
                      <a:r>
                        <a:rPr lang="en-US" sz="1400" kern="100" dirty="0">
                          <a:effectLst/>
                        </a:rPr>
                        <a:t>It determines whether the features in the image are important or not, so if the value is large (positive) it remains, but if it is small (zero or negative) it equates it to zero, meaning it removes it.</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tc>
                  <a:txBody>
                    <a:bodyPr/>
                    <a:lstStyle/>
                    <a:p>
                      <a:pPr marL="0" marR="0" rtl="1">
                        <a:lnSpc>
                          <a:spcPct val="115000"/>
                        </a:lnSpc>
                        <a:spcAft>
                          <a:spcPts val="800"/>
                        </a:spcAft>
                      </a:pPr>
                      <a:r>
                        <a:rPr lang="ar-SA" sz="1400" kern="100" dirty="0">
                          <a:effectLst/>
                        </a:rPr>
                        <a:t>-</a:t>
                      </a:r>
                      <a:r>
                        <a:rPr lang="en-US" sz="1400" kern="100" dirty="0">
                          <a:effectLst/>
                        </a:rPr>
                        <a:t>It makes learning the model faster because it only focuses on the important features.</a:t>
                      </a:r>
                    </a:p>
                    <a:p>
                      <a:pPr marL="0" marR="0">
                        <a:lnSpc>
                          <a:spcPct val="115000"/>
                        </a:lnSpc>
                        <a:spcAft>
                          <a:spcPts val="800"/>
                        </a:spcAft>
                      </a:pPr>
                      <a:r>
                        <a:rPr lang="ar-SA" sz="1400" kern="100" dirty="0">
                          <a:effectLst/>
                        </a:rPr>
                        <a:t> </a:t>
                      </a:r>
                      <a:endParaRPr lang="en-US" sz="1400" kern="100" dirty="0">
                        <a:effectLst/>
                      </a:endParaRPr>
                    </a:p>
                    <a:p>
                      <a:pPr marL="0" marR="0">
                        <a:lnSpc>
                          <a:spcPct val="115000"/>
                        </a:lnSpc>
                        <a:spcAft>
                          <a:spcPts val="800"/>
                        </a:spcAft>
                      </a:pPr>
                      <a:r>
                        <a:rPr lang="ar-SA" sz="1400" kern="100" dirty="0">
                          <a:effectLst/>
                        </a:rPr>
                        <a:t>-</a:t>
                      </a:r>
                      <a:r>
                        <a:rPr lang="en-US" sz="1400" kern="100" dirty="0">
                          <a:effectLst/>
                        </a:rPr>
                        <a:t>Gradient fade relief</a:t>
                      </a:r>
                      <a:r>
                        <a:rPr lang="ar-SA" sz="1400" kern="100" dirty="0">
                          <a:effectLst/>
                        </a:rPr>
                        <a:t>.</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tc>
                  <a:txBody>
                    <a:bodyPr/>
                    <a:lstStyle/>
                    <a:p>
                      <a:pPr marL="0" marR="0" rtl="1">
                        <a:lnSpc>
                          <a:spcPct val="115000"/>
                        </a:lnSpc>
                        <a:spcAft>
                          <a:spcPts val="800"/>
                        </a:spcAft>
                      </a:pPr>
                      <a:r>
                        <a:rPr lang="ar-SA" sz="1400" kern="100">
                          <a:effectLst/>
                        </a:rPr>
                        <a:t>-</a:t>
                      </a:r>
                      <a:r>
                        <a:rPr lang="en-US" sz="1400" kern="100">
                          <a:effectLst/>
                        </a:rPr>
                        <a:t>It makes all negative features equal to zero, so if there is an image with all its features equal to zero, it will delete it, and this may lead to ignoring some important images.</a:t>
                      </a:r>
                    </a:p>
                    <a:p>
                      <a:pPr marL="0" marR="0">
                        <a:lnSpc>
                          <a:spcPct val="115000"/>
                        </a:lnSpc>
                        <a:spcAft>
                          <a:spcPts val="800"/>
                        </a:spcAft>
                      </a:pPr>
                      <a:r>
                        <a:rPr lang="ar-SA" sz="1400" kern="100">
                          <a:effectLst/>
                        </a:rPr>
                        <a:t> </a:t>
                      </a:r>
                      <a:endParaRPr lang="en-US" sz="1400" kern="100">
                        <a:effectLst/>
                      </a:endParaRPr>
                    </a:p>
                    <a:p>
                      <a:pPr marL="0" marR="0">
                        <a:lnSpc>
                          <a:spcPct val="115000"/>
                        </a:lnSpc>
                        <a:spcAft>
                          <a:spcPts val="800"/>
                        </a:spcAft>
                      </a:pPr>
                      <a:r>
                        <a:rPr lang="ar-SA" sz="1400" kern="100">
                          <a:effectLst/>
                        </a:rPr>
                        <a:t>-</a:t>
                      </a:r>
                      <a:r>
                        <a:rPr lang="en-US" sz="1400" kern="100">
                          <a:effectLst/>
                        </a:rPr>
                        <a:t>It outputs some images as zero and this may affect the classification of images.</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tc>
                  <a:txBody>
                    <a:bodyPr/>
                    <a:lstStyle/>
                    <a:p>
                      <a:pPr marL="0" marR="0">
                        <a:lnSpc>
                          <a:spcPct val="115000"/>
                        </a:lnSpc>
                        <a:spcAft>
                          <a:spcPts val="800"/>
                        </a:spcAft>
                      </a:pPr>
                      <a:r>
                        <a:rPr lang="en-US" sz="1400" kern="100">
                          <a:effectLst/>
                        </a:rPr>
                        <a:t>Preferred in deep networks because it promotes fast learning.</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extLst>
                  <a:ext uri="{0D108BD9-81ED-4DB2-BD59-A6C34878D82A}">
                    <a16:rowId xmlns:a16="http://schemas.microsoft.com/office/drawing/2014/main" val="2436538866"/>
                  </a:ext>
                </a:extLst>
              </a:tr>
              <a:tr h="2152251">
                <a:tc>
                  <a:txBody>
                    <a:bodyPr/>
                    <a:lstStyle/>
                    <a:p>
                      <a:pPr marL="0" marR="0">
                        <a:lnSpc>
                          <a:spcPct val="115000"/>
                        </a:lnSpc>
                        <a:spcAft>
                          <a:spcPts val="800"/>
                        </a:spcAft>
                      </a:pPr>
                      <a:r>
                        <a:rPr lang="en-US" sz="1800" kern="100" dirty="0">
                          <a:effectLst/>
                        </a:rPr>
                        <a:t>Tanh</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tc>
                  <a:txBody>
                    <a:bodyPr/>
                    <a:lstStyle/>
                    <a:p>
                      <a:pPr marL="0" marR="0">
                        <a:lnSpc>
                          <a:spcPct val="115000"/>
                        </a:lnSpc>
                        <a:spcAft>
                          <a:spcPts val="800"/>
                        </a:spcAft>
                      </a:pPr>
                      <a:r>
                        <a:rPr lang="en-US" sz="1400" kern="100">
                          <a:effectLst/>
                        </a:rPr>
                        <a:t>It identifies important and unimportant features in images, classifying unimportant features with negative values ​​close to -1, and if the features are important, it classifies them with positive values ​​close to 1.</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tc>
                  <a:txBody>
                    <a:bodyPr/>
                    <a:lstStyle/>
                    <a:p>
                      <a:pPr marL="0" marR="0" rtl="1">
                        <a:lnSpc>
                          <a:spcPct val="115000"/>
                        </a:lnSpc>
                        <a:spcAft>
                          <a:spcPts val="800"/>
                        </a:spcAft>
                      </a:pPr>
                      <a:r>
                        <a:rPr lang="ar-SA" sz="1400" kern="100">
                          <a:effectLst/>
                        </a:rPr>
                        <a:t>-</a:t>
                      </a:r>
                      <a:r>
                        <a:rPr lang="en-US" sz="1400" kern="100">
                          <a:effectLst/>
                        </a:rPr>
                        <a:t>Balance values ​​around zero, allowing the model to learn from both negative and positive features.</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tc>
                  <a:txBody>
                    <a:bodyPr/>
                    <a:lstStyle/>
                    <a:p>
                      <a:pPr marL="0" marR="0" rtl="1">
                        <a:lnSpc>
                          <a:spcPct val="115000"/>
                        </a:lnSpc>
                        <a:spcAft>
                          <a:spcPts val="800"/>
                        </a:spcAft>
                      </a:pPr>
                      <a:r>
                        <a:rPr lang="ar-SA" sz="1400" kern="100" dirty="0">
                          <a:effectLst/>
                        </a:rPr>
                        <a:t>-</a:t>
                      </a:r>
                      <a:r>
                        <a:rPr lang="en-US" sz="1400" kern="100" dirty="0">
                          <a:effectLst/>
                        </a:rPr>
                        <a:t>Slower than  </a:t>
                      </a:r>
                      <a:r>
                        <a:rPr lang="en-US" sz="1400" kern="100" dirty="0" err="1">
                          <a:effectLst/>
                        </a:rPr>
                        <a:t>ReLU</a:t>
                      </a:r>
                      <a:r>
                        <a:rPr lang="ar-SA" sz="1400" kern="100" dirty="0">
                          <a:effectLst/>
                        </a:rPr>
                        <a:t>.</a:t>
                      </a:r>
                      <a:endParaRPr lang="en-US" sz="1400" kern="100" dirty="0">
                        <a:effectLst/>
                      </a:endParaRPr>
                    </a:p>
                    <a:p>
                      <a:pPr marL="0" marR="0">
                        <a:lnSpc>
                          <a:spcPct val="115000"/>
                        </a:lnSpc>
                        <a:spcAft>
                          <a:spcPts val="800"/>
                        </a:spcAft>
                      </a:pPr>
                      <a:r>
                        <a:rPr lang="ar-SA" sz="1400" kern="100" dirty="0">
                          <a:effectLst/>
                        </a:rPr>
                        <a:t> </a:t>
                      </a:r>
                      <a:endParaRPr lang="en-US" sz="1400" kern="100" dirty="0">
                        <a:effectLst/>
                      </a:endParaRPr>
                    </a:p>
                    <a:p>
                      <a:pPr marL="0" marR="0">
                        <a:lnSpc>
                          <a:spcPct val="115000"/>
                        </a:lnSpc>
                        <a:spcAft>
                          <a:spcPts val="800"/>
                        </a:spcAft>
                      </a:pPr>
                      <a:r>
                        <a:rPr lang="ar-SA" sz="1400" kern="100" dirty="0">
                          <a:effectLst/>
                        </a:rPr>
                        <a:t>-</a:t>
                      </a:r>
                      <a:r>
                        <a:rPr lang="en-US" sz="1400" kern="100" dirty="0">
                          <a:effectLst/>
                        </a:rPr>
                        <a:t>Cannot handle zero values</a:t>
                      </a:r>
                      <a:r>
                        <a:rPr lang="ar-SA" sz="1400" kern="100" dirty="0">
                          <a:effectLst/>
                        </a:rPr>
                        <a:t>.</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tc>
                  <a:txBody>
                    <a:bodyPr/>
                    <a:lstStyle/>
                    <a:p>
                      <a:pPr marL="0" marR="0">
                        <a:lnSpc>
                          <a:spcPct val="115000"/>
                        </a:lnSpc>
                        <a:spcAft>
                          <a:spcPts val="800"/>
                        </a:spcAft>
                      </a:pPr>
                      <a:r>
                        <a:rPr lang="en-US" sz="1400" kern="100">
                          <a:effectLst/>
                        </a:rPr>
                        <a:t>Good in certain cases where you need to distribute values ​​evenly and also in hidden layers, but less used than ReLU.</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extLst>
                  <a:ext uri="{0D108BD9-81ED-4DB2-BD59-A6C34878D82A}">
                    <a16:rowId xmlns:a16="http://schemas.microsoft.com/office/drawing/2014/main" val="394663197"/>
                  </a:ext>
                </a:extLst>
              </a:tr>
              <a:tr h="2764076">
                <a:tc>
                  <a:txBody>
                    <a:bodyPr/>
                    <a:lstStyle/>
                    <a:p>
                      <a:pPr marL="0" marR="0">
                        <a:lnSpc>
                          <a:spcPct val="115000"/>
                        </a:lnSpc>
                        <a:spcAft>
                          <a:spcPts val="800"/>
                        </a:spcAft>
                      </a:pPr>
                      <a:r>
                        <a:rPr lang="en-US" sz="1800" kern="100" dirty="0" err="1">
                          <a:effectLst/>
                        </a:rPr>
                        <a:t>Softmax</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tc>
                  <a:txBody>
                    <a:bodyPr/>
                    <a:lstStyle/>
                    <a:p>
                      <a:pPr marL="0" marR="0">
                        <a:lnSpc>
                          <a:spcPct val="115000"/>
                        </a:lnSpc>
                        <a:spcAft>
                          <a:spcPts val="800"/>
                        </a:spcAft>
                      </a:pPr>
                      <a:r>
                        <a:rPr lang="en-US" sz="1400" kern="100">
                          <a:effectLst/>
                        </a:rPr>
                        <a:t>It takes a set of values ​​produced by the layers and converts these values ​​into probabilities between 0 and 1, so that the value with the greatest probability is the correct image or correct probability. This is done at the end of the construction.</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tc>
                  <a:txBody>
                    <a:bodyPr/>
                    <a:lstStyle/>
                    <a:p>
                      <a:pPr marL="0" marR="0">
                        <a:lnSpc>
                          <a:spcPct val="115000"/>
                        </a:lnSpc>
                        <a:spcAft>
                          <a:spcPts val="800"/>
                        </a:spcAft>
                      </a:pPr>
                      <a:r>
                        <a:rPr lang="ar-SA" sz="1400" kern="100" dirty="0">
                          <a:effectLst/>
                        </a:rPr>
                        <a:t>-</a:t>
                      </a:r>
                      <a:r>
                        <a:rPr lang="en-US" sz="1400" kern="100" dirty="0">
                          <a:effectLst/>
                        </a:rPr>
                        <a:t>Provides clear possibilities as to how the classification is done.</a:t>
                      </a:r>
                    </a:p>
                    <a:p>
                      <a:pPr marL="0" marR="0">
                        <a:lnSpc>
                          <a:spcPct val="115000"/>
                        </a:lnSpc>
                        <a:spcAft>
                          <a:spcPts val="800"/>
                        </a:spcAft>
                      </a:pPr>
                      <a:r>
                        <a:rPr lang="ar-SA" sz="1400" kern="100" dirty="0">
                          <a:effectLst/>
                        </a:rPr>
                        <a:t> </a:t>
                      </a:r>
                      <a:endParaRPr lang="en-US" sz="1400" kern="100" dirty="0">
                        <a:effectLst/>
                      </a:endParaRPr>
                    </a:p>
                    <a:p>
                      <a:pPr marL="0" marR="0">
                        <a:lnSpc>
                          <a:spcPct val="115000"/>
                        </a:lnSpc>
                        <a:spcAft>
                          <a:spcPts val="800"/>
                        </a:spcAft>
                      </a:pPr>
                      <a:r>
                        <a:rPr lang="ar-SA" sz="1400" kern="100" dirty="0">
                          <a:effectLst/>
                        </a:rPr>
                        <a:t>-</a:t>
                      </a:r>
                      <a:r>
                        <a:rPr lang="en-US" sz="1400" kern="100" dirty="0">
                          <a:effectLst/>
                        </a:rPr>
                        <a:t>Reduce dominance: reduce the impact of large values ​​on the output.</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tc>
                  <a:txBody>
                    <a:bodyPr/>
                    <a:lstStyle/>
                    <a:p>
                      <a:pPr marL="0" marR="0" rtl="1">
                        <a:lnSpc>
                          <a:spcPct val="115000"/>
                        </a:lnSpc>
                        <a:spcAft>
                          <a:spcPts val="800"/>
                        </a:spcAft>
                      </a:pPr>
                      <a:r>
                        <a:rPr lang="ar-SA" sz="1400" kern="100" dirty="0">
                          <a:effectLst/>
                        </a:rPr>
                        <a:t>-</a:t>
                      </a:r>
                      <a:r>
                        <a:rPr lang="en-US" sz="1400" kern="100" dirty="0">
                          <a:effectLst/>
                        </a:rPr>
                        <a:t>It is not used in hidden layers, it is only used in the last layer.</a:t>
                      </a:r>
                    </a:p>
                    <a:p>
                      <a:pPr marL="0" marR="0">
                        <a:lnSpc>
                          <a:spcPct val="115000"/>
                        </a:lnSpc>
                        <a:spcAft>
                          <a:spcPts val="800"/>
                        </a:spcAft>
                      </a:pPr>
                      <a:r>
                        <a:rPr lang="ar-SA" sz="1400" kern="100" dirty="0">
                          <a:effectLst/>
                        </a:rPr>
                        <a:t> </a:t>
                      </a:r>
                      <a:endParaRPr lang="en-US" sz="1400" kern="100" dirty="0">
                        <a:effectLst/>
                      </a:endParaRPr>
                    </a:p>
                    <a:p>
                      <a:pPr marL="0" marR="0">
                        <a:lnSpc>
                          <a:spcPct val="115000"/>
                        </a:lnSpc>
                        <a:spcAft>
                          <a:spcPts val="800"/>
                        </a:spcAft>
                      </a:pPr>
                      <a:r>
                        <a:rPr lang="ar-SA" sz="1400" kern="100" dirty="0">
                          <a:effectLst/>
                        </a:rPr>
                        <a:t>-</a:t>
                      </a:r>
                      <a:r>
                        <a:rPr lang="en-US" sz="1400" kern="100" dirty="0">
                          <a:effectLst/>
                        </a:rPr>
                        <a:t>It is affected by the distribution of data. If the data is focused on a specific category, this will affect the model’s learning and the accuracy of its predictions.</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tc>
                  <a:txBody>
                    <a:bodyPr/>
                    <a:lstStyle/>
                    <a:p>
                      <a:pPr marL="0" marR="0">
                        <a:lnSpc>
                          <a:spcPct val="115000"/>
                        </a:lnSpc>
                        <a:spcAft>
                          <a:spcPts val="800"/>
                        </a:spcAft>
                      </a:pPr>
                      <a:r>
                        <a:rPr lang="en-US" sz="1400" kern="100" dirty="0">
                          <a:effectLst/>
                        </a:rPr>
                        <a:t>It is used when you want to specify one category from a group of categories, and it is only in the last layer.</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1325" marR="41325" marT="0" marB="0"/>
                </a:tc>
                <a:extLst>
                  <a:ext uri="{0D108BD9-81ED-4DB2-BD59-A6C34878D82A}">
                    <a16:rowId xmlns:a16="http://schemas.microsoft.com/office/drawing/2014/main" val="1079530617"/>
                  </a:ext>
                </a:extLst>
              </a:tr>
            </a:tbl>
          </a:graphicData>
        </a:graphic>
      </p:graphicFrame>
    </p:spTree>
    <p:extLst>
      <p:ext uri="{BB962C8B-B14F-4D97-AF65-F5344CB8AC3E}">
        <p14:creationId xmlns:p14="http://schemas.microsoft.com/office/powerpoint/2010/main" val="263184801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BF3E8-6D16-FE1F-9696-FBA7761835A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1C9BC65-D54E-C6EE-7CD0-4CA13D9A81D3}"/>
              </a:ext>
            </a:extLst>
          </p:cNvPr>
          <p:cNvGrpSpPr/>
          <p:nvPr/>
        </p:nvGrpSpPr>
        <p:grpSpPr>
          <a:xfrm>
            <a:off x="7226300" y="-361442"/>
            <a:ext cx="11274313" cy="11009883"/>
            <a:chOff x="0" y="0"/>
            <a:chExt cx="2969366" cy="2899722"/>
          </a:xfrm>
        </p:grpSpPr>
        <p:sp>
          <p:nvSpPr>
            <p:cNvPr id="3" name="Freeform 3">
              <a:extLst>
                <a:ext uri="{FF2B5EF4-FFF2-40B4-BE49-F238E27FC236}">
                  <a16:creationId xmlns:a16="http://schemas.microsoft.com/office/drawing/2014/main" id="{7BB83DF1-319D-5AF2-79E2-67C6A9F03EBF}"/>
                </a:ext>
              </a:extLst>
            </p:cNvPr>
            <p:cNvSpPr/>
            <p:nvPr/>
          </p:nvSpPr>
          <p:spPr>
            <a:xfrm>
              <a:off x="0" y="0"/>
              <a:ext cx="2969366" cy="2899722"/>
            </a:xfrm>
            <a:custGeom>
              <a:avLst/>
              <a:gdLst/>
              <a:ahLst/>
              <a:cxnLst/>
              <a:rect l="l" t="t" r="r" b="b"/>
              <a:pathLst>
                <a:path w="2969366" h="2899722">
                  <a:moveTo>
                    <a:pt x="0" y="0"/>
                  </a:moveTo>
                  <a:lnTo>
                    <a:pt x="2969366" y="0"/>
                  </a:lnTo>
                  <a:lnTo>
                    <a:pt x="2969366" y="2899722"/>
                  </a:lnTo>
                  <a:lnTo>
                    <a:pt x="0" y="2899722"/>
                  </a:lnTo>
                  <a:close/>
                </a:path>
              </a:pathLst>
            </a:custGeom>
            <a:solidFill>
              <a:srgbClr val="FFF6E3"/>
            </a:solidFill>
          </p:spPr>
          <p:txBody>
            <a:bodyPr/>
            <a:lstStyle/>
            <a:p>
              <a:endParaRPr lang="en-US"/>
            </a:p>
          </p:txBody>
        </p:sp>
        <p:sp>
          <p:nvSpPr>
            <p:cNvPr id="4" name="TextBox 4">
              <a:extLst>
                <a:ext uri="{FF2B5EF4-FFF2-40B4-BE49-F238E27FC236}">
                  <a16:creationId xmlns:a16="http://schemas.microsoft.com/office/drawing/2014/main" id="{DE615453-469A-729F-006D-52B530FFD807}"/>
                </a:ext>
              </a:extLst>
            </p:cNvPr>
            <p:cNvSpPr txBox="1"/>
            <p:nvPr/>
          </p:nvSpPr>
          <p:spPr>
            <a:xfrm>
              <a:off x="0" y="-38100"/>
              <a:ext cx="2969366" cy="2937822"/>
            </a:xfrm>
            <a:prstGeom prst="rect">
              <a:avLst/>
            </a:prstGeom>
          </p:spPr>
          <p:txBody>
            <a:bodyPr lIns="50800" tIns="50800" rIns="50800" bIns="50800" rtlCol="0" anchor="ctr"/>
            <a:lstStyle/>
            <a:p>
              <a:pPr algn="ctr">
                <a:lnSpc>
                  <a:spcPts val="2659"/>
                </a:lnSpc>
              </a:pPr>
              <a:endParaRPr/>
            </a:p>
          </p:txBody>
        </p:sp>
      </p:grpSp>
      <p:sp>
        <p:nvSpPr>
          <p:cNvPr id="13" name="TextBox 13">
            <a:extLst>
              <a:ext uri="{FF2B5EF4-FFF2-40B4-BE49-F238E27FC236}">
                <a16:creationId xmlns:a16="http://schemas.microsoft.com/office/drawing/2014/main" id="{ECA91639-E60B-1535-65BA-AEF648067C9A}"/>
              </a:ext>
            </a:extLst>
          </p:cNvPr>
          <p:cNvSpPr txBox="1"/>
          <p:nvPr/>
        </p:nvSpPr>
        <p:spPr>
          <a:xfrm>
            <a:off x="1974295" y="4335422"/>
            <a:ext cx="5252005" cy="1471493"/>
          </a:xfrm>
          <a:prstGeom prst="rect">
            <a:avLst/>
          </a:prstGeom>
        </p:spPr>
        <p:txBody>
          <a:bodyPr lIns="0" tIns="0" rIns="0" bIns="0" rtlCol="0" anchor="t">
            <a:spAutoFit/>
          </a:bodyPr>
          <a:lstStyle/>
          <a:p>
            <a:pPr algn="ctr">
              <a:lnSpc>
                <a:spcPts val="11299"/>
              </a:lnSpc>
            </a:pPr>
            <a:r>
              <a:rPr lang="en-US" sz="9999" dirty="0">
                <a:solidFill>
                  <a:srgbClr val="000000"/>
                </a:solidFill>
                <a:latin typeface="Brittany"/>
                <a:ea typeface="Brittany"/>
                <a:cs typeface="Brittany"/>
                <a:sym typeface="Brittany"/>
              </a:rPr>
              <a:t>Conclusion</a:t>
            </a:r>
          </a:p>
        </p:txBody>
      </p:sp>
      <p:grpSp>
        <p:nvGrpSpPr>
          <p:cNvPr id="20" name="Group 8">
            <a:extLst>
              <a:ext uri="{FF2B5EF4-FFF2-40B4-BE49-F238E27FC236}">
                <a16:creationId xmlns:a16="http://schemas.microsoft.com/office/drawing/2014/main" id="{6A48FF98-83D5-58B2-E57B-C9A455425DAD}"/>
              </a:ext>
            </a:extLst>
          </p:cNvPr>
          <p:cNvGrpSpPr/>
          <p:nvPr/>
        </p:nvGrpSpPr>
        <p:grpSpPr>
          <a:xfrm>
            <a:off x="10295470" y="1352477"/>
            <a:ext cx="5179514" cy="7582043"/>
            <a:chOff x="0" y="0"/>
            <a:chExt cx="6906019" cy="10109391"/>
          </a:xfrm>
        </p:grpSpPr>
        <p:pic>
          <p:nvPicPr>
            <p:cNvPr id="21" name="Picture 9">
              <a:extLst>
                <a:ext uri="{FF2B5EF4-FFF2-40B4-BE49-F238E27FC236}">
                  <a16:creationId xmlns:a16="http://schemas.microsoft.com/office/drawing/2014/main" id="{CDF1D51B-ABFA-7856-F525-C28DCD911959}"/>
                </a:ext>
              </a:extLst>
            </p:cNvPr>
            <p:cNvPicPr>
              <a:picLocks noChangeAspect="1"/>
            </p:cNvPicPr>
            <p:nvPr/>
          </p:nvPicPr>
          <p:blipFill>
            <a:blip r:embed="rId2"/>
            <a:srcRect t="1174" b="1174"/>
            <a:stretch>
              <a:fillRect/>
            </a:stretch>
          </p:blipFill>
          <p:spPr>
            <a:xfrm>
              <a:off x="0" y="0"/>
              <a:ext cx="6906019" cy="1010939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Tree>
    <p:extLst>
      <p:ext uri="{BB962C8B-B14F-4D97-AF65-F5344CB8AC3E}">
        <p14:creationId xmlns:p14="http://schemas.microsoft.com/office/powerpoint/2010/main" val="35435010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25078" y="-191351"/>
            <a:ext cx="18910736" cy="5264818"/>
            <a:chOff x="0" y="0"/>
            <a:chExt cx="4980605" cy="1386619"/>
          </a:xfrm>
        </p:grpSpPr>
        <p:sp>
          <p:nvSpPr>
            <p:cNvPr id="3" name="Freeform 3"/>
            <p:cNvSpPr/>
            <p:nvPr/>
          </p:nvSpPr>
          <p:spPr>
            <a:xfrm>
              <a:off x="0" y="0"/>
              <a:ext cx="4980605" cy="1386619"/>
            </a:xfrm>
            <a:custGeom>
              <a:avLst/>
              <a:gdLst/>
              <a:ahLst/>
              <a:cxnLst/>
              <a:rect l="l" t="t" r="r" b="b"/>
              <a:pathLst>
                <a:path w="4980605" h="1386619">
                  <a:moveTo>
                    <a:pt x="0" y="0"/>
                  </a:moveTo>
                  <a:lnTo>
                    <a:pt x="4980605" y="0"/>
                  </a:lnTo>
                  <a:lnTo>
                    <a:pt x="4980605" y="1386619"/>
                  </a:lnTo>
                  <a:lnTo>
                    <a:pt x="0" y="1386619"/>
                  </a:lnTo>
                  <a:close/>
                </a:path>
              </a:pathLst>
            </a:custGeom>
            <a:solidFill>
              <a:srgbClr val="FFF6E3"/>
            </a:solidFill>
          </p:spPr>
          <p:txBody>
            <a:bodyPr/>
            <a:lstStyle/>
            <a:p>
              <a:endParaRPr lang="en-US"/>
            </a:p>
          </p:txBody>
        </p:sp>
        <p:sp>
          <p:nvSpPr>
            <p:cNvPr id="4" name="TextBox 4"/>
            <p:cNvSpPr txBox="1"/>
            <p:nvPr/>
          </p:nvSpPr>
          <p:spPr>
            <a:xfrm>
              <a:off x="0" y="-38100"/>
              <a:ext cx="4980605" cy="1424719"/>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55718" y="841232"/>
            <a:ext cx="7660861" cy="3917910"/>
            <a:chOff x="0" y="0"/>
            <a:chExt cx="1938364" cy="991316"/>
          </a:xfrm>
        </p:grpSpPr>
        <p:sp>
          <p:nvSpPr>
            <p:cNvPr id="8" name="Freeform 8"/>
            <p:cNvSpPr/>
            <p:nvPr/>
          </p:nvSpPr>
          <p:spPr>
            <a:xfrm>
              <a:off x="0" y="0"/>
              <a:ext cx="1938364" cy="991316"/>
            </a:xfrm>
            <a:custGeom>
              <a:avLst/>
              <a:gdLst/>
              <a:ahLst/>
              <a:cxnLst/>
              <a:rect l="l" t="t" r="r" b="b"/>
              <a:pathLst>
                <a:path w="1938364" h="991316">
                  <a:moveTo>
                    <a:pt x="0" y="0"/>
                  </a:moveTo>
                  <a:lnTo>
                    <a:pt x="1938364" y="0"/>
                  </a:lnTo>
                  <a:lnTo>
                    <a:pt x="1938364" y="991316"/>
                  </a:lnTo>
                  <a:lnTo>
                    <a:pt x="0" y="991316"/>
                  </a:lnTo>
                  <a:close/>
                </a:path>
              </a:pathLst>
            </a:custGeom>
            <a:solidFill>
              <a:srgbClr val="000000"/>
            </a:solidFill>
          </p:spPr>
          <p:txBody>
            <a:bodyPr/>
            <a:lstStyle/>
            <a:p>
              <a:endParaRPr lang="en-US"/>
            </a:p>
          </p:txBody>
        </p:sp>
        <p:sp>
          <p:nvSpPr>
            <p:cNvPr id="9" name="TextBox 9"/>
            <p:cNvSpPr txBox="1"/>
            <p:nvPr/>
          </p:nvSpPr>
          <p:spPr>
            <a:xfrm>
              <a:off x="0" y="-38100"/>
              <a:ext cx="1938364" cy="1029416"/>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670908" y="1040863"/>
            <a:ext cx="7230481" cy="3518647"/>
            <a:chOff x="0" y="0"/>
            <a:chExt cx="9640641" cy="4691529"/>
          </a:xfrm>
        </p:grpSpPr>
        <p:pic>
          <p:nvPicPr>
            <p:cNvPr id="14" name="Picture 14"/>
            <p:cNvPicPr>
              <a:picLocks noChangeAspect="1"/>
            </p:cNvPicPr>
            <p:nvPr/>
          </p:nvPicPr>
          <p:blipFill>
            <a:blip r:embed="rId2"/>
            <a:srcRect t="10395" b="16608"/>
            <a:stretch>
              <a:fillRect/>
            </a:stretch>
          </p:blipFill>
          <p:spPr>
            <a:xfrm>
              <a:off x="0" y="0"/>
              <a:ext cx="9640641" cy="4691529"/>
            </a:xfrm>
            <a:prstGeom prst="rect">
              <a:avLst/>
            </a:prstGeom>
          </p:spPr>
        </p:pic>
      </p:grpSp>
      <p:sp>
        <p:nvSpPr>
          <p:cNvPr id="18" name="TextBox 17">
            <a:extLst>
              <a:ext uri="{FF2B5EF4-FFF2-40B4-BE49-F238E27FC236}">
                <a16:creationId xmlns:a16="http://schemas.microsoft.com/office/drawing/2014/main" id="{616F3CDE-832C-6752-15A7-449E2B309AE8}"/>
              </a:ext>
            </a:extLst>
          </p:cNvPr>
          <p:cNvSpPr txBox="1"/>
          <p:nvPr/>
        </p:nvSpPr>
        <p:spPr>
          <a:xfrm>
            <a:off x="2955068" y="5955470"/>
            <a:ext cx="11892642" cy="3539430"/>
          </a:xfrm>
          <a:prstGeom prst="rect">
            <a:avLst/>
          </a:prstGeom>
          <a:noFill/>
        </p:spPr>
        <p:txBody>
          <a:bodyPr wrap="square">
            <a:spAutoFit/>
          </a:bodyPr>
          <a:lstStyle/>
          <a:p>
            <a:pPr algn="just"/>
            <a:r>
              <a:rPr lang="en-US" sz="2800" dirty="0">
                <a:latin typeface="Calibri Light" panose="020F0302020204030204" pitchFamily="34" charset="0"/>
                <a:cs typeface="Calibri Light" panose="020F0302020204030204" pitchFamily="34" charset="0"/>
              </a:rPr>
              <a:t>In the end, we see that image classification is one of the tasks that has become important for many fields, including the medical field. Therefore, the ability of intelligence to classify has become one of the things that has helped in the field of medicine and other fields, so that classification has become more accurate. This can be done using different types of techniques, but during the work of our project we found that using CNN technology is better at classifying images than DNN technology. It showed an accuracy rate of 99.16, so it is preferable to use it more than others in classification.</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67764" y="-110329"/>
            <a:ext cx="9511764" cy="10507658"/>
            <a:chOff x="0" y="0"/>
            <a:chExt cx="2505156" cy="2767449"/>
          </a:xfrm>
        </p:grpSpPr>
        <p:sp>
          <p:nvSpPr>
            <p:cNvPr id="3" name="Freeform 3"/>
            <p:cNvSpPr/>
            <p:nvPr/>
          </p:nvSpPr>
          <p:spPr>
            <a:xfrm>
              <a:off x="0" y="0"/>
              <a:ext cx="2505156" cy="2767449"/>
            </a:xfrm>
            <a:custGeom>
              <a:avLst/>
              <a:gdLst/>
              <a:ahLst/>
              <a:cxnLst/>
              <a:rect l="l" t="t" r="r" b="b"/>
              <a:pathLst>
                <a:path w="2505156" h="2767449">
                  <a:moveTo>
                    <a:pt x="0" y="0"/>
                  </a:moveTo>
                  <a:lnTo>
                    <a:pt x="2505156" y="0"/>
                  </a:lnTo>
                  <a:lnTo>
                    <a:pt x="2505156" y="2767449"/>
                  </a:lnTo>
                  <a:lnTo>
                    <a:pt x="0" y="2767449"/>
                  </a:lnTo>
                  <a:close/>
                </a:path>
              </a:pathLst>
            </a:custGeom>
            <a:solidFill>
              <a:srgbClr val="FFF6E3"/>
            </a:solidFill>
          </p:spPr>
          <p:txBody>
            <a:bodyPr/>
            <a:lstStyle/>
            <a:p>
              <a:endParaRPr lang="en-US"/>
            </a:p>
          </p:txBody>
        </p:sp>
        <p:sp>
          <p:nvSpPr>
            <p:cNvPr id="4" name="TextBox 4"/>
            <p:cNvSpPr txBox="1"/>
            <p:nvPr/>
          </p:nvSpPr>
          <p:spPr>
            <a:xfrm>
              <a:off x="0" y="-38100"/>
              <a:ext cx="2505156" cy="280554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277504">
            <a:off x="10805663" y="3900333"/>
            <a:ext cx="5289193" cy="2924817"/>
            <a:chOff x="0" y="0"/>
            <a:chExt cx="1393038" cy="770322"/>
          </a:xfrm>
        </p:grpSpPr>
        <p:sp>
          <p:nvSpPr>
            <p:cNvPr id="6" name="Freeform 6"/>
            <p:cNvSpPr/>
            <p:nvPr/>
          </p:nvSpPr>
          <p:spPr>
            <a:xfrm>
              <a:off x="0" y="0"/>
              <a:ext cx="1393039" cy="770322"/>
            </a:xfrm>
            <a:custGeom>
              <a:avLst/>
              <a:gdLst/>
              <a:ahLst/>
              <a:cxnLst/>
              <a:rect l="l" t="t" r="r" b="b"/>
              <a:pathLst>
                <a:path w="1393039" h="770322">
                  <a:moveTo>
                    <a:pt x="0" y="0"/>
                  </a:moveTo>
                  <a:lnTo>
                    <a:pt x="1393039" y="0"/>
                  </a:lnTo>
                  <a:lnTo>
                    <a:pt x="1393039" y="770322"/>
                  </a:lnTo>
                  <a:lnTo>
                    <a:pt x="0" y="770322"/>
                  </a:lnTo>
                  <a:close/>
                </a:path>
              </a:pathLst>
            </a:custGeom>
            <a:solidFill>
              <a:srgbClr val="FFF6E3"/>
            </a:solidFill>
            <a:ln w="19050" cap="sq">
              <a:solidFill>
                <a:srgbClr val="000000"/>
              </a:solidFill>
              <a:prstDash val="solid"/>
              <a:miter/>
            </a:ln>
          </p:spPr>
          <p:txBody>
            <a:bodyPr/>
            <a:lstStyle/>
            <a:p>
              <a:endParaRPr lang="en-US"/>
            </a:p>
          </p:txBody>
        </p:sp>
        <p:sp>
          <p:nvSpPr>
            <p:cNvPr id="7" name="TextBox 7"/>
            <p:cNvSpPr txBox="1"/>
            <p:nvPr/>
          </p:nvSpPr>
          <p:spPr>
            <a:xfrm>
              <a:off x="0" y="-38100"/>
              <a:ext cx="1393038" cy="808422"/>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134315">
            <a:off x="10751458" y="3831904"/>
            <a:ext cx="5289193" cy="2924817"/>
            <a:chOff x="0" y="0"/>
            <a:chExt cx="1393038" cy="770322"/>
          </a:xfrm>
        </p:grpSpPr>
        <p:sp>
          <p:nvSpPr>
            <p:cNvPr id="9" name="Freeform 9"/>
            <p:cNvSpPr/>
            <p:nvPr/>
          </p:nvSpPr>
          <p:spPr>
            <a:xfrm>
              <a:off x="0" y="0"/>
              <a:ext cx="1393039" cy="770322"/>
            </a:xfrm>
            <a:custGeom>
              <a:avLst/>
              <a:gdLst/>
              <a:ahLst/>
              <a:cxnLst/>
              <a:rect l="l" t="t" r="r" b="b"/>
              <a:pathLst>
                <a:path w="1393039" h="770322">
                  <a:moveTo>
                    <a:pt x="0" y="0"/>
                  </a:moveTo>
                  <a:lnTo>
                    <a:pt x="1393039" y="0"/>
                  </a:lnTo>
                  <a:lnTo>
                    <a:pt x="1393039" y="770322"/>
                  </a:lnTo>
                  <a:lnTo>
                    <a:pt x="0" y="770322"/>
                  </a:lnTo>
                  <a:close/>
                </a:path>
              </a:pathLst>
            </a:custGeom>
            <a:solidFill>
              <a:srgbClr val="FFF6E3"/>
            </a:solidFill>
            <a:ln w="19050" cap="sq">
              <a:solidFill>
                <a:srgbClr val="000000"/>
              </a:solidFill>
              <a:prstDash val="solid"/>
              <a:miter/>
            </a:ln>
          </p:spPr>
          <p:txBody>
            <a:bodyPr/>
            <a:lstStyle/>
            <a:p>
              <a:endParaRPr lang="en-US"/>
            </a:p>
          </p:txBody>
        </p:sp>
        <p:sp>
          <p:nvSpPr>
            <p:cNvPr id="10" name="TextBox 10"/>
            <p:cNvSpPr txBox="1"/>
            <p:nvPr/>
          </p:nvSpPr>
          <p:spPr>
            <a:xfrm>
              <a:off x="0" y="-38100"/>
              <a:ext cx="1393038" cy="808422"/>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0696353" y="3681092"/>
            <a:ext cx="5289193" cy="2924817"/>
            <a:chOff x="0" y="0"/>
            <a:chExt cx="1393038" cy="770322"/>
          </a:xfrm>
        </p:grpSpPr>
        <p:sp>
          <p:nvSpPr>
            <p:cNvPr id="12" name="Freeform 12"/>
            <p:cNvSpPr/>
            <p:nvPr/>
          </p:nvSpPr>
          <p:spPr>
            <a:xfrm>
              <a:off x="0" y="0"/>
              <a:ext cx="1393039" cy="770322"/>
            </a:xfrm>
            <a:custGeom>
              <a:avLst/>
              <a:gdLst/>
              <a:ahLst/>
              <a:cxnLst/>
              <a:rect l="l" t="t" r="r" b="b"/>
              <a:pathLst>
                <a:path w="1393039" h="770322">
                  <a:moveTo>
                    <a:pt x="0" y="0"/>
                  </a:moveTo>
                  <a:lnTo>
                    <a:pt x="1393039" y="0"/>
                  </a:lnTo>
                  <a:lnTo>
                    <a:pt x="1393039" y="770322"/>
                  </a:lnTo>
                  <a:lnTo>
                    <a:pt x="0" y="770322"/>
                  </a:lnTo>
                  <a:close/>
                </a:path>
              </a:pathLst>
            </a:custGeom>
            <a:solidFill>
              <a:srgbClr val="FFF6E3"/>
            </a:solidFill>
            <a:ln w="19050" cap="sq">
              <a:solidFill>
                <a:srgbClr val="000000"/>
              </a:solidFill>
              <a:prstDash val="solid"/>
              <a:miter/>
            </a:ln>
          </p:spPr>
          <p:txBody>
            <a:bodyPr/>
            <a:lstStyle/>
            <a:p>
              <a:endParaRPr lang="en-US"/>
            </a:p>
          </p:txBody>
        </p:sp>
        <p:sp>
          <p:nvSpPr>
            <p:cNvPr id="13" name="TextBox 13"/>
            <p:cNvSpPr txBox="1"/>
            <p:nvPr/>
          </p:nvSpPr>
          <p:spPr>
            <a:xfrm>
              <a:off x="0" y="-38100"/>
              <a:ext cx="1393038" cy="808422"/>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028700" y="2584685"/>
            <a:ext cx="7947263" cy="4203700"/>
          </a:xfrm>
          <a:prstGeom prst="rect">
            <a:avLst/>
          </a:prstGeom>
        </p:spPr>
        <p:txBody>
          <a:bodyPr lIns="0" tIns="0" rIns="0" bIns="0" rtlCol="0" anchor="t">
            <a:spAutoFit/>
          </a:bodyPr>
          <a:lstStyle/>
          <a:p>
            <a:pPr algn="l">
              <a:lnSpc>
                <a:spcPts val="10999"/>
              </a:lnSpc>
            </a:pPr>
            <a:r>
              <a:rPr lang="en-US" sz="9999" b="1" dirty="0">
                <a:solidFill>
                  <a:srgbClr val="000000"/>
                </a:solidFill>
                <a:latin typeface="Montserrat Classic Bold"/>
                <a:ea typeface="Montserrat Classic Bold"/>
                <a:cs typeface="Montserrat Classic Bold"/>
                <a:sym typeface="Montserrat Classic Bold"/>
              </a:rPr>
              <a:t>THANKS</a:t>
            </a:r>
          </a:p>
          <a:p>
            <a:pPr algn="l">
              <a:lnSpc>
                <a:spcPts val="10999"/>
              </a:lnSpc>
            </a:pPr>
            <a:r>
              <a:rPr lang="en-US" sz="9999" b="1" dirty="0">
                <a:solidFill>
                  <a:srgbClr val="000000"/>
                </a:solidFill>
                <a:latin typeface="Montserrat Classic Bold"/>
                <a:ea typeface="Montserrat Classic Bold"/>
                <a:cs typeface="Montserrat Classic Bold"/>
                <a:sym typeface="Montserrat Classic Bold"/>
              </a:rPr>
              <a:t>FOR WATCHING</a:t>
            </a:r>
          </a:p>
        </p:txBody>
      </p:sp>
      <p:sp>
        <p:nvSpPr>
          <p:cNvPr id="22" name="TextBox 21">
            <a:extLst>
              <a:ext uri="{FF2B5EF4-FFF2-40B4-BE49-F238E27FC236}">
                <a16:creationId xmlns:a16="http://schemas.microsoft.com/office/drawing/2014/main" id="{EFF088B7-971E-8FDD-2FD5-59F50BDEE1E7}"/>
              </a:ext>
            </a:extLst>
          </p:cNvPr>
          <p:cNvSpPr txBox="1"/>
          <p:nvPr/>
        </p:nvSpPr>
        <p:spPr>
          <a:xfrm>
            <a:off x="11363103" y="4749067"/>
            <a:ext cx="4162647" cy="646331"/>
          </a:xfrm>
          <a:prstGeom prst="rect">
            <a:avLst/>
          </a:prstGeom>
          <a:noFill/>
        </p:spPr>
        <p:txBody>
          <a:bodyPr wrap="square">
            <a:spAutoFit/>
          </a:bodyPr>
          <a:lstStyle/>
          <a:p>
            <a:r>
              <a:rPr lang="en-US" dirty="0"/>
              <a:t>https://github.com/Danah7689/Image-Classification.git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212613"/>
            <a:ext cx="9377874" cy="10712225"/>
            <a:chOff x="0" y="0"/>
            <a:chExt cx="2469893" cy="2821327"/>
          </a:xfrm>
        </p:grpSpPr>
        <p:sp>
          <p:nvSpPr>
            <p:cNvPr id="3" name="Freeform 3"/>
            <p:cNvSpPr/>
            <p:nvPr/>
          </p:nvSpPr>
          <p:spPr>
            <a:xfrm>
              <a:off x="0" y="0"/>
              <a:ext cx="2469893" cy="2821327"/>
            </a:xfrm>
            <a:custGeom>
              <a:avLst/>
              <a:gdLst/>
              <a:ahLst/>
              <a:cxnLst/>
              <a:rect l="l" t="t" r="r" b="b"/>
              <a:pathLst>
                <a:path w="2469893" h="2821327">
                  <a:moveTo>
                    <a:pt x="0" y="0"/>
                  </a:moveTo>
                  <a:lnTo>
                    <a:pt x="2469893" y="0"/>
                  </a:lnTo>
                  <a:lnTo>
                    <a:pt x="2469893" y="2821327"/>
                  </a:lnTo>
                  <a:lnTo>
                    <a:pt x="0" y="2821327"/>
                  </a:lnTo>
                  <a:close/>
                </a:path>
              </a:pathLst>
            </a:custGeom>
            <a:solidFill>
              <a:srgbClr val="FFF6E3"/>
            </a:solidFill>
          </p:spPr>
          <p:txBody>
            <a:bodyPr/>
            <a:lstStyle/>
            <a:p>
              <a:endParaRPr lang="en-US" dirty="0"/>
            </a:p>
          </p:txBody>
        </p:sp>
        <p:sp>
          <p:nvSpPr>
            <p:cNvPr id="4" name="TextBox 4"/>
            <p:cNvSpPr txBox="1"/>
            <p:nvPr/>
          </p:nvSpPr>
          <p:spPr>
            <a:xfrm>
              <a:off x="0" y="-38100"/>
              <a:ext cx="2469893" cy="285942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323474" y="2804478"/>
            <a:ext cx="5873170" cy="2190115"/>
          </a:xfrm>
          <a:prstGeom prst="rect">
            <a:avLst/>
          </a:prstGeom>
        </p:spPr>
        <p:txBody>
          <a:bodyPr lIns="0" tIns="0" rIns="0" bIns="0" rtlCol="0" anchor="t">
            <a:spAutoFit/>
          </a:bodyPr>
          <a:lstStyle/>
          <a:p>
            <a:pPr algn="l">
              <a:lnSpc>
                <a:spcPts val="8480"/>
              </a:lnSpc>
            </a:pPr>
            <a:r>
              <a:rPr lang="en-US" sz="8000" b="1" dirty="0">
                <a:solidFill>
                  <a:srgbClr val="000000"/>
                </a:solidFill>
                <a:latin typeface="Montserrat Classic Bold"/>
                <a:ea typeface="Montserrat Classic Bold"/>
                <a:cs typeface="Montserrat Classic Bold"/>
                <a:sym typeface="Montserrat Classic Bold"/>
              </a:rPr>
              <a:t>LIST OF CONTENTS</a:t>
            </a:r>
          </a:p>
        </p:txBody>
      </p:sp>
      <p:sp>
        <p:nvSpPr>
          <p:cNvPr id="9" name="TextBox 9"/>
          <p:cNvSpPr txBox="1"/>
          <p:nvPr/>
        </p:nvSpPr>
        <p:spPr>
          <a:xfrm>
            <a:off x="9835687" y="2476500"/>
            <a:ext cx="1394026" cy="561179"/>
          </a:xfrm>
          <a:prstGeom prst="rect">
            <a:avLst/>
          </a:prstGeom>
        </p:spPr>
        <p:txBody>
          <a:bodyPr lIns="0" tIns="0" rIns="0" bIns="0" rtlCol="0" anchor="t">
            <a:spAutoFit/>
          </a:bodyPr>
          <a:lstStyle/>
          <a:p>
            <a:pPr algn="ctr">
              <a:lnSpc>
                <a:spcPts val="4799"/>
              </a:lnSpc>
            </a:pPr>
            <a:r>
              <a:rPr lang="en-US" sz="3999" b="1" dirty="0">
                <a:solidFill>
                  <a:srgbClr val="000000"/>
                </a:solidFill>
                <a:latin typeface="Montserrat Classic Bold"/>
                <a:ea typeface="Montserrat Classic Bold"/>
                <a:cs typeface="Montserrat Classic Bold"/>
                <a:sym typeface="Montserrat Classic Bold"/>
              </a:rPr>
              <a:t>01</a:t>
            </a:r>
          </a:p>
        </p:txBody>
      </p:sp>
      <p:sp>
        <p:nvSpPr>
          <p:cNvPr id="11" name="TextBox 11"/>
          <p:cNvSpPr txBox="1"/>
          <p:nvPr/>
        </p:nvSpPr>
        <p:spPr>
          <a:xfrm>
            <a:off x="9835687" y="3490179"/>
            <a:ext cx="1394026" cy="561179"/>
          </a:xfrm>
          <a:prstGeom prst="rect">
            <a:avLst/>
          </a:prstGeom>
        </p:spPr>
        <p:txBody>
          <a:bodyPr lIns="0" tIns="0" rIns="0" bIns="0" rtlCol="0" anchor="t">
            <a:spAutoFit/>
          </a:bodyPr>
          <a:lstStyle/>
          <a:p>
            <a:pPr algn="ctr">
              <a:lnSpc>
                <a:spcPts val="4799"/>
              </a:lnSpc>
            </a:pPr>
            <a:r>
              <a:rPr lang="en-US" sz="3999" b="1" dirty="0">
                <a:solidFill>
                  <a:srgbClr val="000000"/>
                </a:solidFill>
                <a:latin typeface="Montserrat Classic Bold"/>
                <a:ea typeface="Montserrat Classic Bold"/>
                <a:cs typeface="Montserrat Classic Bold"/>
                <a:sym typeface="Montserrat Classic Bold"/>
              </a:rPr>
              <a:t>02</a:t>
            </a:r>
          </a:p>
        </p:txBody>
      </p:sp>
      <p:sp>
        <p:nvSpPr>
          <p:cNvPr id="13" name="TextBox 13"/>
          <p:cNvSpPr txBox="1"/>
          <p:nvPr/>
        </p:nvSpPr>
        <p:spPr>
          <a:xfrm>
            <a:off x="9835687" y="4503858"/>
            <a:ext cx="1394026" cy="561179"/>
          </a:xfrm>
          <a:prstGeom prst="rect">
            <a:avLst/>
          </a:prstGeom>
        </p:spPr>
        <p:txBody>
          <a:bodyPr lIns="0" tIns="0" rIns="0" bIns="0" rtlCol="0" anchor="t">
            <a:spAutoFit/>
          </a:bodyPr>
          <a:lstStyle/>
          <a:p>
            <a:pPr algn="ctr">
              <a:lnSpc>
                <a:spcPts val="4799"/>
              </a:lnSpc>
            </a:pPr>
            <a:r>
              <a:rPr lang="en-US" sz="3999" b="1" dirty="0">
                <a:solidFill>
                  <a:srgbClr val="000000"/>
                </a:solidFill>
                <a:latin typeface="Montserrat Classic Bold"/>
                <a:ea typeface="Montserrat Classic Bold"/>
                <a:cs typeface="Montserrat Classic Bold"/>
                <a:sym typeface="Montserrat Classic Bold"/>
              </a:rPr>
              <a:t>03</a:t>
            </a:r>
          </a:p>
        </p:txBody>
      </p:sp>
      <p:sp>
        <p:nvSpPr>
          <p:cNvPr id="15" name="TextBox 15"/>
          <p:cNvSpPr txBox="1"/>
          <p:nvPr/>
        </p:nvSpPr>
        <p:spPr>
          <a:xfrm>
            <a:off x="9835687" y="5517537"/>
            <a:ext cx="1394026" cy="561179"/>
          </a:xfrm>
          <a:prstGeom prst="rect">
            <a:avLst/>
          </a:prstGeom>
        </p:spPr>
        <p:txBody>
          <a:bodyPr lIns="0" tIns="0" rIns="0" bIns="0" rtlCol="0" anchor="t">
            <a:spAutoFit/>
          </a:bodyPr>
          <a:lstStyle/>
          <a:p>
            <a:pPr algn="ctr">
              <a:lnSpc>
                <a:spcPts val="4799"/>
              </a:lnSpc>
            </a:pPr>
            <a:r>
              <a:rPr lang="en-US" sz="3999" b="1" dirty="0">
                <a:solidFill>
                  <a:srgbClr val="000000"/>
                </a:solidFill>
                <a:latin typeface="Montserrat Classic Bold"/>
                <a:ea typeface="Montserrat Classic Bold"/>
                <a:cs typeface="Montserrat Classic Bold"/>
                <a:sym typeface="Montserrat Classic Bold"/>
              </a:rPr>
              <a:t>0</a:t>
            </a:r>
            <a:r>
              <a:rPr lang="ar-SA" sz="3999" b="1" dirty="0">
                <a:solidFill>
                  <a:srgbClr val="000000"/>
                </a:solidFill>
                <a:latin typeface="Montserrat Classic Bold"/>
                <a:ea typeface="Montserrat Classic Bold"/>
                <a:cs typeface="Montserrat Classic Bold"/>
                <a:sym typeface="Montserrat Classic Bold"/>
              </a:rPr>
              <a:t>4</a:t>
            </a:r>
            <a:endParaRPr lang="en-US" sz="3999" b="1" dirty="0">
              <a:solidFill>
                <a:srgbClr val="000000"/>
              </a:solidFill>
              <a:latin typeface="Montserrat Classic Bold"/>
              <a:ea typeface="Montserrat Classic Bold"/>
              <a:cs typeface="Montserrat Classic Bold"/>
              <a:sym typeface="Montserrat Classic Bold"/>
            </a:endParaRPr>
          </a:p>
        </p:txBody>
      </p:sp>
      <p:sp>
        <p:nvSpPr>
          <p:cNvPr id="16" name="TextBox 16"/>
          <p:cNvSpPr txBox="1"/>
          <p:nvPr/>
        </p:nvSpPr>
        <p:spPr>
          <a:xfrm>
            <a:off x="11229713" y="4612586"/>
            <a:ext cx="4226126" cy="350737"/>
          </a:xfrm>
          <a:prstGeom prst="rect">
            <a:avLst/>
          </a:prstGeom>
        </p:spPr>
        <p:txBody>
          <a:bodyPr lIns="0" tIns="0" rIns="0" bIns="0" rtlCol="0" anchor="t">
            <a:spAutoFit/>
          </a:bodyPr>
          <a:lstStyle/>
          <a:p>
            <a:pPr algn="l">
              <a:lnSpc>
                <a:spcPts val="2999"/>
              </a:lnSpc>
            </a:pPr>
            <a:r>
              <a:rPr lang="en-US" sz="2499" b="1" dirty="0">
                <a:solidFill>
                  <a:srgbClr val="000000"/>
                </a:solidFill>
                <a:latin typeface="Montserrat Classic Bold"/>
                <a:ea typeface="Montserrat Classic Bold"/>
                <a:cs typeface="Montserrat Classic Bold"/>
                <a:sym typeface="Montserrat Classic Bold"/>
              </a:rPr>
              <a:t>Graph </a:t>
            </a:r>
          </a:p>
        </p:txBody>
      </p:sp>
      <p:sp>
        <p:nvSpPr>
          <p:cNvPr id="17" name="TextBox 17"/>
          <p:cNvSpPr txBox="1"/>
          <p:nvPr/>
        </p:nvSpPr>
        <p:spPr>
          <a:xfrm>
            <a:off x="9835687" y="6531216"/>
            <a:ext cx="1394026" cy="600075"/>
          </a:xfrm>
          <a:prstGeom prst="rect">
            <a:avLst/>
          </a:prstGeom>
        </p:spPr>
        <p:txBody>
          <a:bodyPr lIns="0" tIns="0" rIns="0" bIns="0" rtlCol="0" anchor="t">
            <a:spAutoFit/>
          </a:bodyPr>
          <a:lstStyle/>
          <a:p>
            <a:pPr algn="ctr">
              <a:lnSpc>
                <a:spcPts val="4799"/>
              </a:lnSpc>
            </a:pPr>
            <a:r>
              <a:rPr lang="en-US" sz="3999" b="1">
                <a:solidFill>
                  <a:srgbClr val="000000"/>
                </a:solidFill>
                <a:latin typeface="Montserrat Classic Bold"/>
                <a:ea typeface="Montserrat Classic Bold"/>
                <a:cs typeface="Montserrat Classic Bold"/>
                <a:sym typeface="Montserrat Classic Bold"/>
              </a:rPr>
              <a:t>08</a:t>
            </a:r>
          </a:p>
        </p:txBody>
      </p:sp>
      <p:sp>
        <p:nvSpPr>
          <p:cNvPr id="7" name="TextBox 6">
            <a:extLst>
              <a:ext uri="{FF2B5EF4-FFF2-40B4-BE49-F238E27FC236}">
                <a16:creationId xmlns:a16="http://schemas.microsoft.com/office/drawing/2014/main" id="{30C13E80-B570-9B2E-8132-F2E583AEE3DE}"/>
              </a:ext>
            </a:extLst>
          </p:cNvPr>
          <p:cNvSpPr txBox="1"/>
          <p:nvPr/>
        </p:nvSpPr>
        <p:spPr>
          <a:xfrm>
            <a:off x="11060536" y="2548235"/>
            <a:ext cx="9408694" cy="461665"/>
          </a:xfrm>
          <a:prstGeom prst="rect">
            <a:avLst/>
          </a:prstGeom>
          <a:noFill/>
        </p:spPr>
        <p:txBody>
          <a:bodyPr wrap="square">
            <a:spAutoFit/>
          </a:bodyPr>
          <a:lstStyle/>
          <a:p>
            <a:r>
              <a:rPr lang="en-US" sz="2400" b="1" dirty="0">
                <a:latin typeface="Montserrat Classic Bold" panose="020B0604020202020204" charset="0"/>
              </a:rPr>
              <a:t> Summary</a:t>
            </a:r>
          </a:p>
        </p:txBody>
      </p:sp>
      <p:sp>
        <p:nvSpPr>
          <p:cNvPr id="10" name="TextBox 9">
            <a:extLst>
              <a:ext uri="{FF2B5EF4-FFF2-40B4-BE49-F238E27FC236}">
                <a16:creationId xmlns:a16="http://schemas.microsoft.com/office/drawing/2014/main" id="{6F2BAA80-3E52-5EE2-EF2B-5BE6B5CBEAFD}"/>
              </a:ext>
            </a:extLst>
          </p:cNvPr>
          <p:cNvSpPr txBox="1"/>
          <p:nvPr/>
        </p:nvSpPr>
        <p:spPr>
          <a:xfrm>
            <a:off x="10902862" y="3576749"/>
            <a:ext cx="7461338" cy="461665"/>
          </a:xfrm>
          <a:prstGeom prst="rect">
            <a:avLst/>
          </a:prstGeom>
          <a:noFill/>
        </p:spPr>
        <p:txBody>
          <a:bodyPr wrap="square" rtlCol="0">
            <a:spAutoFit/>
          </a:bodyPr>
          <a:lstStyle/>
          <a:p>
            <a:r>
              <a:rPr lang="en-US" sz="2400" dirty="0">
                <a:latin typeface="Montserrat Classic Bold" panose="020B0604020202020204" charset="0"/>
              </a:rPr>
              <a:t>Compare between techniques(DNN AND CNN)</a:t>
            </a:r>
          </a:p>
        </p:txBody>
      </p:sp>
      <p:sp>
        <p:nvSpPr>
          <p:cNvPr id="12" name="TextBox 11">
            <a:extLst>
              <a:ext uri="{FF2B5EF4-FFF2-40B4-BE49-F238E27FC236}">
                <a16:creationId xmlns:a16="http://schemas.microsoft.com/office/drawing/2014/main" id="{6F2F2469-F64A-1FED-3AE6-4A7902DF72C5}"/>
              </a:ext>
            </a:extLst>
          </p:cNvPr>
          <p:cNvSpPr txBox="1"/>
          <p:nvPr/>
        </p:nvSpPr>
        <p:spPr>
          <a:xfrm>
            <a:off x="11091358" y="5517537"/>
            <a:ext cx="6968042" cy="738664"/>
          </a:xfrm>
          <a:prstGeom prst="rect">
            <a:avLst/>
          </a:prstGeom>
          <a:noFill/>
        </p:spPr>
        <p:txBody>
          <a:bodyPr wrap="square" rtlCol="0">
            <a:spAutoFit/>
          </a:bodyPr>
          <a:lstStyle/>
          <a:p>
            <a:r>
              <a:rPr lang="en-US" sz="2400" dirty="0">
                <a:latin typeface="Montserrat Classic Bold" panose="020B0604020202020204" charset="0"/>
              </a:rPr>
              <a:t>Compare between Activations</a:t>
            </a:r>
          </a:p>
          <a:p>
            <a:endParaRPr lang="en-US" sz="1800" dirty="0">
              <a:latin typeface="Montserrat Classic Bold" panose="020B0604020202020204" charset="0"/>
            </a:endParaRPr>
          </a:p>
        </p:txBody>
      </p:sp>
      <p:sp>
        <p:nvSpPr>
          <p:cNvPr id="14" name="TextBox 13">
            <a:extLst>
              <a:ext uri="{FF2B5EF4-FFF2-40B4-BE49-F238E27FC236}">
                <a16:creationId xmlns:a16="http://schemas.microsoft.com/office/drawing/2014/main" id="{C513D9DE-06E5-8DA7-612A-CC39C5F14177}"/>
              </a:ext>
            </a:extLst>
          </p:cNvPr>
          <p:cNvSpPr txBox="1"/>
          <p:nvPr/>
        </p:nvSpPr>
        <p:spPr>
          <a:xfrm>
            <a:off x="11125200" y="6586835"/>
            <a:ext cx="6220087" cy="461665"/>
          </a:xfrm>
          <a:prstGeom prst="rect">
            <a:avLst/>
          </a:prstGeom>
          <a:noFill/>
        </p:spPr>
        <p:txBody>
          <a:bodyPr wrap="square" rtlCol="0">
            <a:spAutoFit/>
          </a:bodyPr>
          <a:lstStyle/>
          <a:p>
            <a:r>
              <a:rPr lang="en-US" sz="2400" dirty="0">
                <a:latin typeface="Montserrat Classic Bold" panose="020B0604020202020204" charset="0"/>
              </a:rPr>
              <a:t>Conclusion</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inVertical)">
                                      <p:cBhvr>
                                        <p:cTn id="14" dur="500"/>
                                        <p:tgtEl>
                                          <p:spTgt spid="11"/>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arn(inVertical)">
                                      <p:cBhvr>
                                        <p:cTn id="23" dur="500"/>
                                        <p:tgtEl>
                                          <p:spTgt spid="1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arn(inVertical)">
                                      <p:cBhvr>
                                        <p:cTn id="26" dur="500"/>
                                        <p:tgtEl>
                                          <p:spTgt spid="17"/>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P spid="13" grpId="0"/>
      <p:bldP spid="15" grpId="0"/>
      <p:bldP spid="16" grpId="0"/>
      <p:bldP spid="17" grpId="0"/>
      <p:bldP spid="10"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F9BC0-CD84-9A11-733A-DAB6068CCE9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B43CEEB-4416-BE43-A754-496480D382BE}"/>
              </a:ext>
            </a:extLst>
          </p:cNvPr>
          <p:cNvGrpSpPr/>
          <p:nvPr/>
        </p:nvGrpSpPr>
        <p:grpSpPr>
          <a:xfrm>
            <a:off x="7226300" y="-361442"/>
            <a:ext cx="11274313" cy="11009883"/>
            <a:chOff x="0" y="0"/>
            <a:chExt cx="2969366" cy="2899722"/>
          </a:xfrm>
        </p:grpSpPr>
        <p:sp>
          <p:nvSpPr>
            <p:cNvPr id="3" name="Freeform 3">
              <a:extLst>
                <a:ext uri="{FF2B5EF4-FFF2-40B4-BE49-F238E27FC236}">
                  <a16:creationId xmlns:a16="http://schemas.microsoft.com/office/drawing/2014/main" id="{72D13E8D-7CC7-6DCD-50AA-ED5FB145845F}"/>
                </a:ext>
              </a:extLst>
            </p:cNvPr>
            <p:cNvSpPr/>
            <p:nvPr/>
          </p:nvSpPr>
          <p:spPr>
            <a:xfrm>
              <a:off x="0" y="0"/>
              <a:ext cx="2969366" cy="2899722"/>
            </a:xfrm>
            <a:custGeom>
              <a:avLst/>
              <a:gdLst/>
              <a:ahLst/>
              <a:cxnLst/>
              <a:rect l="l" t="t" r="r" b="b"/>
              <a:pathLst>
                <a:path w="2969366" h="2899722">
                  <a:moveTo>
                    <a:pt x="0" y="0"/>
                  </a:moveTo>
                  <a:lnTo>
                    <a:pt x="2969366" y="0"/>
                  </a:lnTo>
                  <a:lnTo>
                    <a:pt x="2969366" y="2899722"/>
                  </a:lnTo>
                  <a:lnTo>
                    <a:pt x="0" y="2899722"/>
                  </a:lnTo>
                  <a:close/>
                </a:path>
              </a:pathLst>
            </a:custGeom>
            <a:solidFill>
              <a:srgbClr val="FFF6E3"/>
            </a:solidFill>
          </p:spPr>
          <p:txBody>
            <a:bodyPr/>
            <a:lstStyle/>
            <a:p>
              <a:endParaRPr lang="en-US"/>
            </a:p>
          </p:txBody>
        </p:sp>
        <p:sp>
          <p:nvSpPr>
            <p:cNvPr id="4" name="TextBox 4">
              <a:extLst>
                <a:ext uri="{FF2B5EF4-FFF2-40B4-BE49-F238E27FC236}">
                  <a16:creationId xmlns:a16="http://schemas.microsoft.com/office/drawing/2014/main" id="{763F60D8-4BD1-8882-7CEE-63C7536319E5}"/>
                </a:ext>
              </a:extLst>
            </p:cNvPr>
            <p:cNvSpPr txBox="1"/>
            <p:nvPr/>
          </p:nvSpPr>
          <p:spPr>
            <a:xfrm>
              <a:off x="0" y="-38100"/>
              <a:ext cx="2969366" cy="2937822"/>
            </a:xfrm>
            <a:prstGeom prst="rect">
              <a:avLst/>
            </a:prstGeom>
          </p:spPr>
          <p:txBody>
            <a:bodyPr lIns="50800" tIns="50800" rIns="50800" bIns="50800" rtlCol="0" anchor="ctr"/>
            <a:lstStyle/>
            <a:p>
              <a:pPr algn="ctr">
                <a:lnSpc>
                  <a:spcPts val="2659"/>
                </a:lnSpc>
              </a:pPr>
              <a:endParaRPr/>
            </a:p>
          </p:txBody>
        </p:sp>
      </p:grpSp>
      <p:sp>
        <p:nvSpPr>
          <p:cNvPr id="13" name="TextBox 13">
            <a:extLst>
              <a:ext uri="{FF2B5EF4-FFF2-40B4-BE49-F238E27FC236}">
                <a16:creationId xmlns:a16="http://schemas.microsoft.com/office/drawing/2014/main" id="{C83B3922-779A-63B4-8E8D-BA7A507DC1EA}"/>
              </a:ext>
            </a:extLst>
          </p:cNvPr>
          <p:cNvSpPr txBox="1"/>
          <p:nvPr/>
        </p:nvSpPr>
        <p:spPr>
          <a:xfrm>
            <a:off x="1974295" y="4335422"/>
            <a:ext cx="5252005" cy="1471493"/>
          </a:xfrm>
          <a:prstGeom prst="rect">
            <a:avLst/>
          </a:prstGeom>
        </p:spPr>
        <p:txBody>
          <a:bodyPr lIns="0" tIns="0" rIns="0" bIns="0" rtlCol="0" anchor="t">
            <a:spAutoFit/>
          </a:bodyPr>
          <a:lstStyle/>
          <a:p>
            <a:pPr algn="l">
              <a:lnSpc>
                <a:spcPts val="11299"/>
              </a:lnSpc>
            </a:pPr>
            <a:r>
              <a:rPr lang="en-US" sz="9999" dirty="0">
                <a:solidFill>
                  <a:srgbClr val="000000"/>
                </a:solidFill>
                <a:latin typeface="Brittany"/>
                <a:ea typeface="Brittany"/>
                <a:cs typeface="Brittany"/>
                <a:sym typeface="Brittany"/>
              </a:rPr>
              <a:t>Summary</a:t>
            </a:r>
          </a:p>
        </p:txBody>
      </p:sp>
      <p:grpSp>
        <p:nvGrpSpPr>
          <p:cNvPr id="20" name="Group 8">
            <a:extLst>
              <a:ext uri="{FF2B5EF4-FFF2-40B4-BE49-F238E27FC236}">
                <a16:creationId xmlns:a16="http://schemas.microsoft.com/office/drawing/2014/main" id="{7BA9A825-2709-B21A-A718-EEAFBEDB445D}"/>
              </a:ext>
            </a:extLst>
          </p:cNvPr>
          <p:cNvGrpSpPr/>
          <p:nvPr/>
        </p:nvGrpSpPr>
        <p:grpSpPr>
          <a:xfrm>
            <a:off x="10295470" y="1352477"/>
            <a:ext cx="5179514" cy="7582043"/>
            <a:chOff x="0" y="0"/>
            <a:chExt cx="6906019" cy="10109391"/>
          </a:xfrm>
        </p:grpSpPr>
        <p:pic>
          <p:nvPicPr>
            <p:cNvPr id="21" name="Picture 9">
              <a:extLst>
                <a:ext uri="{FF2B5EF4-FFF2-40B4-BE49-F238E27FC236}">
                  <a16:creationId xmlns:a16="http://schemas.microsoft.com/office/drawing/2014/main" id="{1E3B4079-44C9-01A5-6BB0-7A53FC7127BD}"/>
                </a:ext>
              </a:extLst>
            </p:cNvPr>
            <p:cNvPicPr>
              <a:picLocks noChangeAspect="1"/>
            </p:cNvPicPr>
            <p:nvPr/>
          </p:nvPicPr>
          <p:blipFill>
            <a:blip r:embed="rId2"/>
            <a:srcRect t="1174" b="1174"/>
            <a:stretch>
              <a:fillRect/>
            </a:stretch>
          </p:blipFill>
          <p:spPr>
            <a:xfrm>
              <a:off x="0" y="0"/>
              <a:ext cx="6906019" cy="1010939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Tree>
    <p:extLst>
      <p:ext uri="{BB962C8B-B14F-4D97-AF65-F5344CB8AC3E}">
        <p14:creationId xmlns:p14="http://schemas.microsoft.com/office/powerpoint/2010/main" val="19865148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156658" y="1943100"/>
            <a:ext cx="7366000" cy="1279449"/>
            <a:chOff x="0" y="0"/>
            <a:chExt cx="1940016" cy="336974"/>
          </a:xfrm>
        </p:grpSpPr>
        <p:sp>
          <p:nvSpPr>
            <p:cNvPr id="3" name="Freeform 3"/>
            <p:cNvSpPr/>
            <p:nvPr/>
          </p:nvSpPr>
          <p:spPr>
            <a:xfrm>
              <a:off x="0" y="0"/>
              <a:ext cx="1940016" cy="336974"/>
            </a:xfrm>
            <a:custGeom>
              <a:avLst/>
              <a:gdLst/>
              <a:ahLst/>
              <a:cxnLst/>
              <a:rect l="l" t="t" r="r" b="b"/>
              <a:pathLst>
                <a:path w="1940016" h="336974">
                  <a:moveTo>
                    <a:pt x="0" y="0"/>
                  </a:moveTo>
                  <a:lnTo>
                    <a:pt x="1940016" y="0"/>
                  </a:lnTo>
                  <a:lnTo>
                    <a:pt x="1940016" y="336974"/>
                  </a:lnTo>
                  <a:lnTo>
                    <a:pt x="0" y="336974"/>
                  </a:lnTo>
                  <a:close/>
                </a:path>
              </a:pathLst>
            </a:custGeom>
            <a:solidFill>
              <a:srgbClr val="FFF6E3"/>
            </a:solidFill>
          </p:spPr>
          <p:txBody>
            <a:bodyPr/>
            <a:lstStyle/>
            <a:p>
              <a:endParaRPr lang="en-US"/>
            </a:p>
          </p:txBody>
        </p:sp>
        <p:sp>
          <p:nvSpPr>
            <p:cNvPr id="4" name="TextBox 4"/>
            <p:cNvSpPr txBox="1"/>
            <p:nvPr/>
          </p:nvSpPr>
          <p:spPr>
            <a:xfrm>
              <a:off x="0" y="-38100"/>
              <a:ext cx="1940016" cy="37507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156658" y="7216851"/>
            <a:ext cx="7366000" cy="1279449"/>
            <a:chOff x="0" y="0"/>
            <a:chExt cx="1940016" cy="336974"/>
          </a:xfrm>
        </p:grpSpPr>
        <p:sp>
          <p:nvSpPr>
            <p:cNvPr id="6" name="Freeform 6"/>
            <p:cNvSpPr/>
            <p:nvPr/>
          </p:nvSpPr>
          <p:spPr>
            <a:xfrm>
              <a:off x="0" y="0"/>
              <a:ext cx="1940016" cy="336974"/>
            </a:xfrm>
            <a:custGeom>
              <a:avLst/>
              <a:gdLst/>
              <a:ahLst/>
              <a:cxnLst/>
              <a:rect l="l" t="t" r="r" b="b"/>
              <a:pathLst>
                <a:path w="1940016" h="336974">
                  <a:moveTo>
                    <a:pt x="0" y="0"/>
                  </a:moveTo>
                  <a:lnTo>
                    <a:pt x="1940016" y="0"/>
                  </a:lnTo>
                  <a:lnTo>
                    <a:pt x="1940016" y="336974"/>
                  </a:lnTo>
                  <a:lnTo>
                    <a:pt x="0" y="336974"/>
                  </a:lnTo>
                  <a:close/>
                </a:path>
              </a:pathLst>
            </a:custGeom>
            <a:solidFill>
              <a:srgbClr val="FFF6E3"/>
            </a:solidFill>
          </p:spPr>
          <p:txBody>
            <a:bodyPr/>
            <a:lstStyle/>
            <a:p>
              <a:endParaRPr lang="en-US"/>
            </a:p>
          </p:txBody>
        </p:sp>
        <p:sp>
          <p:nvSpPr>
            <p:cNvPr id="7" name="TextBox 7"/>
            <p:cNvSpPr txBox="1"/>
            <p:nvPr/>
          </p:nvSpPr>
          <p:spPr>
            <a:xfrm>
              <a:off x="0" y="-38100"/>
              <a:ext cx="1940016" cy="375074"/>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91351" y="-170090"/>
            <a:ext cx="10224351" cy="10627180"/>
            <a:chOff x="0" y="0"/>
            <a:chExt cx="2692833" cy="2798928"/>
          </a:xfrm>
        </p:grpSpPr>
        <p:sp>
          <p:nvSpPr>
            <p:cNvPr id="13" name="Freeform 13"/>
            <p:cNvSpPr/>
            <p:nvPr/>
          </p:nvSpPr>
          <p:spPr>
            <a:xfrm>
              <a:off x="0" y="0"/>
              <a:ext cx="2692833" cy="2798928"/>
            </a:xfrm>
            <a:custGeom>
              <a:avLst/>
              <a:gdLst/>
              <a:ahLst/>
              <a:cxnLst/>
              <a:rect l="l" t="t" r="r" b="b"/>
              <a:pathLst>
                <a:path w="2692833" h="2798928">
                  <a:moveTo>
                    <a:pt x="0" y="0"/>
                  </a:moveTo>
                  <a:lnTo>
                    <a:pt x="2692833" y="0"/>
                  </a:lnTo>
                  <a:lnTo>
                    <a:pt x="2692833" y="2798928"/>
                  </a:lnTo>
                  <a:lnTo>
                    <a:pt x="0" y="2798928"/>
                  </a:lnTo>
                  <a:close/>
                </a:path>
              </a:pathLst>
            </a:custGeom>
            <a:solidFill>
              <a:srgbClr val="FFF6E3"/>
            </a:solidFill>
          </p:spPr>
          <p:txBody>
            <a:bodyPr/>
            <a:lstStyle/>
            <a:p>
              <a:endParaRPr lang="en-US"/>
            </a:p>
          </p:txBody>
        </p:sp>
        <p:sp>
          <p:nvSpPr>
            <p:cNvPr id="14" name="TextBox 14"/>
            <p:cNvSpPr txBox="1"/>
            <p:nvPr/>
          </p:nvSpPr>
          <p:spPr>
            <a:xfrm>
              <a:off x="0" y="-38100"/>
              <a:ext cx="2692833" cy="2837028"/>
            </a:xfrm>
            <a:prstGeom prst="rect">
              <a:avLst/>
            </a:prstGeom>
          </p:spPr>
          <p:txBody>
            <a:bodyPr lIns="50800" tIns="50800" rIns="50800" bIns="50800" rtlCol="0" anchor="ctr"/>
            <a:lstStyle/>
            <a:p>
              <a:pPr algn="ctr">
                <a:lnSpc>
                  <a:spcPts val="2659"/>
                </a:lnSpc>
              </a:pPr>
              <a:endParaRPr/>
            </a:p>
          </p:txBody>
        </p:sp>
      </p:grpSp>
      <p:sp>
        <p:nvSpPr>
          <p:cNvPr id="20" name="TextBox 19">
            <a:extLst>
              <a:ext uri="{FF2B5EF4-FFF2-40B4-BE49-F238E27FC236}">
                <a16:creationId xmlns:a16="http://schemas.microsoft.com/office/drawing/2014/main" id="{AB0F1AC8-5435-A567-2F41-B539D639E9F2}"/>
              </a:ext>
            </a:extLst>
          </p:cNvPr>
          <p:cNvSpPr txBox="1"/>
          <p:nvPr/>
        </p:nvSpPr>
        <p:spPr>
          <a:xfrm>
            <a:off x="304800" y="930108"/>
            <a:ext cx="9504946" cy="7417415"/>
          </a:xfrm>
          <a:prstGeom prst="rect">
            <a:avLst/>
          </a:prstGeom>
          <a:noFill/>
        </p:spPr>
        <p:txBody>
          <a:bodyPr wrap="square">
            <a:spAutoFit/>
          </a:bodyPr>
          <a:lstStyle/>
          <a:p>
            <a:pPr algn="just"/>
            <a:r>
              <a:rPr lang="en-US" sz="2800" dirty="0">
                <a:latin typeface="Calibri Light" panose="020F0302020204030204" pitchFamily="34" charset="0"/>
                <a:cs typeface="Calibri Light" panose="020F0302020204030204" pitchFamily="34" charset="0"/>
              </a:rPr>
              <a:t>Image classification is the process of categorizing an image into a specific class or label based on its content. This is done using artificial intelligence techniques, especially Deep Neural Networks (DNNs) which are a type of advanced neural networks with multiple layers that can learn complex patterns in data.</a:t>
            </a:r>
          </a:p>
          <a:p>
            <a:pPr algn="just"/>
            <a:endParaRPr lang="en-US" sz="2800" dirty="0">
              <a:latin typeface="Calibri Light" panose="020F0302020204030204" pitchFamily="34" charset="0"/>
              <a:cs typeface="Calibri Light" panose="020F0302020204030204" pitchFamily="34" charset="0"/>
            </a:endParaRPr>
          </a:p>
          <a:p>
            <a:pPr algn="just"/>
            <a:r>
              <a:rPr lang="en-US" sz="2800" dirty="0">
                <a:latin typeface="Calibri Light" panose="020F0302020204030204" pitchFamily="34" charset="0"/>
                <a:cs typeface="Calibri Light" panose="020F0302020204030204" pitchFamily="34" charset="0"/>
              </a:rPr>
              <a:t>One popular type of DNN used for image classification is Convolutional Neural Networks (CNNs). CNNs are designed to handle images efficiently by automatically extracting important features like edges, shapes, and patterns from the images, without the need for manual feature extraction.</a:t>
            </a:r>
          </a:p>
          <a:p>
            <a:pPr algn="just"/>
            <a:endParaRPr lang="en-US" sz="2800" dirty="0">
              <a:latin typeface="Calibri Light" panose="020F0302020204030204" pitchFamily="34" charset="0"/>
              <a:cs typeface="Calibri Light" panose="020F0302020204030204" pitchFamily="34" charset="0"/>
            </a:endParaRPr>
          </a:p>
          <a:p>
            <a:pPr algn="just"/>
            <a:r>
              <a:rPr lang="en-US" sz="2800" dirty="0">
                <a:latin typeface="Calibri Light" panose="020F0302020204030204" pitchFamily="34" charset="0"/>
                <a:cs typeface="Calibri Light" panose="020F0302020204030204" pitchFamily="34" charset="0"/>
              </a:rPr>
              <a:t>Using DNNs like CNNs, an image is classified into a category based on the patterns the network has learned during training. This makes image classification very useful in applications like face recognition, medical imaging, self-driving cars, and other areas where accurate image analysis is needed.</a:t>
            </a:r>
          </a:p>
        </p:txBody>
      </p:sp>
      <p:grpSp>
        <p:nvGrpSpPr>
          <p:cNvPr id="21" name="Group 16">
            <a:extLst>
              <a:ext uri="{FF2B5EF4-FFF2-40B4-BE49-F238E27FC236}">
                <a16:creationId xmlns:a16="http://schemas.microsoft.com/office/drawing/2014/main" id="{E84522AD-631F-AE8C-5F79-4FBC5A32E093}"/>
              </a:ext>
            </a:extLst>
          </p:cNvPr>
          <p:cNvGrpSpPr/>
          <p:nvPr/>
        </p:nvGrpSpPr>
        <p:grpSpPr>
          <a:xfrm>
            <a:off x="11506200" y="3214810"/>
            <a:ext cx="6629400" cy="4002041"/>
            <a:chOff x="119914" y="0"/>
            <a:chExt cx="5216270" cy="3553114"/>
          </a:xfrm>
        </p:grpSpPr>
        <p:pic>
          <p:nvPicPr>
            <p:cNvPr id="22" name="Picture 17">
              <a:extLst>
                <a:ext uri="{FF2B5EF4-FFF2-40B4-BE49-F238E27FC236}">
                  <a16:creationId xmlns:a16="http://schemas.microsoft.com/office/drawing/2014/main" id="{F83D9745-9C47-8232-1960-A847DCF965F7}"/>
                </a:ext>
              </a:extLst>
            </p:cNvPr>
            <p:cNvPicPr>
              <a:picLocks noChangeAspect="1"/>
            </p:cNvPicPr>
            <p:nvPr/>
          </p:nvPicPr>
          <p:blipFill>
            <a:blip r:embed="rId2"/>
            <a:srcRect l="1094" r="1094"/>
            <a:stretch>
              <a:fillRect/>
            </a:stretch>
          </p:blipFill>
          <p:spPr>
            <a:xfrm>
              <a:off x="119914" y="0"/>
              <a:ext cx="5216270" cy="3553114"/>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FFEAA-D162-159F-6FCE-5F90343D2CC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C65361B-B810-21C4-637C-EAE37D1A108B}"/>
              </a:ext>
            </a:extLst>
          </p:cNvPr>
          <p:cNvGrpSpPr/>
          <p:nvPr/>
        </p:nvGrpSpPr>
        <p:grpSpPr>
          <a:xfrm>
            <a:off x="7226300" y="-361442"/>
            <a:ext cx="11274313" cy="11009883"/>
            <a:chOff x="0" y="0"/>
            <a:chExt cx="2969366" cy="2899722"/>
          </a:xfrm>
        </p:grpSpPr>
        <p:sp>
          <p:nvSpPr>
            <p:cNvPr id="3" name="Freeform 3">
              <a:extLst>
                <a:ext uri="{FF2B5EF4-FFF2-40B4-BE49-F238E27FC236}">
                  <a16:creationId xmlns:a16="http://schemas.microsoft.com/office/drawing/2014/main" id="{84924168-D691-80C9-D533-138598BD34C7}"/>
                </a:ext>
              </a:extLst>
            </p:cNvPr>
            <p:cNvSpPr/>
            <p:nvPr/>
          </p:nvSpPr>
          <p:spPr>
            <a:xfrm>
              <a:off x="0" y="0"/>
              <a:ext cx="2969366" cy="2899722"/>
            </a:xfrm>
            <a:custGeom>
              <a:avLst/>
              <a:gdLst/>
              <a:ahLst/>
              <a:cxnLst/>
              <a:rect l="l" t="t" r="r" b="b"/>
              <a:pathLst>
                <a:path w="2969366" h="2899722">
                  <a:moveTo>
                    <a:pt x="0" y="0"/>
                  </a:moveTo>
                  <a:lnTo>
                    <a:pt x="2969366" y="0"/>
                  </a:lnTo>
                  <a:lnTo>
                    <a:pt x="2969366" y="2899722"/>
                  </a:lnTo>
                  <a:lnTo>
                    <a:pt x="0" y="2899722"/>
                  </a:lnTo>
                  <a:close/>
                </a:path>
              </a:pathLst>
            </a:custGeom>
            <a:solidFill>
              <a:srgbClr val="FFF6E3"/>
            </a:solidFill>
          </p:spPr>
          <p:txBody>
            <a:bodyPr/>
            <a:lstStyle/>
            <a:p>
              <a:endParaRPr lang="en-US"/>
            </a:p>
          </p:txBody>
        </p:sp>
        <p:sp>
          <p:nvSpPr>
            <p:cNvPr id="4" name="TextBox 4">
              <a:extLst>
                <a:ext uri="{FF2B5EF4-FFF2-40B4-BE49-F238E27FC236}">
                  <a16:creationId xmlns:a16="http://schemas.microsoft.com/office/drawing/2014/main" id="{5128A2FE-9197-A195-E72C-1E0CF7B5DF44}"/>
                </a:ext>
              </a:extLst>
            </p:cNvPr>
            <p:cNvSpPr txBox="1"/>
            <p:nvPr/>
          </p:nvSpPr>
          <p:spPr>
            <a:xfrm>
              <a:off x="0" y="-38100"/>
              <a:ext cx="2969366" cy="2937822"/>
            </a:xfrm>
            <a:prstGeom prst="rect">
              <a:avLst/>
            </a:prstGeom>
          </p:spPr>
          <p:txBody>
            <a:bodyPr lIns="50800" tIns="50800" rIns="50800" bIns="50800" rtlCol="0" anchor="ctr"/>
            <a:lstStyle/>
            <a:p>
              <a:pPr algn="ctr">
                <a:lnSpc>
                  <a:spcPts val="2659"/>
                </a:lnSpc>
              </a:pPr>
              <a:endParaRPr/>
            </a:p>
          </p:txBody>
        </p:sp>
      </p:grpSp>
      <p:sp>
        <p:nvSpPr>
          <p:cNvPr id="13" name="TextBox 13">
            <a:extLst>
              <a:ext uri="{FF2B5EF4-FFF2-40B4-BE49-F238E27FC236}">
                <a16:creationId xmlns:a16="http://schemas.microsoft.com/office/drawing/2014/main" id="{DEF100FA-D023-77F3-8079-1F95D3BF5239}"/>
              </a:ext>
            </a:extLst>
          </p:cNvPr>
          <p:cNvSpPr txBox="1"/>
          <p:nvPr/>
        </p:nvSpPr>
        <p:spPr>
          <a:xfrm>
            <a:off x="1480457" y="3610865"/>
            <a:ext cx="7696200" cy="2920608"/>
          </a:xfrm>
          <a:prstGeom prst="rect">
            <a:avLst/>
          </a:prstGeom>
        </p:spPr>
        <p:txBody>
          <a:bodyPr wrap="square" lIns="0" tIns="0" rIns="0" bIns="0" rtlCol="0" anchor="t">
            <a:spAutoFit/>
          </a:bodyPr>
          <a:lstStyle/>
          <a:p>
            <a:pPr algn="l">
              <a:lnSpc>
                <a:spcPts val="11299"/>
              </a:lnSpc>
            </a:pPr>
            <a:r>
              <a:rPr lang="en-US" sz="9999" dirty="0">
                <a:solidFill>
                  <a:srgbClr val="000000"/>
                </a:solidFill>
                <a:latin typeface="Brittany"/>
                <a:ea typeface="Brittany"/>
                <a:cs typeface="Brittany"/>
                <a:sym typeface="Brittany"/>
              </a:rPr>
              <a:t>Compare Techniques </a:t>
            </a:r>
          </a:p>
        </p:txBody>
      </p:sp>
      <p:grpSp>
        <p:nvGrpSpPr>
          <p:cNvPr id="5" name="Group 13">
            <a:extLst>
              <a:ext uri="{FF2B5EF4-FFF2-40B4-BE49-F238E27FC236}">
                <a16:creationId xmlns:a16="http://schemas.microsoft.com/office/drawing/2014/main" id="{D84F18CB-EC04-358B-05CB-402A7EDE71FC}"/>
              </a:ext>
            </a:extLst>
          </p:cNvPr>
          <p:cNvGrpSpPr/>
          <p:nvPr/>
        </p:nvGrpSpPr>
        <p:grpSpPr>
          <a:xfrm>
            <a:off x="9448800" y="5676900"/>
            <a:ext cx="7230481" cy="3518647"/>
            <a:chOff x="0" y="0"/>
            <a:chExt cx="9640641" cy="4691529"/>
          </a:xfrm>
        </p:grpSpPr>
        <p:pic>
          <p:nvPicPr>
            <p:cNvPr id="6" name="Picture 14">
              <a:extLst>
                <a:ext uri="{FF2B5EF4-FFF2-40B4-BE49-F238E27FC236}">
                  <a16:creationId xmlns:a16="http://schemas.microsoft.com/office/drawing/2014/main" id="{22445265-8247-F000-AEFF-B0ACC3F55DDA}"/>
                </a:ext>
              </a:extLst>
            </p:cNvPr>
            <p:cNvPicPr>
              <a:picLocks noChangeAspect="1"/>
            </p:cNvPicPr>
            <p:nvPr/>
          </p:nvPicPr>
          <p:blipFill>
            <a:blip r:embed="rId2"/>
            <a:srcRect t="10395" b="16608"/>
            <a:stretch>
              <a:fillRect/>
            </a:stretch>
          </p:blipFill>
          <p:spPr>
            <a:xfrm>
              <a:off x="0" y="0"/>
              <a:ext cx="9640641" cy="4691529"/>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
        <p:nvSpPr>
          <p:cNvPr id="8" name="TextBox 7">
            <a:extLst>
              <a:ext uri="{FF2B5EF4-FFF2-40B4-BE49-F238E27FC236}">
                <a16:creationId xmlns:a16="http://schemas.microsoft.com/office/drawing/2014/main" id="{80369A47-4694-2321-28F8-5721177678FF}"/>
              </a:ext>
            </a:extLst>
          </p:cNvPr>
          <p:cNvSpPr txBox="1"/>
          <p:nvPr/>
        </p:nvSpPr>
        <p:spPr>
          <a:xfrm>
            <a:off x="8365494" y="2510758"/>
            <a:ext cx="9397092" cy="1200329"/>
          </a:xfrm>
          <a:prstGeom prst="rect">
            <a:avLst/>
          </a:prstGeom>
          <a:noFill/>
        </p:spPr>
        <p:txBody>
          <a:bodyPr wrap="square">
            <a:spAutoFit/>
          </a:bodyPr>
          <a:lstStyle/>
          <a:p>
            <a:pPr algn="just"/>
            <a:r>
              <a:rPr lang="en-US" sz="2400" dirty="0">
                <a:latin typeface="Calibri Light" panose="020F0302020204030204" pitchFamily="34" charset="0"/>
                <a:cs typeface="Calibri Light" panose="020F0302020204030204" pitchFamily="34" charset="0"/>
              </a:rPr>
              <a:t>Our code classifies images, so we created two separate codes so that each code uses a different technique. They were chosen from the research paper that we read, namely DNN and CNN, and we will compare them.</a:t>
            </a:r>
          </a:p>
        </p:txBody>
      </p:sp>
    </p:spTree>
    <p:extLst>
      <p:ext uri="{BB962C8B-B14F-4D97-AF65-F5344CB8AC3E}">
        <p14:creationId xmlns:p14="http://schemas.microsoft.com/office/powerpoint/2010/main" val="363789235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33107"/>
            <a:ext cx="18288000" cy="8325193"/>
            <a:chOff x="0" y="0"/>
            <a:chExt cx="2458693" cy="2854925"/>
          </a:xfrm>
        </p:grpSpPr>
        <p:sp>
          <p:nvSpPr>
            <p:cNvPr id="3" name="Freeform 3"/>
            <p:cNvSpPr/>
            <p:nvPr/>
          </p:nvSpPr>
          <p:spPr>
            <a:xfrm>
              <a:off x="0" y="0"/>
              <a:ext cx="2458693" cy="2854925"/>
            </a:xfrm>
            <a:custGeom>
              <a:avLst/>
              <a:gdLst/>
              <a:ahLst/>
              <a:cxnLst/>
              <a:rect l="l" t="t" r="r" b="b"/>
              <a:pathLst>
                <a:path w="2458693" h="2854925">
                  <a:moveTo>
                    <a:pt x="0" y="0"/>
                  </a:moveTo>
                  <a:lnTo>
                    <a:pt x="2458693" y="0"/>
                  </a:lnTo>
                  <a:lnTo>
                    <a:pt x="2458693" y="2854925"/>
                  </a:lnTo>
                  <a:lnTo>
                    <a:pt x="0" y="2854925"/>
                  </a:lnTo>
                  <a:close/>
                </a:path>
              </a:pathLst>
            </a:custGeom>
            <a:solidFill>
              <a:srgbClr val="FFF6E3"/>
            </a:solidFill>
          </p:spPr>
          <p:txBody>
            <a:bodyPr/>
            <a:lstStyle/>
            <a:p>
              <a:endParaRPr lang="en-US"/>
            </a:p>
          </p:txBody>
        </p:sp>
        <p:sp>
          <p:nvSpPr>
            <p:cNvPr id="4" name="TextBox 4"/>
            <p:cNvSpPr txBox="1"/>
            <p:nvPr/>
          </p:nvSpPr>
          <p:spPr>
            <a:xfrm>
              <a:off x="0" y="-38100"/>
              <a:ext cx="2458693" cy="2893025"/>
            </a:xfrm>
            <a:prstGeom prst="rect">
              <a:avLst/>
            </a:prstGeom>
          </p:spPr>
          <p:txBody>
            <a:bodyPr lIns="50800" tIns="50800" rIns="50800" bIns="50800" rtlCol="0" anchor="ctr"/>
            <a:lstStyle/>
            <a:p>
              <a:pPr algn="ctr">
                <a:lnSpc>
                  <a:spcPts val="2659"/>
                </a:lnSpc>
              </a:pPr>
              <a:endParaRPr/>
            </a:p>
          </p:txBody>
        </p:sp>
      </p:grpSp>
      <p:graphicFrame>
        <p:nvGraphicFramePr>
          <p:cNvPr id="18" name="Table 17">
            <a:extLst>
              <a:ext uri="{FF2B5EF4-FFF2-40B4-BE49-F238E27FC236}">
                <a16:creationId xmlns:a16="http://schemas.microsoft.com/office/drawing/2014/main" id="{A7502364-BEDC-D963-74E3-8B2EF29936E3}"/>
              </a:ext>
            </a:extLst>
          </p:cNvPr>
          <p:cNvGraphicFramePr>
            <a:graphicFrameLocks noGrp="1"/>
          </p:cNvGraphicFramePr>
          <p:nvPr>
            <p:extLst>
              <p:ext uri="{D42A27DB-BD31-4B8C-83A1-F6EECF244321}">
                <p14:modId xmlns:p14="http://schemas.microsoft.com/office/powerpoint/2010/main" val="1312904137"/>
              </p:ext>
            </p:extLst>
          </p:nvPr>
        </p:nvGraphicFramePr>
        <p:xfrm>
          <a:off x="3313910" y="1846579"/>
          <a:ext cx="11660179" cy="4897121"/>
        </p:xfrm>
        <a:graphic>
          <a:graphicData uri="http://schemas.openxmlformats.org/drawingml/2006/table">
            <a:tbl>
              <a:tblPr firstRow="1" firstCol="1" bandRow="1">
                <a:tableStyleId>{616DA210-FB5B-4158-B5E0-FEB733F419BA}</a:tableStyleId>
              </a:tblPr>
              <a:tblGrid>
                <a:gridCol w="1854645">
                  <a:extLst>
                    <a:ext uri="{9D8B030D-6E8A-4147-A177-3AD203B41FA5}">
                      <a16:colId xmlns:a16="http://schemas.microsoft.com/office/drawing/2014/main" val="3703020583"/>
                    </a:ext>
                  </a:extLst>
                </a:gridCol>
                <a:gridCol w="4902767">
                  <a:extLst>
                    <a:ext uri="{9D8B030D-6E8A-4147-A177-3AD203B41FA5}">
                      <a16:colId xmlns:a16="http://schemas.microsoft.com/office/drawing/2014/main" val="3079498086"/>
                    </a:ext>
                  </a:extLst>
                </a:gridCol>
                <a:gridCol w="4902767">
                  <a:extLst>
                    <a:ext uri="{9D8B030D-6E8A-4147-A177-3AD203B41FA5}">
                      <a16:colId xmlns:a16="http://schemas.microsoft.com/office/drawing/2014/main" val="2549602549"/>
                    </a:ext>
                  </a:extLst>
                </a:gridCol>
              </a:tblGrid>
              <a:tr h="541867">
                <a:tc>
                  <a:txBody>
                    <a:bodyPr/>
                    <a:lstStyle/>
                    <a:p>
                      <a:pPr marL="0" marR="0"/>
                      <a:r>
                        <a:rPr lang="en-US" sz="1800" b="1" kern="100">
                          <a:effectLst/>
                        </a:rPr>
                        <a:t>Criterion</a:t>
                      </a:r>
                      <a:endParaRPr lang="en-US" sz="1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US" sz="1800" b="1" kern="100">
                          <a:effectLst/>
                        </a:rPr>
                        <a:t>DNN (Deep Neural Network)</a:t>
                      </a:r>
                      <a:endParaRPr lang="en-US" sz="1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US" sz="1800" b="1" kern="100" dirty="0">
                          <a:effectLst/>
                        </a:rPr>
                        <a:t>CNN (Convolutional Neural Network)</a:t>
                      </a:r>
                      <a:endParaRPr lang="en-US" sz="1800" b="1"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17104306"/>
                  </a:ext>
                </a:extLst>
              </a:tr>
              <a:tr h="1083733">
                <a:tc>
                  <a:txBody>
                    <a:bodyPr/>
                    <a:lstStyle/>
                    <a:p>
                      <a:pPr marL="0" marR="0"/>
                      <a:r>
                        <a:rPr lang="en-US" sz="1800" b="1" kern="100" dirty="0">
                          <a:effectLst/>
                        </a:rPr>
                        <a:t>Definition</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US" sz="1600" kern="100" dirty="0">
                          <a:effectLst/>
                        </a:rPr>
                        <a:t>A network consisting of multiple layers where each layer is connected to all previous layers</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US" sz="1600" kern="100">
                          <a:effectLst/>
                        </a:rPr>
                        <a:t>A network specifically designed for image analysis and pattern recognition</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10569564"/>
                  </a:ext>
                </a:extLst>
              </a:tr>
              <a:tr h="541867">
                <a:tc>
                  <a:txBody>
                    <a:bodyPr/>
                    <a:lstStyle/>
                    <a:p>
                      <a:pPr marL="0" marR="0"/>
                      <a:r>
                        <a:rPr lang="en-US" sz="1800" b="1" kern="100" dirty="0">
                          <a:effectLst/>
                        </a:rPr>
                        <a:t>Working Method</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US" sz="1600" kern="100" dirty="0">
                          <a:effectLst/>
                        </a:rPr>
                        <a:t>Transforms the image into a row of numbers</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US" sz="1600" kern="100" dirty="0">
                          <a:effectLst/>
                        </a:rPr>
                        <a:t>Uses convolutional layers to directly detect patterns in the image</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65734032"/>
                  </a:ext>
                </a:extLst>
              </a:tr>
              <a:tr h="541867">
                <a:tc>
                  <a:txBody>
                    <a:bodyPr/>
                    <a:lstStyle/>
                    <a:p>
                      <a:pPr marL="0" marR="0">
                        <a:tabLst>
                          <a:tab pos="1238885" algn="l"/>
                        </a:tabLst>
                      </a:pPr>
                      <a:r>
                        <a:rPr lang="en-US" sz="1800" b="1" kern="100" dirty="0">
                          <a:effectLst/>
                        </a:rPr>
                        <a:t>Efficiency</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US" sz="1600" kern="100">
                          <a:effectLst/>
                        </a:rPr>
                        <a:t>May require more time to learn due to handling a large amount of data</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US" sz="1600" kern="100" dirty="0">
                          <a:effectLst/>
                        </a:rPr>
                        <a:t>Learns faster because it uses information more efficiently</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01700237"/>
                  </a:ext>
                </a:extLst>
              </a:tr>
              <a:tr h="541867">
                <a:tc>
                  <a:txBody>
                    <a:bodyPr/>
                    <a:lstStyle/>
                    <a:p>
                      <a:pPr marL="0" marR="0"/>
                      <a:r>
                        <a:rPr lang="en-US" sz="1800" b="1" kern="100" dirty="0">
                          <a:effectLst/>
                        </a:rPr>
                        <a:t>Performance and Accuracy</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tabLst>
                          <a:tab pos="1197610" algn="l"/>
                        </a:tabLst>
                      </a:pPr>
                      <a:r>
                        <a:rPr lang="en-US" sz="1600" kern="100">
                          <a:effectLst/>
                        </a:rPr>
                        <a:t>Lower accuracy</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ar-SA" sz="1600" kern="100" dirty="0">
                          <a:effectLst/>
                        </a:rPr>
                        <a:t> </a:t>
                      </a:r>
                      <a:r>
                        <a:rPr lang="en-US" sz="1600" kern="100" dirty="0">
                          <a:effectLst/>
                        </a:rPr>
                        <a:t>Higher accuracy</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6946403"/>
                  </a:ext>
                </a:extLst>
              </a:tr>
              <a:tr h="541867">
                <a:tc>
                  <a:txBody>
                    <a:bodyPr/>
                    <a:lstStyle/>
                    <a:p>
                      <a:pPr marL="0" marR="0"/>
                      <a:r>
                        <a:rPr lang="en-US" sz="1800" b="1" kern="100" dirty="0">
                          <a:effectLst/>
                        </a:rPr>
                        <a:t>Detail Understanding</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US" sz="1600" kern="100">
                          <a:effectLst/>
                        </a:rPr>
                        <a:t>Less capable of seeing fine details in images</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US" sz="1600" kern="100" dirty="0">
                          <a:effectLst/>
                        </a:rPr>
                        <a:t>Can see all details in the image more clearly</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06079"/>
                  </a:ext>
                </a:extLst>
              </a:tr>
              <a:tr h="541867">
                <a:tc>
                  <a:txBody>
                    <a:bodyPr/>
                    <a:lstStyle/>
                    <a:p>
                      <a:pPr marL="0" marR="0"/>
                      <a:r>
                        <a:rPr lang="en-US" sz="1800" b="1" kern="100" dirty="0">
                          <a:effectLst/>
                        </a:rPr>
                        <a:t>Computation Reduction</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US" sz="1600" kern="100">
                          <a:effectLst/>
                        </a:rPr>
                        <a:t>Requires more computational operations due to the large data size</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US" sz="1600" kern="100" dirty="0">
                          <a:effectLst/>
                        </a:rPr>
                        <a:t>Uses methods like pooling to reduce information</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06203867"/>
                  </a:ext>
                </a:extLst>
              </a:tr>
              <a:tr h="541867">
                <a:tc>
                  <a:txBody>
                    <a:bodyPr/>
                    <a:lstStyle/>
                    <a:p>
                      <a:pPr marL="0" marR="0"/>
                      <a:r>
                        <a:rPr lang="en-US" sz="1800" b="1" kern="100" dirty="0">
                          <a:effectLst/>
                        </a:rPr>
                        <a:t>Example</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US" sz="1600" kern="100" dirty="0">
                          <a:effectLst/>
                        </a:rPr>
                        <a:t>Like coloring each part of the image individually</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US" sz="1600" kern="100" dirty="0">
                          <a:effectLst/>
                        </a:rPr>
                        <a:t>Like seeing the whole image and quickly knowing where to place colors</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61125291"/>
                  </a:ext>
                </a:extLst>
              </a:tr>
            </a:tbl>
          </a:graphicData>
        </a:graphic>
      </p:graphicFrame>
      <p:graphicFrame>
        <p:nvGraphicFramePr>
          <p:cNvPr id="19" name="Table 18">
            <a:extLst>
              <a:ext uri="{FF2B5EF4-FFF2-40B4-BE49-F238E27FC236}">
                <a16:creationId xmlns:a16="http://schemas.microsoft.com/office/drawing/2014/main" id="{3FACCDFA-FDC8-D496-38D4-81553625F23C}"/>
              </a:ext>
            </a:extLst>
          </p:cNvPr>
          <p:cNvGraphicFramePr>
            <a:graphicFrameLocks noGrp="1"/>
          </p:cNvGraphicFramePr>
          <p:nvPr>
            <p:extLst>
              <p:ext uri="{D42A27DB-BD31-4B8C-83A1-F6EECF244321}">
                <p14:modId xmlns:p14="http://schemas.microsoft.com/office/powerpoint/2010/main" val="2429650630"/>
              </p:ext>
            </p:extLst>
          </p:nvPr>
        </p:nvGraphicFramePr>
        <p:xfrm>
          <a:off x="3313910" y="7304607"/>
          <a:ext cx="11652158" cy="1349244"/>
        </p:xfrm>
        <a:graphic>
          <a:graphicData uri="http://schemas.openxmlformats.org/drawingml/2006/table">
            <a:tbl>
              <a:tblPr firstRow="1" firstCol="1" bandRow="1">
                <a:tableStyleId>{616DA210-FB5B-4158-B5E0-FEB733F419BA}</a:tableStyleId>
              </a:tblPr>
              <a:tblGrid>
                <a:gridCol w="2349125">
                  <a:extLst>
                    <a:ext uri="{9D8B030D-6E8A-4147-A177-3AD203B41FA5}">
                      <a16:colId xmlns:a16="http://schemas.microsoft.com/office/drawing/2014/main" val="3188229376"/>
                    </a:ext>
                  </a:extLst>
                </a:gridCol>
                <a:gridCol w="9303033">
                  <a:extLst>
                    <a:ext uri="{9D8B030D-6E8A-4147-A177-3AD203B41FA5}">
                      <a16:colId xmlns:a16="http://schemas.microsoft.com/office/drawing/2014/main" val="2405049611"/>
                    </a:ext>
                  </a:extLst>
                </a:gridCol>
              </a:tblGrid>
              <a:tr h="770997">
                <a:tc>
                  <a:txBody>
                    <a:bodyPr/>
                    <a:lstStyle/>
                    <a:p>
                      <a:pPr marL="0" marR="0" algn="ctr">
                        <a:tabLst>
                          <a:tab pos="647700" algn="l"/>
                        </a:tabLst>
                      </a:pPr>
                      <a:r>
                        <a:rPr lang="en-US" sz="1800" kern="100" dirty="0">
                          <a:effectLst/>
                        </a:rPr>
                        <a:t>DNN</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tabLst>
                          <a:tab pos="647700" algn="l"/>
                        </a:tabLst>
                      </a:pPr>
                      <a:r>
                        <a:rPr lang="en-US" sz="1600" b="0" kern="100" dirty="0">
                          <a:effectLst/>
                        </a:rPr>
                        <a:t> It divides images into parts and each part detects patterns which it contains and thus loses some important and small details because they will not be clear when divided.</a:t>
                      </a:r>
                      <a:endParaRPr lang="en-US" sz="1600" b="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12190469"/>
                  </a:ext>
                </a:extLst>
              </a:tr>
              <a:tr h="578247">
                <a:tc>
                  <a:txBody>
                    <a:bodyPr/>
                    <a:lstStyle/>
                    <a:p>
                      <a:pPr marL="0" marR="0" algn="ctr">
                        <a:tabLst>
                          <a:tab pos="647700" algn="l"/>
                        </a:tabLst>
                      </a:pPr>
                      <a:r>
                        <a:rPr lang="en-US" sz="1800" kern="100" dirty="0">
                          <a:effectLst/>
                        </a:rPr>
                        <a:t>CNN</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tabLst>
                          <a:tab pos="647700" algn="l"/>
                        </a:tabLst>
                      </a:pPr>
                      <a:r>
                        <a:rPr lang="en-US" sz="1600" kern="100" dirty="0">
                          <a:effectLst/>
                        </a:rPr>
                        <a:t> It sees the entire image and detects patterns without losing any of the important and small details in the picture.</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41480265"/>
                  </a:ext>
                </a:extLst>
              </a:tr>
            </a:tbl>
          </a:graphicData>
        </a:graphic>
      </p:graphicFrame>
      <p:sp>
        <p:nvSpPr>
          <p:cNvPr id="20" name="Rectangle 1">
            <a:extLst>
              <a:ext uri="{FF2B5EF4-FFF2-40B4-BE49-F238E27FC236}">
                <a16:creationId xmlns:a16="http://schemas.microsoft.com/office/drawing/2014/main" id="{6CBBEC19-C193-43D3-371C-DBDEC8F7521E}"/>
              </a:ext>
            </a:extLst>
          </p:cNvPr>
          <p:cNvSpPr>
            <a:spLocks noChangeArrowheads="1"/>
          </p:cNvSpPr>
          <p:nvPr/>
        </p:nvSpPr>
        <p:spPr bwMode="auto">
          <a:xfrm>
            <a:off x="3321930" y="8571707"/>
            <a:ext cx="358911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226300" y="-361442"/>
            <a:ext cx="11274313" cy="11009883"/>
            <a:chOff x="0" y="0"/>
            <a:chExt cx="2969366" cy="2899722"/>
          </a:xfrm>
        </p:grpSpPr>
        <p:sp>
          <p:nvSpPr>
            <p:cNvPr id="3" name="Freeform 3"/>
            <p:cNvSpPr/>
            <p:nvPr/>
          </p:nvSpPr>
          <p:spPr>
            <a:xfrm>
              <a:off x="0" y="0"/>
              <a:ext cx="2969366" cy="2899722"/>
            </a:xfrm>
            <a:custGeom>
              <a:avLst/>
              <a:gdLst/>
              <a:ahLst/>
              <a:cxnLst/>
              <a:rect l="l" t="t" r="r" b="b"/>
              <a:pathLst>
                <a:path w="2969366" h="2899722">
                  <a:moveTo>
                    <a:pt x="0" y="0"/>
                  </a:moveTo>
                  <a:lnTo>
                    <a:pt x="2969366" y="0"/>
                  </a:lnTo>
                  <a:lnTo>
                    <a:pt x="2969366" y="2899722"/>
                  </a:lnTo>
                  <a:lnTo>
                    <a:pt x="0" y="2899722"/>
                  </a:lnTo>
                  <a:close/>
                </a:path>
              </a:pathLst>
            </a:custGeom>
            <a:solidFill>
              <a:srgbClr val="FFF6E3"/>
            </a:solidFill>
          </p:spPr>
          <p:txBody>
            <a:bodyPr/>
            <a:lstStyle/>
            <a:p>
              <a:endParaRPr lang="en-US"/>
            </a:p>
          </p:txBody>
        </p:sp>
        <p:sp>
          <p:nvSpPr>
            <p:cNvPr id="4" name="TextBox 4"/>
            <p:cNvSpPr txBox="1"/>
            <p:nvPr/>
          </p:nvSpPr>
          <p:spPr>
            <a:xfrm>
              <a:off x="0" y="-38100"/>
              <a:ext cx="2969366" cy="2937822"/>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1974295" y="4335422"/>
            <a:ext cx="5252005" cy="1471493"/>
          </a:xfrm>
          <a:prstGeom prst="rect">
            <a:avLst/>
          </a:prstGeom>
        </p:spPr>
        <p:txBody>
          <a:bodyPr lIns="0" tIns="0" rIns="0" bIns="0" rtlCol="0" anchor="t">
            <a:spAutoFit/>
          </a:bodyPr>
          <a:lstStyle/>
          <a:p>
            <a:pPr algn="l">
              <a:lnSpc>
                <a:spcPts val="11299"/>
              </a:lnSpc>
            </a:pPr>
            <a:r>
              <a:rPr lang="en-US" sz="9999" dirty="0">
                <a:solidFill>
                  <a:srgbClr val="000000"/>
                </a:solidFill>
                <a:latin typeface="Brittany"/>
                <a:ea typeface="Brittany"/>
                <a:cs typeface="Brittany"/>
                <a:sym typeface="Brittany"/>
              </a:rPr>
              <a:t>Graph</a:t>
            </a:r>
          </a:p>
        </p:txBody>
      </p:sp>
      <p:grpSp>
        <p:nvGrpSpPr>
          <p:cNvPr id="20" name="Group 8">
            <a:extLst>
              <a:ext uri="{FF2B5EF4-FFF2-40B4-BE49-F238E27FC236}">
                <a16:creationId xmlns:a16="http://schemas.microsoft.com/office/drawing/2014/main" id="{DFD9F621-AB0A-C579-E507-4BC125B994D3}"/>
              </a:ext>
            </a:extLst>
          </p:cNvPr>
          <p:cNvGrpSpPr/>
          <p:nvPr/>
        </p:nvGrpSpPr>
        <p:grpSpPr>
          <a:xfrm>
            <a:off x="10295470" y="1352477"/>
            <a:ext cx="5179514" cy="7582043"/>
            <a:chOff x="0" y="0"/>
            <a:chExt cx="6906019" cy="10109391"/>
          </a:xfrm>
        </p:grpSpPr>
        <p:pic>
          <p:nvPicPr>
            <p:cNvPr id="21" name="Picture 9">
              <a:extLst>
                <a:ext uri="{FF2B5EF4-FFF2-40B4-BE49-F238E27FC236}">
                  <a16:creationId xmlns:a16="http://schemas.microsoft.com/office/drawing/2014/main" id="{D684DB23-75F0-630E-CD7D-1B45F18E7EBB}"/>
                </a:ext>
              </a:extLst>
            </p:cNvPr>
            <p:cNvPicPr>
              <a:picLocks noChangeAspect="1"/>
            </p:cNvPicPr>
            <p:nvPr/>
          </p:nvPicPr>
          <p:blipFill>
            <a:blip r:embed="rId2"/>
            <a:srcRect t="1174" b="1174"/>
            <a:stretch>
              <a:fillRect/>
            </a:stretch>
          </p:blipFill>
          <p:spPr>
            <a:xfrm>
              <a:off x="0" y="0"/>
              <a:ext cx="6906019" cy="1010939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 y="-952500"/>
            <a:ext cx="13335000" cy="7068390"/>
            <a:chOff x="0" y="-38100"/>
            <a:chExt cx="2776825" cy="1459915"/>
          </a:xfrm>
        </p:grpSpPr>
        <p:sp>
          <p:nvSpPr>
            <p:cNvPr id="3" name="Freeform 3"/>
            <p:cNvSpPr/>
            <p:nvPr/>
          </p:nvSpPr>
          <p:spPr>
            <a:xfrm>
              <a:off x="188115" y="155921"/>
              <a:ext cx="2588710" cy="1265894"/>
            </a:xfrm>
            <a:custGeom>
              <a:avLst/>
              <a:gdLst/>
              <a:ahLst/>
              <a:cxnLst/>
              <a:rect l="l" t="t" r="r" b="b"/>
              <a:pathLst>
                <a:path w="2588710" h="1265894">
                  <a:moveTo>
                    <a:pt x="0" y="0"/>
                  </a:moveTo>
                  <a:lnTo>
                    <a:pt x="2588710" y="0"/>
                  </a:lnTo>
                  <a:lnTo>
                    <a:pt x="2588710" y="1265894"/>
                  </a:lnTo>
                  <a:lnTo>
                    <a:pt x="0" y="1265894"/>
                  </a:lnTo>
                  <a:close/>
                </a:path>
              </a:pathLst>
            </a:custGeom>
            <a:solidFill>
              <a:srgbClr val="FFF6E3"/>
            </a:solidFill>
          </p:spPr>
          <p:txBody>
            <a:bodyPr/>
            <a:lstStyle/>
            <a:p>
              <a:endParaRPr lang="en-US" dirty="0"/>
            </a:p>
          </p:txBody>
        </p:sp>
        <p:sp>
          <p:nvSpPr>
            <p:cNvPr id="4" name="TextBox 4"/>
            <p:cNvSpPr txBox="1"/>
            <p:nvPr/>
          </p:nvSpPr>
          <p:spPr>
            <a:xfrm>
              <a:off x="0" y="-38100"/>
              <a:ext cx="2588710" cy="130399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385550" y="1028700"/>
            <a:ext cx="5486400" cy="8229600"/>
            <a:chOff x="0" y="0"/>
            <a:chExt cx="7315200" cy="10972800"/>
          </a:xfrm>
        </p:grpSpPr>
        <p:pic>
          <p:nvPicPr>
            <p:cNvPr id="6" name="Picture 6"/>
            <p:cNvPicPr>
              <a:picLocks noChangeAspect="1"/>
            </p:cNvPicPr>
            <p:nvPr/>
          </p:nvPicPr>
          <p:blipFill>
            <a:blip r:embed="rId3"/>
            <a:srcRect l="28636" r="26947"/>
            <a:stretch>
              <a:fillRect/>
            </a:stretch>
          </p:blipFill>
          <p:spPr>
            <a:xfrm>
              <a:off x="0" y="0"/>
              <a:ext cx="7315200" cy="10972800"/>
            </a:xfrm>
            <a:prstGeom prst="rect">
              <a:avLst/>
            </a:prstGeom>
          </p:spPr>
        </p:pic>
      </p:grpSp>
      <p:pic>
        <p:nvPicPr>
          <p:cNvPr id="11" name="Picture 10">
            <a:extLst>
              <a:ext uri="{FF2B5EF4-FFF2-40B4-BE49-F238E27FC236}">
                <a16:creationId xmlns:a16="http://schemas.microsoft.com/office/drawing/2014/main" id="{04236A9F-792C-FE75-98EA-6CE4C3C335CA}"/>
              </a:ext>
            </a:extLst>
          </p:cNvPr>
          <p:cNvPicPr>
            <a:picLocks noChangeAspect="1"/>
          </p:cNvPicPr>
          <p:nvPr/>
        </p:nvPicPr>
        <p:blipFill>
          <a:blip r:embed="rId4"/>
          <a:stretch>
            <a:fillRect/>
          </a:stretch>
        </p:blipFill>
        <p:spPr>
          <a:xfrm>
            <a:off x="-11025" y="4838700"/>
            <a:ext cx="10489532" cy="4721148"/>
          </a:xfrm>
          <a:prstGeom prst="rect">
            <a:avLst/>
          </a:prstGeom>
        </p:spPr>
      </p:pic>
      <p:sp>
        <p:nvSpPr>
          <p:cNvPr id="13" name="TextBox 12">
            <a:extLst>
              <a:ext uri="{FF2B5EF4-FFF2-40B4-BE49-F238E27FC236}">
                <a16:creationId xmlns:a16="http://schemas.microsoft.com/office/drawing/2014/main" id="{79FCBC09-592B-F112-F4DE-928A0AB2C291}"/>
              </a:ext>
            </a:extLst>
          </p:cNvPr>
          <p:cNvSpPr txBox="1"/>
          <p:nvPr/>
        </p:nvSpPr>
        <p:spPr>
          <a:xfrm>
            <a:off x="1230523" y="1332292"/>
            <a:ext cx="9440778" cy="2616101"/>
          </a:xfrm>
          <a:prstGeom prst="rect">
            <a:avLst/>
          </a:prstGeom>
          <a:noFill/>
        </p:spPr>
        <p:txBody>
          <a:bodyPr wrap="square">
            <a:spAutoFit/>
          </a:bodyPr>
          <a:lstStyle/>
          <a:p>
            <a:r>
              <a:rPr lang="en-US" sz="2400" b="1" dirty="0">
                <a:latin typeface="Calibri Light" panose="020F0302020204030204" pitchFamily="34" charset="0"/>
                <a:cs typeface="Calibri Light" panose="020F0302020204030204" pitchFamily="34" charset="0"/>
              </a:rPr>
              <a:t>This chart shows how accurate two systems are: "CNN" and "DNN."</a:t>
            </a:r>
            <a:endParaRPr lang="ar-SA" sz="2400" b="1" dirty="0">
              <a:latin typeface="Calibri Light" panose="020F0302020204030204" pitchFamily="34" charset="0"/>
              <a:cs typeface="Calibri Light" panose="020F0302020204030204" pitchFamily="34" charset="0"/>
            </a:endParaRPr>
          </a:p>
          <a:p>
            <a:endParaRPr lang="en-US" sz="2000" b="1" dirty="0">
              <a:latin typeface="Calibri Light" panose="020F0302020204030204" pitchFamily="34" charset="0"/>
              <a:cs typeface="Calibri Light" panose="020F0302020204030204" pitchFamily="34" charset="0"/>
            </a:endParaRPr>
          </a:p>
          <a:p>
            <a:pPr>
              <a:buFont typeface="Arial" panose="020B0604020202020204" pitchFamily="34" charset="0"/>
              <a:buChar char="•"/>
            </a:pPr>
            <a:r>
              <a:rPr lang="en-US" sz="2000" b="1" dirty="0">
                <a:latin typeface="Calibri Light" panose="020F0302020204030204" pitchFamily="34" charset="0"/>
                <a:cs typeface="Calibri Light" panose="020F0302020204030204" pitchFamily="34" charset="0"/>
              </a:rPr>
              <a:t>CNN</a:t>
            </a:r>
            <a:r>
              <a:rPr lang="en-US" sz="2000" dirty="0">
                <a:latin typeface="Calibri Light" panose="020F0302020204030204" pitchFamily="34" charset="0"/>
                <a:cs typeface="Calibri Light" panose="020F0302020204030204" pitchFamily="34" charset="0"/>
              </a:rPr>
              <a:t> (Convolutional Neural Network) has an accuracy of </a:t>
            </a:r>
            <a:r>
              <a:rPr lang="en-US" sz="2000" b="1" dirty="0">
                <a:latin typeface="Calibri Light" panose="020F0302020204030204" pitchFamily="34" charset="0"/>
                <a:cs typeface="Calibri Light" panose="020F0302020204030204" pitchFamily="34" charset="0"/>
              </a:rPr>
              <a:t>99.16%</a:t>
            </a:r>
            <a:r>
              <a:rPr lang="en-US" sz="2000" dirty="0">
                <a:latin typeface="Calibri Light" panose="020F0302020204030204" pitchFamily="34" charset="0"/>
                <a:cs typeface="Calibri Light" panose="020F0302020204030204" pitchFamily="34" charset="0"/>
              </a:rPr>
              <a:t>, which means it did a really great job.</a:t>
            </a:r>
          </a:p>
          <a:p>
            <a:pPr>
              <a:buFont typeface="Arial" panose="020B0604020202020204" pitchFamily="34" charset="0"/>
              <a:buChar char="•"/>
            </a:pPr>
            <a:r>
              <a:rPr lang="en-US" sz="2000" b="1" dirty="0">
                <a:latin typeface="Calibri Light" panose="020F0302020204030204" pitchFamily="34" charset="0"/>
                <a:cs typeface="Calibri Light" panose="020F0302020204030204" pitchFamily="34" charset="0"/>
              </a:rPr>
              <a:t>DNN</a:t>
            </a:r>
            <a:r>
              <a:rPr lang="en-US" sz="2000" dirty="0">
                <a:latin typeface="Calibri Light" panose="020F0302020204030204" pitchFamily="34" charset="0"/>
                <a:cs typeface="Calibri Light" panose="020F0302020204030204" pitchFamily="34" charset="0"/>
              </a:rPr>
              <a:t> (Deep Neural Network) has an accuracy of </a:t>
            </a:r>
            <a:r>
              <a:rPr lang="en-US" sz="2000" b="1" dirty="0">
                <a:latin typeface="Calibri Light" panose="020F0302020204030204" pitchFamily="34" charset="0"/>
                <a:cs typeface="Calibri Light" panose="020F0302020204030204" pitchFamily="34" charset="0"/>
              </a:rPr>
              <a:t>98.28%</a:t>
            </a:r>
            <a:r>
              <a:rPr lang="en-US" sz="2000" dirty="0">
                <a:latin typeface="Calibri Light" panose="020F0302020204030204" pitchFamily="34" charset="0"/>
                <a:cs typeface="Calibri Light" panose="020F0302020204030204" pitchFamily="34" charset="0"/>
              </a:rPr>
              <a:t>, which is also good but not as high as CNN.</a:t>
            </a:r>
          </a:p>
          <a:p>
            <a:r>
              <a:rPr lang="en-US" sz="2000" dirty="0">
                <a:latin typeface="Calibri Light" panose="020F0302020204030204" pitchFamily="34" charset="0"/>
                <a:cs typeface="Calibri Light" panose="020F0302020204030204" pitchFamily="34" charset="0"/>
              </a:rPr>
              <a:t>The colors help us see the difference: yellow for CNN and orange for DNN. The higher the number, the better the result!</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FEC18-5C6D-77C0-330E-1D11962D305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593F00F-CAEE-752F-CC82-FE525330ED18}"/>
              </a:ext>
            </a:extLst>
          </p:cNvPr>
          <p:cNvGrpSpPr/>
          <p:nvPr/>
        </p:nvGrpSpPr>
        <p:grpSpPr>
          <a:xfrm>
            <a:off x="7226300" y="-361442"/>
            <a:ext cx="11274313" cy="11009883"/>
            <a:chOff x="0" y="0"/>
            <a:chExt cx="2969366" cy="2899722"/>
          </a:xfrm>
        </p:grpSpPr>
        <p:sp>
          <p:nvSpPr>
            <p:cNvPr id="3" name="Freeform 3">
              <a:extLst>
                <a:ext uri="{FF2B5EF4-FFF2-40B4-BE49-F238E27FC236}">
                  <a16:creationId xmlns:a16="http://schemas.microsoft.com/office/drawing/2014/main" id="{DE0176A7-0ABF-66EA-4217-BFDCCC90759D}"/>
                </a:ext>
              </a:extLst>
            </p:cNvPr>
            <p:cNvSpPr/>
            <p:nvPr/>
          </p:nvSpPr>
          <p:spPr>
            <a:xfrm>
              <a:off x="0" y="0"/>
              <a:ext cx="2969366" cy="2899722"/>
            </a:xfrm>
            <a:custGeom>
              <a:avLst/>
              <a:gdLst/>
              <a:ahLst/>
              <a:cxnLst/>
              <a:rect l="l" t="t" r="r" b="b"/>
              <a:pathLst>
                <a:path w="2969366" h="2899722">
                  <a:moveTo>
                    <a:pt x="0" y="0"/>
                  </a:moveTo>
                  <a:lnTo>
                    <a:pt x="2969366" y="0"/>
                  </a:lnTo>
                  <a:lnTo>
                    <a:pt x="2969366" y="2899722"/>
                  </a:lnTo>
                  <a:lnTo>
                    <a:pt x="0" y="2899722"/>
                  </a:lnTo>
                  <a:close/>
                </a:path>
              </a:pathLst>
            </a:custGeom>
            <a:solidFill>
              <a:srgbClr val="FFF6E3"/>
            </a:solidFill>
          </p:spPr>
          <p:txBody>
            <a:bodyPr/>
            <a:lstStyle/>
            <a:p>
              <a:endParaRPr lang="en-US"/>
            </a:p>
          </p:txBody>
        </p:sp>
        <p:sp>
          <p:nvSpPr>
            <p:cNvPr id="4" name="TextBox 4">
              <a:extLst>
                <a:ext uri="{FF2B5EF4-FFF2-40B4-BE49-F238E27FC236}">
                  <a16:creationId xmlns:a16="http://schemas.microsoft.com/office/drawing/2014/main" id="{0AE87CD4-4DE5-3828-44C0-DB884793E32C}"/>
                </a:ext>
              </a:extLst>
            </p:cNvPr>
            <p:cNvSpPr txBox="1"/>
            <p:nvPr/>
          </p:nvSpPr>
          <p:spPr>
            <a:xfrm>
              <a:off x="0" y="-38100"/>
              <a:ext cx="2969366" cy="2937822"/>
            </a:xfrm>
            <a:prstGeom prst="rect">
              <a:avLst/>
            </a:prstGeom>
          </p:spPr>
          <p:txBody>
            <a:bodyPr lIns="50800" tIns="50800" rIns="50800" bIns="50800" rtlCol="0" anchor="ctr"/>
            <a:lstStyle/>
            <a:p>
              <a:pPr algn="ctr">
                <a:lnSpc>
                  <a:spcPts val="2659"/>
                </a:lnSpc>
              </a:pPr>
              <a:endParaRPr/>
            </a:p>
          </p:txBody>
        </p:sp>
      </p:grpSp>
      <p:sp>
        <p:nvSpPr>
          <p:cNvPr id="13" name="TextBox 13">
            <a:extLst>
              <a:ext uri="{FF2B5EF4-FFF2-40B4-BE49-F238E27FC236}">
                <a16:creationId xmlns:a16="http://schemas.microsoft.com/office/drawing/2014/main" id="{DF304842-5D93-1383-4471-B2C3F1F778ED}"/>
              </a:ext>
            </a:extLst>
          </p:cNvPr>
          <p:cNvSpPr txBox="1"/>
          <p:nvPr/>
        </p:nvSpPr>
        <p:spPr>
          <a:xfrm>
            <a:off x="1480457" y="3610865"/>
            <a:ext cx="7696200" cy="2920608"/>
          </a:xfrm>
          <a:prstGeom prst="rect">
            <a:avLst/>
          </a:prstGeom>
        </p:spPr>
        <p:txBody>
          <a:bodyPr wrap="square" lIns="0" tIns="0" rIns="0" bIns="0" rtlCol="0" anchor="t">
            <a:spAutoFit/>
          </a:bodyPr>
          <a:lstStyle/>
          <a:p>
            <a:pPr algn="l">
              <a:lnSpc>
                <a:spcPts val="11299"/>
              </a:lnSpc>
            </a:pPr>
            <a:r>
              <a:rPr lang="en-US" sz="9999" dirty="0">
                <a:solidFill>
                  <a:srgbClr val="000000"/>
                </a:solidFill>
                <a:latin typeface="Brittany"/>
                <a:ea typeface="Brittany"/>
                <a:cs typeface="Brittany"/>
                <a:sym typeface="Brittany"/>
              </a:rPr>
              <a:t>Compare Activation </a:t>
            </a:r>
          </a:p>
        </p:txBody>
      </p:sp>
      <p:grpSp>
        <p:nvGrpSpPr>
          <p:cNvPr id="5" name="Group 13">
            <a:extLst>
              <a:ext uri="{FF2B5EF4-FFF2-40B4-BE49-F238E27FC236}">
                <a16:creationId xmlns:a16="http://schemas.microsoft.com/office/drawing/2014/main" id="{2321A26A-26D5-3279-669C-33375DCD962F}"/>
              </a:ext>
            </a:extLst>
          </p:cNvPr>
          <p:cNvGrpSpPr/>
          <p:nvPr/>
        </p:nvGrpSpPr>
        <p:grpSpPr>
          <a:xfrm>
            <a:off x="9448800" y="5676900"/>
            <a:ext cx="7230481" cy="3518647"/>
            <a:chOff x="0" y="0"/>
            <a:chExt cx="9640641" cy="4691529"/>
          </a:xfrm>
        </p:grpSpPr>
        <p:pic>
          <p:nvPicPr>
            <p:cNvPr id="6" name="Picture 14">
              <a:extLst>
                <a:ext uri="{FF2B5EF4-FFF2-40B4-BE49-F238E27FC236}">
                  <a16:creationId xmlns:a16="http://schemas.microsoft.com/office/drawing/2014/main" id="{A5D2F7E6-5742-4A5B-3A7F-08AB11BCB45F}"/>
                </a:ext>
              </a:extLst>
            </p:cNvPr>
            <p:cNvPicPr>
              <a:picLocks noChangeAspect="1"/>
            </p:cNvPicPr>
            <p:nvPr/>
          </p:nvPicPr>
          <p:blipFill>
            <a:blip r:embed="rId2"/>
            <a:srcRect t="10395" b="16608"/>
            <a:stretch>
              <a:fillRect/>
            </a:stretch>
          </p:blipFill>
          <p:spPr>
            <a:xfrm>
              <a:off x="0" y="0"/>
              <a:ext cx="9640641" cy="4691529"/>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
        <p:nvSpPr>
          <p:cNvPr id="8" name="TextBox 7">
            <a:extLst>
              <a:ext uri="{FF2B5EF4-FFF2-40B4-BE49-F238E27FC236}">
                <a16:creationId xmlns:a16="http://schemas.microsoft.com/office/drawing/2014/main" id="{209BC6CE-C4AA-A772-88E3-EF75BEDBE1A2}"/>
              </a:ext>
            </a:extLst>
          </p:cNvPr>
          <p:cNvSpPr txBox="1"/>
          <p:nvPr/>
        </p:nvSpPr>
        <p:spPr>
          <a:xfrm>
            <a:off x="8365494" y="2510758"/>
            <a:ext cx="9397092" cy="1569660"/>
          </a:xfrm>
          <a:prstGeom prst="rect">
            <a:avLst/>
          </a:prstGeom>
          <a:noFill/>
        </p:spPr>
        <p:txBody>
          <a:bodyPr wrap="square">
            <a:spAutoFit/>
          </a:bodyPr>
          <a:lstStyle/>
          <a:p>
            <a:r>
              <a:rPr lang="en-US" sz="2400" dirty="0">
                <a:latin typeface="Calibri Light" panose="020F0302020204030204" pitchFamily="34" charset="0"/>
                <a:cs typeface="Calibri Light" panose="020F0302020204030204" pitchFamily="34" charset="0"/>
              </a:rPr>
              <a:t>In our code we have used an activation function, which in turn is used in neural networks to determine whether a neuron should fire or not based on the input it receives. It has many types. We will compare three types(</a:t>
            </a:r>
            <a:r>
              <a:rPr lang="en-US" sz="2400" dirty="0" err="1">
                <a:latin typeface="Calibri Light" panose="020F0302020204030204" pitchFamily="34" charset="0"/>
                <a:cs typeface="Calibri Light" panose="020F0302020204030204" pitchFamily="34" charset="0"/>
              </a:rPr>
              <a:t>ReLU</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Softmax,Tanh</a:t>
            </a:r>
            <a:r>
              <a:rPr lang="en-US" sz="2400" dirty="0">
                <a:latin typeface="Calibri Light" panose="020F0302020204030204" pitchFamily="34" charset="0"/>
                <a:cs typeface="Calibri Light" panose="020F0302020204030204" pitchFamily="34" charset="0"/>
              </a:rPr>
              <a:t>), two of which we used in our code.</a:t>
            </a:r>
          </a:p>
        </p:txBody>
      </p:sp>
    </p:spTree>
    <p:extLst>
      <p:ext uri="{BB962C8B-B14F-4D97-AF65-F5344CB8AC3E}">
        <p14:creationId xmlns:p14="http://schemas.microsoft.com/office/powerpoint/2010/main" val="28025306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132</TotalTime>
  <Words>1112</Words>
  <Application>Microsoft Office PowerPoint</Application>
  <PresentationFormat>Custom</PresentationFormat>
  <Paragraphs>95</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Montserrat Classic Bold</vt:lpstr>
      <vt:lpstr>Aptos</vt:lpstr>
      <vt:lpstr>Brittany</vt:lpstr>
      <vt:lpstr>Calibri Light</vt:lpstr>
      <vt:lpstr>Montserrat Classic</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and Minimal Portfolio Presentation</dc:title>
  <dc:creator>Dell</dc:creator>
  <cp:lastModifiedBy>danah alasfour</cp:lastModifiedBy>
  <cp:revision>4</cp:revision>
  <dcterms:created xsi:type="dcterms:W3CDTF">2006-08-16T00:00:00Z</dcterms:created>
  <dcterms:modified xsi:type="dcterms:W3CDTF">2024-12-08T18:54:36Z</dcterms:modified>
  <dc:identifier>DAGYmh2LrP0</dc:identifier>
</cp:coreProperties>
</file>