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02" r:id="rId2"/>
    <p:sldId id="465" r:id="rId3"/>
    <p:sldId id="468" r:id="rId4"/>
    <p:sldId id="469" r:id="rId5"/>
    <p:sldId id="47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64" r:id="rId15"/>
    <p:sldId id="481" r:id="rId16"/>
    <p:sldId id="482" r:id="rId17"/>
  </p:sldIdLst>
  <p:sldSz cx="12188825" cy="6858000"/>
  <p:notesSz cx="6858000" cy="9144000"/>
  <p:defaultTextStyle>
    <a:defPPr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402"/>
            <p14:sldId id="465"/>
          </p14:sldIdLst>
        </p14:section>
        <p14:section name="Системи за контрол на кода" id="{3A1ED36B-600C-4292-A48B-8225656FA786}">
          <p14:sldIdLst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  <p14:section name="Заключения" id="{10E03AB1-9AA8-4E86-9A64-D741901E50A2}">
          <p14:sldIdLst>
            <p14:sldId id="464"/>
            <p14:sldId id="481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533" autoAdjust="0"/>
  </p:normalViewPr>
  <p:slideViewPr>
    <p:cSldViewPr>
      <p:cViewPr varScale="1">
        <p:scale>
          <a:sx n="91" d="100"/>
          <a:sy n="91" d="100"/>
        </p:scale>
        <p:origin x="534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353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28-Mar-18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090829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28-Mar-18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4699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61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23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5558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75068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573088"/>
            <a:ext cx="6615112" cy="3722687"/>
          </a:xfrm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375" y="4719638"/>
            <a:ext cx="5494338" cy="4719637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0633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40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43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4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96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0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t>28-Mar-18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5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t>28-Mar-18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-kariera.mon.bg/e-learni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 fontScale="90000"/>
          </a:bodyPr>
          <a:lstStyle/>
          <a:p>
            <a:r>
              <a:rPr lang="x-none" altLang="en-US" dirty="0">
                <a:latin typeface="+mn-ea"/>
              </a:rPr>
              <a:t>Системи за контрол на версиите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altLang="en-US" dirty="0">
                <a:latin typeface="+mn-ea"/>
              </a:rPr>
              <a:t>Въведение и основни понятия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806" y="4826888"/>
            <a:ext cx="3382426" cy="1341307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86" y="3132523"/>
            <a:ext cx="2665265" cy="1332633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45783" y="3624633"/>
            <a:ext cx="5043827" cy="2524722"/>
            <a:chOff x="745783" y="3624633"/>
            <a:chExt cx="5043827" cy="2524722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6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8"/>
                </a:rPr>
                <a:t>https://it-kariera.mon.bg/e-learning/</a:t>
              </a:r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Синхронизиране (</a:t>
            </a:r>
            <a:r>
              <a:rPr lang="en-US" dirty="0"/>
              <a:t>Sync</a:t>
            </a:r>
            <a:r>
              <a:rPr lang="bg-BG" dirty="0"/>
              <a:t>)</a:t>
            </a:r>
            <a:endParaRPr lang="en-GB" dirty="0"/>
          </a:p>
        </p:txBody>
      </p:sp>
      <p:sp>
        <p:nvSpPr>
          <p:cNvPr id="7" name="Arrow: Curved Right 6"/>
          <p:cNvSpPr/>
          <p:nvPr/>
        </p:nvSpPr>
        <p:spPr>
          <a:xfrm>
            <a:off x="4147024" y="1783935"/>
            <a:ext cx="1942170" cy="3804029"/>
          </a:xfrm>
          <a:prstGeom prst="curved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Изтегляне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Arrow: Curved Left 7"/>
          <p:cNvSpPr/>
          <p:nvPr/>
        </p:nvSpPr>
        <p:spPr>
          <a:xfrm rot="10800000" flipH="1">
            <a:off x="8677274" y="1517933"/>
            <a:ext cx="1928749" cy="3804029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20959" y="3305723"/>
            <a:ext cx="205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/>
              <a:t>Изпращане</a:t>
            </a:r>
            <a:endParaRPr lang="en-GB" sz="28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149" y="4323600"/>
            <a:ext cx="1620000" cy="162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299731" y="3737961"/>
            <a:ext cx="2092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Конфликти</a:t>
            </a:r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05" y="4324075"/>
            <a:ext cx="847725" cy="10447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222" y="2730181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24" y="1208481"/>
            <a:ext cx="1309800" cy="1309800"/>
          </a:xfrm>
          <a:prstGeom prst="rect">
            <a:avLst/>
          </a:prstGeom>
        </p:spPr>
      </p:pic>
      <p:sp>
        <p:nvSpPr>
          <p:cNvPr id="12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956611" cy="5570355"/>
          </a:xfrm>
        </p:spPr>
        <p:txBody>
          <a:bodyPr>
            <a:normAutofit fontScale="92500" lnSpcReduction="10000"/>
          </a:bodyPr>
          <a:lstStyle/>
          <a:p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Изтегляне (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Pull)</a:t>
            </a:r>
          </a:p>
          <a:p>
            <a:pPr lvl="1"/>
            <a:r>
              <a:rPr lang="bg-BG" dirty="0"/>
              <a:t>… на промените от отдалеченото хранилище </a:t>
            </a:r>
            <a:r>
              <a:rPr lang="en-US" dirty="0"/>
              <a:t> </a:t>
            </a:r>
            <a:r>
              <a:rPr lang="bg-BG" dirty="0"/>
              <a:t>и сливането им с нашите промени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Изпращане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… на локалните промени към отдалеченото хранилище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18871" y="2540223"/>
            <a:ext cx="1802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Сливане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21" grpId="0"/>
      <p:bldP spid="21" grpId="1"/>
      <p:bldP spid="13" grpId="0"/>
      <p:bldP spid="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Разклонения</a:t>
            </a:r>
            <a:r>
              <a:rPr lang="en-US" dirty="0"/>
              <a:t> (Branches)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5" y="1524000"/>
            <a:ext cx="1620000" cy="1620000"/>
          </a:xfrm>
          <a:prstGeom prst="rect">
            <a:avLst/>
          </a:prstGeom>
        </p:spPr>
      </p:pic>
      <p:sp>
        <p:nvSpPr>
          <p:cNvPr id="3" name="Arrow: Right 2"/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" name="Arrow: Right 10"/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  <p:sp>
        <p:nvSpPr>
          <p:cNvPr id="12" name="Arrow: Right 11"/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custom-branch</a:t>
            </a:r>
            <a:endParaRPr lang="en-GB" sz="2800" dirty="0"/>
          </a:p>
        </p:txBody>
      </p:sp>
      <p:sp>
        <p:nvSpPr>
          <p:cNvPr id="13" name="Rectangle 12"/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xplosion: 14 Points 9"/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" name="TextBox 10"/>
          <p:cNvSpPr txBox="1"/>
          <p:nvPr/>
        </p:nvSpPr>
        <p:spPr>
          <a:xfrm>
            <a:off x="5077828" y="2840581"/>
            <a:ext cx="1038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Conflict</a:t>
            </a:r>
            <a:endParaRPr lang="en-GB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Сливане (</a:t>
            </a:r>
            <a:r>
              <a:rPr lang="en-US" dirty="0"/>
              <a:t>Merge)</a:t>
            </a:r>
            <a:r>
              <a:rPr lang="bg-BG" dirty="0"/>
              <a:t> на Разклонения</a:t>
            </a:r>
            <a:endParaRPr lang="en-GB" dirty="0"/>
          </a:p>
        </p:txBody>
      </p:sp>
      <p:sp>
        <p:nvSpPr>
          <p:cNvPr id="12" name="Arrow: Right 11"/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  <p:sp>
        <p:nvSpPr>
          <p:cNvPr id="3" name="Rectangle 2"/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custom-branch</a:t>
            </a:r>
            <a:endParaRPr lang="en-GB" sz="2800" dirty="0"/>
          </a:p>
        </p:txBody>
      </p:sp>
      <p:sp>
        <p:nvSpPr>
          <p:cNvPr id="17" name="Arrow: Right 16"/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5" y="1524000"/>
            <a:ext cx="1620000" cy="1620000"/>
          </a:xfrm>
          <a:prstGeom prst="rect">
            <a:avLst/>
          </a:prstGeom>
        </p:spPr>
      </p:pic>
      <p:sp>
        <p:nvSpPr>
          <p:cNvPr id="20" name="Oval 19"/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Arrow: Right 12"/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12" grpId="0" animBg="1"/>
      <p:bldP spid="3" grpId="0" animBg="1"/>
      <p:bldP spid="17" grpId="0" animBg="1"/>
      <p:bldP spid="2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Разклонения</a:t>
            </a:r>
            <a:r>
              <a:rPr lang="en-US" dirty="0"/>
              <a:t> (Branches)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2" name="Arrow: Right 11"/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3" name="Arrow: Right 12"/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Arrow: Right 14"/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18" name="Arrow: Right 17"/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9" name="Rectangle 18"/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Arrow: Right 19"/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Използваме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системите за контрол на версиите </a:t>
            </a:r>
            <a:r>
              <a:rPr lang="bg-BG" sz="3200" dirty="0"/>
              <a:t>за улесняване на работата в екип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Кодът се съхранява в централно хранилище</a:t>
            </a:r>
            <a:endParaRPr lang="en-US" sz="3000" dirty="0"/>
          </a:p>
          <a:p>
            <a:pPr lvl="1">
              <a:lnSpc>
                <a:spcPct val="110000"/>
              </a:lnSpc>
              <a:defRPr/>
            </a:pPr>
            <a:r>
              <a:rPr lang="bg-BG" sz="3000" dirty="0"/>
              <a:t>Води се опис на всички промени в проекта</a:t>
            </a:r>
          </a:p>
          <a:p>
            <a:pPr lvl="1">
              <a:lnSpc>
                <a:spcPct val="110000"/>
              </a:lnSpc>
              <a:defRPr/>
            </a:pPr>
            <a:r>
              <a:rPr lang="bg-BG" sz="3000" dirty="0"/>
              <a:t>Лесно се разрешават конфликтите, възникнали при сливане на промени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latin typeface="+mn-ea"/>
              </a:rPr>
              <a:t>Системи за контрол на версиите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193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Какво ще рече „Контрол на версиите“ и „Управление на софтуерни конфигурации“ (</a:t>
            </a:r>
            <a:r>
              <a:rPr lang="en-US" dirty="0"/>
              <a:t>SCM)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Цикъл на софтуерната разработка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Ползи от системите за контрол на версии</a:t>
            </a:r>
            <a:endParaRPr lang="en-US" dirty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Принцип на действие и основни понятия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B97A4E0B-AFC7-4CB4-8AEA-B5E865F2E78E}" type="slidenum">
              <a:rPr lang="en-US" smtClean="0"/>
              <a:t>3</a:t>
            </a:fld>
            <a:endParaRPr lang="en-US" dirty="0"/>
          </a:p>
        </p:txBody>
      </p:sp>
      <p:sp>
        <p:nvSpPr>
          <p:cNvPr id="578564" name="Rectangle 4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Контрол на версиите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Version Control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bg-BG" dirty="0">
                <a:cs typeface="Arial" charset="0"/>
              </a:rPr>
              <a:t>≈</a:t>
            </a:r>
            <a:r>
              <a:rPr lang="bg-BG" dirty="0"/>
              <a:t> Управление на софтуерни конфигурации</a:t>
            </a:r>
            <a:r>
              <a:rPr lang="en-US" dirty="0"/>
              <a:t> (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Configuration Management 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SCM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Една от дисциплините в софтуерното инженерство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Съдържа техники, практики и инструменти за работа със споделени файлове и програмен код</a:t>
            </a:r>
            <a:endParaRPr lang="en-US" dirty="0"/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Има механизми за управление, контрол и проследяване на промените</a:t>
            </a:r>
            <a:endParaRPr lang="en-US" dirty="0"/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Дефинира процеса 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управление на промените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Описва какво се е случило в проекта с течение на времето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Разрешава конфликтите, възникнали при промените</a:t>
            </a:r>
            <a:endParaRPr lang="en-US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Software Configuration Management</a:t>
            </a:r>
            <a:r>
              <a:rPr lang="bg-BG" dirty="0"/>
              <a:t> (</a:t>
            </a:r>
            <a:r>
              <a:rPr lang="en-US" dirty="0"/>
              <a:t>SCM)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 rot="-5739108">
            <a:off x="3780631" y="1384692"/>
            <a:ext cx="4595813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4035" name="Text Box 3"/>
          <p:cNvSpPr txBox="1">
            <a:spLocks noChangeArrowheads="1"/>
          </p:cNvSpPr>
          <p:nvPr/>
        </p:nvSpPr>
        <p:spPr bwMode="auto">
          <a:xfrm>
            <a:off x="5209710" y="5271685"/>
            <a:ext cx="17186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Програмен код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6" name="Text Box 4"/>
          <p:cNvSpPr txBox="1">
            <a:spLocks noChangeArrowheads="1"/>
          </p:cNvSpPr>
          <p:nvPr/>
        </p:nvSpPr>
        <p:spPr bwMode="auto">
          <a:xfrm>
            <a:off x="6904907" y="4500736"/>
            <a:ext cx="99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Модели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7" name="Text Box 5"/>
          <p:cNvSpPr txBox="1">
            <a:spLocks noChangeArrowheads="1"/>
          </p:cNvSpPr>
          <p:nvPr/>
        </p:nvSpPr>
        <p:spPr bwMode="auto">
          <a:xfrm>
            <a:off x="3748015" y="3659808"/>
            <a:ext cx="126957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  <a:b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скриптове,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Финален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продукт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8" name="Text Box 6"/>
          <p:cNvSpPr txBox="1">
            <a:spLocks noChangeArrowheads="1"/>
          </p:cNvSpPr>
          <p:nvPr/>
        </p:nvSpPr>
        <p:spPr bwMode="auto">
          <a:xfrm>
            <a:off x="3841359" y="2436411"/>
            <a:ext cx="12359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Скриптове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9" name="Text Box 7"/>
          <p:cNvSpPr txBox="1">
            <a:spLocks noChangeArrowheads="1"/>
          </p:cNvSpPr>
          <p:nvPr/>
        </p:nvSpPr>
        <p:spPr bwMode="auto">
          <a:xfrm>
            <a:off x="5620015" y="1692425"/>
            <a:ext cx="10839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Финален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продукт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40" name="Text Box 8"/>
          <p:cNvSpPr txBox="1">
            <a:spLocks noChangeArrowheads="1"/>
          </p:cNvSpPr>
          <p:nvPr/>
        </p:nvSpPr>
        <p:spPr bwMode="auto">
          <a:xfrm>
            <a:off x="6642469" y="2560235"/>
            <a:ext cx="13692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Изисквания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762140" y="6158883"/>
            <a:ext cx="51072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Изграждане 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8160424" y="4662086"/>
            <a:ext cx="21627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Проектиране</a:t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356128" y="4556937"/>
            <a:ext cx="25345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 err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Комплектоване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2280612" y="2163011"/>
            <a:ext cx="15607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Тестване</a:t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8086620" y="2015590"/>
            <a:ext cx="165622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</a:t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4258424" y="931005"/>
            <a:ext cx="36402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Публикуване 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47" name="Text Box 15"/>
          <p:cNvSpPr txBox="1">
            <a:spLocks noChangeArrowheads="1"/>
          </p:cNvSpPr>
          <p:nvPr/>
        </p:nvSpPr>
        <p:spPr bwMode="auto">
          <a:xfrm>
            <a:off x="5440362" y="3411135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en-US" sz="36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SCM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3FDAD6A-C200-4F60-90B7-7029B6E4E876}" type="slidenum">
              <a:rPr lang="en-US" smtClean="0"/>
              <a:t>4</a:t>
            </a:fld>
            <a:endParaRPr lang="en-US" dirty="0"/>
          </a:p>
        </p:txBody>
      </p:sp>
      <p:sp>
        <p:nvSpPr>
          <p:cNvPr id="684048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SCM</a:t>
            </a:r>
            <a:r>
              <a:rPr lang="bg-BG" dirty="0"/>
              <a:t> и цикълът на софтуерна разработка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5" grpId="0"/>
      <p:bldP spid="684036" grpId="0"/>
      <p:bldP spid="684037" grpId="0"/>
      <p:bldP spid="684038" grpId="0"/>
      <p:bldP spid="684039" grpId="0"/>
      <p:bldP spid="684040" grpId="0"/>
      <p:bldP spid="6840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5</a:t>
            </a:fld>
            <a:endParaRPr lang="en-US" dirty="0"/>
          </a:p>
        </p:txBody>
      </p:sp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  <a:noFill/>
          <a:effectLst/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bg-BG" dirty="0"/>
              <a:t>Системите за контрол на версиите съхраняват пълна 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история на промените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(change log)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История на промените (</a:t>
            </a:r>
            <a:r>
              <a:rPr lang="en-US" dirty="0"/>
              <a:t>Change Log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895719"/>
            <a:ext cx="6033875" cy="4407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531847">
            <a:off x="7550298" y="2989138"/>
            <a:ext cx="168443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4000" b="1" dirty="0"/>
              <a:t>Кой</a:t>
            </a:r>
            <a:r>
              <a:rPr lang="en-US" sz="4000" b="1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 rot="1304131">
            <a:off x="9651906" y="3745728"/>
            <a:ext cx="168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/>
              <a:t>Защо</a:t>
            </a:r>
            <a:r>
              <a:rPr lang="en-US" sz="4000" b="1" dirty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 rot="20531847">
            <a:off x="7701660" y="4850771"/>
            <a:ext cx="168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/>
              <a:t>Кога</a:t>
            </a:r>
            <a:r>
              <a:rPr lang="en-US" sz="4000" b="1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Старите версии са съхранени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историята на промените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Могат да бъдат извикани, прегледани и дори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възстановени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История на промените </a:t>
            </a:r>
            <a:r>
              <a:rPr lang="en-US" dirty="0"/>
              <a:t>(2)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56816" y="5877580"/>
            <a:ext cx="3432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/>
              <a:t>Добра версия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636823" y="5877580"/>
            <a:ext cx="2953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/>
              <a:t>Лоша версия</a:t>
            </a:r>
            <a:endParaRPr lang="en-US" sz="3200" dirty="0"/>
          </a:p>
        </p:txBody>
      </p:sp>
      <p:sp>
        <p:nvSpPr>
          <p:cNvPr id="16" name="Arrow: Left 15"/>
          <p:cNvSpPr/>
          <p:nvPr/>
        </p:nvSpPr>
        <p:spPr>
          <a:xfrm>
            <a:off x="3826823" y="4246315"/>
            <a:ext cx="3976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b" anchorCtr="1"/>
          <a:lstStyle/>
          <a:p>
            <a:pPr algn="ctr"/>
            <a:r>
              <a:rPr lang="bg-BG" sz="3200" dirty="0"/>
              <a:t>Възстановяване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23" y="2590800"/>
            <a:ext cx="1712183" cy="3148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823" y="2616191"/>
            <a:ext cx="2953389" cy="31233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160799" cy="5570355"/>
          </a:xfrm>
        </p:spPr>
        <p:txBody>
          <a:bodyPr/>
          <a:lstStyle/>
          <a:p>
            <a:r>
              <a:rPr lang="bg-BG" sz="3600" dirty="0"/>
              <a:t>Съхранява</a:t>
            </a:r>
            <a:br>
              <a:rPr lang="bg-BG" sz="3600" dirty="0"/>
            </a:br>
            <a:r>
              <a:rPr lang="bg-BG" sz="3600" dirty="0"/>
              <a:t>активите на проекта на отдалечен сървър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Хранилище</a:t>
            </a:r>
            <a:r>
              <a:rPr lang="en-US" dirty="0"/>
              <a:t> (Repository)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80" y="4191000"/>
            <a:ext cx="1620000" cy="162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6777" y="20099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Отдалечен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777" y="47393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Локален</a:t>
            </a:r>
            <a:endParaRPr lang="en-GB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80" y="1616700"/>
            <a:ext cx="1309800" cy="1309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Клониране</a:t>
            </a:r>
            <a:r>
              <a:rPr lang="en-US" dirty="0"/>
              <a:t> (Clone)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446777" y="20099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Отдалечен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777" y="47393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Локален</a:t>
            </a:r>
            <a:endParaRPr lang="en-GB" sz="28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80" y="4191000"/>
            <a:ext cx="1620000" cy="1620000"/>
          </a:xfrm>
          <a:prstGeom prst="rect">
            <a:avLst/>
          </a:prstGeom>
        </p:spPr>
      </p:pic>
      <p:sp>
        <p:nvSpPr>
          <p:cNvPr id="30" name="Arrow: Curved Right 29"/>
          <p:cNvSpPr/>
          <p:nvPr/>
        </p:nvSpPr>
        <p:spPr>
          <a:xfrm>
            <a:off x="2589212" y="1828800"/>
            <a:ext cx="2209800" cy="3648440"/>
          </a:xfrm>
          <a:prstGeom prst="curv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Клониране</a:t>
            </a:r>
            <a:endParaRPr lang="en-GB" sz="2800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80" y="1616700"/>
            <a:ext cx="1309800" cy="1309800"/>
          </a:xfrm>
          <a:prstGeom prst="rect">
            <a:avLst/>
          </a:prstGeom>
        </p:spPr>
      </p:pic>
      <p:sp>
        <p:nvSpPr>
          <p:cNvPr id="9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160799" cy="5570355"/>
          </a:xfrm>
        </p:spPr>
        <p:txBody>
          <a:bodyPr/>
          <a:lstStyle/>
          <a:p>
            <a:r>
              <a:rPr lang="bg-BG" sz="3600" dirty="0"/>
              <a:t>Изтегляне</a:t>
            </a:r>
            <a:br>
              <a:rPr lang="bg-BG" sz="3600" dirty="0"/>
            </a:br>
            <a:r>
              <a:rPr lang="bg-BG" sz="3600" dirty="0"/>
              <a:t>на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локално копие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на </a:t>
            </a:r>
            <a:br>
              <a:rPr lang="bg-BG" sz="3600" dirty="0"/>
            </a:br>
            <a:r>
              <a:rPr lang="bg-BG" sz="3600" dirty="0"/>
              <a:t>проекта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192E-6 3.33333E-6 L 0.0478 0.004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192E-6 1.48148E-6 L 0.05379 -0.075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3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/>
          <p:cNvSpPr>
            <a:spLocks noChangeAspect="1"/>
          </p:cNvSpPr>
          <p:nvPr/>
        </p:nvSpPr>
        <p:spPr>
          <a:xfrm>
            <a:off x="3660236" y="3499257"/>
            <a:ext cx="5482176" cy="3025745"/>
          </a:xfrm>
          <a:prstGeom prst="cloud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Предаване (</a:t>
            </a:r>
            <a:r>
              <a:rPr lang="en-US" dirty="0"/>
              <a:t>Commit)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86" y="4216064"/>
            <a:ext cx="1620000" cy="162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14103" y="4688860"/>
            <a:ext cx="135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Commit</a:t>
            </a:r>
            <a:endParaRPr lang="en-GB" sz="2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561" y="1100945"/>
            <a:ext cx="1309800" cy="1309800"/>
          </a:xfrm>
          <a:prstGeom prst="rect">
            <a:avLst/>
          </a:prstGeom>
        </p:spPr>
      </p:pic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615317" cy="5570355"/>
          </a:xfrm>
        </p:spPr>
        <p:txBody>
          <a:bodyPr/>
          <a:lstStyle/>
          <a:p>
            <a:r>
              <a:rPr lang="bg-BG" sz="3600" dirty="0"/>
              <a:t>Съхраняване на множеството от</a:t>
            </a:r>
            <a:br>
              <a:rPr lang="bg-BG" sz="3600" dirty="0"/>
            </a:br>
            <a:r>
              <a:rPr lang="bg-BG" sz="3600" dirty="0"/>
              <a:t>променени файлове в локалното хранилище </a:t>
            </a:r>
            <a:endParaRPr lang="en-US" dirty="0"/>
          </a:p>
        </p:txBody>
      </p:sp>
      <p:sp>
        <p:nvSpPr>
          <p:cNvPr id="3" name="Arrow: Curved Right 2"/>
          <p:cNvSpPr/>
          <p:nvPr/>
        </p:nvSpPr>
        <p:spPr>
          <a:xfrm>
            <a:off x="4067838" y="4404053"/>
            <a:ext cx="731520" cy="1216152"/>
          </a:xfrm>
          <a:prstGeom prst="curvedRigh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Arrow: Curved Left 4"/>
          <p:cNvSpPr/>
          <p:nvPr/>
        </p:nvSpPr>
        <p:spPr>
          <a:xfrm>
            <a:off x="7496492" y="4404053"/>
            <a:ext cx="731520" cy="1216152"/>
          </a:xfrm>
          <a:prstGeom prst="curvedLef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3" grpId="0" animBg="1"/>
      <p:bldP spid="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1838</TotalTime>
  <Words>552</Words>
  <Application>Microsoft Office PowerPoint</Application>
  <PresentationFormat>Custom</PresentationFormat>
  <Paragraphs>131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Wingdings</vt:lpstr>
      <vt:lpstr>Wingdings 2</vt:lpstr>
      <vt:lpstr>SoftUni 16x9</vt:lpstr>
      <vt:lpstr>Системи за контрол на версиите</vt:lpstr>
      <vt:lpstr>Съдържание</vt:lpstr>
      <vt:lpstr>Software Configuration Management (SCM)</vt:lpstr>
      <vt:lpstr>SCM и цикълът на софтуерна разработка</vt:lpstr>
      <vt:lpstr>История на промените (Change Log)</vt:lpstr>
      <vt:lpstr>История на промените (2)</vt:lpstr>
      <vt:lpstr>Речник: Хранилище (Repository)</vt:lpstr>
      <vt:lpstr>Речник: Клониране (Clone)</vt:lpstr>
      <vt:lpstr>Речник: Предаване (Commit)</vt:lpstr>
      <vt:lpstr>Речник: Синхронизиране (Sync)</vt:lpstr>
      <vt:lpstr>Речник: Разклонения (Branches)</vt:lpstr>
      <vt:lpstr>Речник: Сливане (Merge) на Разклонения</vt:lpstr>
      <vt:lpstr>Пример: Разклонения (Branches)</vt:lpstr>
      <vt:lpstr>Какво научихме този час?</vt:lpstr>
      <vt:lpstr>Системи за контрол на версиите</vt:lpstr>
      <vt:lpstr>Лиценз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Ivakis</cp:lastModifiedBy>
  <cp:revision>137</cp:revision>
  <dcterms:created xsi:type="dcterms:W3CDTF">2018-01-05T09:50:34Z</dcterms:created>
  <dcterms:modified xsi:type="dcterms:W3CDTF">2018-03-28T14:44:46Z</dcterms:modified>
  <cp:category>programming;computer programming;software development;web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1026-10.1.0.5707</vt:lpwstr>
  </property>
</Properties>
</file>