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02" r:id="rId2"/>
    <p:sldId id="465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5" r:id="rId18"/>
    <p:sldId id="496" r:id="rId19"/>
    <p:sldId id="464" r:id="rId20"/>
    <p:sldId id="499" r:id="rId21"/>
    <p:sldId id="501" r:id="rId22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02"/>
            <p14:sldId id="465"/>
          </p14:sldIdLst>
        </p14:section>
        <p14:section name="Git" id="{309D7D29-BCF8-4B4D-8CE4-B189180724A7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GitHub" id="{C0643383-0980-4EF5-A323-9D924461591C}">
          <p14:sldIdLst>
            <p14:sldId id="489"/>
            <p14:sldId id="490"/>
            <p14:sldId id="491"/>
            <p14:sldId id="492"/>
            <p14:sldId id="495"/>
            <p14:sldId id="496"/>
          </p14:sldIdLst>
        </p14:section>
        <p14:section name="Обобщение" id="{10E03AB1-9AA8-4E86-9A64-D741901E50A2}">
          <p14:sldIdLst>
            <p14:sldId id="464"/>
            <p14:sldId id="499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91" d="100"/>
          <a:sy n="91" d="100"/>
        </p:scale>
        <p:origin x="53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28-Mar-18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090829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28-Mar-18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469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6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558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2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9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33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1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28-Mar-18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4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t>28-Mar-18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bg.wikipedia.org/wiki/%D0%9A%D0%B0%D0%BD%D0%B1%D0%B0%D0%B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://msysgit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/>
          </a:bodyPr>
          <a:lstStyle/>
          <a:p>
            <a:r>
              <a:rPr lang="en-US" dirty="0"/>
              <a:t>Git and GitHub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0000"/>
          </a:bodyPr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</a:p>
        </p:txBody>
      </p:sp>
      <p:sp>
        <p:nvSpPr>
          <p:cNvPr id="20" name="TextBox 19"/>
          <p:cNvSpPr txBox="1"/>
          <p:nvPr/>
        </p:nvSpPr>
        <p:spPr>
          <a:xfrm rot="1584474">
            <a:off x="4534611" y="3597211"/>
            <a:ext cx="258045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06" y="4826888"/>
            <a:ext cx="3382426" cy="1341307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86" y="3214505"/>
            <a:ext cx="2665265" cy="1332633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8"/>
                </a:rPr>
                <a:t>https://it-kariera.mon.bg/e-learning/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Проверка на статуса (промените) в локалното хранилище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Създаване на ново локално хранилище (в текущата папка)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Създаване на отдалечено </a:t>
            </a:r>
            <a:r>
              <a:rPr lang="en-US" dirty="0"/>
              <a:t>(</a:t>
            </a:r>
            <a:r>
              <a:rPr lang="bg-BG" dirty="0"/>
              <a:t>+ кратко име за отдалечен</a:t>
            </a:r>
            <a:r>
              <a:rPr lang="en-US" dirty="0"/>
              <a:t>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Изпращане на промени (към </a:t>
            </a:r>
            <a:r>
              <a:rPr lang="bg-BG"/>
              <a:t>отдалечено хранилище</a:t>
            </a:r>
            <a:r>
              <a:rPr lang="en-US"/>
              <a:t>)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команди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3625" y="456010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remote add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[remote name] [remote url]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586915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[remote name] [local name]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3222008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3625" y="1874517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status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команди</a:t>
            </a:r>
            <a:r>
              <a:rPr lang="en-US" dirty="0"/>
              <a:t>: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0" y="1106299"/>
            <a:ext cx="10515602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mkdir work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cd work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clone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https://github.com/SoftUni/test.git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cd test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status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(edit some file)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status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add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commit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-m "changes"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noProof="1"/>
              <a:t>TortoiseGit</a:t>
            </a:r>
            <a:r>
              <a:rPr lang="en-US" dirty="0"/>
              <a:t>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1187263"/>
            <a:ext cx="6868169" cy="5172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398"/>
            <a:ext cx="8938472" cy="8206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bg-BG" dirty="0"/>
              <a:t>Социална мрежа за разработчици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828" y="1123815"/>
            <a:ext cx="3411241" cy="34112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en-US" dirty="0"/>
              <a:t>#1 </a:t>
            </a:r>
            <a:r>
              <a:rPr lang="bg-BG" dirty="0"/>
              <a:t>сайт в света за хостване на програмен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Безплатен за проекти с отворен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Платени планове за частни хранилища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предоставя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хранилище за програмен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Тракер на задачи</a:t>
            </a:r>
            <a:r>
              <a:rPr lang="en-US" dirty="0"/>
              <a:t> (</a:t>
            </a:r>
            <a:r>
              <a:rPr lang="bg-BG" dirty="0"/>
              <a:t>бъг тракер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Табло на проекта (тип </a:t>
            </a:r>
            <a:r>
              <a:rPr lang="bg-BG" dirty="0">
                <a:hlinkClick r:id="rId2"/>
              </a:rPr>
              <a:t>Канбан</a:t>
            </a:r>
            <a:r>
              <a:rPr lang="bg-BG" dirty="0"/>
              <a:t>)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Уики</a:t>
            </a:r>
            <a:r>
              <a:rPr lang="en-US" dirty="0"/>
              <a:t> </a:t>
            </a:r>
            <a:r>
              <a:rPr lang="bg-BG" dirty="0"/>
              <a:t>страници </a:t>
            </a:r>
            <a:r>
              <a:rPr lang="en-US" dirty="0"/>
              <a:t>(</a:t>
            </a:r>
            <a:r>
              <a:rPr lang="bg-BG" dirty="0"/>
              <a:t>документация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4078690"/>
            <a:ext cx="4889727" cy="24022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Упражнение</a:t>
            </a:r>
            <a:r>
              <a:rPr lang="en-US" dirty="0"/>
              <a:t>: </a:t>
            </a:r>
            <a:r>
              <a:rPr lang="bg-BG" dirty="0"/>
              <a:t>Създайте ваш профил в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12" y="1952950"/>
            <a:ext cx="5801772" cy="4295450"/>
          </a:xfrm>
          <a:prstGeom prst="roundRect">
            <a:avLst>
              <a:gd name="adj" fmla="val 89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01" y="2743200"/>
            <a:ext cx="7379324" cy="3678560"/>
          </a:xfrm>
          <a:prstGeom prst="roundRect">
            <a:avLst>
              <a:gd name="adj" fmla="val 89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09456"/>
            <a:ext cx="8938472" cy="8206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9448800" cy="1365365"/>
          </a:xfrm>
        </p:spPr>
        <p:txBody>
          <a:bodyPr/>
          <a:lstStyle/>
          <a:p>
            <a:r>
              <a:rPr lang="bg-BG" dirty="0"/>
              <a:t>Практически упражнения в клас </a:t>
            </a:r>
            <a:r>
              <a:rPr lang="en-US" dirty="0"/>
              <a:t>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386854"/>
            <a:ext cx="2724374" cy="2812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1676400"/>
            <a:ext cx="2233060" cy="2233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Работата е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екипи</a:t>
            </a:r>
            <a:r>
              <a:rPr lang="en-US" dirty="0"/>
              <a:t> </a:t>
            </a:r>
            <a:r>
              <a:rPr lang="bg-BG" dirty="0"/>
              <a:t>от по 5 ученика</a:t>
            </a:r>
            <a:endParaRPr lang="en-US" dirty="0"/>
          </a:p>
          <a:p>
            <a:r>
              <a:rPr lang="bg-BG" dirty="0"/>
              <a:t>Ръководителя на екипа</a:t>
            </a:r>
            <a:r>
              <a:rPr lang="en-US" dirty="0"/>
              <a:t>: </a:t>
            </a:r>
            <a:r>
              <a:rPr lang="bg-BG" dirty="0"/>
              <a:t>създава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хранилище</a:t>
            </a:r>
            <a:endParaRPr lang="en-US" dirty="0"/>
          </a:p>
          <a:p>
            <a:r>
              <a:rPr lang="bg-BG" dirty="0"/>
              <a:t>Всички членове на екипа</a:t>
            </a:r>
            <a:r>
              <a:rPr lang="en-US" dirty="0"/>
              <a:t>:</a:t>
            </a:r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Клонират хранилището при себе си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Правят някакви промени локално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Предават </a:t>
            </a:r>
            <a:r>
              <a:rPr lang="en-US" dirty="0"/>
              <a:t>(</a:t>
            </a:r>
            <a:r>
              <a:rPr lang="bg-BG" dirty="0"/>
              <a:t>с </a:t>
            </a:r>
            <a:r>
              <a:rPr lang="en-US" dirty="0"/>
              <a:t>commit) </a:t>
            </a:r>
            <a:r>
              <a:rPr lang="bg-BG" dirty="0"/>
              <a:t>тези локални промени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Изпращат (с</a:t>
            </a:r>
            <a:r>
              <a:rPr lang="en-US" dirty="0"/>
              <a:t> push) </a:t>
            </a:r>
            <a:r>
              <a:rPr lang="bg-BG" dirty="0"/>
              <a:t>промените към отдалеченото хранилище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При конфликт</a:t>
            </a:r>
            <a:r>
              <a:rPr lang="en-US" dirty="0"/>
              <a:t>: </a:t>
            </a:r>
            <a:r>
              <a:rPr lang="bg-BG" dirty="0"/>
              <a:t>изтеглят промените от </a:t>
            </a:r>
            <a:r>
              <a:rPr lang="en-US" dirty="0" err="1"/>
              <a:t>GitHub</a:t>
            </a:r>
            <a:r>
              <a:rPr lang="en-US" dirty="0"/>
              <a:t> (fetch + merge)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Упражнения</a:t>
            </a:r>
            <a:r>
              <a:rPr lang="en-US" dirty="0"/>
              <a:t>: </a:t>
            </a:r>
            <a:r>
              <a:rPr lang="bg-BG" dirty="0"/>
              <a:t>Създайте конфликт</a:t>
            </a:r>
            <a:r>
              <a:rPr lang="en-US" dirty="0"/>
              <a:t> (</a:t>
            </a:r>
            <a:r>
              <a:rPr lang="bg-BG" dirty="0"/>
              <a:t>по екипи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009" y="2362200"/>
            <a:ext cx="2972203" cy="2972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84" y="4876800"/>
            <a:ext cx="11025928" cy="820600"/>
          </a:xfrm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Заигравки 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084" y="5754968"/>
            <a:ext cx="11025928" cy="719034"/>
          </a:xfrm>
        </p:spPr>
        <p:txBody>
          <a:bodyPr/>
          <a:lstStyle/>
          <a:p>
            <a:r>
              <a:rPr lang="bg-BG" dirty="0"/>
              <a:t>Практически упражнения в клас </a:t>
            </a:r>
            <a:r>
              <a:rPr lang="en-US" dirty="0"/>
              <a:t>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320" y="1091578"/>
            <a:ext cx="3296492" cy="3402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41" y="1441929"/>
            <a:ext cx="2702003" cy="27020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Важни </a:t>
            </a: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bg-BG" sz="3200" dirty="0"/>
              <a:t>команди</a:t>
            </a:r>
            <a:r>
              <a:rPr lang="en-US" sz="32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clone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add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commit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push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sz="3200" dirty="0"/>
              <a:t> == </a:t>
            </a:r>
            <a:r>
              <a:rPr lang="bg-BG" sz="3200" dirty="0"/>
              <a:t>най-използваната платформа за хостване на софтуер в света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err="1"/>
              <a:t>Git</a:t>
            </a:r>
            <a:r>
              <a:rPr lang="en-US" sz="3000" dirty="0"/>
              <a:t> </a:t>
            </a:r>
            <a:r>
              <a:rPr lang="bg-BG" sz="3000" dirty="0"/>
              <a:t>хранилище</a:t>
            </a:r>
            <a:r>
              <a:rPr lang="en-US" sz="3000" dirty="0"/>
              <a:t>, </a:t>
            </a:r>
            <a:r>
              <a:rPr lang="bg-BG" sz="3000" dirty="0"/>
              <a:t>тракер на задачи</a:t>
            </a:r>
            <a:r>
              <a:rPr lang="en-US" sz="3000" dirty="0"/>
              <a:t>, </a:t>
            </a:r>
            <a:r>
              <a:rPr lang="bg-BG" sz="3000" dirty="0"/>
              <a:t>Канбан табло</a:t>
            </a:r>
            <a:r>
              <a:rPr lang="en-US" sz="3000" dirty="0"/>
              <a:t>, </a:t>
            </a:r>
            <a:r>
              <a:rPr lang="bg-BG" sz="3000" dirty="0"/>
              <a:t>Уики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" y="2133600"/>
            <a:ext cx="4953691" cy="2791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" t="2730" r="1070" b="4451"/>
          <a:stretch/>
        </p:blipFill>
        <p:spPr>
          <a:xfrm>
            <a:off x="6246812" y="2133600"/>
            <a:ext cx="5171957" cy="2791215"/>
          </a:xfrm>
          <a:prstGeom prst="rect">
            <a:avLst/>
          </a:prstGeom>
          <a:ln w="317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93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36424" y="5706150"/>
            <a:ext cx="8125886" cy="820600"/>
          </a:xfrm>
        </p:spPr>
        <p:txBody>
          <a:bodyPr/>
          <a:lstStyle/>
          <a:p>
            <a:r>
              <a:rPr lang="en-US" noProof="1"/>
              <a:t>Git</a:t>
            </a:r>
            <a:endParaRPr lang="en-US" dirty="0"/>
          </a:p>
        </p:txBody>
      </p:sp>
      <p:pic>
        <p:nvPicPr>
          <p:cNvPr id="3074" name="Picture 2" descr="Свързано изображение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7" t="-4342" r="-3307" b="-4342"/>
          <a:stretch>
            <a:fillRect/>
          </a:stretch>
        </p:blipFill>
        <p:spPr bwMode="auto">
          <a:xfrm>
            <a:off x="2010669" y="1713767"/>
            <a:ext cx="8177396" cy="3467833"/>
          </a:xfrm>
          <a:prstGeom prst="roundRect">
            <a:avLst>
              <a:gd name="adj" fmla="val 2551"/>
            </a:avLst>
          </a:prstGeom>
          <a:solidFill>
            <a:schemeClr val="tx1"/>
          </a:solidFill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dirty="0"/>
              <a:t> == </a:t>
            </a:r>
            <a:r>
              <a:rPr lang="bg-BG" dirty="0"/>
              <a:t>разпределена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система за контрол на 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програмния код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source-control system)</a:t>
            </a:r>
          </a:p>
          <a:p>
            <a:pPr lvl="1"/>
            <a:r>
              <a:rPr lang="bg-BG" dirty="0"/>
              <a:t>Най-популярната в света (към момента)</a:t>
            </a:r>
            <a:endParaRPr lang="en-US" dirty="0"/>
          </a:p>
          <a:p>
            <a:pPr lvl="1"/>
            <a:r>
              <a:rPr lang="bg-BG" dirty="0"/>
              <a:t>Свободна, софтуер с отворен код</a:t>
            </a:r>
            <a:endParaRPr lang="en-US" dirty="0"/>
          </a:p>
          <a:p>
            <a:r>
              <a:rPr lang="bg-BG" dirty="0"/>
              <a:t>Работи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отдалечени</a:t>
            </a:r>
            <a:r>
              <a:rPr lang="bg-BG" dirty="0"/>
              <a:t> хранилища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 bash </a:t>
            </a:r>
            <a:r>
              <a:rPr lang="en-US" dirty="0"/>
              <a:t>– </a:t>
            </a:r>
            <a:r>
              <a:rPr lang="bg-BG" dirty="0"/>
              <a:t>команден интерфейс към </a:t>
            </a:r>
            <a:r>
              <a:rPr lang="en-US" dirty="0" err="1"/>
              <a:t>Git</a:t>
            </a:r>
            <a:endParaRPr lang="en-US" dirty="0"/>
          </a:p>
          <a:p>
            <a:r>
              <a:rPr lang="bg-BG" dirty="0"/>
              <a:t>Върви на </a:t>
            </a:r>
            <a:r>
              <a:rPr lang="en-US" dirty="0"/>
              <a:t>Linux, Mac OS </a:t>
            </a:r>
            <a:r>
              <a:rPr lang="bg-BG" dirty="0"/>
              <a:t>и </a:t>
            </a:r>
            <a:r>
              <a:rPr lang="en-US" dirty="0"/>
              <a:t>Windows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msysGit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http://msysgit.github.io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pic>
        <p:nvPicPr>
          <p:cNvPr id="3074" name="Picture 2" descr="https://www.tradebit.com/usr/dvms/pub/9002/172747194_git-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5" t="-2016" r="-5445" b="-2016"/>
          <a:stretch>
            <a:fillRect/>
          </a:stretch>
        </p:blipFill>
        <p:spPr bwMode="auto">
          <a:xfrm>
            <a:off x="9264764" y="1600201"/>
            <a:ext cx="2163648" cy="393187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</a:t>
            </a:fld>
            <a:endParaRPr lang="en-US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dirty="0"/>
              <a:t>Конзолен клиент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GitBash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dirty="0"/>
              <a:t>Графичен клиент </a:t>
            </a:r>
            <a:r>
              <a:rPr lang="en-US" dirty="0"/>
              <a:t>–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TortoiseGit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hlinkClick r:id="rId2"/>
              </a:rPr>
              <a:t>https://tortoisegit.org/download/</a:t>
            </a: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Visual Studio / Eclipse </a:t>
            </a:r>
            <a:r>
              <a:rPr lang="bg-BG" dirty="0" err="1"/>
              <a:t>плъгини</a:t>
            </a: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GitHub Desktop </a:t>
            </a:r>
            <a:r>
              <a:rPr lang="bg-BG" dirty="0"/>
              <a:t>клиент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https://desktop.github.com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 err="1"/>
              <a:t>Git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234990"/>
            <a:ext cx="2286117" cy="4089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742" y="1231638"/>
            <a:ext cx="2343270" cy="5092962"/>
          </a:xfrm>
          <a:prstGeom prst="rect">
            <a:avLst/>
          </a:prstGeom>
        </p:spPr>
      </p:pic>
      <p:pic>
        <p:nvPicPr>
          <p:cNvPr id="4098" name="Picture 2" descr="Резултат с изображение за git conso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467176"/>
            <a:ext cx="3694899" cy="1528924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5612" y="1973179"/>
            <a:ext cx="9899220" cy="455182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  <a:r>
              <a:rPr lang="en-US" dirty="0"/>
              <a:t>?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835772" y="2258327"/>
            <a:ext cx="2058240" cy="31415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188572" y="2258327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7389812" y="2247979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" name="TextBox 4"/>
          <p:cNvSpPr txBox="1"/>
          <p:nvPr/>
        </p:nvSpPr>
        <p:spPr>
          <a:xfrm>
            <a:off x="835772" y="5698208"/>
            <a:ext cx="205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Modified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8572" y="5709663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Staged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9812" y="5695707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Committed</a:t>
            </a:r>
            <a:endParaRPr lang="en-GB" sz="2800" dirty="0"/>
          </a:p>
        </p:txBody>
      </p:sp>
      <p:cxnSp>
        <p:nvCxnSpPr>
          <p:cNvPr id="7" name="Straight Arrow Connector 6"/>
          <p:cNvCxnSpPr>
            <a:endCxn id="27" idx="3"/>
          </p:cNvCxnSpPr>
          <p:nvPr/>
        </p:nvCxnSpPr>
        <p:spPr>
          <a:xfrm flipH="1">
            <a:off x="1662496" y="652767"/>
            <a:ext cx="6032116" cy="900018"/>
          </a:xfrm>
          <a:prstGeom prst="straightConnector1">
            <a:avLst/>
          </a:prstGeom>
          <a:ln w="73025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04" y="2944127"/>
            <a:ext cx="1086339" cy="10863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97" y="3088406"/>
            <a:ext cx="1086339" cy="10863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21147728">
            <a:off x="4280683" y="540629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Pull</a:t>
            </a:r>
          </a:p>
        </p:txBody>
      </p:sp>
      <p:cxnSp>
        <p:nvCxnSpPr>
          <p:cNvPr id="20" name="Connector: Curved 19"/>
          <p:cNvCxnSpPr/>
          <p:nvPr/>
        </p:nvCxnSpPr>
        <p:spPr>
          <a:xfrm>
            <a:off x="2451188" y="4600209"/>
            <a:ext cx="2153770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52961" y="4022421"/>
            <a:ext cx="139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add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1" y="1089892"/>
            <a:ext cx="925785" cy="9257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70" y="242440"/>
            <a:ext cx="961724" cy="961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8401E-6 1.85185E-6 L 0.27546 -0.0020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11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0313E-6 -4.81481E-6 L 0.27299 -0.0013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9" grpId="0" animBg="1"/>
      <p:bldP spid="11" grpId="0" animBg="1"/>
      <p:bldP spid="5" grpId="0"/>
      <p:bldP spid="13" grpId="0"/>
      <p:bldP spid="14" grpId="0"/>
      <p:bldP spid="16" grpId="0"/>
      <p:bldP spid="16" grpId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6412" y="1973179"/>
            <a:ext cx="9899220" cy="455182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  <a:r>
              <a:rPr lang="en-US" dirty="0"/>
              <a:t>?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835772" y="2258327"/>
            <a:ext cx="2058240" cy="31415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188572" y="2258327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7389812" y="2247979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" name="TextBox 4"/>
          <p:cNvSpPr txBox="1"/>
          <p:nvPr/>
        </p:nvSpPr>
        <p:spPr>
          <a:xfrm>
            <a:off x="835772" y="5698208"/>
            <a:ext cx="205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Modified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8572" y="5709663"/>
            <a:ext cx="206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Staged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9812" y="5695707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Committed</a:t>
            </a:r>
            <a:endParaRPr lang="en-GB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44" y="2934502"/>
            <a:ext cx="1086339" cy="10863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912" y="3078781"/>
            <a:ext cx="1086339" cy="1086339"/>
          </a:xfrm>
          <a:prstGeom prst="rect">
            <a:avLst/>
          </a:prstGeom>
        </p:spPr>
      </p:pic>
      <p:cxnSp>
        <p:nvCxnSpPr>
          <p:cNvPr id="21" name="Connector: Curved 20"/>
          <p:cNvCxnSpPr>
            <a:stCxn id="11" idx="3"/>
          </p:cNvCxnSpPr>
          <p:nvPr/>
        </p:nvCxnSpPr>
        <p:spPr>
          <a:xfrm flipH="1" flipV="1">
            <a:off x="8893733" y="777494"/>
            <a:ext cx="561099" cy="3046422"/>
          </a:xfrm>
          <a:prstGeom prst="curvedConnector3">
            <a:avLst>
              <a:gd name="adj1" fmla="val -13852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15322" y="1351143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Push</a:t>
            </a:r>
            <a:endParaRPr lang="en-GB" sz="2800" dirty="0"/>
          </a:p>
        </p:txBody>
      </p:sp>
      <p:cxnSp>
        <p:nvCxnSpPr>
          <p:cNvPr id="24" name="Connector: Curved 23"/>
          <p:cNvCxnSpPr/>
          <p:nvPr/>
        </p:nvCxnSpPr>
        <p:spPr>
          <a:xfrm>
            <a:off x="5917251" y="4605371"/>
            <a:ext cx="2153770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25709" y="4031547"/>
            <a:ext cx="193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commit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1" y="1089892"/>
            <a:ext cx="925785" cy="925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70" y="242440"/>
            <a:ext cx="961724" cy="961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2339E-8 7.40741E-7 L 0.27546 -0.00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0365E-6 4.07407E-6 L 0.27298 -0.00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2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effectLst/>
              </a:rPr>
              <a:t>msysGit</a:t>
            </a:r>
            <a:r>
              <a:rPr lang="en-US" dirty="0">
                <a:effectLst/>
              </a:rPr>
              <a:t> </a:t>
            </a:r>
            <a:r>
              <a:rPr lang="bg-BG" dirty="0"/>
              <a:t>инсталация за</a:t>
            </a:r>
            <a:r>
              <a:rPr lang="en-US" dirty="0"/>
              <a:t> Windows</a:t>
            </a:r>
          </a:p>
          <a:p>
            <a:pPr lvl="1"/>
            <a:r>
              <a:rPr lang="bg-BG" dirty="0"/>
              <a:t>Изтегляне на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Windows: </a:t>
            </a:r>
            <a:r>
              <a:rPr lang="en-US" dirty="0">
                <a:hlinkClick r:id="rId2"/>
              </a:rPr>
              <a:t>https://git-for-windows.github.io</a:t>
            </a:r>
            <a:endParaRPr lang="en-US" dirty="0"/>
          </a:p>
          <a:p>
            <a:pPr lvl="2"/>
            <a:r>
              <a:rPr lang="en-US" dirty="0"/>
              <a:t>“Next, Next, Next” </a:t>
            </a:r>
            <a:r>
              <a:rPr lang="bg-BG" dirty="0"/>
              <a:t>и сте готови с инсталацията</a:t>
            </a:r>
            <a:endParaRPr lang="en-US" dirty="0"/>
          </a:p>
          <a:p>
            <a:pPr lvl="1"/>
            <a:r>
              <a:rPr lang="bg-BG" dirty="0"/>
              <a:t>Настройки за избиране </a:t>
            </a:r>
            <a:r>
              <a:rPr lang="en-US" dirty="0"/>
              <a:t>(</a:t>
            </a:r>
            <a:r>
              <a:rPr lang="bg-BG" dirty="0"/>
              <a:t>те по подразбиране са избрани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“Use Git Bash only”</a:t>
            </a:r>
          </a:p>
          <a:p>
            <a:pPr lvl="2"/>
            <a:r>
              <a:rPr lang="en-US" dirty="0"/>
              <a:t>“Checkout Windows-style, commit Unix-style endings”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инсталация за</a:t>
            </a:r>
            <a:r>
              <a:rPr lang="en-US" dirty="0"/>
              <a:t> Linux: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867400"/>
            <a:ext cx="5791200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Клониране на съществуващо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хранилище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Изтегляне и сливане на промени от отдалечено хранилище</a:t>
            </a:r>
            <a:br>
              <a:rPr lang="bg-BG" dirty="0"/>
            </a:br>
            <a:endParaRPr lang="en-US" sz="4400" dirty="0"/>
          </a:p>
          <a:p>
            <a:pPr>
              <a:lnSpc>
                <a:spcPct val="100000"/>
              </a:lnSpc>
            </a:pPr>
            <a:r>
              <a:rPr lang="bg-BG" dirty="0"/>
              <a:t>Подготовка</a:t>
            </a:r>
            <a:r>
              <a:rPr lang="en-US" dirty="0"/>
              <a:t> (</a:t>
            </a:r>
            <a:r>
              <a:rPr lang="bg-BG" dirty="0"/>
              <a:t>добавяне</a:t>
            </a:r>
            <a:r>
              <a:rPr lang="en-US" dirty="0"/>
              <a:t> / </a:t>
            </a:r>
            <a:r>
              <a:rPr lang="bg-BG" dirty="0"/>
              <a:t>избор</a:t>
            </a:r>
            <a:r>
              <a:rPr lang="en-US" dirty="0"/>
              <a:t>) </a:t>
            </a:r>
            <a:r>
              <a:rPr lang="bg-BG" dirty="0"/>
              <a:t>на файлове за запис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dirty="0"/>
              <a:t>Предаване (</a:t>
            </a:r>
            <a:r>
              <a:rPr lang="en-US" dirty="0"/>
              <a:t>commit) </a:t>
            </a:r>
            <a:r>
              <a:rPr lang="bg-BG" dirty="0"/>
              <a:t>към локалното хранилище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команди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83762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отдалечен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url]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4" y="458826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файл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2800" b="1" noProof="1"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git add .</a:t>
            </a:r>
            <a:r>
              <a:rPr lang="en-US" sz="2800" b="1" noProof="1">
                <a:cs typeface="Consolas" pitchFamily="49" charset="0"/>
              </a:rPr>
              <a:t>" </a:t>
            </a:r>
            <a:r>
              <a:rPr lang="bg-BG" sz="2800" b="1" noProof="1">
                <a:cs typeface="Consolas" pitchFamily="49" charset="0"/>
              </a:rPr>
              <a:t>добавя всичко</a:t>
            </a:r>
            <a:r>
              <a:rPr lang="en-US" sz="2800" b="1" dirty="0">
                <a:cs typeface="Consolas" pitchFamily="49" charset="0"/>
              </a:rPr>
              <a:t>)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3625" y="592943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–m "[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вашето съобщение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321666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pull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1774</TotalTime>
  <Words>643</Words>
  <Application>Microsoft Office PowerPoint</Application>
  <PresentationFormat>Custom</PresentationFormat>
  <Paragraphs>149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Git and GitHub</vt:lpstr>
      <vt:lpstr>Съдържание</vt:lpstr>
      <vt:lpstr>Git</vt:lpstr>
      <vt:lpstr>Какво е Git?</vt:lpstr>
      <vt:lpstr>Използване на Git</vt:lpstr>
      <vt:lpstr>Как работи?</vt:lpstr>
      <vt:lpstr>Как работи?</vt:lpstr>
      <vt:lpstr>Инсталиране на Git</vt:lpstr>
      <vt:lpstr>Основни Git команди</vt:lpstr>
      <vt:lpstr>Основни Git команди (2)</vt:lpstr>
      <vt:lpstr>Използване на Git команди: Пример</vt:lpstr>
      <vt:lpstr>Използване на TortoiseGit: Пример</vt:lpstr>
      <vt:lpstr>GitHub</vt:lpstr>
      <vt:lpstr>Какво е GitHub?</vt:lpstr>
      <vt:lpstr>Упражнение: Създайте ваш профил в GitHub</vt:lpstr>
      <vt:lpstr>GitHub</vt:lpstr>
      <vt:lpstr>Упражнения: Създайте конфликт (по екипи)</vt:lpstr>
      <vt:lpstr>Заигравки с GitHub</vt:lpstr>
      <vt:lpstr>Какво научихме този час?</vt:lpstr>
      <vt:lpstr>Системи за контрол на версиите</vt:lpstr>
      <vt:lpstr>Лиценз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Ivakis</cp:lastModifiedBy>
  <cp:revision>142</cp:revision>
  <dcterms:created xsi:type="dcterms:W3CDTF">2018-01-05T09:50:34Z</dcterms:created>
  <dcterms:modified xsi:type="dcterms:W3CDTF">2018-03-28T14:45:03Z</dcterms:modified>
  <cp:category>programming;computer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1026-10.1.0.5707</vt:lpwstr>
  </property>
</Properties>
</file>