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70" r:id="rId2"/>
    <p:sldId id="281" r:id="rId3"/>
    <p:sldId id="271" r:id="rId4"/>
    <p:sldId id="272" r:id="rId5"/>
    <p:sldId id="258" r:id="rId6"/>
    <p:sldId id="274" r:id="rId7"/>
    <p:sldId id="280" r:id="rId8"/>
    <p:sldId id="279" r:id="rId9"/>
    <p:sldId id="278" r:id="rId10"/>
    <p:sldId id="257" r:id="rId11"/>
    <p:sldId id="260" r:id="rId12"/>
    <p:sldId id="259" r:id="rId13"/>
    <p:sldId id="261" r:id="rId14"/>
    <p:sldId id="262" r:id="rId15"/>
    <p:sldId id="275" r:id="rId16"/>
    <p:sldId id="276" r:id="rId17"/>
    <p:sldId id="263" r:id="rId18"/>
    <p:sldId id="264" r:id="rId19"/>
    <p:sldId id="266" r:id="rId20"/>
    <p:sldId id="267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/>
    <p:restoredTop sz="89577"/>
  </p:normalViewPr>
  <p:slideViewPr>
    <p:cSldViewPr>
      <p:cViewPr varScale="1">
        <p:scale>
          <a:sx n="110" d="100"/>
          <a:sy n="110" d="100"/>
        </p:scale>
        <p:origin x="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9B7F-DA65-1D4F-87E9-183EDA4D397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09DD5-F589-DA4A-8E9B-D0B786AB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60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4BC4-D851-0246-939D-5E54BAEC1E45}" type="datetimeFigureOut">
              <a:t>2024/2/21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C6DE-4A5A-E547-91B5-33F005856E9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01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3.H5</a:t>
            </a:r>
            <a:r>
              <a:rPr kumimoji="1" lang="zh-CN" altLang="en-US" dirty="0"/>
              <a:t>入门，了解最新的</a:t>
            </a:r>
            <a:r>
              <a:rPr kumimoji="1" lang="en-US" altLang="zh-CN" dirty="0"/>
              <a:t>H5</a:t>
            </a:r>
            <a:r>
              <a:rPr kumimoji="1" lang="zh-CN" altLang="en-US" dirty="0"/>
              <a:t>动态，与之前的不同，新增的一些功能</a:t>
            </a:r>
            <a:endParaRPr kumimoji="1" lang="en-US" altLang="zh-CN" dirty="0"/>
          </a:p>
          <a:p>
            <a:r>
              <a:rPr kumimoji="1" lang="en-US" altLang="zh-CN" dirty="0"/>
              <a:t>4.H5</a:t>
            </a:r>
            <a:r>
              <a:rPr kumimoji="1" lang="zh-CN" altLang="en-US" dirty="0"/>
              <a:t>基本功能，主要介绍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SVG</a:t>
            </a:r>
            <a:r>
              <a:rPr kumimoji="1" lang="zh-CN" altLang="en-US" dirty="0"/>
              <a:t>的功能，用于</a:t>
            </a:r>
            <a:r>
              <a:rPr kumimoji="1" lang="en-US" altLang="zh-CN" dirty="0"/>
              <a:t>2d</a:t>
            </a:r>
            <a:r>
              <a:rPr kumimoji="1" lang="zh-CN" altLang="en-US" dirty="0"/>
              <a:t>动画制作</a:t>
            </a:r>
            <a:endParaRPr kumimoji="1" lang="en-US" altLang="zh-CN" dirty="0"/>
          </a:p>
          <a:p>
            <a:r>
              <a:rPr kumimoji="1" lang="en-US" altLang="zh-CN" dirty="0"/>
              <a:t>5.H5</a:t>
            </a:r>
            <a:r>
              <a:rPr kumimoji="1" lang="zh-CN" altLang="en-US" dirty="0"/>
              <a:t>高级用法，比如本地存储、定位技术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4C6DE-4A5A-E547-91B5-33F005856E9A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Tim Berners-Lee</a:t>
            </a:r>
            <a:r>
              <a:rPr lang="zh-CN" altLang="en-US" dirty="0"/>
              <a:t> 出生于</a:t>
            </a:r>
            <a:r>
              <a:rPr lang="en-US" altLang="zh-CN" dirty="0"/>
              <a:t>1955</a:t>
            </a:r>
            <a:r>
              <a:rPr lang="zh-CN" altLang="en-US" dirty="0"/>
              <a:t>年，</a:t>
            </a:r>
            <a:r>
              <a:rPr lang="en-US" altLang="zh-CN" dirty="0"/>
              <a:t>1980</a:t>
            </a:r>
            <a:r>
              <a:rPr lang="zh-CN" altLang="en-US" dirty="0"/>
              <a:t>年他年仅</a:t>
            </a:r>
            <a:r>
              <a:rPr lang="en-US" altLang="zh-CN" dirty="0"/>
              <a:t>25</a:t>
            </a:r>
            <a:r>
              <a:rPr lang="zh-CN" altLang="en-US" dirty="0"/>
              <a:t>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4C6DE-4A5A-E547-91B5-33F005856E9A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96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4C6DE-4A5A-E547-91B5-33F005856E9A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65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4C6DE-4A5A-E547-91B5-33F005856E9A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0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XHTML2.0</a:t>
            </a:r>
            <a:r>
              <a:rPr kumimoji="1" lang="zh-CN" altLang="en-US" dirty="0"/>
              <a:t>发生了根本性变化，不再支持</a:t>
            </a:r>
            <a:r>
              <a:rPr kumimoji="1" lang="en-US" altLang="zh-CN" dirty="0"/>
              <a:t>1.+</a:t>
            </a:r>
            <a:r>
              <a:rPr kumimoji="1" lang="zh-CN" altLang="en-US" dirty="0"/>
              <a:t>（不向后兼容），导致成千上万个网站无法使用，因此浏览器普遍不支持</a:t>
            </a:r>
            <a:r>
              <a:rPr kumimoji="1" lang="en-US" altLang="zh-CN" dirty="0"/>
              <a:t>2.0</a:t>
            </a:r>
            <a:r>
              <a:rPr kumimoji="1" lang="zh-CN" altLang="en-US" dirty="0"/>
              <a:t>，而且</a:t>
            </a:r>
            <a:r>
              <a:rPr kumimoji="1" lang="en-US" altLang="zh-CN" dirty="0"/>
              <a:t>2.0</a:t>
            </a:r>
            <a:r>
              <a:rPr kumimoji="1" lang="zh-CN" altLang="en-US" dirty="0"/>
              <a:t>基于模块化方法，使得创建和运维网站更加复杂，因此，不受大家的青睐。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华为的鸿蒙系统刚上线时，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4C6DE-4A5A-E547-91B5-33F005856E9A}" type="slidenum">
              <a:rPr lang="uk-UA"/>
              <a:t>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957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4C6DE-4A5A-E547-91B5-33F005856E9A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90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教程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xyf_uestc@163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hyperlink" Target="https://zh.wikipedia.org/wiki/%E8%92%82%E5%A7%86%C2%B7%E4%BC%AF%E7%BA%B3%E6%96%AF-%E6%9D%8E" TargetMode="External"/><Relationship Id="rId7" Type="http://schemas.openxmlformats.org/officeDocument/2006/relationships/hyperlink" Target="https://zh.wikipedia.org/wiki/%E4%BA%92%E8%81%94%E7%BD%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8%B6%85%E6%96%87%E6%9C%AC" TargetMode="External"/><Relationship Id="rId5" Type="http://schemas.openxmlformats.org/officeDocument/2006/relationships/hyperlink" Target="https://zh.wikipedia.org/w/index.php?title=ENQUIRE&amp;action=edit&amp;redlink=1" TargetMode="External"/><Relationship Id="rId4" Type="http://schemas.openxmlformats.org/officeDocument/2006/relationships/hyperlink" Target="https://zh.wikipedia.org/wiki/%E6%AD%90%E6%B4%B2%E6%A0%B8%E5%AD%90%E7%A0%94%E7%A9%B6%E7%B5%84%E7%B9%9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info.cern.ch/hypertext/WWW/TheProjec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543800" cy="2593975"/>
          </a:xfrm>
        </p:spPr>
        <p:txBody>
          <a:bodyPr/>
          <a:lstStyle/>
          <a:p>
            <a:r>
              <a:rPr lang="en-US" altLang="zh-CN" dirty="0"/>
              <a:t>HTML5</a:t>
            </a:r>
            <a:br>
              <a:rPr lang="en-US" altLang="zh-CN" dirty="0"/>
            </a:br>
            <a:r>
              <a:rPr lang="zh-CN" altLang="en-US" dirty="0"/>
              <a:t>简单网页制作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419" y="5349105"/>
            <a:ext cx="6461760" cy="1066800"/>
          </a:xfrm>
        </p:spPr>
        <p:txBody>
          <a:bodyPr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肖逸飞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xyf_uestc@163.com/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飞书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/QQ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7770" y="6231239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计算机学院实验中心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F0868-34A5-C1A2-C0EB-151B36C8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zh-CN" altLang="en-US" dirty="0"/>
              <a:t>是什么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= </a:t>
            </a:r>
            <a:r>
              <a:rPr lang="en-US" sz="2800" b="1" dirty="0"/>
              <a:t>Hypertext Markup Language</a:t>
            </a:r>
            <a:r>
              <a:rPr lang="zh-CN" altLang="en-US" sz="2800" b="1" dirty="0"/>
              <a:t>（超文本标记语言，超文本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标记）</a:t>
            </a:r>
            <a:endParaRPr lang="en-US" sz="2800" b="1" dirty="0"/>
          </a:p>
          <a:p>
            <a:r>
              <a:rPr lang="zh-CN" altLang="en-US" sz="2800" dirty="0"/>
              <a:t>浏览器的语言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4360461"/>
            <a:ext cx="7772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HTML </a:t>
            </a:r>
            <a:r>
              <a:rPr lang="en-US" sz="2800" dirty="0" err="1"/>
              <a:t>是一种标记语言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不是编程语言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b="1" dirty="0"/>
              <a:t>World Wide Web Consortium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W3C,</a:t>
            </a:r>
            <a:r>
              <a:rPr lang="zh-CN" altLang="en-US" sz="2800" b="1" dirty="0"/>
              <a:t>万维网联盟）</a:t>
            </a:r>
            <a:r>
              <a:rPr lang="zh-CN" altLang="en-US" sz="2800" dirty="0"/>
              <a:t>制定</a:t>
            </a:r>
            <a:r>
              <a:rPr lang="en-US" altLang="zh-CN" sz="2800" dirty="0"/>
              <a:t>HTML</a:t>
            </a:r>
            <a:r>
              <a:rPr lang="zh-CN" altLang="en-US" sz="2800" dirty="0"/>
              <a:t>标准</a:t>
            </a:r>
            <a:endParaRPr lang="en-US" altLang="zh-CN" sz="2800" dirty="0"/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CSS</a:t>
            </a:r>
            <a:r>
              <a:rPr lang="zh-CN" altLang="en-US" sz="2800" dirty="0"/>
              <a:t>用于</a:t>
            </a:r>
            <a:r>
              <a:rPr lang="en-US" altLang="zh-CN" sz="2800" dirty="0"/>
              <a:t>HTML</a:t>
            </a:r>
            <a:r>
              <a:rPr lang="zh-CN" altLang="en-US" sz="2800" dirty="0"/>
              <a:t>的样式设计</a:t>
            </a:r>
            <a:endParaRPr 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800"/>
            <a:ext cx="1388661" cy="13886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70" y="2971800"/>
            <a:ext cx="1469936" cy="14699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815" y="2971800"/>
            <a:ext cx="1307287" cy="13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zh-CN" altLang="en-US" dirty="0"/>
              <a:t>布局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&lt;!DOCTYPE html&gt;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&lt;</a:t>
            </a:r>
            <a:r>
              <a:rPr lang="en-US" b="1" dirty="0"/>
              <a:t>html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</a:t>
            </a:r>
            <a:r>
              <a:rPr lang="en-US" b="1" dirty="0"/>
              <a:t>head</a:t>
            </a:r>
            <a:r>
              <a:rPr lang="en-US" dirty="0"/>
              <a:t>&gt;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 		&lt;</a:t>
            </a:r>
            <a:r>
              <a:rPr lang="en-US" b="1" dirty="0"/>
              <a:t>title</a:t>
            </a:r>
            <a:r>
              <a:rPr lang="en-US" dirty="0"/>
              <a:t>&gt;Page Title&lt;/</a:t>
            </a:r>
            <a:r>
              <a:rPr lang="en-US" b="1" dirty="0"/>
              <a:t>title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&lt;/</a:t>
            </a:r>
            <a:r>
              <a:rPr lang="en-US" b="1" dirty="0"/>
              <a:t>head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</a:t>
            </a:r>
            <a:r>
              <a:rPr lang="en-US" b="1" dirty="0"/>
              <a:t>body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	&lt;</a:t>
            </a:r>
            <a:r>
              <a:rPr lang="en-US" b="1" dirty="0"/>
              <a:t>p</a:t>
            </a:r>
            <a:r>
              <a:rPr lang="en-US" dirty="0"/>
              <a:t>&gt;Hello World!&lt;/</a:t>
            </a:r>
            <a:r>
              <a:rPr lang="en-US" b="1" dirty="0"/>
              <a:t>p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&lt;/</a:t>
            </a:r>
            <a:r>
              <a:rPr lang="en-US" b="1" dirty="0"/>
              <a:t>body</a:t>
            </a:r>
            <a:r>
              <a:rPr lang="en-US" dirty="0"/>
              <a:t>&gt;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 &lt;/</a:t>
            </a:r>
            <a:r>
              <a:rPr lang="en-US" b="1" dirty="0"/>
              <a:t>html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3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——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/>
              <a:t>&lt;p&gt;&lt;/p&gt; - Paragraph</a:t>
            </a:r>
            <a:r>
              <a:rPr lang="zh-CN" altLang="en-US" sz="2800" dirty="0"/>
              <a:t>（段落）</a:t>
            </a: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/>
              <a:t>&lt;h1&gt;&lt;/h1&gt; - Heading</a:t>
            </a:r>
            <a:r>
              <a:rPr lang="zh-CN" altLang="en-US" sz="2800" dirty="0"/>
              <a:t>（标题）</a:t>
            </a: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/>
              <a:t>&lt;i&gt;&lt;/i&gt; - Italic</a:t>
            </a:r>
            <a:r>
              <a:rPr lang="zh-CN" altLang="en-US" sz="2800" dirty="0"/>
              <a:t>（斜体）</a:t>
            </a: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/>
              <a:t>&lt;b&gt;&lt;/b&gt; - Bold</a:t>
            </a:r>
            <a:r>
              <a:rPr lang="zh-CN" altLang="en-US" sz="2800" dirty="0"/>
              <a:t>（加粗字体）</a:t>
            </a: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altLang="zh-CN" sz="2800" b="1" dirty="0"/>
              <a:t>&lt;</a:t>
            </a:r>
            <a:r>
              <a:rPr lang="zh-CN" altLang="en-US" sz="2800" b="1" dirty="0"/>
              <a:t>开始标签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内容</a:t>
            </a:r>
            <a:r>
              <a:rPr lang="en-US" altLang="zh-CN" sz="2800" b="1" dirty="0"/>
              <a:t>&lt;</a:t>
            </a:r>
            <a:r>
              <a:rPr lang="zh-CN" altLang="en-US" sz="2800" b="1" dirty="0"/>
              <a:t>结束标签</a:t>
            </a:r>
            <a:r>
              <a:rPr lang="en-US" altLang="zh-CN" sz="2800" b="1" dirty="0"/>
              <a:t>&gt;</a:t>
            </a:r>
            <a:endParaRPr lang="en-US" sz="2800" b="1" dirty="0"/>
          </a:p>
          <a:p>
            <a:pPr marL="114300" indent="0">
              <a:spcBef>
                <a:spcPts val="400"/>
              </a:spcBef>
              <a:buNone/>
            </a:pP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b="1" dirty="0"/>
              <a:t>&lt;h1&gt;</a:t>
            </a:r>
            <a:r>
              <a:rPr lang="zh-CN" altLang="en-US" sz="2800" b="1" dirty="0"/>
              <a:t>这是一个标题</a:t>
            </a:r>
            <a:r>
              <a:rPr lang="en-US" sz="2800" b="1" dirty="0"/>
              <a:t>&lt;/h1&gt;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b="1" dirty="0"/>
              <a:t>&lt;p&gt;</a:t>
            </a:r>
            <a:r>
              <a:rPr lang="zh-CN" altLang="en-US" sz="2800" b="1" dirty="0"/>
              <a:t>这是一个段落</a:t>
            </a:r>
            <a:r>
              <a:rPr lang="en-US" sz="2800" b="1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76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sz="3200" dirty="0"/>
              <a:t>块级标签</a:t>
            </a:r>
            <a:endParaRPr lang="en-US" sz="3200" dirty="0"/>
          </a:p>
          <a:p>
            <a:r>
              <a:rPr lang="zh-CN" altLang="en-US" sz="2400" dirty="0"/>
              <a:t>独占一行</a:t>
            </a:r>
            <a:endParaRPr lang="en-US" altLang="zh-CN" sz="2400" dirty="0"/>
          </a:p>
          <a:p>
            <a:r>
              <a:rPr lang="zh-CN" altLang="en-US" sz="2400" dirty="0"/>
              <a:t>可以设置宽、高</a:t>
            </a:r>
            <a:endParaRPr lang="en-US" altLang="zh-CN" sz="2400" dirty="0"/>
          </a:p>
          <a:p>
            <a:r>
              <a:rPr lang="zh-CN" altLang="en-US" sz="2400" dirty="0"/>
              <a:t>可以设置</a:t>
            </a:r>
            <a:r>
              <a:rPr lang="en-US" altLang="zh-CN" sz="2400" dirty="0"/>
              <a:t>margin(</a:t>
            </a:r>
            <a:r>
              <a:rPr lang="zh-CN" altLang="en-US" sz="2400" dirty="0"/>
              <a:t>元素间距离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padding</a:t>
            </a:r>
            <a:r>
              <a:rPr lang="zh-CN" altLang="en-US" sz="2400" dirty="0"/>
              <a:t>（元素内距离）</a:t>
            </a:r>
            <a:endParaRPr lang="en-US" sz="2400" dirty="0"/>
          </a:p>
          <a:p>
            <a:pPr marL="114300" indent="0">
              <a:buNone/>
            </a:pPr>
            <a:r>
              <a:rPr lang="zh-CN" altLang="en-US" sz="3200" dirty="0"/>
              <a:t>例子</a:t>
            </a:r>
            <a:r>
              <a:rPr lang="en-US" sz="3200" dirty="0"/>
              <a:t> </a:t>
            </a:r>
          </a:p>
          <a:p>
            <a:r>
              <a:rPr lang="en-US" sz="2400" b="1" dirty="0"/>
              <a:t>&lt;p&gt; </a:t>
            </a:r>
            <a:r>
              <a:rPr lang="en-US" sz="2400" dirty="0"/>
              <a:t>- Paragraph</a:t>
            </a:r>
            <a:r>
              <a:rPr lang="zh-CN" altLang="en-US" sz="2400" dirty="0"/>
              <a:t>（段落）</a:t>
            </a:r>
            <a:endParaRPr lang="en-US" sz="2400" dirty="0"/>
          </a:p>
          <a:p>
            <a:r>
              <a:rPr lang="en-US" sz="2400" b="1" dirty="0"/>
              <a:t>&lt;h1&gt; </a:t>
            </a:r>
            <a:r>
              <a:rPr lang="en-US" sz="2400" dirty="0"/>
              <a:t>- </a:t>
            </a:r>
            <a:r>
              <a:rPr lang="en-US" sz="2400" b="1" dirty="0"/>
              <a:t>&lt;h6&gt; </a:t>
            </a:r>
            <a:r>
              <a:rPr lang="en-US" sz="2400" dirty="0"/>
              <a:t>Headings</a:t>
            </a: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种标题）</a:t>
            </a:r>
            <a:endParaRPr lang="en-US" sz="2400" dirty="0"/>
          </a:p>
          <a:p>
            <a:r>
              <a:rPr lang="en-US" sz="2400" b="1" dirty="0"/>
              <a:t>&lt;form&gt; </a:t>
            </a:r>
            <a:r>
              <a:rPr lang="en-US" sz="2400" dirty="0"/>
              <a:t>- Forms</a:t>
            </a:r>
            <a:r>
              <a:rPr lang="zh-CN" altLang="en-US" sz="2400" dirty="0"/>
              <a:t>（表单）</a:t>
            </a:r>
            <a:endParaRPr lang="en-US" sz="2400" dirty="0"/>
          </a:p>
          <a:p>
            <a:r>
              <a:rPr lang="en-US" sz="2400" b="1" dirty="0"/>
              <a:t>&lt;div&gt; </a:t>
            </a:r>
            <a:r>
              <a:rPr lang="en-US" sz="2400" dirty="0"/>
              <a:t>- div </a:t>
            </a:r>
            <a:r>
              <a:rPr lang="zh-CN" altLang="en-US" sz="2400" dirty="0"/>
              <a:t>标签（矩形区域）</a:t>
            </a:r>
            <a:endParaRPr 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41782D-DEFE-E283-65EA-C3A4490B4EE3}"/>
              </a:ext>
            </a:extLst>
          </p:cNvPr>
          <p:cNvSpPr txBox="1"/>
          <p:nvPr/>
        </p:nvSpPr>
        <p:spPr>
          <a:xfrm>
            <a:off x="457200" y="1382652"/>
            <a:ext cx="6086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按照是否独占一行划分：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）块级标签，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）内联标签</a:t>
            </a:r>
          </a:p>
        </p:txBody>
      </p:sp>
    </p:spTree>
    <p:extLst>
      <p:ext uri="{BB962C8B-B14F-4D97-AF65-F5344CB8AC3E}">
        <p14:creationId xmlns:p14="http://schemas.microsoft.com/office/powerpoint/2010/main" val="428069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sz="3200" dirty="0"/>
              <a:t>内联标签</a:t>
            </a:r>
            <a:endParaRPr lang="en-US" sz="3200" dirty="0"/>
          </a:p>
          <a:p>
            <a:r>
              <a:rPr lang="zh-CN" altLang="en-US" sz="2400" dirty="0"/>
              <a:t>不独占一行</a:t>
            </a:r>
            <a:endParaRPr lang="en-US" altLang="zh-CN" sz="2400" dirty="0"/>
          </a:p>
          <a:p>
            <a:r>
              <a:rPr lang="zh-CN" altLang="en-US" sz="2400" dirty="0"/>
              <a:t>设置宽、高无效</a:t>
            </a:r>
            <a:endParaRPr lang="en-US" altLang="zh-CN" sz="2400" dirty="0"/>
          </a:p>
          <a:p>
            <a:r>
              <a:rPr lang="zh-CN" altLang="en-US" sz="2400" dirty="0"/>
              <a:t>设置</a:t>
            </a:r>
            <a:r>
              <a:rPr lang="en-US" altLang="zh-CN" sz="2400" dirty="0"/>
              <a:t>margin</a:t>
            </a:r>
            <a:r>
              <a:rPr lang="zh-CN" altLang="en-US" sz="2400" dirty="0"/>
              <a:t>和</a:t>
            </a:r>
            <a:r>
              <a:rPr lang="en-US" altLang="zh-CN" sz="2400" dirty="0"/>
              <a:t>padding</a:t>
            </a:r>
            <a:r>
              <a:rPr lang="zh-CN" altLang="en-US" sz="2400" dirty="0"/>
              <a:t>只对水平方向有效，竖直方向无效</a:t>
            </a:r>
            <a:endParaRPr lang="en-US" sz="2400" dirty="0"/>
          </a:p>
          <a:p>
            <a:pPr marL="114300" indent="0">
              <a:buNone/>
            </a:pPr>
            <a:r>
              <a:rPr lang="en-US" sz="3200" dirty="0"/>
              <a:t>Examples </a:t>
            </a:r>
          </a:p>
          <a:p>
            <a:r>
              <a:rPr lang="en-US" sz="2400" b="1" dirty="0"/>
              <a:t>&lt;a&gt; </a:t>
            </a:r>
            <a:r>
              <a:rPr lang="en-US" sz="2400" dirty="0"/>
              <a:t>- Links</a:t>
            </a:r>
            <a:r>
              <a:rPr lang="zh-CN" altLang="en-US" sz="2400" dirty="0"/>
              <a:t>（链接）</a:t>
            </a:r>
            <a:endParaRPr lang="en-US" sz="2400" dirty="0"/>
          </a:p>
          <a:p>
            <a:r>
              <a:rPr lang="en-US" sz="2400" b="1" dirty="0"/>
              <a:t>&lt;strong&gt; </a:t>
            </a:r>
            <a:r>
              <a:rPr lang="zh-CN" altLang="en-US" sz="2400" b="1" dirty="0"/>
              <a:t>（强调）</a:t>
            </a:r>
            <a:r>
              <a:rPr lang="en-US" sz="2400" dirty="0"/>
              <a:t>and </a:t>
            </a:r>
            <a:r>
              <a:rPr lang="en-US" sz="2400" b="1" dirty="0"/>
              <a:t>&lt;b&gt; </a:t>
            </a:r>
            <a:r>
              <a:rPr lang="en-US" sz="2400" dirty="0"/>
              <a:t>- Bold</a:t>
            </a:r>
            <a:r>
              <a:rPr lang="zh-CN" altLang="en-US" sz="2400" dirty="0"/>
              <a:t>（加粗）</a:t>
            </a:r>
            <a:endParaRPr lang="en-US" sz="2400" dirty="0"/>
          </a:p>
          <a:p>
            <a:r>
              <a:rPr lang="en-US" sz="2400" b="1" dirty="0"/>
              <a:t>&lt;input /&gt; </a:t>
            </a:r>
            <a:r>
              <a:rPr lang="en-US" sz="2400" dirty="0"/>
              <a:t>- Input</a:t>
            </a:r>
            <a:r>
              <a:rPr lang="zh-CN" altLang="en-US" sz="2400" dirty="0"/>
              <a:t>（输入）</a:t>
            </a:r>
            <a:endParaRPr lang="en-US" sz="2400" dirty="0"/>
          </a:p>
          <a:p>
            <a:r>
              <a:rPr lang="en-US" sz="2400" b="1" dirty="0"/>
              <a:t>&lt;span&gt; </a:t>
            </a:r>
            <a:r>
              <a:rPr lang="en-US" sz="2400" dirty="0"/>
              <a:t>- Span </a:t>
            </a:r>
            <a:r>
              <a:rPr lang="zh-CN" altLang="en-US" sz="2400" dirty="0"/>
              <a:t>标签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单标签</a:t>
            </a:r>
            <a:r>
              <a:rPr lang="en-US" altLang="zh-CN" dirty="0"/>
              <a:t>——Singleton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524000"/>
            <a:ext cx="8412649" cy="4800600"/>
          </a:xfrm>
        </p:spPr>
        <p:txBody>
          <a:bodyPr>
            <a:normAutofit/>
          </a:bodyPr>
          <a:lstStyle/>
          <a:p>
            <a:pPr>
              <a:spcBef>
                <a:spcPts val="1100"/>
              </a:spcBef>
            </a:pPr>
            <a:r>
              <a:rPr lang="en-US" sz="1800" b="1" dirty="0"/>
              <a:t>Singleton tags</a:t>
            </a:r>
            <a:r>
              <a:rPr lang="zh-CN" altLang="en-US" sz="1800" b="1" dirty="0"/>
              <a:t>（单标签）</a:t>
            </a:r>
            <a:r>
              <a:rPr lang="en-US" sz="1800" b="1" dirty="0"/>
              <a:t> </a:t>
            </a:r>
            <a:r>
              <a:rPr lang="zh-CN" altLang="en-US" sz="1800" dirty="0"/>
              <a:t>没有</a:t>
            </a:r>
            <a:r>
              <a:rPr lang="zh-CN" altLang="en-US" sz="1800" b="1" dirty="0"/>
              <a:t>结束标签</a:t>
            </a:r>
            <a:r>
              <a:rPr lang="zh-CN" altLang="en-US" sz="1800" dirty="0"/>
              <a:t>，也被称为</a:t>
            </a:r>
            <a:r>
              <a:rPr lang="zh-CN" altLang="en-US" sz="1800" b="1" dirty="0"/>
              <a:t>空标签。</a:t>
            </a:r>
            <a:endParaRPr lang="en-US" sz="1800" b="1" dirty="0"/>
          </a:p>
          <a:p>
            <a:pPr>
              <a:spcBef>
                <a:spcPts val="1100"/>
              </a:spcBef>
            </a:pPr>
            <a:r>
              <a:rPr lang="en-US" sz="1800" b="1" dirty="0"/>
              <a:t>&lt;</a:t>
            </a:r>
            <a:r>
              <a:rPr lang="en-US" sz="1800" b="1" dirty="0" err="1"/>
              <a:t>img</a:t>
            </a:r>
            <a:r>
              <a:rPr lang="en-US" sz="1800" b="1" dirty="0"/>
              <a:t>&gt; </a:t>
            </a:r>
            <a:r>
              <a:rPr lang="zh-CN" altLang="en-US" sz="1800" dirty="0"/>
              <a:t>是一个单标签，不能写成</a:t>
            </a: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&gt;&lt;/</a:t>
            </a:r>
            <a:r>
              <a:rPr lang="en-US" sz="1800" dirty="0" err="1"/>
              <a:t>img</a:t>
            </a:r>
            <a:r>
              <a:rPr lang="en-US" sz="1800" dirty="0"/>
              <a:t>&gt;</a:t>
            </a:r>
            <a:r>
              <a:rPr lang="zh-CN" altLang="en-US" sz="1800" dirty="0"/>
              <a:t>。只需要开始标签</a:t>
            </a: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&gt; </a:t>
            </a:r>
          </a:p>
          <a:p>
            <a:pPr>
              <a:spcBef>
                <a:spcPts val="1100"/>
              </a:spcBef>
            </a:pPr>
            <a:r>
              <a:rPr lang="zh-CN" altLang="en-US" sz="1800" dirty="0"/>
              <a:t>只需要属性，不需要内容的标签，如</a:t>
            </a: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&gt;</a:t>
            </a:r>
          </a:p>
          <a:p>
            <a:pPr>
              <a:spcBef>
                <a:spcPts val="1100"/>
              </a:spcBef>
            </a:pPr>
            <a:r>
              <a:rPr lang="zh-CN" altLang="en-US" sz="1800" dirty="0"/>
              <a:t>可以采用斜杠 </a:t>
            </a:r>
            <a:r>
              <a:rPr lang="en-US" altLang="zh-CN" sz="1800" dirty="0"/>
              <a:t>/</a:t>
            </a:r>
            <a:r>
              <a:rPr lang="zh-CN" altLang="en-US" sz="1800" dirty="0"/>
              <a:t>  </a:t>
            </a:r>
            <a:r>
              <a:rPr lang="en-US" sz="1800" b="1" dirty="0"/>
              <a:t>(&lt;</a:t>
            </a:r>
            <a:r>
              <a:rPr lang="en-US" sz="1800" b="1" dirty="0" err="1"/>
              <a:t>br</a:t>
            </a:r>
            <a:r>
              <a:rPr lang="en-US" sz="1800" b="1" dirty="0"/>
              <a:t> /&gt;)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3871080"/>
            <a:ext cx="1743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  <a:p>
            <a:r>
              <a:rPr lang="en-US" sz="2400" dirty="0"/>
              <a:t>&lt;command&gt;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05" y="5547102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spcBef>
                <a:spcPct val="20000"/>
              </a:spcBef>
              <a:buClr>
                <a:schemeClr val="accent1"/>
              </a:buClr>
            </a:pPr>
            <a:r>
              <a:rPr lang="zh-CN" altLang="en-US" dirty="0"/>
              <a:t>在 </a:t>
            </a:r>
            <a:r>
              <a:rPr lang="en-US" dirty="0"/>
              <a:t>HTML5</a:t>
            </a:r>
            <a:r>
              <a:rPr lang="zh-CN" altLang="en-US" dirty="0"/>
              <a:t> 中，可以不写 </a:t>
            </a:r>
            <a:r>
              <a:rPr lang="en-US" altLang="zh-CN" dirty="0"/>
              <a:t>/</a:t>
            </a:r>
            <a:r>
              <a:rPr lang="zh-CN" altLang="en-US" dirty="0"/>
              <a:t> ，斜杠 </a:t>
            </a:r>
            <a:r>
              <a:rPr lang="en-US" altLang="zh-CN" dirty="0"/>
              <a:t>/</a:t>
            </a:r>
            <a:r>
              <a:rPr lang="zh-CN" altLang="en-US" dirty="0"/>
              <a:t> 是 </a:t>
            </a:r>
            <a:r>
              <a:rPr lang="en-US" dirty="0"/>
              <a:t>XHTM</a:t>
            </a:r>
            <a:r>
              <a:rPr lang="en-US" altLang="zh-CN" dirty="0"/>
              <a:t>L</a:t>
            </a:r>
            <a:r>
              <a:rPr lang="zh-CN" altLang="en-US" dirty="0"/>
              <a:t> 要求的。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916740"/>
            <a:ext cx="19309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 /&gt;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/&gt;</a:t>
            </a:r>
          </a:p>
          <a:p>
            <a:r>
              <a:rPr lang="en-US" sz="2400" dirty="0"/>
              <a:t>&lt;command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5357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474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Img</a:t>
            </a:r>
            <a:r>
              <a:rPr lang="zh-CN" altLang="en-US" dirty="0"/>
              <a:t> 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47800"/>
          </a:xfrm>
        </p:spPr>
        <p:txBody>
          <a:bodyPr/>
          <a:lstStyle/>
          <a:p>
            <a:r>
              <a:rPr lang="zh-CN" altLang="en-US" dirty="0"/>
              <a:t>图片通过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zh-CN" altLang="en-US" dirty="0"/>
              <a:t>显示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zh-CN" altLang="en-US" dirty="0"/>
              <a:t>标签只有属性，没有内容</a:t>
            </a:r>
            <a:endParaRPr lang="en-US" altLang="zh-CN" dirty="0"/>
          </a:p>
          <a:p>
            <a:r>
              <a:rPr lang="zh-CN" altLang="en-US" dirty="0"/>
              <a:t>没有结束标签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0"/>
            <a:ext cx="7979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=“http://www.somesite.com/images/imagename.jpg”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alt=“A name for my image” /&gt;</a:t>
            </a:r>
          </a:p>
        </p:txBody>
      </p:sp>
      <p:sp>
        <p:nvSpPr>
          <p:cNvPr id="6" name="Down Arrow 5"/>
          <p:cNvSpPr/>
          <p:nvPr/>
        </p:nvSpPr>
        <p:spPr>
          <a:xfrm flipV="1">
            <a:off x="6086245" y="3509665"/>
            <a:ext cx="241181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401613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 </a:t>
            </a:r>
            <a:r>
              <a:rPr lang="zh-CN" altLang="en-US" dirty="0"/>
              <a:t>设置图片路径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467631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没有结束标签，只有</a:t>
            </a:r>
            <a:r>
              <a:rPr lang="en-US" altLang="zh-CN" dirty="0"/>
              <a:t>/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10000" y="3962400"/>
            <a:ext cx="381000" cy="713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flipV="1">
            <a:off x="990600" y="3888432"/>
            <a:ext cx="241181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4382869"/>
            <a:ext cx="385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alt</a:t>
            </a:r>
            <a:r>
              <a:rPr lang="en-US" dirty="0"/>
              <a:t> </a:t>
            </a:r>
            <a:r>
              <a:rPr lang="zh-CN" altLang="en-US" dirty="0"/>
              <a:t>在无法显示图片时，将显示文字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大多数的属性，属性名</a:t>
            </a:r>
            <a:r>
              <a:rPr lang="en-US" altLang="zh-CN" dirty="0"/>
              <a:t>=</a:t>
            </a:r>
            <a:r>
              <a:rPr lang="zh-CN" altLang="en-US" dirty="0"/>
              <a:t>值，即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”value”</a:t>
            </a:r>
          </a:p>
          <a:p>
            <a:r>
              <a:rPr lang="zh-CN" altLang="en-US" dirty="0"/>
              <a:t>属性提供了额外信息</a:t>
            </a:r>
            <a:endParaRPr lang="en-US" dirty="0"/>
          </a:p>
          <a:p>
            <a:r>
              <a:rPr lang="zh-CN" altLang="en-US" dirty="0"/>
              <a:t>属性设置在开始标签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886" y="4094167"/>
            <a:ext cx="631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&lt;a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=“http://google.com”&gt;Google&lt;/a&gt;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219200" y="3655974"/>
            <a:ext cx="1981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3212068"/>
            <a:ext cx="335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href</a:t>
            </a:r>
            <a:r>
              <a:rPr lang="en-US" b="1" dirty="0"/>
              <a:t>” </a:t>
            </a:r>
            <a:r>
              <a:rPr lang="en-US" altLang="zh-CN" b="1" dirty="0"/>
              <a:t>——</a:t>
            </a:r>
            <a:r>
              <a:rPr lang="en-US" b="1" dirty="0"/>
              <a:t>&lt;a&gt; (link) </a:t>
            </a:r>
            <a:r>
              <a:rPr lang="zh-CN" altLang="en-US" dirty="0"/>
              <a:t>标签属性名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flipV="1">
            <a:off x="3200400" y="4613923"/>
            <a:ext cx="1981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5117068"/>
            <a:ext cx="413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“http://google.com</a:t>
            </a:r>
            <a:r>
              <a:rPr lang="en-US" dirty="0"/>
              <a:t>” </a:t>
            </a:r>
            <a:r>
              <a:rPr lang="en-US" altLang="zh-CN" dirty="0"/>
              <a:t>——</a:t>
            </a:r>
            <a:r>
              <a:rPr lang="zh-CN" altLang="en-US" dirty="0"/>
              <a:t>属性</a:t>
            </a:r>
            <a:r>
              <a:rPr lang="en-US" b="1" dirty="0"/>
              <a:t>“</a:t>
            </a:r>
            <a:r>
              <a:rPr lang="en-US" b="1" dirty="0" err="1"/>
              <a:t>href</a:t>
            </a:r>
            <a:r>
              <a:rPr lang="en-US" b="1" dirty="0"/>
              <a:t>”</a:t>
            </a:r>
            <a:r>
              <a:rPr lang="zh-CN" altLang="en-US" b="1" dirty="0"/>
              <a:t>的值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4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标签通用属性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style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zh-CN" altLang="en-US" sz="2400" dirty="0"/>
              <a:t>设置样式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5335"/>
            <a:ext cx="619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&lt;p style=“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color:red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”&gt;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段落文字颜色为红色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&lt;/p&gt;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19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/>
              <a:t>Id &amp; class – </a:t>
            </a:r>
            <a:r>
              <a:rPr lang="zh-CN" altLang="en-US" sz="2400" dirty="0"/>
              <a:t>设置元素</a:t>
            </a:r>
            <a:r>
              <a:rPr lang="en-US" altLang="zh-CN" sz="2400" dirty="0"/>
              <a:t>id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348335"/>
            <a:ext cx="5379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&lt;p id=“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myparagraph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”&gt;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段落有一个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&lt;/p&gt;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962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/>
              <a:t>title – </a:t>
            </a:r>
            <a:r>
              <a:rPr lang="zh-CN" altLang="en-US" sz="2400" dirty="0"/>
              <a:t>添加额外信息，这里添加了一个标题，将显示在浏览器中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884003"/>
            <a:ext cx="6617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=“http://somesite.com” title=“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去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somesite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”&gt;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段落有一个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73908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zh-CN" altLang="en-US" dirty="0"/>
              <a:t>样式设计（</a:t>
            </a:r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dirty="0"/>
              <a:t>你可以设置</a:t>
            </a:r>
            <a:r>
              <a:rPr lang="en-US" b="1" dirty="0"/>
              <a:t>“style” </a:t>
            </a:r>
            <a:r>
              <a:rPr lang="zh-CN" altLang="en-US" dirty="0"/>
              <a:t>属性或者</a:t>
            </a:r>
            <a:r>
              <a:rPr lang="en-US" dirty="0"/>
              <a:t>CSS(Cascading Style Sheets</a:t>
            </a:r>
            <a:r>
              <a:rPr lang="zh-CN" altLang="en-US" dirty="0"/>
              <a:t>，层叠样式表</a:t>
            </a:r>
            <a:r>
              <a:rPr lang="en-US" dirty="0"/>
              <a:t>).</a:t>
            </a:r>
          </a:p>
          <a:p>
            <a:pPr>
              <a:spcBef>
                <a:spcPts val="1600"/>
              </a:spcBef>
            </a:pPr>
            <a:r>
              <a:rPr lang="zh-CN" altLang="en-US" dirty="0"/>
              <a:t>推荐</a:t>
            </a:r>
            <a:r>
              <a:rPr lang="en-US" altLang="zh-CN" dirty="0"/>
              <a:t>CSS</a:t>
            </a:r>
            <a:r>
              <a:rPr lang="zh-CN" altLang="en-US" dirty="0"/>
              <a:t>方式，但这里我们首先采用</a:t>
            </a:r>
            <a:r>
              <a:rPr lang="en-US" altLang="zh-CN" dirty="0"/>
              <a:t>style</a:t>
            </a:r>
            <a:r>
              <a:rPr lang="zh-CN" altLang="en-US" dirty="0"/>
              <a:t>方式</a:t>
            </a:r>
            <a:r>
              <a:rPr lang="en-US" dirty="0"/>
              <a:t>.</a:t>
            </a:r>
          </a:p>
          <a:p>
            <a:pPr>
              <a:spcBef>
                <a:spcPts val="1600"/>
              </a:spcBef>
            </a:pPr>
            <a:r>
              <a:rPr lang="zh-CN" altLang="en-US" dirty="0"/>
              <a:t>采用</a:t>
            </a:r>
            <a:r>
              <a:rPr lang="en-US" b="1" dirty="0"/>
              <a:t>&lt;div&gt;</a:t>
            </a:r>
            <a:r>
              <a:rPr lang="zh-CN" altLang="en-US" b="1" dirty="0"/>
              <a:t>或</a:t>
            </a:r>
            <a:r>
              <a:rPr lang="en-US" b="1" dirty="0"/>
              <a:t>&lt;span&gt; </a:t>
            </a:r>
            <a:r>
              <a:rPr lang="zh-CN" altLang="en-US" dirty="0"/>
              <a:t>标签，并设计样式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14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&lt;div style=“padding:5px;background-color:black;color:white;”&gt;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&lt;h1&gt;Your Heading&lt;/h1&gt;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&lt;p&gt;This is your paragraph&lt;/p&gt;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2882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FEED9-24DF-E662-4D7F-9133FCB3F5D1}"/>
              </a:ext>
            </a:extLst>
          </p:cNvPr>
          <p:cNvSpPr txBox="1">
            <a:spLocks noChangeArrowheads="1"/>
          </p:cNvSpPr>
          <p:nvPr/>
        </p:nvSpPr>
        <p:spPr>
          <a:xfrm>
            <a:off x="211543" y="1118436"/>
            <a:ext cx="7962106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zh-CN" altLang="en-US" sz="2000" dirty="0"/>
              <a:t>根据</a:t>
            </a:r>
            <a:r>
              <a:rPr lang="en-US" altLang="zh-CN" sz="2000" dirty="0"/>
              <a:t>IBM</a:t>
            </a:r>
            <a:r>
              <a:rPr lang="zh-CN" altLang="en-US" sz="2000" dirty="0"/>
              <a:t>前首席执行官</a:t>
            </a:r>
            <a:r>
              <a:rPr lang="zh-CN" altLang="en-US" sz="2000" b="1" dirty="0">
                <a:solidFill>
                  <a:srgbClr val="FF0000"/>
                </a:solidFill>
              </a:rPr>
              <a:t>郭士纳</a:t>
            </a:r>
            <a:r>
              <a:rPr lang="zh-CN" altLang="en-US" sz="2000" dirty="0"/>
              <a:t>的观点，</a:t>
            </a:r>
            <a:r>
              <a:rPr lang="en-US" altLang="zh-CN" sz="2000" dirty="0"/>
              <a:t>IT</a:t>
            </a:r>
            <a:r>
              <a:rPr lang="zh-CN" altLang="en-US" sz="2000" dirty="0"/>
              <a:t>领域每隔</a:t>
            </a:r>
            <a:r>
              <a:rPr lang="zh-CN" altLang="en-US" sz="2000" b="1" dirty="0">
                <a:solidFill>
                  <a:srgbClr val="FF0000"/>
                </a:solidFill>
              </a:rPr>
              <a:t>十五年</a:t>
            </a:r>
            <a:r>
              <a:rPr lang="zh-CN" altLang="en-US" sz="2000" dirty="0"/>
              <a:t>就会迎来一次重大变革</a:t>
            </a:r>
          </a:p>
        </p:txBody>
      </p:sp>
      <p:sp>
        <p:nvSpPr>
          <p:cNvPr id="6" name="Text Box 75">
            <a:extLst>
              <a:ext uri="{FF2B5EF4-FFF2-40B4-BE49-F238E27FC236}">
                <a16:creationId xmlns:a16="http://schemas.microsoft.com/office/drawing/2014/main" id="{0C2566EC-B788-A139-63B1-51E80958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981200"/>
            <a:ext cx="2970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表1-1 四次信息化浪潮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CB5F777-BB8C-8AAB-9451-676179853C6A}"/>
              </a:ext>
            </a:extLst>
          </p:cNvPr>
          <p:cNvGrpSpPr/>
          <p:nvPr/>
        </p:nvGrpSpPr>
        <p:grpSpPr>
          <a:xfrm>
            <a:off x="685800" y="2747863"/>
            <a:ext cx="7086600" cy="382876"/>
            <a:chOff x="685800" y="2747863"/>
            <a:chExt cx="5224743" cy="38287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A76AA6-E5C0-1991-325C-BE1F524E95CA}"/>
                </a:ext>
              </a:extLst>
            </p:cNvPr>
            <p:cNvSpPr txBox="1"/>
            <p:nvPr/>
          </p:nvSpPr>
          <p:spPr>
            <a:xfrm>
              <a:off x="685800" y="27478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第一次浪潮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A7EA7B2-31EB-B3AC-3893-8B053CD8B509}"/>
                </a:ext>
              </a:extLst>
            </p:cNvPr>
            <p:cNvSpPr txBox="1"/>
            <p:nvPr/>
          </p:nvSpPr>
          <p:spPr>
            <a:xfrm>
              <a:off x="2209800" y="2747863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1980</a:t>
              </a:r>
              <a:r>
                <a:rPr kumimoji="1" lang="zh-CN" altLang="en-US" dirty="0"/>
                <a:t>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ADE50E-2D6B-18AA-AB9A-90F1001B6DD5}"/>
                </a:ext>
              </a:extLst>
            </p:cNvPr>
            <p:cNvSpPr txBox="1"/>
            <p:nvPr/>
          </p:nvSpPr>
          <p:spPr>
            <a:xfrm>
              <a:off x="3278547" y="276140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个人计算机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C4F755A-F8B4-3548-F2E1-E9A6464688EB}"/>
                </a:ext>
              </a:extLst>
            </p:cNvPr>
            <p:cNvSpPr txBox="1"/>
            <p:nvPr/>
          </p:nvSpPr>
          <p:spPr>
            <a:xfrm>
              <a:off x="4802547" y="27614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信息处理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9DE872-5F9E-A160-9A78-82FAD738C8EC}"/>
              </a:ext>
            </a:extLst>
          </p:cNvPr>
          <p:cNvGrpSpPr/>
          <p:nvPr/>
        </p:nvGrpSpPr>
        <p:grpSpPr>
          <a:xfrm>
            <a:off x="666175" y="3567552"/>
            <a:ext cx="7106225" cy="382876"/>
            <a:chOff x="685800" y="2747863"/>
            <a:chExt cx="5224743" cy="3828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3C0BF09-800F-BAED-0E24-2471F314A803}"/>
                </a:ext>
              </a:extLst>
            </p:cNvPr>
            <p:cNvSpPr txBox="1"/>
            <p:nvPr/>
          </p:nvSpPr>
          <p:spPr>
            <a:xfrm>
              <a:off x="685800" y="27478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第二次浪潮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C9F22-23E2-57B2-D235-0B108708A044}"/>
                </a:ext>
              </a:extLst>
            </p:cNvPr>
            <p:cNvSpPr txBox="1"/>
            <p:nvPr/>
          </p:nvSpPr>
          <p:spPr>
            <a:xfrm>
              <a:off x="2209800" y="2747863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1995</a:t>
              </a:r>
              <a:r>
                <a:rPr kumimoji="1" lang="zh-CN" altLang="en-US" dirty="0"/>
                <a:t>年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68B4F37-BFA3-676D-F948-41F2A62DDD16}"/>
                </a:ext>
              </a:extLst>
            </p:cNvPr>
            <p:cNvSpPr txBox="1"/>
            <p:nvPr/>
          </p:nvSpPr>
          <p:spPr>
            <a:xfrm>
              <a:off x="3278547" y="27614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互联网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9B6343-1EF1-DE9B-6842-48A7286AD9DB}"/>
                </a:ext>
              </a:extLst>
            </p:cNvPr>
            <p:cNvSpPr txBox="1"/>
            <p:nvPr/>
          </p:nvSpPr>
          <p:spPr>
            <a:xfrm>
              <a:off x="4802547" y="27614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信息传输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EE68A8-341E-49BF-A1D6-A2AEBD9BF9F1}"/>
              </a:ext>
            </a:extLst>
          </p:cNvPr>
          <p:cNvGrpSpPr/>
          <p:nvPr/>
        </p:nvGrpSpPr>
        <p:grpSpPr>
          <a:xfrm>
            <a:off x="685800" y="4387241"/>
            <a:ext cx="6691763" cy="936874"/>
            <a:chOff x="685800" y="2747863"/>
            <a:chExt cx="4933640" cy="93687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C347F86-9EB6-6058-65D9-A96487767693}"/>
                </a:ext>
              </a:extLst>
            </p:cNvPr>
            <p:cNvSpPr txBox="1"/>
            <p:nvPr/>
          </p:nvSpPr>
          <p:spPr>
            <a:xfrm>
              <a:off x="685800" y="27478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第三次浪潮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6E7C9A7-1CC7-330B-DE48-5C1A3EB9CF73}"/>
                </a:ext>
              </a:extLst>
            </p:cNvPr>
            <p:cNvSpPr txBox="1"/>
            <p:nvPr/>
          </p:nvSpPr>
          <p:spPr>
            <a:xfrm>
              <a:off x="2209800" y="2747863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2010</a:t>
              </a:r>
              <a:r>
                <a:rPr kumimoji="1" lang="zh-CN" altLang="en-US" dirty="0"/>
                <a:t>年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C7F28E5-B39A-6AE4-3919-65F82D31ABAB}"/>
                </a:ext>
              </a:extLst>
            </p:cNvPr>
            <p:cNvSpPr txBox="1"/>
            <p:nvPr/>
          </p:nvSpPr>
          <p:spPr>
            <a:xfrm>
              <a:off x="3278547" y="2761407"/>
              <a:ext cx="13388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物联网、云计算和大数据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9CF0-0931-56D5-270D-0A5262EB3585}"/>
                </a:ext>
              </a:extLst>
            </p:cNvPr>
            <p:cNvSpPr txBox="1"/>
            <p:nvPr/>
          </p:nvSpPr>
          <p:spPr>
            <a:xfrm>
              <a:off x="4802547" y="2761407"/>
              <a:ext cx="816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信息爆炸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CC64E8-ABC7-32C1-D2A7-A5EA812FB887}"/>
              </a:ext>
            </a:extLst>
          </p:cNvPr>
          <p:cNvGrpSpPr/>
          <p:nvPr/>
        </p:nvGrpSpPr>
        <p:grpSpPr>
          <a:xfrm>
            <a:off x="677750" y="5512099"/>
            <a:ext cx="7965519" cy="382876"/>
            <a:chOff x="685800" y="2747863"/>
            <a:chExt cx="5856524" cy="38287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1A2E5B8-1AE3-9BA3-0C63-70170E322A90}"/>
                </a:ext>
              </a:extLst>
            </p:cNvPr>
            <p:cNvSpPr txBox="1"/>
            <p:nvPr/>
          </p:nvSpPr>
          <p:spPr>
            <a:xfrm>
              <a:off x="685800" y="2747863"/>
              <a:ext cx="984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第四次浪潮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CE2A3DA-C92A-47E9-6AC7-9FC764B98B98}"/>
                </a:ext>
              </a:extLst>
            </p:cNvPr>
            <p:cNvSpPr txBox="1"/>
            <p:nvPr/>
          </p:nvSpPr>
          <p:spPr>
            <a:xfrm>
              <a:off x="2209800" y="2747863"/>
              <a:ext cx="649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2025</a:t>
              </a:r>
              <a:r>
                <a:rPr kumimoji="1" lang="zh-CN" altLang="en-US" dirty="0"/>
                <a:t>年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136EE26-EEAC-3113-1464-8F0FC036BBE9}"/>
                </a:ext>
              </a:extLst>
            </p:cNvPr>
            <p:cNvSpPr txBox="1"/>
            <p:nvPr/>
          </p:nvSpPr>
          <p:spPr>
            <a:xfrm>
              <a:off x="3278547" y="2761407"/>
              <a:ext cx="1202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ChatGPT</a:t>
              </a:r>
              <a:r>
                <a:rPr kumimoji="1" lang="zh-CN" altLang="en-US" dirty="0"/>
                <a:t>、</a:t>
              </a:r>
              <a:r>
                <a:rPr kumimoji="1" lang="en-US" altLang="zh-CN" dirty="0"/>
                <a:t>Sora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4D3DC72-777C-59AD-0280-7B338024D153}"/>
                </a:ext>
              </a:extLst>
            </p:cNvPr>
            <p:cNvSpPr txBox="1"/>
            <p:nvPr/>
          </p:nvSpPr>
          <p:spPr>
            <a:xfrm>
              <a:off x="4802547" y="2761407"/>
              <a:ext cx="1739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通用人工智能（</a:t>
              </a:r>
              <a:r>
                <a:rPr kumimoji="1" lang="en-US" altLang="zh-CN" dirty="0"/>
                <a:t>AGI</a:t>
              </a:r>
              <a:r>
                <a:rPr kumimoji="1" lang="zh-CN" altLang="en-US" dirty="0"/>
                <a:t>）</a:t>
              </a:r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4EEBCEB6-1A2E-3121-7701-7C14640A3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83915"/>
              </p:ext>
            </p:extLst>
          </p:nvPr>
        </p:nvGraphicFramePr>
        <p:xfrm>
          <a:off x="371385" y="2363822"/>
          <a:ext cx="7159875" cy="392113"/>
        </p:xfrm>
        <a:graphic>
          <a:graphicData uri="http://schemas.openxmlformats.org/drawingml/2006/table">
            <a:tbl>
              <a:tblPr/>
              <a:tblGrid>
                <a:gridCol w="1817866">
                  <a:extLst>
                    <a:ext uri="{9D8B030D-6E8A-4147-A177-3AD203B41FA5}">
                      <a16:colId xmlns:a16="http://schemas.microsoft.com/office/drawing/2014/main" val="2863222004"/>
                    </a:ext>
                  </a:extLst>
                </a:gridCol>
                <a:gridCol w="1838154">
                  <a:extLst>
                    <a:ext uri="{9D8B030D-6E8A-4147-A177-3AD203B41FA5}">
                      <a16:colId xmlns:a16="http://schemas.microsoft.com/office/drawing/2014/main" val="559530911"/>
                    </a:ext>
                  </a:extLst>
                </a:gridCol>
                <a:gridCol w="1921338">
                  <a:extLst>
                    <a:ext uri="{9D8B030D-6E8A-4147-A177-3AD203B41FA5}">
                      <a16:colId xmlns:a16="http://schemas.microsoft.com/office/drawing/2014/main" val="479739211"/>
                    </a:ext>
                  </a:extLst>
                </a:gridCol>
                <a:gridCol w="1582517">
                  <a:extLst>
                    <a:ext uri="{9D8B030D-6E8A-4147-A177-3AD203B41FA5}">
                      <a16:colId xmlns:a16="http://schemas.microsoft.com/office/drawing/2014/main" val="4022381698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信息化浪潮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发生时间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标志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解决问题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8539"/>
                  </a:ext>
                </a:extLst>
              </a:tr>
            </a:tbl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312F3A3F-4734-9C3D-57F5-D2FEDE1E13A1}"/>
              </a:ext>
            </a:extLst>
          </p:cNvPr>
          <p:cNvSpPr txBox="1">
            <a:spLocks noChangeArrowheads="1"/>
          </p:cNvSpPr>
          <p:nvPr/>
        </p:nvSpPr>
        <p:spPr>
          <a:xfrm>
            <a:off x="221429" y="610084"/>
            <a:ext cx="7962106" cy="48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zh-CN" altLang="en-US" sz="2000" dirty="0"/>
              <a:t>跨专业课是同学们了解某一专业的窗口。</a:t>
            </a:r>
          </a:p>
        </p:txBody>
      </p:sp>
    </p:spTree>
    <p:extLst>
      <p:ext uri="{BB962C8B-B14F-4D97-AF65-F5344CB8AC3E}">
        <p14:creationId xmlns:p14="http://schemas.microsoft.com/office/powerpoint/2010/main" val="83425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样式属性（</a:t>
            </a:r>
            <a:r>
              <a:rPr lang="en-US" altLang="zh-CN" sz="4800" b="1" dirty="0"/>
              <a:t>style</a:t>
            </a:r>
            <a:r>
              <a:rPr lang="zh-CN" altLang="en-US" dirty="0"/>
              <a:t> </a:t>
            </a:r>
            <a:r>
              <a:rPr lang="en-US" altLang="zh-CN" sz="4800" b="1" dirty="0"/>
              <a:t>property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077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&lt;p style=“</a:t>
            </a:r>
            <a:r>
              <a:rPr lang="en-US" sz="2800" b="1" dirty="0" err="1"/>
              <a:t>property:value</a:t>
            </a:r>
            <a:r>
              <a:rPr lang="en-US" sz="2800" b="1" dirty="0"/>
              <a:t>;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”&gt;Some text&lt;/p&gt;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语法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8991" y="3200400"/>
            <a:ext cx="34906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color:red;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background-color:blue;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background-image:some-image.jpg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padding:5px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margin:5px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display:block;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border-style:solid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border-color:black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border-width:1px;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814" y="2743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常用的样式属性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7608" y="5371647"/>
            <a:ext cx="301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border:solid black 1px;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4552" y="52653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简写</a:t>
            </a:r>
            <a:endParaRPr lang="en-US" sz="1600" dirty="0"/>
          </a:p>
        </p:txBody>
      </p:sp>
      <p:sp>
        <p:nvSpPr>
          <p:cNvPr id="7" name="右大括号 6"/>
          <p:cNvSpPr/>
          <p:nvPr/>
        </p:nvSpPr>
        <p:spPr>
          <a:xfrm>
            <a:off x="2919405" y="5282226"/>
            <a:ext cx="609600" cy="643354"/>
          </a:xfrm>
          <a:prstGeom prst="rightBrace">
            <a:avLst>
              <a:gd name="adj1" fmla="val 1469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67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71800" y="2590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/>
              <a:t>JUST</a:t>
            </a:r>
            <a:r>
              <a:rPr kumimoji="1" lang="zh-CN" altLang="en-US" sz="3200"/>
              <a:t> </a:t>
            </a:r>
            <a:r>
              <a:rPr kumimoji="1" lang="en-US" altLang="zh-CN" sz="3200"/>
              <a:t>DO</a:t>
            </a:r>
            <a:r>
              <a:rPr kumimoji="1" lang="zh-CN" altLang="en-US" sz="3200"/>
              <a:t> </a:t>
            </a:r>
            <a:r>
              <a:rPr kumimoji="1" lang="en-US" altLang="zh-CN" sz="3200"/>
              <a:t>IT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012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1.HTML</a:t>
            </a:r>
            <a:r>
              <a:rPr kumimoji="1" lang="zh-CN" altLang="en-US" dirty="0"/>
              <a:t>入门（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/>
              <a:t>2.CSS</a:t>
            </a:r>
            <a:r>
              <a:rPr kumimoji="1" lang="zh-CN" altLang="en-US" dirty="0"/>
              <a:t>入门（</a:t>
            </a:r>
            <a:r>
              <a:rPr kumimoji="1" lang="en-US" altLang="zh-CN" dirty="0"/>
              <a:t>2-3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/>
              <a:t>3.HTML5</a:t>
            </a:r>
            <a:r>
              <a:rPr kumimoji="1" lang="zh-CN" altLang="en-US" dirty="0"/>
              <a:t>入门（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/>
              <a:t>4.HTML5</a:t>
            </a:r>
            <a:r>
              <a:rPr kumimoji="1" lang="zh-CN" altLang="en-US" dirty="0"/>
              <a:t>基本功能（</a:t>
            </a:r>
            <a:r>
              <a:rPr kumimoji="1" lang="en-US" altLang="zh-CN" dirty="0"/>
              <a:t>5-6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/>
              <a:t>5.HTML5</a:t>
            </a:r>
            <a:r>
              <a:rPr kumimoji="1" lang="zh-CN" altLang="en-US" dirty="0"/>
              <a:t>高级用法（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网站设计及实现（</a:t>
            </a:r>
            <a:r>
              <a:rPr kumimoji="1" lang="en-US" altLang="zh-CN" dirty="0"/>
              <a:t>8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6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kumimoji="1" lang="zh-CN" altLang="en-US" b="1" dirty="0"/>
              <a:t>实验项目</a:t>
            </a:r>
            <a:endParaRPr kumimoji="1" lang="en-US" altLang="zh-CN" b="1" dirty="0"/>
          </a:p>
          <a:p>
            <a:pPr marL="411480" lvl="1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个实验</a:t>
            </a:r>
            <a:r>
              <a:rPr kumimoji="1" lang="en-US" altLang="zh-CN" dirty="0"/>
              <a:t>+1</a:t>
            </a:r>
            <a:r>
              <a:rPr kumimoji="1" lang="zh-CN" altLang="en-US" dirty="0"/>
              <a:t>个项目</a:t>
            </a:r>
            <a:r>
              <a:rPr kumimoji="1" lang="en-US" altLang="zh-CN" dirty="0"/>
              <a:t>【</a:t>
            </a:r>
            <a:r>
              <a:rPr kumimoji="1" lang="zh-CN" altLang="en-US" dirty="0"/>
              <a:t>网站制作</a:t>
            </a:r>
            <a:r>
              <a:rPr kumimoji="1" lang="en-US" altLang="zh-CN" dirty="0"/>
              <a:t>】</a:t>
            </a:r>
          </a:p>
          <a:p>
            <a:pPr marL="411480" lvl="1" indent="0">
              <a:buNone/>
            </a:pP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b="1" dirty="0"/>
              <a:t>实验报告</a:t>
            </a:r>
            <a:endParaRPr kumimoji="1" lang="en-US" altLang="zh-CN" b="1" dirty="0"/>
          </a:p>
          <a:p>
            <a:pPr marL="411480" lvl="1" indent="0">
              <a:buNone/>
            </a:pPr>
            <a:r>
              <a:rPr kumimoji="1" lang="zh-CN" altLang="en-US" dirty="0"/>
              <a:t>根据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实验报告模板</a:t>
            </a:r>
            <a:r>
              <a:rPr kumimoji="1" lang="en-US" altLang="zh-CN" dirty="0"/>
              <a:t>》</a:t>
            </a:r>
            <a:r>
              <a:rPr kumimoji="1" lang="zh-CN" altLang="en-US" dirty="0"/>
              <a:t>撰写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1</a:t>
            </a:r>
            <a:r>
              <a:rPr kumimoji="1" lang="zh-CN" altLang="en-US" dirty="0"/>
              <a:t>份实验报告</a:t>
            </a:r>
            <a:endParaRPr kumimoji="1" lang="en-US" altLang="zh-CN" dirty="0"/>
          </a:p>
          <a:p>
            <a:pPr marL="411480" lvl="1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实验报告只写</a:t>
            </a:r>
            <a:r>
              <a:rPr kumimoji="1" lang="en-US" altLang="zh-CN" b="1" dirty="0">
                <a:solidFill>
                  <a:srgbClr val="FF0000"/>
                </a:solidFill>
              </a:rPr>
              <a:t>【</a:t>
            </a:r>
            <a:r>
              <a:rPr kumimoji="1" lang="zh-CN" altLang="en-US" b="1" dirty="0">
                <a:solidFill>
                  <a:srgbClr val="FF0000"/>
                </a:solidFill>
              </a:rPr>
              <a:t>网站制作</a:t>
            </a:r>
            <a:r>
              <a:rPr kumimoji="1" lang="en-US" altLang="zh-CN" b="1" dirty="0">
                <a:solidFill>
                  <a:srgbClr val="FF0000"/>
                </a:solidFill>
              </a:rPr>
              <a:t>】</a:t>
            </a:r>
            <a:r>
              <a:rPr kumimoji="1" lang="zh-CN" altLang="en-US" dirty="0"/>
              <a:t>：制作过程、采用技术、心得体会</a:t>
            </a:r>
            <a:endParaRPr kumimoji="1" lang="en-US" altLang="zh-CN" dirty="0"/>
          </a:p>
          <a:p>
            <a:pPr marL="411480" lvl="1" indent="0">
              <a:buNone/>
            </a:pP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b="1" dirty="0"/>
              <a:t>提交时间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地点</a:t>
            </a:r>
            <a:endParaRPr kumimoji="1" lang="en-US" altLang="zh-CN" b="1" dirty="0"/>
          </a:p>
          <a:p>
            <a:pPr marL="411480" lvl="1" indent="0">
              <a:buNone/>
            </a:pPr>
            <a:r>
              <a:rPr kumimoji="1" lang="zh-CN" altLang="en-US" dirty="0"/>
              <a:t>第</a:t>
            </a:r>
            <a:r>
              <a:rPr kumimoji="1" lang="en-US" altLang="zh-CN" dirty="0"/>
              <a:t>10</a:t>
            </a:r>
            <a:r>
              <a:rPr kumimoji="1" lang="zh-CN" altLang="en-US" dirty="0"/>
              <a:t>周周五</a:t>
            </a:r>
            <a:r>
              <a:rPr kumimoji="1" lang="en-US" altLang="zh-CN" dirty="0"/>
              <a:t>17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00</a:t>
            </a:r>
            <a:r>
              <a:rPr kumimoji="1" lang="zh-CN" altLang="en-US" dirty="0"/>
              <a:t>之前，提交</a:t>
            </a:r>
            <a:r>
              <a:rPr kumimoji="1" lang="en-US" altLang="zh-CN" dirty="0"/>
              <a:t>pdf</a:t>
            </a:r>
            <a:r>
              <a:rPr kumimoji="1" lang="zh-CN" altLang="en-US" dirty="0"/>
              <a:t>版本到实验平台</a:t>
            </a:r>
            <a:r>
              <a:rPr kumimoji="1" lang="en-US" altLang="zh-CN" dirty="0"/>
              <a:t>【</a:t>
            </a:r>
            <a:r>
              <a:rPr kumimoji="1" lang="zh-CN" altLang="en-US" dirty="0"/>
              <a:t>主楼机房</a:t>
            </a:r>
            <a:r>
              <a:rPr kumimoji="1" lang="en-US" altLang="zh-CN" dirty="0"/>
              <a:t>】</a:t>
            </a:r>
          </a:p>
          <a:p>
            <a:pPr marL="411480" lvl="1" indent="0">
              <a:buNone/>
            </a:pP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b="1" dirty="0"/>
              <a:t>实验成绩</a:t>
            </a:r>
            <a:endParaRPr kumimoji="1" lang="en-US" altLang="zh-CN" b="1" dirty="0"/>
          </a:p>
          <a:p>
            <a:pPr marL="411480" lvl="1" indent="0">
              <a:buNone/>
            </a:pPr>
            <a:r>
              <a:rPr kumimoji="1" lang="zh-CN" altLang="en-US" dirty="0"/>
              <a:t>实验报告</a:t>
            </a:r>
            <a:r>
              <a:rPr kumimoji="1" lang="en-US" altLang="zh-CN" dirty="0"/>
              <a:t>50%+</a:t>
            </a:r>
            <a:r>
              <a:rPr kumimoji="1" lang="zh-CN" altLang="en-US" dirty="0"/>
              <a:t>项目评分</a:t>
            </a:r>
            <a:r>
              <a:rPr kumimoji="1" lang="en-US" altLang="zh-CN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99769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543800" cy="2593975"/>
          </a:xfrm>
        </p:spPr>
        <p:txBody>
          <a:bodyPr/>
          <a:lstStyle/>
          <a:p>
            <a:r>
              <a:rPr lang="zh-CN" altLang="en-US" dirty="0"/>
              <a:t>第一章</a:t>
            </a:r>
            <a:r>
              <a:rPr lang="en-US" dirty="0"/>
              <a:t>: HTML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" y="4114800"/>
            <a:ext cx="6461760" cy="2438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布局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标签及属性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列表和表格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表单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4275"/>
            <a:ext cx="7620000" cy="4800600"/>
          </a:xfrm>
        </p:spPr>
        <p:txBody>
          <a:bodyPr/>
          <a:lstStyle/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1980</a:t>
            </a:r>
            <a:r>
              <a:rPr lang="zh-CN" altLang="en-US" dirty="0"/>
              <a:t>年，英国计算机科学家</a:t>
            </a:r>
            <a:r>
              <a:rPr lang="zh-CN" altLang="en-US" dirty="0">
                <a:hlinkClick r:id="rId3" tooltip="蒂姆·伯纳斯-李"/>
              </a:rPr>
              <a:t>蒂姆</a:t>
            </a:r>
            <a:r>
              <a:rPr lang="en-US" altLang="zh-CN" dirty="0">
                <a:hlinkClick r:id="rId3" tooltip="蒂姆·伯纳斯-李"/>
              </a:rPr>
              <a:t>·</a:t>
            </a:r>
            <a:r>
              <a:rPr lang="zh-CN" altLang="en-US" dirty="0">
                <a:hlinkClick r:id="rId3" tooltip="蒂姆·伯纳斯-李"/>
              </a:rPr>
              <a:t>伯纳斯</a:t>
            </a:r>
            <a:r>
              <a:rPr lang="en-US" altLang="zh-CN" dirty="0">
                <a:hlinkClick r:id="rId3" tooltip="蒂姆·伯纳斯-李"/>
              </a:rPr>
              <a:t>-</a:t>
            </a:r>
            <a:r>
              <a:rPr lang="zh-CN" altLang="en-US" dirty="0">
                <a:hlinkClick r:id="rId3" tooltip="蒂姆·伯纳斯-李"/>
              </a:rPr>
              <a:t>李</a:t>
            </a:r>
            <a:r>
              <a:rPr lang="zh-CN" altLang="en-US" dirty="0"/>
              <a:t>（</a:t>
            </a:r>
            <a:r>
              <a:rPr lang="en-US" altLang="zh-CN" dirty="0"/>
              <a:t>Tim Berners-Lee</a:t>
            </a:r>
            <a:r>
              <a:rPr lang="zh-CN" altLang="en-US" dirty="0"/>
              <a:t>）在</a:t>
            </a:r>
            <a:r>
              <a:rPr lang="zh-CN" altLang="en-US" dirty="0">
                <a:hlinkClick r:id="rId4" tooltip="欧洲核子研究组织"/>
              </a:rPr>
              <a:t>欧洲核子研究中心</a:t>
            </a:r>
            <a:r>
              <a:rPr lang="zh-CN" altLang="en-US" dirty="0"/>
              <a:t>（</a:t>
            </a:r>
            <a:r>
              <a:rPr lang="en-US" altLang="zh-CN" dirty="0"/>
              <a:t>CERN</a:t>
            </a:r>
            <a:r>
              <a:rPr lang="zh-CN" altLang="en-US" dirty="0"/>
              <a:t>）工作期间，为方便研究人员之间共享文档，他提出并创建了原型系统</a:t>
            </a:r>
            <a:r>
              <a:rPr lang="en-US" altLang="zh-CN" dirty="0">
                <a:hlinkClick r:id="rId5"/>
              </a:rPr>
              <a:t>ENQUIRE</a:t>
            </a:r>
            <a:r>
              <a:rPr lang="zh-CN" altLang="en-US" dirty="0"/>
              <a:t>（查询），并在其中使用了</a:t>
            </a:r>
            <a:r>
              <a:rPr lang="zh-CN" altLang="en-US" dirty="0">
                <a:hlinkClick r:id="rId6" tooltip="超文本"/>
              </a:rPr>
              <a:t>超文本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en-US" altLang="zh-CN" dirty="0"/>
              <a:t>1989</a:t>
            </a:r>
            <a:r>
              <a:rPr lang="zh-CN" altLang="en-US" dirty="0"/>
              <a:t>年，</a:t>
            </a:r>
            <a:r>
              <a:rPr lang="en-US" altLang="zh-CN" dirty="0"/>
              <a:t> Berners</a:t>
            </a:r>
            <a:r>
              <a:rPr lang="zh-CN" altLang="en-US" dirty="0"/>
              <a:t>在一份备忘录中提出了一个基于</a:t>
            </a:r>
            <a:r>
              <a:rPr lang="zh-CN" altLang="en-US" dirty="0">
                <a:hlinkClick r:id="rId7" tooltip="互联网"/>
              </a:rPr>
              <a:t>互联网</a:t>
            </a:r>
            <a:r>
              <a:rPr lang="zh-CN" altLang="en-US" dirty="0"/>
              <a:t>的</a:t>
            </a:r>
            <a:r>
              <a:rPr lang="zh-CN" altLang="en-US" dirty="0">
                <a:hlinkClick r:id="rId6" tooltip="超文本"/>
              </a:rPr>
              <a:t>超文本</a:t>
            </a:r>
            <a:r>
              <a:rPr lang="zh-CN" altLang="en-US" dirty="0"/>
              <a:t>系统。他提出网页语言</a:t>
            </a:r>
            <a:r>
              <a:rPr lang="en-US" altLang="zh-CN" dirty="0"/>
              <a:t>HTML</a:t>
            </a:r>
            <a:r>
              <a:rPr lang="zh-CN" altLang="en-US" dirty="0"/>
              <a:t>并在</a:t>
            </a:r>
            <a:r>
              <a:rPr lang="en-US" altLang="zh-CN" dirty="0"/>
              <a:t>1990</a:t>
            </a:r>
            <a:r>
              <a:rPr lang="zh-CN" altLang="en-US" dirty="0"/>
              <a:t>年底编写出了浏览器和服务器软件。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701" y="4267200"/>
            <a:ext cx="4648200" cy="198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超文本</a:t>
            </a:r>
            <a:r>
              <a:rPr kumimoji="1" lang="en-US" altLang="zh-CN" dirty="0">
                <a:sym typeface="Wingdings"/>
              </a:rPr>
              <a:t>(</a:t>
            </a:r>
            <a:r>
              <a:rPr kumimoji="1" lang="en-US" altLang="zh-CN" dirty="0" err="1">
                <a:sym typeface="Wingdings"/>
              </a:rPr>
              <a:t>HyperText</a:t>
            </a:r>
            <a:r>
              <a:rPr kumimoji="1" lang="en-US" altLang="zh-CN" dirty="0">
                <a:sym typeface="Wingdings"/>
              </a:rPr>
              <a:t>)</a:t>
            </a:r>
            <a:r>
              <a:rPr kumimoji="1" lang="zh-CN" altLang="en-US" dirty="0">
                <a:sym typeface="Wingdings"/>
              </a:rPr>
              <a:t>：传统的文本是自上而下的，而超文本采用</a:t>
            </a:r>
            <a:r>
              <a:rPr kumimoji="1" lang="zh-CN" altLang="en-US" u="sng" dirty="0">
                <a:sym typeface="Wingdings"/>
              </a:rPr>
              <a:t>超链接</a:t>
            </a:r>
            <a:r>
              <a:rPr kumimoji="1" lang="zh-CN" altLang="en-US" dirty="0">
                <a:sym typeface="Wingdings"/>
              </a:rPr>
              <a:t>的方式，改变了传统文本的表达，提出了分支结构。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B52683B-8AE7-7F45-C54B-50CC14ED0D4F}"/>
              </a:ext>
            </a:extLst>
          </p:cNvPr>
          <p:cNvGrpSpPr/>
          <p:nvPr/>
        </p:nvGrpSpPr>
        <p:grpSpPr>
          <a:xfrm>
            <a:off x="6172200" y="3733800"/>
            <a:ext cx="1772313" cy="2849562"/>
            <a:chOff x="6172200" y="3733800"/>
            <a:chExt cx="1772313" cy="284956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382CB1-0901-39A9-2247-785BBC87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72200" y="3733800"/>
              <a:ext cx="1772313" cy="252095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2EDDDC8-E750-F114-7DED-5C763C49CF4A}"/>
                </a:ext>
              </a:extLst>
            </p:cNvPr>
            <p:cNvSpPr txBox="1"/>
            <p:nvPr/>
          </p:nvSpPr>
          <p:spPr>
            <a:xfrm>
              <a:off x="6388942" y="621403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万维网之父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6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产生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91109D8-6F38-0066-9E3F-FBDB582C40AD}"/>
              </a:ext>
            </a:extLst>
          </p:cNvPr>
          <p:cNvGrpSpPr/>
          <p:nvPr/>
        </p:nvGrpSpPr>
        <p:grpSpPr>
          <a:xfrm>
            <a:off x="6172200" y="3733800"/>
            <a:ext cx="1772313" cy="2849562"/>
            <a:chOff x="6172200" y="3733800"/>
            <a:chExt cx="1772313" cy="284956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200" y="3733800"/>
              <a:ext cx="1772313" cy="252095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46EEF3-732B-F26D-AE7E-F7F702600722}"/>
                </a:ext>
              </a:extLst>
            </p:cNvPr>
            <p:cNvSpPr txBox="1"/>
            <p:nvPr/>
          </p:nvSpPr>
          <p:spPr>
            <a:xfrm>
              <a:off x="6388942" y="621403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万维网之父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C446D20-F7DF-2479-9985-94B302E77090}"/>
              </a:ext>
            </a:extLst>
          </p:cNvPr>
          <p:cNvSpPr txBox="1"/>
          <p:nvPr/>
        </p:nvSpPr>
        <p:spPr>
          <a:xfrm>
            <a:off x="457200" y="2652764"/>
            <a:ext cx="721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第一个网站：</a:t>
            </a:r>
            <a:r>
              <a:rPr lang="en" altLang="zh-CN" dirty="0">
                <a:hlinkClick r:id="rId4"/>
              </a:rPr>
              <a:t>https://</a:t>
            </a:r>
            <a:r>
              <a:rPr lang="en" altLang="zh-CN" dirty="0" err="1">
                <a:hlinkClick r:id="rId4"/>
              </a:rPr>
              <a:t>info.cern.ch</a:t>
            </a:r>
            <a:r>
              <a:rPr lang="en" altLang="zh-CN" dirty="0">
                <a:hlinkClick r:id="rId4"/>
              </a:rPr>
              <a:t>/hypertext/WWW/</a:t>
            </a:r>
            <a:r>
              <a:rPr lang="en" altLang="zh-CN" dirty="0" err="1">
                <a:hlinkClick r:id="rId4"/>
              </a:rPr>
              <a:t>TheProject.html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0659EE-D3CD-F907-0222-2C750B137523}"/>
              </a:ext>
            </a:extLst>
          </p:cNvPr>
          <p:cNvSpPr txBox="1"/>
          <p:nvPr/>
        </p:nvSpPr>
        <p:spPr>
          <a:xfrm>
            <a:off x="457200" y="31243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运行在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一台位于</a:t>
            </a:r>
            <a:r>
              <a:rPr lang="en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CERN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计算机上。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CC522-03C8-C39C-BFF9-F981ED65E107}"/>
              </a:ext>
            </a:extLst>
          </p:cNvPr>
          <p:cNvSpPr txBox="1"/>
          <p:nvPr/>
        </p:nvSpPr>
        <p:spPr>
          <a:xfrm>
            <a:off x="457200" y="1417638"/>
            <a:ext cx="8194487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/>
              <a:t>Berners</a:t>
            </a:r>
            <a:r>
              <a:rPr lang="zh-CN" altLang="en-US" dirty="0"/>
              <a:t>基于</a:t>
            </a:r>
            <a:r>
              <a:rPr lang="en-US" altLang="zh-CN" dirty="0"/>
              <a:t>ENQUIRE</a:t>
            </a:r>
            <a:r>
              <a:rPr lang="zh-CN" altLang="en-US" dirty="0"/>
              <a:t>软件创建了万维网（</a:t>
            </a:r>
            <a:r>
              <a:rPr lang="en" altLang="zh-CN" b="1" dirty="0">
                <a:solidFill>
                  <a:srgbClr val="D62526"/>
                </a:solidFill>
              </a:rPr>
              <a:t> </a:t>
            </a:r>
            <a:r>
              <a:rPr lang="en" altLang="zh-CN" b="1" dirty="0" err="1">
                <a:solidFill>
                  <a:srgbClr val="D62526"/>
                </a:solidFill>
              </a:rPr>
              <a:t>WorldWideWeb</a:t>
            </a:r>
            <a:r>
              <a:rPr lang="en" altLang="zh-CN" b="1" dirty="0">
                <a:solidFill>
                  <a:srgbClr val="D62526"/>
                </a:solidFill>
              </a:rPr>
              <a:t> </a:t>
            </a:r>
            <a:r>
              <a:rPr lang="zh-CN" altLang="en-US" b="1" dirty="0">
                <a:solidFill>
                  <a:srgbClr val="D62526"/>
                </a:solidFill>
              </a:rPr>
              <a:t>，</a:t>
            </a:r>
            <a:r>
              <a:rPr lang="en-US" altLang="zh-CN" b="1" dirty="0">
                <a:solidFill>
                  <a:srgbClr val="D62526"/>
                </a:solidFill>
              </a:rPr>
              <a:t>WWW</a:t>
            </a:r>
            <a:r>
              <a:rPr lang="zh-CN" altLang="en-US" dirty="0"/>
              <a:t>），设计了：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FF63-FD76-8919-9B79-6DF393DDAA5B}"/>
              </a:ext>
            </a:extLst>
          </p:cNvPr>
          <p:cNvSpPr txBox="1"/>
          <p:nvPr/>
        </p:nvSpPr>
        <p:spPr>
          <a:xfrm>
            <a:off x="457200" y="1868713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第一个网页浏览器：</a:t>
            </a:r>
            <a:r>
              <a:rPr lang="en" altLang="zh-CN" b="1" dirty="0" err="1">
                <a:solidFill>
                  <a:srgbClr val="D62526"/>
                </a:solidFill>
              </a:rPr>
              <a:t>WorldWideWeb</a:t>
            </a:r>
            <a:endParaRPr kumimoji="1" lang="zh-CN" altLang="en-US" b="1" dirty="0">
              <a:solidFill>
                <a:srgbClr val="D6252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2BD902-C749-C108-51A9-CB3C3D7223B4}"/>
              </a:ext>
            </a:extLst>
          </p:cNvPr>
          <p:cNvSpPr txBox="1"/>
          <p:nvPr/>
        </p:nvSpPr>
        <p:spPr>
          <a:xfrm>
            <a:off x="457200" y="2260738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第一个网页服务器：</a:t>
            </a:r>
            <a:r>
              <a:rPr lang="en" altLang="zh-CN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CERN httpd</a:t>
            </a:r>
            <a:r>
              <a:rPr lang="zh-CN" alt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httpd-</a:t>
            </a:r>
            <a:r>
              <a:rPr lang="zh-CN" alt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超文本传输协议守护进程）</a:t>
            </a:r>
            <a:endParaRPr kumimoji="1" lang="zh-CN" altLang="en-US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88B9B9-D15B-2424-4CD4-B5F39F1C0D9B}"/>
              </a:ext>
            </a:extLst>
          </p:cNvPr>
          <p:cNvGrpSpPr/>
          <p:nvPr/>
        </p:nvGrpSpPr>
        <p:grpSpPr>
          <a:xfrm>
            <a:off x="580932" y="3789327"/>
            <a:ext cx="5003073" cy="2811130"/>
            <a:chOff x="580932" y="3789327"/>
            <a:chExt cx="5003073" cy="281113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F13AF65-CFFF-8012-F682-23A61174B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932" y="3789327"/>
              <a:ext cx="5003073" cy="24652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A962AE-0146-0406-CB79-53F520CEA1A4}"/>
                </a:ext>
              </a:extLst>
            </p:cNvPr>
            <p:cNvSpPr txBox="1"/>
            <p:nvPr/>
          </p:nvSpPr>
          <p:spPr>
            <a:xfrm>
              <a:off x="2714418" y="623112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HTML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841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D103D8B4-CC02-ECEA-609B-DB3107BBDE4D}"/>
              </a:ext>
            </a:extLst>
          </p:cNvPr>
          <p:cNvSpPr/>
          <p:nvPr/>
        </p:nvSpPr>
        <p:spPr>
          <a:xfrm>
            <a:off x="381000" y="1676400"/>
            <a:ext cx="7696200" cy="381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2719"/>
            <a:ext cx="2819400" cy="50153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en-US" altLang="zh-CN" sz="2800" dirty="0"/>
              <a:t>HTML</a:t>
            </a:r>
            <a:r>
              <a:rPr kumimoji="1" lang="zh-CN" altLang="en-US" sz="2800" dirty="0"/>
              <a:t>三大组织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673" y="2063629"/>
            <a:ext cx="7010400" cy="336165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kumimoji="1" lang="en-US" altLang="zh-CN" sz="2800" b="1" dirty="0">
                <a:solidFill>
                  <a:srgbClr val="FF0000"/>
                </a:solidFill>
              </a:rPr>
              <a:t>IETF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（互联网工程任务组）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维护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1.0</a:t>
            </a:r>
            <a:r>
              <a:rPr kumimoji="1" lang="zh-CN" altLang="en-US" dirty="0"/>
              <a:t>，起草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2.0</a:t>
            </a:r>
          </a:p>
          <a:p>
            <a:pPr marL="114300" indent="0">
              <a:buNone/>
            </a:pPr>
            <a:r>
              <a:rPr kumimoji="1" lang="en-US" altLang="zh-CN" sz="2800" b="1" dirty="0">
                <a:solidFill>
                  <a:srgbClr val="FF0000"/>
                </a:solidFill>
              </a:rPr>
              <a:t>W3C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（万维网联盟）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维护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1.0——HTML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4.01</a:t>
            </a:r>
          </a:p>
          <a:p>
            <a:r>
              <a:rPr kumimoji="1" lang="zh-CN" altLang="en-US" dirty="0"/>
              <a:t>维护</a:t>
            </a:r>
            <a:r>
              <a:rPr kumimoji="1" lang="en-US" altLang="zh-CN" dirty="0"/>
              <a:t>XHTML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1.0——XHTML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2.0</a:t>
            </a:r>
          </a:p>
          <a:p>
            <a:r>
              <a:rPr kumimoji="1" lang="zh-CN" altLang="en-US" dirty="0"/>
              <a:t>维护</a:t>
            </a:r>
            <a:r>
              <a:rPr kumimoji="1" lang="en-US" altLang="zh-CN" dirty="0"/>
              <a:t>HTML5</a:t>
            </a:r>
          </a:p>
          <a:p>
            <a:pPr marL="114300" indent="0">
              <a:buNone/>
            </a:pPr>
            <a:r>
              <a:rPr kumimoji="1" lang="en-US" altLang="zh-CN" sz="2800" b="1" dirty="0">
                <a:solidFill>
                  <a:srgbClr val="FF0000"/>
                </a:solidFill>
              </a:rPr>
              <a:t>WHATWG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（网页超文本应用技术工作小组）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起草</a:t>
            </a:r>
            <a:r>
              <a:rPr kumimoji="1" lang="en-US" altLang="zh-CN" dirty="0"/>
              <a:t>HTML5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413BBF2-78A4-1D17-292B-DCCCECE6552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HTML</a:t>
            </a:r>
            <a:r>
              <a:rPr kumimoji="1" lang="zh-CN" altLang="en-US"/>
              <a:t>发展历程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9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1600200"/>
            <a:ext cx="1812560" cy="8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1993(IETF)</a:t>
            </a:r>
          </a:p>
          <a:p>
            <a:pPr algn="ctr"/>
            <a:r>
              <a:rPr kumimoji="1" lang="en-US" altLang="zh-CN" sz="2400"/>
              <a:t>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1.0</a:t>
            </a:r>
            <a:endParaRPr kumimoji="1"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2332220" y="1600200"/>
            <a:ext cx="1812560" cy="8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1995(W3C)</a:t>
            </a:r>
          </a:p>
          <a:p>
            <a:pPr algn="ctr"/>
            <a:r>
              <a:rPr kumimoji="1" lang="en-US" altLang="zh-CN" sz="2400"/>
              <a:t>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2.0</a:t>
            </a:r>
            <a:endParaRPr kumimoji="1"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4359640" y="1600200"/>
            <a:ext cx="1812560" cy="8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1996(W3C)</a:t>
            </a:r>
          </a:p>
          <a:p>
            <a:pPr algn="ctr"/>
            <a:r>
              <a:rPr kumimoji="1" lang="en-US" altLang="zh-CN" sz="2400"/>
              <a:t>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3.2</a:t>
            </a:r>
            <a:endParaRPr kumimoji="1"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6387060" y="1600200"/>
            <a:ext cx="1812560" cy="8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1997(W3C)</a:t>
            </a:r>
          </a:p>
          <a:p>
            <a:pPr algn="ctr"/>
            <a:r>
              <a:rPr kumimoji="1" lang="en-US" altLang="zh-CN" sz="2400"/>
              <a:t>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4.0</a:t>
            </a:r>
            <a:endParaRPr kumimoji="1" lang="zh-CN" altLang="en-US" sz="2400"/>
          </a:p>
        </p:txBody>
      </p:sp>
      <p:sp>
        <p:nvSpPr>
          <p:cNvPr id="9" name="圆角矩形 8"/>
          <p:cNvSpPr/>
          <p:nvPr/>
        </p:nvSpPr>
        <p:spPr>
          <a:xfrm>
            <a:off x="304800" y="3417131"/>
            <a:ext cx="1812560" cy="8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1999(W3C)</a:t>
            </a:r>
          </a:p>
          <a:p>
            <a:pPr algn="ctr"/>
            <a:r>
              <a:rPr kumimoji="1" lang="en-US" altLang="zh-CN" sz="2400"/>
              <a:t>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4.01</a:t>
            </a:r>
            <a:endParaRPr kumimoji="1" lang="zh-CN" altLang="en-US" sz="2400"/>
          </a:p>
        </p:txBody>
      </p:sp>
      <p:sp>
        <p:nvSpPr>
          <p:cNvPr id="10" name="圆角矩形 9"/>
          <p:cNvSpPr/>
          <p:nvPr/>
        </p:nvSpPr>
        <p:spPr>
          <a:xfrm>
            <a:off x="2332220" y="3417131"/>
            <a:ext cx="1812560" cy="8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2000(W3C)</a:t>
            </a:r>
          </a:p>
          <a:p>
            <a:pPr algn="ctr"/>
            <a:r>
              <a:rPr kumimoji="1" lang="en-US" altLang="zh-CN" sz="2400"/>
              <a:t>XHTML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1.0</a:t>
            </a:r>
            <a:endParaRPr kumimoji="1"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4359640" y="3417131"/>
            <a:ext cx="1812560" cy="84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2001(W3C)</a:t>
            </a:r>
          </a:p>
          <a:p>
            <a:pPr algn="ctr"/>
            <a:r>
              <a:rPr kumimoji="1" lang="en-US" altLang="zh-CN" sz="2400"/>
              <a:t>XHTML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1.1</a:t>
            </a:r>
            <a:endParaRPr kumimoji="1" lang="zh-CN" altLang="en-US" sz="2400"/>
          </a:p>
        </p:txBody>
      </p:sp>
      <p:sp>
        <p:nvSpPr>
          <p:cNvPr id="12" name="圆角矩形 11"/>
          <p:cNvSpPr/>
          <p:nvPr/>
        </p:nvSpPr>
        <p:spPr>
          <a:xfrm>
            <a:off x="6387060" y="3417131"/>
            <a:ext cx="1812560" cy="8419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XHTML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2.0</a:t>
            </a:r>
            <a:endParaRPr kumimoji="1"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101183" y="5236294"/>
            <a:ext cx="2231037" cy="9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2004(WHATWG)</a:t>
            </a:r>
          </a:p>
          <a:p>
            <a:pPr algn="ctr"/>
            <a:r>
              <a:rPr kumimoji="1" lang="en-US" altLang="zh-CN" sz="2400"/>
              <a:t>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5(</a:t>
            </a:r>
            <a:r>
              <a:rPr kumimoji="1" lang="zh-CN" altLang="en-US" sz="2400"/>
              <a:t>草案</a:t>
            </a:r>
            <a:r>
              <a:rPr kumimoji="1" lang="en-US" altLang="zh-CN" sz="2400"/>
              <a:t>)</a:t>
            </a:r>
            <a:endParaRPr kumimoji="1" lang="zh-CN" altLang="en-US" sz="2400"/>
          </a:p>
        </p:txBody>
      </p:sp>
      <p:sp>
        <p:nvSpPr>
          <p:cNvPr id="15" name="圆角矩形 14"/>
          <p:cNvSpPr/>
          <p:nvPr/>
        </p:nvSpPr>
        <p:spPr>
          <a:xfrm>
            <a:off x="2884669" y="5238528"/>
            <a:ext cx="2027420" cy="941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2008(</a:t>
            </a:r>
            <a:r>
              <a:rPr kumimoji="1" lang="zh-CN" altLang="en-US" sz="2400"/>
              <a:t>合并</a:t>
            </a:r>
            <a:r>
              <a:rPr kumimoji="1" lang="en-US" altLang="zh-CN" sz="2400"/>
              <a:t>)</a:t>
            </a:r>
          </a:p>
          <a:p>
            <a:pPr algn="ctr"/>
            <a:r>
              <a:rPr kumimoji="1" lang="en-US" altLang="zh-CN" sz="2400"/>
              <a:t>HTML</a:t>
            </a:r>
            <a:r>
              <a:rPr kumimoji="1" lang="zh-CN" altLang="en-US" sz="2400"/>
              <a:t> </a:t>
            </a:r>
            <a:r>
              <a:rPr kumimoji="1" lang="en-US" altLang="zh-CN" sz="2400"/>
              <a:t>5(</a:t>
            </a:r>
            <a:r>
              <a:rPr kumimoji="1" lang="zh-CN" altLang="en-US" sz="2400"/>
              <a:t>正式</a:t>
            </a:r>
            <a:r>
              <a:rPr kumimoji="1" lang="en-US" altLang="zh-CN" sz="2400"/>
              <a:t>)</a:t>
            </a:r>
            <a:endParaRPr kumimoji="1" lang="zh-CN" altLang="en-US" sz="2400"/>
          </a:p>
        </p:txBody>
      </p:sp>
      <p:sp>
        <p:nvSpPr>
          <p:cNvPr id="16" name="圆角矩形 15"/>
          <p:cNvSpPr/>
          <p:nvPr/>
        </p:nvSpPr>
        <p:spPr>
          <a:xfrm>
            <a:off x="5463548" y="5288428"/>
            <a:ext cx="1812560" cy="841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2014(W3C)</a:t>
            </a:r>
          </a:p>
          <a:p>
            <a:pPr algn="ctr"/>
            <a:r>
              <a:rPr kumimoji="1" lang="en-US" altLang="zh-CN" sz="2400"/>
              <a:t>HTML5</a:t>
            </a:r>
            <a:r>
              <a:rPr kumimoji="1" lang="zh-CN" altLang="en-US" sz="2400"/>
              <a:t>标准</a:t>
            </a:r>
          </a:p>
        </p:txBody>
      </p:sp>
      <p:cxnSp>
        <p:nvCxnSpPr>
          <p:cNvPr id="18" name="直线箭头连接符 17"/>
          <p:cNvCxnSpPr>
            <a:stCxn id="4" idx="3"/>
            <a:endCxn id="6" idx="1"/>
          </p:cNvCxnSpPr>
          <p:nvPr/>
        </p:nvCxnSpPr>
        <p:spPr>
          <a:xfrm>
            <a:off x="2117360" y="2021176"/>
            <a:ext cx="21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3"/>
            <a:endCxn id="7" idx="1"/>
          </p:cNvCxnSpPr>
          <p:nvPr/>
        </p:nvCxnSpPr>
        <p:spPr>
          <a:xfrm>
            <a:off x="4144780" y="2021176"/>
            <a:ext cx="21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7" idx="3"/>
            <a:endCxn id="8" idx="1"/>
          </p:cNvCxnSpPr>
          <p:nvPr/>
        </p:nvCxnSpPr>
        <p:spPr>
          <a:xfrm>
            <a:off x="6172200" y="2021176"/>
            <a:ext cx="21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9" idx="0"/>
          </p:cNvCxnSpPr>
          <p:nvPr/>
        </p:nvCxnSpPr>
        <p:spPr>
          <a:xfrm rot="5400000">
            <a:off x="3764720" y="-111489"/>
            <a:ext cx="974980" cy="6082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9" idx="3"/>
            <a:endCxn id="10" idx="1"/>
          </p:cNvCxnSpPr>
          <p:nvPr/>
        </p:nvCxnSpPr>
        <p:spPr>
          <a:xfrm>
            <a:off x="2117360" y="3838107"/>
            <a:ext cx="21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0" idx="3"/>
            <a:endCxn id="11" idx="1"/>
          </p:cNvCxnSpPr>
          <p:nvPr/>
        </p:nvCxnSpPr>
        <p:spPr>
          <a:xfrm>
            <a:off x="4144780" y="3838107"/>
            <a:ext cx="21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1" idx="3"/>
            <a:endCxn id="12" idx="1"/>
          </p:cNvCxnSpPr>
          <p:nvPr/>
        </p:nvCxnSpPr>
        <p:spPr>
          <a:xfrm>
            <a:off x="6172200" y="3838107"/>
            <a:ext cx="21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9" idx="2"/>
            <a:endCxn id="13" idx="0"/>
          </p:cNvCxnSpPr>
          <p:nvPr/>
        </p:nvCxnSpPr>
        <p:spPr>
          <a:xfrm>
            <a:off x="1211080" y="4259082"/>
            <a:ext cx="5622" cy="9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3" idx="3"/>
            <a:endCxn id="15" idx="1"/>
          </p:cNvCxnSpPr>
          <p:nvPr/>
        </p:nvCxnSpPr>
        <p:spPr>
          <a:xfrm>
            <a:off x="2332220" y="5709405"/>
            <a:ext cx="552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3"/>
            <a:endCxn id="16" idx="1"/>
          </p:cNvCxnSpPr>
          <p:nvPr/>
        </p:nvCxnSpPr>
        <p:spPr>
          <a:xfrm flipV="1">
            <a:off x="4912089" y="5709404"/>
            <a:ext cx="55145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2" idx="2"/>
            <a:endCxn id="15" idx="0"/>
          </p:cNvCxnSpPr>
          <p:nvPr/>
        </p:nvCxnSpPr>
        <p:spPr>
          <a:xfrm rot="5400000">
            <a:off x="5106137" y="3051325"/>
            <a:ext cx="979446" cy="3394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096000" y="2960936"/>
            <a:ext cx="42597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分歧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203163" y="4271930"/>
            <a:ext cx="42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分化点</a:t>
            </a: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发展历程</a:t>
            </a:r>
          </a:p>
        </p:txBody>
      </p:sp>
    </p:spTree>
    <p:extLst>
      <p:ext uri="{BB962C8B-B14F-4D97-AF65-F5344CB8AC3E}">
        <p14:creationId xmlns:p14="http://schemas.microsoft.com/office/powerpoint/2010/main" val="1608977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10913</TotalTime>
  <Words>1551</Words>
  <Application>Microsoft Macintosh PowerPoint</Application>
  <PresentationFormat>全屏显示(4:3)</PresentationFormat>
  <Paragraphs>227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DengXian</vt:lpstr>
      <vt:lpstr>Arial</vt:lpstr>
      <vt:lpstr>Calibri</vt:lpstr>
      <vt:lpstr>Cambria</vt:lpstr>
      <vt:lpstr>Wingdings</vt:lpstr>
      <vt:lpstr>Adjacency</vt:lpstr>
      <vt:lpstr>HTML5 简单网页制作</vt:lpstr>
      <vt:lpstr>PowerPoint 演示文稿</vt:lpstr>
      <vt:lpstr>实验内容</vt:lpstr>
      <vt:lpstr>实验要求</vt:lpstr>
      <vt:lpstr>第一章: HTML入门</vt:lpstr>
      <vt:lpstr>HTML产生</vt:lpstr>
      <vt:lpstr>HTML产生</vt:lpstr>
      <vt:lpstr>HTML三大组织</vt:lpstr>
      <vt:lpstr>HTML发展历程</vt:lpstr>
      <vt:lpstr>HTML是什么?</vt:lpstr>
      <vt:lpstr>HTML 布局</vt:lpstr>
      <vt:lpstr>HTML——标签</vt:lpstr>
      <vt:lpstr>块级标签</vt:lpstr>
      <vt:lpstr>内联标签</vt:lpstr>
      <vt:lpstr>单标签——Singleton </vt:lpstr>
      <vt:lpstr>Img 标签</vt:lpstr>
      <vt:lpstr>标签属性</vt:lpstr>
      <vt:lpstr>标签通用属性</vt:lpstr>
      <vt:lpstr>HTML样式设计（CSS | style）</vt:lpstr>
      <vt:lpstr>样式属性（style property）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逸飞 肖</cp:lastModifiedBy>
  <cp:revision>241</cp:revision>
  <dcterms:created xsi:type="dcterms:W3CDTF">2013-01-08T19:32:11Z</dcterms:created>
  <dcterms:modified xsi:type="dcterms:W3CDTF">2024-02-26T10:36:43Z</dcterms:modified>
</cp:coreProperties>
</file>