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64" r:id="rId6"/>
    <p:sldId id="269" r:id="rId7"/>
    <p:sldId id="259" r:id="rId8"/>
    <p:sldId id="261" r:id="rId9"/>
    <p:sldId id="262" r:id="rId10"/>
    <p:sldId id="260" r:id="rId11"/>
    <p:sldId id="267" r:id="rId12"/>
    <p:sldId id="263" r:id="rId13"/>
    <p:sldId id="268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8"/>
  </p:normalViewPr>
  <p:slideViewPr>
    <p:cSldViewPr>
      <p:cViewPr varScale="1">
        <p:scale>
          <a:sx n="117" d="100"/>
          <a:sy n="117" d="100"/>
        </p:scale>
        <p:origin x="124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D09CC-09D5-DB47-96B6-03F235D13A9E}" type="datetimeFigureOut">
              <a:t>2024/3/2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105E8-1D71-0B4C-8F75-7645561223D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9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105E8-1D71-0B4C-8F75-7645561223D9}" type="slidenum"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657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3/2/24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3/2/24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3/2/24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3/2/24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39FA024-4FCE-4315-9AF9-F3C1886B8174}" type="datetimeFigureOut">
              <a:rPr lang="en-US" smtClean="0"/>
              <a:t>3/2/24</a:t>
            </a:fld>
            <a:endParaRPr 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twitter.github.com/bootstrap/" TargetMode="External"/><Relationship Id="rId13" Type="http://schemas.openxmlformats.org/officeDocument/2006/relationships/image" Target="../media/image17.png"/><Relationship Id="rId18" Type="http://schemas.openxmlformats.org/officeDocument/2006/relationships/hyperlink" Target="http://semantic-ui.com/" TargetMode="External"/><Relationship Id="rId3" Type="http://schemas.openxmlformats.org/officeDocument/2006/relationships/image" Target="../media/image12.jpeg"/><Relationship Id="rId21" Type="http://schemas.openxmlformats.org/officeDocument/2006/relationships/image" Target="../media/image21.png"/><Relationship Id="rId7" Type="http://schemas.openxmlformats.org/officeDocument/2006/relationships/image" Target="../media/image14.jpeg"/><Relationship Id="rId12" Type="http://schemas.openxmlformats.org/officeDocument/2006/relationships/hyperlink" Target="http://foundation.zurb.com/" TargetMode="External"/><Relationship Id="rId17" Type="http://schemas.openxmlformats.org/officeDocument/2006/relationships/image" Target="../media/image19.gif"/><Relationship Id="rId2" Type="http://schemas.openxmlformats.org/officeDocument/2006/relationships/hyperlink" Target="http://www.blueprintcss.org/" TargetMode="External"/><Relationship Id="rId16" Type="http://schemas.openxmlformats.org/officeDocument/2006/relationships/hyperlink" Target="http://groundworkcss.github.com/" TargetMode="External"/><Relationship Id="rId20" Type="http://schemas.openxmlformats.org/officeDocument/2006/relationships/hyperlink" Target="http://purecs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uetrip.org/" TargetMode="External"/><Relationship Id="rId11" Type="http://schemas.openxmlformats.org/officeDocument/2006/relationships/image" Target="../media/image16.jpe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hyperlink" Target="http://susy.oddbird.net/" TargetMode="External"/><Relationship Id="rId19" Type="http://schemas.openxmlformats.org/officeDocument/2006/relationships/image" Target="../media/image20.png"/><Relationship Id="rId4" Type="http://schemas.openxmlformats.org/officeDocument/2006/relationships/hyperlink" Target="http://www.unsemantic.com/" TargetMode="External"/><Relationship Id="rId9" Type="http://schemas.openxmlformats.org/officeDocument/2006/relationships/image" Target="../media/image15.jpeg"/><Relationship Id="rId14" Type="http://schemas.openxmlformats.org/officeDocument/2006/relationships/hyperlink" Target="http://imperavi.com/kube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1222375"/>
          </a:xfrm>
        </p:spPr>
        <p:txBody>
          <a:bodyPr/>
          <a:lstStyle/>
          <a:p>
            <a:r>
              <a:rPr lang="zh-CN" altLang="en-US" sz="6000" dirty="0"/>
              <a:t>第二章：</a:t>
            </a:r>
            <a:r>
              <a:rPr lang="en-US" sz="6000" dirty="0"/>
              <a:t>CSS</a:t>
            </a:r>
            <a:r>
              <a:rPr lang="zh-CN" altLang="en-US" sz="6000"/>
              <a:t>简介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005739"/>
            <a:ext cx="6461760" cy="1066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CSS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基本概念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Div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 Class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CSS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和 样式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高级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4A6490-A00B-613E-C07B-ECE1E9F94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47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1645870"/>
            <a:ext cx="784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CSS 规则由两个主要的部分构成：选择器</a:t>
            </a:r>
            <a:r>
              <a:rPr lang="zh-CN" altLang="en-US" sz="2400" dirty="0">
                <a:latin typeface="Arial" charset="0"/>
              </a:rPr>
              <a:t>（</a:t>
            </a:r>
            <a:r>
              <a:rPr lang="en-US" altLang="zh-CN" sz="2400" dirty="0">
                <a:latin typeface="Arial" charset="0"/>
              </a:rPr>
              <a:t>Selector</a:t>
            </a:r>
            <a:r>
              <a:rPr lang="zh-CN" altLang="en-US" sz="2400" dirty="0">
                <a:latin typeface="Arial" charset="0"/>
              </a:rPr>
              <a:t>）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，以及一条或多条声明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Declaration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）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: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https://7n.w3cschool.cn/statics/images/course/select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63" y="2705100"/>
            <a:ext cx="6922674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CSS </a:t>
            </a:r>
            <a:r>
              <a:rPr lang="zh-CN" altLang="en-US" sz="4000" dirty="0"/>
              <a:t>语法</a:t>
            </a:r>
            <a:endParaRPr 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66725E-3CCF-5C85-F51D-9EBDE2C81CE6}"/>
              </a:ext>
            </a:extLst>
          </p:cNvPr>
          <p:cNvSpPr txBox="1"/>
          <p:nvPr/>
        </p:nvSpPr>
        <p:spPr>
          <a:xfrm>
            <a:off x="457200" y="4381133"/>
            <a:ext cx="762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选择器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：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通常是需要改变样式的 HTML 元素。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声明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：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由一个属性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、一个冒号和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一个值组成。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37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盒子模型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1828800"/>
            <a:ext cx="68072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79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CSS </a:t>
            </a:r>
            <a:r>
              <a:rPr lang="zh-CN" altLang="en-US" sz="4000" dirty="0"/>
              <a:t>语法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842195"/>
            <a:ext cx="49601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&lt;div id=“header” class=“space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anotherclass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”&gt;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	&lt;!—your code for the header div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&lt;/div&gt;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1447800"/>
            <a:ext cx="381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文件中，我们使用</a:t>
            </a:r>
            <a:r>
              <a:rPr lang="en-US" dirty="0"/>
              <a:t> id </a:t>
            </a:r>
            <a:r>
              <a:rPr lang="zh-CN" altLang="en-US" dirty="0"/>
              <a:t>和 </a:t>
            </a:r>
            <a:r>
              <a:rPr lang="en-US" dirty="0"/>
              <a:t>class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" y="3058758"/>
            <a:ext cx="4294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CSS</a:t>
            </a:r>
            <a:r>
              <a:rPr lang="zh-CN" altLang="en-US" dirty="0"/>
              <a:t>文件中，我们定义对应的 </a:t>
            </a:r>
            <a:r>
              <a:rPr lang="en-US" altLang="zh-CN" dirty="0"/>
              <a:t>id</a:t>
            </a:r>
            <a:r>
              <a:rPr lang="zh-CN" altLang="en-US" dirty="0"/>
              <a:t> 和 </a:t>
            </a:r>
            <a:r>
              <a:rPr lang="en-US" altLang="zh-CN" dirty="0"/>
              <a:t>class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3570835"/>
            <a:ext cx="2806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#header{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width:800px;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height: 100px;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background:#000;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" y="5189988"/>
            <a:ext cx="3108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.space{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margin-bottom:10px;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pic>
        <p:nvPicPr>
          <p:cNvPr id="2050" name="Picture 2" descr="C:\Users\Brad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788" y="3810000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417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CSS</a:t>
            </a:r>
            <a:r>
              <a:rPr kumimoji="1" lang="zh-CN" altLang="en-US" dirty="0"/>
              <a:t>框架</a:t>
            </a:r>
          </a:p>
        </p:txBody>
      </p:sp>
      <p:pic>
        <p:nvPicPr>
          <p:cNvPr id="2050" name="Picture 2" descr="lueprin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102948"/>
            <a:ext cx="271462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nsemantic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6102948"/>
            <a:ext cx="271462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uetrip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931373"/>
            <a:ext cx="271462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ootstrap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931373"/>
            <a:ext cx="271462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sy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748" y="3759798"/>
            <a:ext cx="271462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oundation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59798"/>
            <a:ext cx="271462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ube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88223"/>
            <a:ext cx="271462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roundwork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88223"/>
            <a:ext cx="271462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mantic ui">
            <a:hlinkClick r:id="rId18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16648"/>
            <a:ext cx="271462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urecss">
            <a:hlinkClick r:id="rId20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16648"/>
            <a:ext cx="271462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07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练习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71800" y="28956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/>
              <a:t>Just</a:t>
            </a:r>
            <a:r>
              <a:rPr kumimoji="1" lang="zh-CN" altLang="en-US" sz="4000"/>
              <a:t> </a:t>
            </a:r>
            <a:r>
              <a:rPr kumimoji="1" lang="en-US" altLang="zh-CN" sz="4000"/>
              <a:t>Do</a:t>
            </a:r>
            <a:r>
              <a:rPr kumimoji="1" lang="zh-CN" altLang="en-US" sz="4000"/>
              <a:t> </a:t>
            </a:r>
            <a:r>
              <a:rPr kumimoji="1" lang="en-US" altLang="zh-CN" sz="4000"/>
              <a:t>IT</a:t>
            </a:r>
            <a:r>
              <a:rPr kumimoji="1" lang="zh-CN" altLang="en-US" sz="400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4538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CSS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7620000" cy="533400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n-US" altLang="zh-CN" sz="2400" dirty="0"/>
              <a:t>CSS</a:t>
            </a:r>
            <a:r>
              <a:rPr lang="zh-CN" altLang="en-US" sz="2400" dirty="0"/>
              <a:t>：层叠样式表（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dirty="0"/>
              <a:t>ascading </a:t>
            </a:r>
            <a:r>
              <a:rPr lang="zh-CN" alt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tyle</a:t>
            </a:r>
            <a:r>
              <a:rPr lang="zh-CN" altLang="en-US" sz="2400" dirty="0"/>
              <a:t> 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heets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032088"/>
            <a:ext cx="7570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/>
              <a:t>CSS </a:t>
            </a:r>
            <a:r>
              <a:rPr lang="zh-CN" altLang="en-US" sz="2400" dirty="0"/>
              <a:t>能够对网页中元素位置的排版进行</a:t>
            </a:r>
            <a:r>
              <a:rPr lang="zh-CN" altLang="en-US" sz="2400" b="1" dirty="0">
                <a:solidFill>
                  <a:srgbClr val="FF0000"/>
                </a:solidFill>
              </a:rPr>
              <a:t>像素级精确控制</a:t>
            </a:r>
            <a:r>
              <a:rPr lang="zh-CN" altLang="en-US" sz="2400" dirty="0"/>
              <a:t>，支持几乎所有的字体字号样式，拥有对网页对象和模型</a:t>
            </a:r>
            <a:r>
              <a:rPr lang="zh-CN" altLang="en-US" sz="2400" b="1" dirty="0">
                <a:solidFill>
                  <a:srgbClr val="FF0000"/>
                </a:solidFill>
              </a:rPr>
              <a:t>样式编辑</a:t>
            </a:r>
            <a:r>
              <a:rPr lang="zh-CN" altLang="en-US" sz="2400" dirty="0"/>
              <a:t>的能力。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263398"/>
            <a:ext cx="4576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CSS</a:t>
            </a:r>
            <a:r>
              <a:rPr lang="zh-CN" altLang="en-US" sz="2400" dirty="0"/>
              <a:t> 说明文档由 </a:t>
            </a:r>
            <a:r>
              <a:rPr lang="en-US" sz="2400" b="1" dirty="0"/>
              <a:t>W3C</a:t>
            </a:r>
            <a:r>
              <a:rPr lang="zh-CN" altLang="en-US" sz="2400" dirty="0"/>
              <a:t> 进行维护。</a:t>
            </a:r>
            <a:endParaRPr lang="en-US" sz="2400" dirty="0"/>
          </a:p>
        </p:txBody>
      </p:sp>
      <p:pic>
        <p:nvPicPr>
          <p:cNvPr id="1026" name="Picture 2" descr="C:\Users\Brad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004" y="4114800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51245B9-0FBC-A4E1-851E-57B58DE61B19}"/>
              </a:ext>
            </a:extLst>
          </p:cNvPr>
          <p:cNvSpPr txBox="1"/>
          <p:nvPr/>
        </p:nvSpPr>
        <p:spPr>
          <a:xfrm>
            <a:off x="381000" y="2170110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just">
              <a:buNone/>
            </a:pPr>
            <a:r>
              <a:rPr lang="en-US" altLang="zh-CN" sz="2400" dirty="0"/>
              <a:t>CSS</a:t>
            </a:r>
            <a:r>
              <a:rPr lang="zh-CN" altLang="en-US" sz="2400" dirty="0"/>
              <a:t>是一种用来为</a:t>
            </a:r>
            <a:r>
              <a:rPr lang="zh-CN" altLang="en-US" sz="2400" u="sng" dirty="0"/>
              <a:t>结构化文档</a:t>
            </a:r>
            <a:r>
              <a:rPr lang="zh-CN" altLang="en-US" sz="2400" dirty="0"/>
              <a:t>（如</a:t>
            </a:r>
            <a:r>
              <a:rPr lang="en-US" altLang="zh-CN" sz="2400" dirty="0"/>
              <a:t>HTML</a:t>
            </a:r>
            <a:r>
              <a:rPr lang="zh-CN" altLang="en-US" sz="2400" dirty="0"/>
              <a:t>文档或</a:t>
            </a:r>
            <a:r>
              <a:rPr lang="en-US" altLang="zh-CN" sz="2400" dirty="0"/>
              <a:t>XML</a:t>
            </a:r>
            <a:r>
              <a:rPr lang="zh-CN" altLang="en-US" sz="2400" dirty="0"/>
              <a:t>应用）添加样式（字体、间距和颜色等）的计算机语言。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91026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/>
              <a:t>CSS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3434" y="1742029"/>
            <a:ext cx="7620000" cy="1456391"/>
          </a:xfrm>
        </p:spPr>
        <p:txBody>
          <a:bodyPr>
            <a:no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zh-CN" altLang="en-US" sz="2400" dirty="0"/>
              <a:t>内联样式</a:t>
            </a:r>
          </a:p>
          <a:p>
            <a:pPr marL="571500" indent="-457200">
              <a:buFont typeface="+mj-lt"/>
              <a:buAutoNum type="arabicPeriod"/>
            </a:pPr>
            <a:r>
              <a:rPr lang="zh-CN" altLang="en-US" sz="2400" dirty="0"/>
              <a:t>内部样式表</a:t>
            </a:r>
            <a:endParaRPr lang="en-US" altLang="zh-CN" sz="2400" dirty="0"/>
          </a:p>
          <a:p>
            <a:pPr marL="571500" indent="-457200">
              <a:buFont typeface="+mj-lt"/>
              <a:buAutoNum type="arabicPeriod"/>
            </a:pPr>
            <a:r>
              <a:rPr lang="zh-CN" altLang="en-US" sz="2400" dirty="0"/>
              <a:t>外部样式表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6288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/>
              <a:t>CSS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10317" y="1423576"/>
            <a:ext cx="771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1.</a:t>
            </a:r>
            <a:r>
              <a:rPr kumimoji="1" lang="zh-CN" altLang="en-US" b="1" dirty="0"/>
              <a:t>内联样式</a:t>
            </a:r>
            <a:endParaRPr kumimoji="1" lang="en-US" altLang="zh-CN" b="1" dirty="0"/>
          </a:p>
          <a:p>
            <a:r>
              <a:rPr kumimoji="1" lang="zh-CN" altLang="en-US" dirty="0"/>
              <a:t>直接将</a:t>
            </a:r>
            <a:r>
              <a:rPr kumimoji="1" lang="en-US" altLang="zh-CN" dirty="0"/>
              <a:t>CSS</a:t>
            </a:r>
            <a:r>
              <a:rPr kumimoji="1" lang="zh-CN" altLang="en-US" dirty="0"/>
              <a:t>样式写入标签内部。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86000"/>
            <a:ext cx="5885007" cy="417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/>
              <a:t>CSS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10317" y="1423576"/>
            <a:ext cx="771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/>
              <a:t>2.</a:t>
            </a:r>
            <a:r>
              <a:rPr kumimoji="1" lang="zh-CN" altLang="en-US" b="1"/>
              <a:t>内部样式表</a:t>
            </a:r>
            <a:endParaRPr kumimoji="1" lang="en-US" altLang="zh-CN" b="1"/>
          </a:p>
          <a:p>
            <a:r>
              <a:rPr kumimoji="1" lang="zh-CN" altLang="en-US"/>
              <a:t>直接将</a:t>
            </a:r>
            <a:r>
              <a:rPr kumimoji="1" lang="en-US" altLang="zh-CN"/>
              <a:t>CSS</a:t>
            </a:r>
            <a:r>
              <a:rPr kumimoji="1" lang="zh-CN" altLang="en-US"/>
              <a:t>样式写入</a:t>
            </a:r>
            <a:r>
              <a:rPr kumimoji="1" lang="en-US" altLang="zh-CN"/>
              <a:t>&lt;style&gt;</a:t>
            </a:r>
            <a:r>
              <a:rPr kumimoji="1" lang="zh-CN" altLang="en-US"/>
              <a:t>标签（在</a:t>
            </a:r>
            <a:r>
              <a:rPr kumimoji="1" lang="en-US" altLang="zh-CN"/>
              <a:t>&lt;head&gt;&lt;/head&gt;</a:t>
            </a:r>
            <a:r>
              <a:rPr kumimoji="1" lang="zh-CN" altLang="en-US"/>
              <a:t>中）。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EFE6AE-F8E5-69B0-8AF8-9EA9DB383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7772400" cy="36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6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/>
              <a:t>CSS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982ED2-4D2F-1560-5C0E-AFEF2DEEA769}"/>
              </a:ext>
            </a:extLst>
          </p:cNvPr>
          <p:cNvSpPr txBox="1"/>
          <p:nvPr/>
        </p:nvSpPr>
        <p:spPr>
          <a:xfrm>
            <a:off x="363434" y="1417638"/>
            <a:ext cx="771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3.</a:t>
            </a:r>
            <a:r>
              <a:rPr kumimoji="1" lang="zh-CN" altLang="en-US" b="1" dirty="0"/>
              <a:t>外部样式表</a:t>
            </a:r>
            <a:endParaRPr kumimoji="1" lang="en-US" altLang="zh-CN" b="1" dirty="0"/>
          </a:p>
          <a:p>
            <a:r>
              <a:rPr kumimoji="1" lang="zh-CN" altLang="en-US" dirty="0"/>
              <a:t>通过引入外部的</a:t>
            </a:r>
            <a:r>
              <a:rPr kumimoji="1" lang="en-US" altLang="zh-CN" dirty="0"/>
              <a:t>CSS</a:t>
            </a:r>
            <a:r>
              <a:rPr kumimoji="1" lang="zh-CN" altLang="en-US" dirty="0"/>
              <a:t>文件的方式，进行样式设计。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DC72DE0-0F70-59B8-AD61-7D8FD0601657}"/>
              </a:ext>
            </a:extLst>
          </p:cNvPr>
          <p:cNvSpPr txBox="1"/>
          <p:nvPr/>
        </p:nvSpPr>
        <p:spPr>
          <a:xfrm>
            <a:off x="457200" y="3418114"/>
            <a:ext cx="2816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必须放置在</a:t>
            </a:r>
            <a:r>
              <a:rPr lang="en-US" altLang="zh-CN" dirty="0"/>
              <a:t>&lt;head&gt;</a:t>
            </a:r>
            <a:r>
              <a:rPr lang="zh-CN" altLang="en-US" dirty="0"/>
              <a:t>中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各个属性没有先后顺序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“type”</a:t>
            </a:r>
            <a:r>
              <a:rPr lang="zh-CN" altLang="en-US" dirty="0"/>
              <a:t>属性可以不写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D39F02-8C28-0988-B669-4E5131427EFD}"/>
              </a:ext>
            </a:extLst>
          </p:cNvPr>
          <p:cNvSpPr txBox="1"/>
          <p:nvPr/>
        </p:nvSpPr>
        <p:spPr>
          <a:xfrm>
            <a:off x="363434" y="431967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style.css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：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6845698-1F4B-0EBA-E6ED-3818828FB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689005"/>
            <a:ext cx="7772400" cy="17710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F6F111D-6267-70C6-979E-CF22CF27E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81914"/>
            <a:ext cx="7772400" cy="134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5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b="1" dirty="0"/>
              <a:t>&lt;div&gt; </a:t>
            </a:r>
            <a:r>
              <a:rPr lang="zh-CN" altLang="en-US" sz="4200" dirty="0"/>
              <a:t> 和  </a:t>
            </a:r>
            <a:r>
              <a:rPr lang="en-US" sz="4200" b="1" dirty="0"/>
              <a:t>&lt;span&gt;</a:t>
            </a:r>
            <a:endParaRPr lang="en-US" sz="4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2472354"/>
            <a:ext cx="70104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没有特殊含义</a:t>
            </a:r>
            <a:endParaRPr lang="en-US" altLang="zh-CN" sz="2000" b="1" dirty="0"/>
          </a:p>
          <a:p>
            <a:r>
              <a:rPr lang="en-US" sz="2000" b="1" dirty="0"/>
              <a:t>&lt;div&gt; </a:t>
            </a:r>
            <a:r>
              <a:rPr lang="zh-CN" altLang="en-US" sz="2000" b="1" dirty="0"/>
              <a:t>块级标签，</a:t>
            </a:r>
            <a:r>
              <a:rPr lang="en-US" altLang="zh-CN" sz="2000" b="1" dirty="0"/>
              <a:t>division</a:t>
            </a:r>
            <a:r>
              <a:rPr lang="zh-CN" altLang="en-US" sz="2000" b="1" dirty="0"/>
              <a:t>（分块），</a:t>
            </a:r>
            <a:r>
              <a:rPr lang="zh-CN" alt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将</a:t>
            </a:r>
            <a:r>
              <a:rPr lang="en-US" altLang="zh-CN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HTML</a:t>
            </a:r>
            <a:r>
              <a:rPr lang="zh-CN" alt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网页分成多个矩形区域</a:t>
            </a:r>
            <a:endParaRPr lang="en-US" altLang="zh-CN" sz="2000" b="1" dirty="0"/>
          </a:p>
          <a:p>
            <a:r>
              <a:rPr lang="en-US" sz="2000" b="1" dirty="0"/>
              <a:t>&lt;span&gt; </a:t>
            </a:r>
            <a:r>
              <a:rPr lang="zh-CN" altLang="en-US" sz="2000" b="1" dirty="0"/>
              <a:t>内联标签，</a:t>
            </a:r>
            <a:r>
              <a:rPr lang="en-US" altLang="zh-CN" sz="2000" b="1" dirty="0"/>
              <a:t>span</a:t>
            </a:r>
            <a:r>
              <a:rPr lang="zh-CN" altLang="en-US" sz="2000" b="1" dirty="0"/>
              <a:t>（跨度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范围），</a:t>
            </a:r>
            <a:r>
              <a:rPr lang="zh-CN" altLang="en-US" sz="2000" dirty="0"/>
              <a:t>用来组合文档中的行内元素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560493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&lt;</a:t>
            </a:r>
            <a:r>
              <a:rPr lang="en-US" altLang="zh-CN" sz="2400" b="1" dirty="0"/>
              <a:t>div</a:t>
            </a:r>
            <a:r>
              <a:rPr lang="en-US" sz="2400" b="1" dirty="0"/>
              <a:t>&gt;</a:t>
            </a:r>
            <a:r>
              <a:rPr lang="en-US" sz="2400" dirty="0"/>
              <a:t> </a:t>
            </a:r>
            <a:r>
              <a:rPr lang="zh-CN" altLang="en-US" sz="2400" dirty="0"/>
              <a:t>和</a:t>
            </a:r>
            <a:r>
              <a:rPr lang="en-US" sz="2400"/>
              <a:t> &lt;</a:t>
            </a:r>
            <a:r>
              <a:rPr lang="en-US" sz="2400" b="1"/>
              <a:t>span&gt;</a:t>
            </a:r>
            <a:r>
              <a:rPr lang="en-US" sz="2400" dirty="0"/>
              <a:t> </a:t>
            </a:r>
            <a:r>
              <a:rPr lang="zh-CN" altLang="en-US" sz="2400" dirty="0"/>
              <a:t>通常用于组织元素和样式设计</a:t>
            </a:r>
            <a:endParaRPr lang="en-US" altLang="zh-CN" sz="2400" dirty="0"/>
          </a:p>
          <a:p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778" y="4830621"/>
            <a:ext cx="468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&lt;div&gt; </a:t>
            </a:r>
            <a:r>
              <a:rPr lang="en-US" dirty="0" err="1">
                <a:latin typeface="+mn-ea"/>
              </a:rPr>
              <a:t>和</a:t>
            </a:r>
            <a:r>
              <a:rPr lang="en-US" dirty="0"/>
              <a:t> &lt;span&gt;</a:t>
            </a:r>
            <a:r>
              <a:rPr lang="zh-CN" altLang="en-US" dirty="0"/>
              <a:t> 大多数采用</a:t>
            </a:r>
            <a:r>
              <a:rPr lang="en-US" altLang="zh-CN" dirty="0"/>
              <a:t>id</a:t>
            </a:r>
            <a:r>
              <a:rPr lang="zh-CN" altLang="en-US" dirty="0"/>
              <a:t>和</a:t>
            </a:r>
            <a:r>
              <a:rPr lang="en-US" altLang="zh-CN" dirty="0"/>
              <a:t>class</a:t>
            </a:r>
            <a:r>
              <a:rPr lang="zh-CN" altLang="en-US" dirty="0"/>
              <a:t>引入样式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5778" y="4365492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i</a:t>
            </a:r>
            <a:r>
              <a:rPr lang="en-US" sz="2400" b="1" dirty="0"/>
              <a:t>d</a:t>
            </a:r>
            <a:r>
              <a:rPr lang="en-US" sz="2400" dirty="0"/>
              <a:t> </a:t>
            </a:r>
            <a:r>
              <a:rPr lang="zh-CN" altLang="en-US" sz="2400" dirty="0"/>
              <a:t>和</a:t>
            </a:r>
            <a:r>
              <a:rPr lang="en-US" sz="2400" dirty="0"/>
              <a:t> </a:t>
            </a:r>
            <a:r>
              <a:rPr lang="en-US" sz="2400" b="1" dirty="0"/>
              <a:t>class</a:t>
            </a:r>
            <a:r>
              <a:rPr lang="en-US" sz="2400" dirty="0"/>
              <a:t> </a:t>
            </a:r>
            <a:r>
              <a:rPr lang="zh-CN" altLang="en-US" sz="2400" dirty="0"/>
              <a:t>属性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453978" y="5254044"/>
            <a:ext cx="4434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&lt;div id=“header” class=“space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anotherclass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”&gt;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&lt;!—your code for the header div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-&gt;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09751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CSS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float</a:t>
            </a:r>
            <a:r>
              <a:rPr kumimoji="1"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浮动（</a:t>
            </a:r>
            <a:r>
              <a:rPr kumimoji="1" lang="en-US" altLang="zh-CN" dirty="0"/>
              <a:t>float</a:t>
            </a:r>
            <a:r>
              <a:rPr kumimoji="1" lang="zh-CN" altLang="en-US" dirty="0"/>
              <a:t>），分为左浮动（</a:t>
            </a:r>
            <a:r>
              <a:rPr kumimoji="1" lang="en-US" altLang="zh-CN" dirty="0"/>
              <a:t>left</a:t>
            </a:r>
            <a:r>
              <a:rPr kumimoji="1" lang="zh-CN" altLang="en-US" dirty="0"/>
              <a:t>）和右浮动（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浮动的元素不占据文档流空间，像幽灵一样，漂浮在另一个空间里。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67000"/>
            <a:ext cx="71501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clear</a:t>
            </a:r>
            <a:r>
              <a:rPr kumimoji="1"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清除浮动（</a:t>
            </a:r>
            <a:r>
              <a:rPr kumimoji="1" lang="en-US" altLang="zh-CN" dirty="0"/>
              <a:t>clear</a:t>
            </a:r>
            <a:r>
              <a:rPr kumimoji="1" lang="zh-CN" altLang="en-US" dirty="0"/>
              <a:t>），一般使用</a:t>
            </a:r>
            <a:r>
              <a:rPr kumimoji="1" lang="en-US" altLang="zh-CN" dirty="0"/>
              <a:t>both</a:t>
            </a:r>
            <a:r>
              <a:rPr kumimoji="1" lang="zh-CN" altLang="en-US" dirty="0"/>
              <a:t>选项，清除左、右两边的浮动。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743200"/>
            <a:ext cx="3492500" cy="2921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9600" y="2399244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/>
              <a:t>.news {</a:t>
            </a:r>
          </a:p>
          <a:p>
            <a:r>
              <a:rPr kumimoji="1" lang="en-US" altLang="zh-CN" dirty="0"/>
              <a:t>  background-color: gray;</a:t>
            </a:r>
          </a:p>
          <a:p>
            <a:r>
              <a:rPr kumimoji="1" lang="en-US" altLang="zh-CN" dirty="0"/>
              <a:t>  border: solid 1px black;</a:t>
            </a:r>
          </a:p>
          <a:p>
            <a:r>
              <a:rPr kumimoji="1" lang="mr-IN" altLang="zh-CN" dirty="0"/>
              <a:t>  }</a:t>
            </a:r>
          </a:p>
          <a:p>
            <a:r>
              <a:rPr kumimoji="1" lang="en-US" altLang="zh-CN" dirty="0"/>
              <a:t>.news </a:t>
            </a:r>
            <a:r>
              <a:rPr kumimoji="1" lang="en-US" altLang="zh-CN" dirty="0" err="1"/>
              <a:t>img</a:t>
            </a:r>
            <a:r>
              <a:rPr kumimoji="1" lang="en-US" altLang="zh-CN" dirty="0"/>
              <a:t> {</a:t>
            </a:r>
          </a:p>
          <a:p>
            <a:r>
              <a:rPr kumimoji="1" lang="en-US" altLang="zh-CN" dirty="0"/>
              <a:t>  float: left;</a:t>
            </a:r>
          </a:p>
          <a:p>
            <a:r>
              <a:rPr kumimoji="1" lang="mr-IN" altLang="zh-CN" dirty="0"/>
              <a:t>  }</a:t>
            </a:r>
          </a:p>
          <a:p>
            <a:r>
              <a:rPr kumimoji="1" lang="en-US" altLang="zh-CN" dirty="0"/>
              <a:t>.news p {</a:t>
            </a:r>
          </a:p>
          <a:p>
            <a:r>
              <a:rPr kumimoji="1" lang="en-US" altLang="zh-CN" dirty="0"/>
              <a:t>  float: right;</a:t>
            </a:r>
          </a:p>
          <a:p>
            <a:r>
              <a:rPr kumimoji="1" lang="mr-IN" altLang="zh-CN" dirty="0"/>
              <a:t>  }</a:t>
            </a:r>
          </a:p>
          <a:p>
            <a:r>
              <a:rPr kumimoji="1" lang="en-US" altLang="zh-CN" dirty="0"/>
              <a:t>&lt;div class="news"&gt;</a:t>
            </a:r>
          </a:p>
          <a:p>
            <a:r>
              <a:rPr kumimoji="1" lang="en-US" altLang="zh-CN" dirty="0"/>
              <a:t>&lt;</a:t>
            </a:r>
            <a:r>
              <a:rPr kumimoji="1" lang="en-US" altLang="zh-CN" dirty="0" err="1"/>
              <a:t>img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src</a:t>
            </a:r>
            <a:r>
              <a:rPr kumimoji="1" lang="en-US" altLang="zh-CN" dirty="0"/>
              <a:t>="news-</a:t>
            </a:r>
            <a:r>
              <a:rPr kumimoji="1" lang="en-US" altLang="zh-CN" dirty="0" err="1"/>
              <a:t>pic.jpg</a:t>
            </a:r>
            <a:r>
              <a:rPr kumimoji="1" lang="en-US" altLang="zh-CN" dirty="0"/>
              <a:t>" /&gt;</a:t>
            </a:r>
          </a:p>
          <a:p>
            <a:r>
              <a:rPr kumimoji="1" lang="en-US" altLang="zh-CN" dirty="0"/>
              <a:t>&lt;div style="</a:t>
            </a:r>
            <a:r>
              <a:rPr kumimoji="1" lang="en-US" altLang="zh-CN" dirty="0" err="1"/>
              <a:t>clear:both</a:t>
            </a:r>
            <a:r>
              <a:rPr kumimoji="1" lang="en-US" altLang="zh-CN" dirty="0"/>
              <a:t>"&gt;&lt;/div&gt;</a:t>
            </a:r>
          </a:p>
          <a:p>
            <a:r>
              <a:rPr kumimoji="1" lang="en-US" altLang="zh-CN" dirty="0"/>
              <a:t>&lt;p&gt;some text&lt;/p&gt;</a:t>
            </a:r>
          </a:p>
          <a:p>
            <a:r>
              <a:rPr kumimoji="1" lang="mr-IN" altLang="zh-CN" dirty="0"/>
              <a:t>&lt;/</a:t>
            </a:r>
            <a:r>
              <a:rPr kumimoji="1" lang="mr-IN" altLang="zh-CN" dirty="0" err="1"/>
              <a:t>div</a:t>
            </a:r>
            <a:r>
              <a:rPr kumimoji="1" lang="mr-IN" altLang="zh-CN" dirty="0"/>
              <a:t>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800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3926</TotalTime>
  <Words>603</Words>
  <Application>Microsoft Macintosh PowerPoint</Application>
  <PresentationFormat>全屏显示(4:3)</PresentationFormat>
  <Paragraphs>95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DengXian</vt:lpstr>
      <vt:lpstr>Arial</vt:lpstr>
      <vt:lpstr>Calibri</vt:lpstr>
      <vt:lpstr>Cambria</vt:lpstr>
      <vt:lpstr>Adjacency</vt:lpstr>
      <vt:lpstr>第二章：CSS简介</vt:lpstr>
      <vt:lpstr>什么是CSS?</vt:lpstr>
      <vt:lpstr>如何使用CSS？</vt:lpstr>
      <vt:lpstr>如何使用CSS？</vt:lpstr>
      <vt:lpstr>如何使用CSS？</vt:lpstr>
      <vt:lpstr>如何使用CSS？</vt:lpstr>
      <vt:lpstr>&lt;div&gt;  和  &lt;span&gt;</vt:lpstr>
      <vt:lpstr>CSS float属性</vt:lpstr>
      <vt:lpstr>CSS clear属性</vt:lpstr>
      <vt:lpstr>PowerPoint 演示文稿</vt:lpstr>
      <vt:lpstr>CSS盒子模型</vt:lpstr>
      <vt:lpstr>CSS 语法</vt:lpstr>
      <vt:lpstr>CSS框架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1:Section 3</dc:title>
  <dc:creator>Brad</dc:creator>
  <cp:lastModifiedBy>逸飞 肖</cp:lastModifiedBy>
  <cp:revision>103</cp:revision>
  <dcterms:created xsi:type="dcterms:W3CDTF">2013-01-11T15:53:39Z</dcterms:created>
  <dcterms:modified xsi:type="dcterms:W3CDTF">2024-03-02T08:46:52Z</dcterms:modified>
</cp:coreProperties>
</file>