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70" r:id="rId5"/>
    <p:sldId id="272" r:id="rId6"/>
    <p:sldId id="294" r:id="rId7"/>
    <p:sldId id="273" r:id="rId8"/>
    <p:sldId id="29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/>
    <p:restoredTop sz="94648"/>
  </p:normalViewPr>
  <p:slideViewPr>
    <p:cSldViewPr showGuides="1">
      <p:cViewPr>
        <p:scale>
          <a:sx n="94" d="100"/>
          <a:sy n="94" d="100"/>
        </p:scale>
        <p:origin x="656" y="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09CC-09D5-DB47-96B6-03F235D13A9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105E8-1D71-0B4C-8F75-7645561223D9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544" y="1776412"/>
            <a:ext cx="7543800" cy="1222375"/>
          </a:xfrm>
        </p:spPr>
        <p:txBody>
          <a:bodyPr/>
          <a:lstStyle/>
          <a:p>
            <a:r>
              <a:rPr lang="en-US" altLang="zh-CN" sz="6000" dirty="0"/>
              <a:t>Java</a:t>
            </a:r>
            <a:r>
              <a:rPr lang="en-US" sz="6000" dirty="0"/>
              <a:t>S</a:t>
            </a:r>
            <a:r>
              <a:rPr lang="en-US" altLang="zh-CN" sz="6000" dirty="0"/>
              <a:t>cript</a:t>
            </a:r>
            <a:r>
              <a:rPr lang="zh-CN" altLang="en-US" sz="6000" dirty="0"/>
              <a:t>入门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1: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概念与发展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2: Java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Script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语法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3:JavaScript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操作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914400" y="5410200"/>
            <a:ext cx="70866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肖逸飞    计算机学院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xyf_uestc@163.com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循环语句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81000" y="2264228"/>
            <a:ext cx="7620000" cy="498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for</a:t>
            </a:r>
            <a:r>
              <a:rPr lang="zh-CN" altLang="en-US" sz="2400" dirty="0"/>
              <a:t>循环与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语言类似。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03065" y="2938864"/>
            <a:ext cx="3175869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"Iteration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79265" y="4669971"/>
            <a:ext cx="3175869" cy="115416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359229" y="3992627"/>
            <a:ext cx="7620000" cy="500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while</a:t>
            </a:r>
            <a:r>
              <a:rPr lang="zh-CN" altLang="en-US" sz="2400" dirty="0"/>
              <a:t>循环与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语言类似。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81000" y="2264228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zh-CN" altLang="en-US" sz="2400" dirty="0"/>
              <a:t>函数定义与调用与</a:t>
            </a:r>
            <a:r>
              <a:rPr lang="en-US" altLang="zh-CN" sz="2400" dirty="0"/>
              <a:t>C</a:t>
            </a:r>
            <a:r>
              <a:rPr lang="zh-CN" altLang="en-US" sz="2400" dirty="0"/>
              <a:t>类似，但是更加简洁。</a:t>
            </a:r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6741" y="3113175"/>
            <a:ext cx="3948517" cy="115416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greet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"Hello,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greet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"Alice"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数组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81000" y="2264228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zh-CN" altLang="en-US" sz="2400" dirty="0"/>
              <a:t>数组定义方式如下，</a:t>
            </a:r>
            <a:endParaRPr lang="en-US" altLang="zh-CN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17594" y="3276600"/>
            <a:ext cx="4746812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fruits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"apple"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"banana"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"orange"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];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fruits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]);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 Outputs "banana"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81000" y="2264228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zh-CN" altLang="en-US" sz="2400" dirty="0"/>
              <a:t>对象定义方式如下，</a:t>
            </a:r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904" y="3200400"/>
            <a:ext cx="5056192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person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"John"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isStudent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person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 Outputs "John"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获取输入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" y="3690257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打印输出</a:t>
            </a:r>
            <a:endParaRPr kumimoji="1"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36914" y="2329543"/>
            <a:ext cx="5867400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number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parseInt(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prompt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'Enter the number of terms: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36914" y="4572000"/>
            <a:ext cx="5867400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"x等于"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28700" y="1828800"/>
            <a:ext cx="6477000" cy="3744962"/>
            <a:chOff x="1028700" y="2274838"/>
            <a:chExt cx="6477000" cy="3744962"/>
          </a:xfrm>
        </p:grpSpPr>
        <p:sp>
          <p:nvSpPr>
            <p:cNvPr id="3" name="文本框 2"/>
            <p:cNvSpPr txBox="1"/>
            <p:nvPr/>
          </p:nvSpPr>
          <p:spPr>
            <a:xfrm>
              <a:off x="1028700" y="2274838"/>
              <a:ext cx="6477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600" dirty="0"/>
                <a:t>使用</a:t>
              </a:r>
              <a:r>
                <a:rPr kumimoji="1" lang="en-US" altLang="zh-CN" sz="3600" dirty="0"/>
                <a:t>Chrome</a:t>
              </a:r>
              <a:r>
                <a:rPr kumimoji="1" lang="zh-CN" altLang="en-US" sz="3600" dirty="0"/>
                <a:t>开发者工具，利用</a:t>
              </a:r>
              <a:r>
                <a:rPr kumimoji="1" lang="en-US" altLang="zh-CN" sz="3600" dirty="0"/>
                <a:t>JS</a:t>
              </a:r>
              <a:r>
                <a:rPr kumimoji="1" lang="zh-CN" altLang="en-US" sz="3600" dirty="0"/>
                <a:t>实现</a:t>
              </a:r>
              <a:r>
                <a:rPr kumimoji="1" lang="en-US" altLang="zh-CN" sz="3600" dirty="0"/>
                <a:t>Fibonacci</a:t>
              </a:r>
              <a:r>
                <a:rPr kumimoji="1" lang="zh-CN" altLang="en-US" sz="3600" dirty="0"/>
                <a:t>数列的函数：</a:t>
              </a:r>
              <a:endParaRPr kumimoji="1" lang="en-US" altLang="zh-CN" sz="3600" dirty="0"/>
            </a:p>
            <a:p>
              <a:r>
                <a:rPr kumimoji="1" lang="en-US" altLang="zh-CN" sz="3600" dirty="0" err="1"/>
                <a:t>func</a:t>
              </a:r>
              <a:r>
                <a:rPr kumimoji="1" lang="zh-CN" altLang="en-US" sz="3600" dirty="0"/>
                <a:t> </a:t>
              </a:r>
              <a:r>
                <a:rPr kumimoji="1" lang="en-US" altLang="zh-CN" sz="3600" dirty="0" err="1"/>
                <a:t>fibonacci</a:t>
              </a:r>
              <a:r>
                <a:rPr kumimoji="1" lang="en-US" altLang="zh-CN" sz="3600" dirty="0"/>
                <a:t>(n);</a:t>
              </a:r>
              <a:endParaRPr kumimoji="1" lang="en-US" altLang="zh-CN" sz="3600" dirty="0"/>
            </a:p>
            <a:p>
              <a:r>
                <a:rPr kumimoji="1" lang="zh-CN" altLang="en-US" sz="3600" dirty="0"/>
                <a:t>打印</a:t>
              </a:r>
              <a:r>
                <a:rPr kumimoji="1" lang="en-US" altLang="zh-CN" sz="3600" dirty="0" err="1"/>
                <a:t>fibonacci</a:t>
              </a:r>
              <a:r>
                <a:rPr kumimoji="1" lang="zh-CN" altLang="en-US" sz="3600" dirty="0"/>
                <a:t>数列的前</a:t>
              </a:r>
              <a:r>
                <a:rPr kumimoji="1" lang="en-US" altLang="zh-CN" sz="3600" dirty="0"/>
                <a:t>n</a:t>
              </a:r>
              <a:r>
                <a:rPr kumimoji="1" lang="zh-CN" altLang="en-US" sz="3600" dirty="0"/>
                <a:t>位！</a:t>
              </a:r>
              <a:endParaRPr kumimoji="1" lang="zh-CN" altLang="en-US" sz="36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085850" y="4583162"/>
              <a:ext cx="6362700" cy="1436638"/>
              <a:chOff x="1028700" y="4583162"/>
              <a:chExt cx="6362700" cy="143663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8700" y="4583162"/>
                <a:ext cx="6362700" cy="1436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087840" y="5335573"/>
                <a:ext cx="2502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solidFill>
                      <a:schemeClr val="bg1"/>
                    </a:solidFill>
                  </a:rPr>
                  <a:t>输出：</a:t>
                </a:r>
                <a:r>
                  <a:rPr kumimoji="1" lang="en-US" altLang="zh-CN" sz="2800" dirty="0">
                    <a:solidFill>
                      <a:schemeClr val="bg1"/>
                    </a:solidFill>
                  </a:rPr>
                  <a:t>1</a:t>
                </a:r>
                <a:r>
                  <a:rPr kumimoji="1"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</a:rPr>
                  <a:t>1</a:t>
                </a:r>
                <a:r>
                  <a:rPr kumimoji="1"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</a:rPr>
                  <a:t>2</a:t>
                </a:r>
                <a:r>
                  <a:rPr kumimoji="1"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</a:rPr>
                  <a:t>3</a:t>
                </a:r>
                <a:r>
                  <a:rPr kumimoji="1"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</a:rPr>
                  <a:t>5</a:t>
                </a:r>
                <a:endParaRPr kumimoji="1" lang="zh-CN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060545" y="4735071"/>
                <a:ext cx="2978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solidFill>
                      <a:schemeClr val="bg1"/>
                    </a:solidFill>
                  </a:rPr>
                  <a:t>调用：</a:t>
                </a:r>
                <a:r>
                  <a:rPr kumimoji="1" lang="en-US" altLang="zh-CN" sz="2800" dirty="0" err="1">
                    <a:solidFill>
                      <a:schemeClr val="bg1"/>
                    </a:solidFill>
                  </a:rPr>
                  <a:t>fibonacci</a:t>
                </a:r>
                <a:r>
                  <a:rPr kumimoji="1" lang="en-US" altLang="zh-CN" sz="2800" dirty="0">
                    <a:solidFill>
                      <a:schemeClr val="bg1"/>
                    </a:solidFill>
                  </a:rPr>
                  <a:t>(5)</a:t>
                </a:r>
                <a:endParaRPr kumimoji="1"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DOM</a:t>
            </a:r>
            <a:r>
              <a:rPr kumimoji="1" lang="zh-CN" altLang="en-US" dirty="0"/>
              <a:t>定义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2228671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GB" altLang="zh-CN" sz="2000" dirty="0"/>
              <a:t>DOM </a:t>
            </a:r>
            <a:r>
              <a:rPr kumimoji="1" lang="en-US" altLang="zh-CN" sz="2000" dirty="0"/>
              <a:t>(Document Object Model)</a:t>
            </a:r>
            <a:r>
              <a:rPr kumimoji="1" lang="zh-CN" altLang="en-US" sz="2000" dirty="0"/>
              <a:t>是一个 </a:t>
            </a:r>
            <a:r>
              <a:rPr kumimoji="1" lang="en-GB" altLang="zh-CN" sz="2000" dirty="0"/>
              <a:t>Web API</a:t>
            </a:r>
            <a:r>
              <a:rPr kumimoji="1" lang="zh-CN" altLang="en-GB" sz="2000" dirty="0"/>
              <a:t>，</a:t>
            </a:r>
            <a:r>
              <a:rPr kumimoji="1" lang="zh-CN" altLang="en-US" sz="2000" dirty="0"/>
              <a:t>允许开发人员使用编程逻辑来操作 </a:t>
            </a:r>
            <a:r>
              <a:rPr kumimoji="1" lang="en-GB" altLang="zh-CN" sz="2000" dirty="0"/>
              <a:t>HTML </a:t>
            </a:r>
            <a:r>
              <a:rPr kumimoji="1" lang="zh-CN" altLang="en-US" sz="2000" dirty="0"/>
              <a:t>代码。 它提供 </a:t>
            </a:r>
            <a:r>
              <a:rPr kumimoji="1" lang="en-GB" altLang="zh-CN" sz="2000" dirty="0"/>
              <a:t>HTML </a:t>
            </a:r>
            <a:r>
              <a:rPr kumimoji="1" lang="zh-CN" altLang="en-US" sz="2000" dirty="0"/>
              <a:t>文档的结构化表示，允许动态地与元素交互和修改元素。换句话说，</a:t>
            </a:r>
            <a:r>
              <a:rPr kumimoji="1" lang="en-GB" altLang="zh-CN" sz="2000" dirty="0"/>
              <a:t>DOM </a:t>
            </a:r>
            <a:r>
              <a:rPr kumimoji="1" lang="zh-CN" altLang="en-US" sz="2000" dirty="0"/>
              <a:t>充当 </a:t>
            </a:r>
            <a:r>
              <a:rPr kumimoji="1" lang="en-GB" altLang="zh-CN" sz="2000" dirty="0"/>
              <a:t>HTML </a:t>
            </a:r>
            <a:r>
              <a:rPr kumimoji="1" lang="zh-CN" altLang="en-US" sz="2000" dirty="0"/>
              <a:t>内容和 </a:t>
            </a:r>
            <a:r>
              <a:rPr kumimoji="1" lang="en-GB" altLang="zh-CN" sz="2000" dirty="0"/>
              <a:t>JavaScript </a:t>
            </a:r>
            <a:r>
              <a:rPr kumimoji="1" lang="zh-CN" altLang="en-US" sz="2000" dirty="0"/>
              <a:t>代码之间的桥梁。</a:t>
            </a:r>
            <a:endParaRPr kumimoji="1"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089476" y="3552110"/>
            <a:ext cx="2355448" cy="550392"/>
            <a:chOff x="4343400" y="1354608"/>
            <a:chExt cx="2355448" cy="550392"/>
          </a:xfrm>
        </p:grpSpPr>
        <p:sp>
          <p:nvSpPr>
            <p:cNvPr id="8" name="矩形 7"/>
            <p:cNvSpPr/>
            <p:nvPr/>
          </p:nvSpPr>
          <p:spPr>
            <a:xfrm>
              <a:off x="4343400" y="14478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JS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36848" y="14478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HTML</a:t>
              </a:r>
              <a:endParaRPr kumimoji="1" lang="zh-CN" altLang="en-US" dirty="0"/>
            </a:p>
          </p:txBody>
        </p:sp>
        <p:cxnSp>
          <p:nvCxnSpPr>
            <p:cNvPr id="12" name="直线箭头连接符 11"/>
            <p:cNvCxnSpPr>
              <a:stCxn id="8" idx="3"/>
              <a:endCxn id="11" idx="1"/>
            </p:cNvCxnSpPr>
            <p:nvPr/>
          </p:nvCxnSpPr>
          <p:spPr>
            <a:xfrm>
              <a:off x="5105400" y="1676400"/>
              <a:ext cx="8314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182730" y="135460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DOM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85800" y="4404711"/>
            <a:ext cx="4320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/>
              <a:t>当网页加载时，浏览器解析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代码并构造一个称为</a:t>
            </a:r>
            <a:r>
              <a:rPr kumimoji="1" lang="en-US" altLang="zh-CN" sz="2000" dirty="0"/>
              <a:t>DOM</a:t>
            </a:r>
            <a:r>
              <a:rPr kumimoji="1" lang="zh-CN" altLang="en-US" sz="2000" dirty="0"/>
              <a:t>的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树状结构</a:t>
            </a:r>
            <a:r>
              <a:rPr kumimoji="1" lang="zh-CN" altLang="en-US" sz="2000" dirty="0"/>
              <a:t>，每个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元素（</a:t>
            </a:r>
            <a:r>
              <a:rPr kumimoji="1" lang="en-US" altLang="zh-CN" sz="2000" dirty="0"/>
              <a:t>div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p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img</a:t>
            </a:r>
            <a:r>
              <a:rPr kumimoji="1" lang="zh-CN" altLang="en-US" sz="2000" dirty="0"/>
              <a:t>）都会成为该树中的一个节点，我们可以使用</a:t>
            </a:r>
            <a:r>
              <a:rPr kumimoji="1" lang="en-US" altLang="zh-CN" sz="2000" dirty="0"/>
              <a:t>JavaScript</a:t>
            </a:r>
            <a:r>
              <a:rPr kumimoji="1" lang="zh-CN" altLang="en-US" sz="2000" dirty="0"/>
              <a:t>访问和操作</a:t>
            </a:r>
            <a:r>
              <a:rPr kumimoji="1" lang="en-US" altLang="zh-CN" sz="2000" dirty="0"/>
              <a:t>DOM</a:t>
            </a:r>
            <a:r>
              <a:rPr kumimoji="1" lang="zh-CN" altLang="en-US" sz="2000" dirty="0"/>
              <a:t>元素。</a:t>
            </a:r>
            <a:endParaRPr kumimoji="1" lang="zh-CN" altLang="en-US" sz="20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5397963" y="4404711"/>
            <a:ext cx="2656873" cy="2308089"/>
            <a:chOff x="5687027" y="439914"/>
            <a:chExt cx="2656873" cy="2308089"/>
          </a:xfrm>
        </p:grpSpPr>
        <p:sp>
          <p:nvSpPr>
            <p:cNvPr id="46" name="矩形 45"/>
            <p:cNvSpPr/>
            <p:nvPr/>
          </p:nvSpPr>
          <p:spPr>
            <a:xfrm>
              <a:off x="5687027" y="439914"/>
              <a:ext cx="2537267" cy="23052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72200" y="457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&lt;html&gt;</a:t>
              </a:r>
              <a:endParaRPr kumimoji="1"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706801" y="108384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&lt;head&gt;</a:t>
              </a:r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748523" y="108384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&lt;body&gt;</a:t>
              </a:r>
              <a:endParaRPr kumimoji="1"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53347" y="161770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&lt;div&gt;</a:t>
              </a:r>
              <a:endParaRPr kumimoji="1"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2520" y="2378671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</a:t>
              </a:r>
              <a:r>
                <a:rPr kumimoji="1" lang="en-US" altLang="zh-CN" dirty="0" err="1"/>
                <a:t>img</a:t>
              </a:r>
              <a:r>
                <a:rPr kumimoji="1" lang="en-US" altLang="zh-CN" dirty="0"/>
                <a:t>&gt;</a:t>
              </a:r>
              <a:endParaRPr kumimoji="1"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353300" y="2375852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&lt;p&gt;</a:t>
              </a:r>
              <a:endParaRPr kumimoji="1"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757923" y="2375852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&lt;h1&gt;</a:t>
              </a:r>
              <a:endParaRPr kumimoji="1" lang="zh-CN" altLang="en-US" dirty="0"/>
            </a:p>
          </p:txBody>
        </p:sp>
        <p:cxnSp>
          <p:nvCxnSpPr>
            <p:cNvPr id="54" name="直线连接符 53"/>
            <p:cNvCxnSpPr>
              <a:stCxn id="47" idx="2"/>
              <a:endCxn id="48" idx="0"/>
            </p:cNvCxnSpPr>
            <p:nvPr/>
          </p:nvCxnSpPr>
          <p:spPr>
            <a:xfrm flipH="1">
              <a:off x="6202101" y="826532"/>
              <a:ext cx="465399" cy="2573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47" idx="2"/>
              <a:endCxn id="49" idx="0"/>
            </p:cNvCxnSpPr>
            <p:nvPr/>
          </p:nvCxnSpPr>
          <p:spPr>
            <a:xfrm>
              <a:off x="6667500" y="826532"/>
              <a:ext cx="576323" cy="2573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>
              <a:stCxn id="49" idx="2"/>
              <a:endCxn id="50" idx="0"/>
            </p:cNvCxnSpPr>
            <p:nvPr/>
          </p:nvCxnSpPr>
          <p:spPr>
            <a:xfrm>
              <a:off x="7243823" y="1453176"/>
              <a:ext cx="4824" cy="16452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stCxn id="50" idx="2"/>
              <a:endCxn id="53" idx="0"/>
            </p:cNvCxnSpPr>
            <p:nvPr/>
          </p:nvCxnSpPr>
          <p:spPr>
            <a:xfrm flipH="1">
              <a:off x="6253223" y="1987037"/>
              <a:ext cx="995424" cy="38881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50" idx="2"/>
              <a:endCxn id="51" idx="0"/>
            </p:cNvCxnSpPr>
            <p:nvPr/>
          </p:nvCxnSpPr>
          <p:spPr>
            <a:xfrm flipH="1">
              <a:off x="7107820" y="1987037"/>
              <a:ext cx="140827" cy="39163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50" idx="2"/>
              <a:endCxn id="52" idx="0"/>
            </p:cNvCxnSpPr>
            <p:nvPr/>
          </p:nvCxnSpPr>
          <p:spPr>
            <a:xfrm>
              <a:off x="7248647" y="1987037"/>
              <a:ext cx="599953" cy="38881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选择元素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2228671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GB" sz="2000" b="0" i="0" dirty="0">
                <a:solidFill>
                  <a:srgbClr val="111111"/>
                </a:solidFill>
                <a:effectLst/>
                <a:latin typeface="-apple-system"/>
              </a:rPr>
              <a:t>使用</a:t>
            </a:r>
            <a:r>
              <a:rPr lang="en-GB" altLang="zh-CN" sz="2000" b="0" i="0" dirty="0" err="1">
                <a:solidFill>
                  <a:srgbClr val="111111"/>
                </a:solidFill>
                <a:effectLst/>
                <a:latin typeface="-apple-system"/>
              </a:rPr>
              <a:t>getElementById</a:t>
            </a:r>
            <a:r>
              <a:rPr lang="en-GB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GB" altLang="zh-CN" sz="2000" b="0" i="0" dirty="0" err="1">
                <a:solidFill>
                  <a:srgbClr val="111111"/>
                </a:solidFill>
                <a:effectLst/>
                <a:latin typeface="-apple-system"/>
              </a:rPr>
              <a:t>querySelector</a:t>
            </a:r>
            <a:r>
              <a:rPr lang="en-GB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zh-CN" altLang="en-GB" sz="2000" dirty="0">
                <a:solidFill>
                  <a:srgbClr val="111111"/>
                </a:solidFill>
                <a:latin typeface="-apple-system"/>
              </a:rPr>
              <a:t>或</a:t>
            </a:r>
            <a:r>
              <a:rPr lang="en-GB" altLang="zh-CN" sz="2000" b="0" i="0" dirty="0" err="1">
                <a:solidFill>
                  <a:srgbClr val="111111"/>
                </a:solidFill>
                <a:effectLst/>
                <a:latin typeface="-apple-system"/>
              </a:rPr>
              <a:t>getElementsByClassName</a:t>
            </a:r>
            <a:r>
              <a:rPr lang="zh-CN" altLang="en-GB" sz="2000" b="0" i="0" dirty="0">
                <a:solidFill>
                  <a:srgbClr val="111111"/>
                </a:solidFill>
                <a:effectLst/>
                <a:latin typeface="-apple-system"/>
              </a:rPr>
              <a:t>来选择元素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：</a:t>
            </a:r>
            <a:endParaRPr lang="en-GB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800" y="46482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/>
              <a:t>选择元素后，可以修改元素属性（文本内容、属性以及样式）：</a:t>
            </a:r>
            <a:endParaRPr kumimoji="1" lang="zh-CN" alt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3123197"/>
            <a:ext cx="6248400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document.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getElementById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'myId'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3855334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修改元素</a:t>
            </a:r>
            <a:endParaRPr kumimoji="1"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43000" y="5228190"/>
            <a:ext cx="6248400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textContent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'New Text’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style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color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'red’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8F8F2"/>
                </a:solidFill>
                <a:latin typeface="Arial Unicode MS" panose="020B0604020202020204" pitchFamily="34" charset="-128"/>
                <a:cs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Arial Unicode MS" panose="020B0604020202020204" pitchFamily="34" charset="-128"/>
                <a:cs typeface="宋体" panose="02010600030101010101" pitchFamily="2" charset="-122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创建元素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2228671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GB" sz="2000" b="0" i="0" dirty="0">
                <a:solidFill>
                  <a:srgbClr val="111111"/>
                </a:solidFill>
                <a:effectLst/>
                <a:latin typeface="-apple-system"/>
              </a:rPr>
              <a:t>使用</a:t>
            </a:r>
            <a:r>
              <a:rPr lang="en-GB" altLang="zh-CN" sz="2000" dirty="0" err="1">
                <a:solidFill>
                  <a:srgbClr val="111111"/>
                </a:solidFill>
                <a:latin typeface="-apple-system"/>
              </a:rPr>
              <a:t>document.createElement</a:t>
            </a:r>
            <a:r>
              <a:rPr lang="zh-CN" altLang="en-GB" sz="2000" dirty="0">
                <a:solidFill>
                  <a:srgbClr val="111111"/>
                </a:solidFill>
                <a:latin typeface="-apple-system"/>
              </a:rPr>
              <a:t>创建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</a:t>
            </a:r>
            <a:endParaRPr lang="en-GB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800" y="46482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/>
              <a:t>创建元素后，可以通过</a:t>
            </a:r>
            <a:r>
              <a:rPr kumimoji="1" lang="en-US" altLang="zh-CN" sz="2000" dirty="0" err="1"/>
              <a:t>appendChild</a:t>
            </a:r>
            <a:r>
              <a:rPr kumimoji="1" lang="zh-CN" altLang="en-US" sz="2000" dirty="0"/>
              <a:t>或</a:t>
            </a:r>
            <a:r>
              <a:rPr kumimoji="1" lang="en-US" altLang="zh-CN" sz="2000" dirty="0" err="1"/>
              <a:t>insertBefore</a:t>
            </a:r>
            <a:r>
              <a:rPr kumimoji="1" lang="zh-CN" altLang="en-US" sz="2000" dirty="0"/>
              <a:t>插入元素：</a:t>
            </a:r>
            <a:endParaRPr kumimoji="1"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457200" y="3855334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追加元素</a:t>
            </a:r>
            <a:endParaRPr kumimoji="1"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3000" y="2800052"/>
            <a:ext cx="6248400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newDiv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document.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createElement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'div’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newDiv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textContent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'Hello, World!'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5835" y="5231576"/>
            <a:ext cx="6248400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document.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body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appendChild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newDiv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事件处理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2228671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为元素添加事件（</a:t>
            </a: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click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submit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111111"/>
                </a:solidFill>
                <a:latin typeface="-apple-system"/>
              </a:rPr>
              <a:t>keydown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）监听：</a:t>
            </a:r>
            <a:endParaRPr lang="en-GB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800" y="4648200"/>
            <a:ext cx="7162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/>
              <a:t>删除元素后，可以通过</a:t>
            </a:r>
            <a:r>
              <a:rPr kumimoji="1" lang="en-US" altLang="zh-CN" sz="2000" dirty="0" err="1"/>
              <a:t>appendChild</a:t>
            </a:r>
            <a:r>
              <a:rPr kumimoji="1" lang="zh-CN" altLang="en-US" sz="2000" dirty="0"/>
              <a:t>或</a:t>
            </a:r>
            <a:r>
              <a:rPr kumimoji="1" lang="en-US" altLang="zh-CN" sz="2000" dirty="0" err="1"/>
              <a:t>insertBefore</a:t>
            </a:r>
            <a:r>
              <a:rPr kumimoji="1" lang="zh-CN" altLang="en-US" sz="2000" dirty="0"/>
              <a:t>插入元素：</a:t>
            </a:r>
            <a:endParaRPr kumimoji="1"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457200" y="3855334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删除元素</a:t>
            </a:r>
            <a:endParaRPr kumimoji="1"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10217" y="2812047"/>
            <a:ext cx="4759636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addEventListener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'click'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 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'Element clicked!’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08870" y="5231576"/>
            <a:ext cx="4760983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document.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body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removeChild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53340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JavaScript</a:t>
            </a:r>
            <a:r>
              <a:rPr lang="zh-CN" altLang="en-US" sz="2400" dirty="0"/>
              <a:t>是一种高级的、集成化的</a:t>
            </a:r>
            <a:r>
              <a:rPr lang="zh-CN" altLang="en-US" sz="2400" b="1" dirty="0">
                <a:solidFill>
                  <a:srgbClr val="C00000"/>
                </a:solidFill>
              </a:rPr>
              <a:t>脚本语言（解释型编程语言）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2407502"/>
            <a:ext cx="762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zh-CN" altLang="en-US" sz="2400" dirty="0"/>
              <a:t>它的主要作用是在</a:t>
            </a:r>
            <a:r>
              <a:rPr lang="en-US" altLang="zh-CN" sz="2400" dirty="0"/>
              <a:t>web</a:t>
            </a:r>
            <a:r>
              <a:rPr lang="zh-CN" altLang="en-US" sz="2400" dirty="0"/>
              <a:t>开发中编写客户端脚本，以提升静态网站的</a:t>
            </a:r>
            <a:r>
              <a:rPr lang="zh-CN" altLang="en-US" sz="2400" b="1" dirty="0">
                <a:solidFill>
                  <a:srgbClr val="C00000"/>
                </a:solidFill>
              </a:rPr>
              <a:t>动态性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交互性</a:t>
            </a:r>
            <a:r>
              <a:rPr lang="zh-CN" altLang="en-US" sz="2400" dirty="0"/>
              <a:t>。</a:t>
            </a:r>
            <a:endParaRPr lang="en-US" altLang="zh-CN" sz="2400" b="1" dirty="0"/>
          </a:p>
        </p:txBody>
      </p:sp>
      <p:pic>
        <p:nvPicPr>
          <p:cNvPr id="9" name="Picture 2" descr="JavaScript PNG, Transparent JS Logo Free Download - Free Transparent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92" y="4343400"/>
            <a:ext cx="204150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err="1"/>
              <a:t>什么是事件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事件定义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1500" y="22098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事件是系统中发生的事情。 </a:t>
            </a:r>
            <a:endParaRPr lang="en-US" altLang="zh-CN" sz="20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当事件发生时，系统会产生（或“触发”）一个信号，你的代码可以对该信号做出反应。 </a:t>
            </a:r>
            <a:endParaRPr lang="en-US" altLang="zh-CN" sz="20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换句话说，事件允许代码在发生特定操作时自动响应。 这些操作可以发生在浏览器窗口内，并且通常与特定元素或整个页面相关联。 </a:t>
            </a:r>
            <a:endParaRPr lang="en-GB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3342" y="4301192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事件处理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1942" y="5082063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为元素添加事件（</a:t>
            </a: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click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submit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111111"/>
                </a:solidFill>
                <a:latin typeface="-apple-system"/>
              </a:rPr>
              <a:t>keydown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）监听：</a:t>
            </a:r>
            <a:endParaRPr lang="en-GB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806359" y="5665439"/>
            <a:ext cx="4759636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addEventListener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'click'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 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'Element clicked!’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52900" y="1544294"/>
            <a:ext cx="3810000" cy="426334"/>
            <a:chOff x="4169538" y="1602565"/>
            <a:chExt cx="3810000" cy="426334"/>
          </a:xfrm>
        </p:grpSpPr>
        <p:sp>
          <p:nvSpPr>
            <p:cNvPr id="24" name="矩形 23"/>
            <p:cNvSpPr/>
            <p:nvPr/>
          </p:nvSpPr>
          <p:spPr>
            <a:xfrm>
              <a:off x="4186177" y="1602565"/>
              <a:ext cx="3776723" cy="426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169538" y="1630529"/>
              <a:ext cx="3810000" cy="370405"/>
              <a:chOff x="4152900" y="1631066"/>
              <a:chExt cx="3810000" cy="37040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152900" y="16321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事件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727795" y="163106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3C4043"/>
                    </a:solidFill>
                    <a:latin typeface="Roboto" panose="02000000000000000000" pitchFamily="2" charset="0"/>
                  </a:rPr>
                  <a:t>信号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124700" y="163106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3C4043"/>
                    </a:solidFill>
                    <a:latin typeface="Roboto" panose="02000000000000000000" pitchFamily="2" charset="0"/>
                  </a:rPr>
                  <a:t>函数</a:t>
                </a:r>
                <a:endParaRPr lang="zh-CN" altLang="en-US" dirty="0"/>
              </a:p>
            </p:txBody>
          </p:sp>
          <p:cxnSp>
            <p:nvCxnSpPr>
              <p:cNvPr id="17" name="直线箭头连接符 16"/>
              <p:cNvCxnSpPr>
                <a:stCxn id="12" idx="3"/>
                <a:endCxn id="13" idx="1"/>
              </p:cNvCxnSpPr>
              <p:nvPr/>
            </p:nvCxnSpPr>
            <p:spPr>
              <a:xfrm flipV="1">
                <a:off x="4991100" y="1815732"/>
                <a:ext cx="736695" cy="1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19"/>
              <p:cNvCxnSpPr>
                <a:stCxn id="13" idx="3"/>
                <a:endCxn id="14" idx="1"/>
              </p:cNvCxnSpPr>
              <p:nvPr/>
            </p:nvCxnSpPr>
            <p:spPr>
              <a:xfrm>
                <a:off x="6565995" y="1815732"/>
                <a:ext cx="5587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常见事件类型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交互事件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1500" y="2209800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2000" b="0" i="0" dirty="0">
                <a:solidFill>
                  <a:srgbClr val="111111"/>
                </a:solidFill>
                <a:effectLst/>
                <a:latin typeface="-apple-system"/>
              </a:rPr>
              <a:t>当用户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与网页元素交互时，会发生的事件。比如：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Click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：当按钮、超链接、图像等元素被点击时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Mouseover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：当鼠标悬停时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Focus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：当输入框获取焦点时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Submit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：当表单提交时</a:t>
            </a:r>
            <a:endParaRPr lang="en-GB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200" y="3993416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键盘事件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4802529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由键盘触发的事件。比如：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111111"/>
                </a:solidFill>
                <a:latin typeface="-apple-system"/>
              </a:rPr>
              <a:t>Keydown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Keypress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111111"/>
                </a:solidFill>
                <a:effectLst/>
                <a:latin typeface="-apple-system"/>
              </a:rPr>
              <a:t>Keyup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常见事件类型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窗口和文档事件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1500" y="2209800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与浏览器窗口或加载的文档相关的事件。比如：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Load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：页面加载完成时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Resize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：窗口大小改变时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Unload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：离开页面时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200" y="3993416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表单事件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4802529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与表单相关的事件。比如：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Change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：当输入内容发生改变时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Blur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：当输入框失去焦点时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Reset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：当表单被重置时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常见事件类型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多媒体事件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1500" y="2209800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与多媒体（音频、视频）相关的事件。比如：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Play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：页面加载完成时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Pause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：窗口大小改变时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Ended</a:t>
            </a:r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：播放完成时</a:t>
            </a:r>
            <a:endParaRPr lang="en-US" altLang="zh-CN" sz="2000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200" y="3993416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错误事件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4802529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1111"/>
                </a:solidFill>
                <a:latin typeface="-apple-system"/>
              </a:rPr>
              <a:t>当系统运行时，与错误相关的事件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。比如：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Error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-apple-system"/>
              </a:rPr>
              <a:t>：当某错误发生时（比如，图片加载失败）</a:t>
            </a:r>
            <a:endParaRPr lang="en-US" altLang="zh-C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0668" y="2371635"/>
            <a:ext cx="683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完成</a:t>
            </a:r>
            <a:r>
              <a:rPr kumimoji="1" lang="en-US" altLang="zh-CN" sz="3600" dirty="0"/>
              <a:t>CSS</a:t>
            </a:r>
            <a:r>
              <a:rPr kumimoji="1" lang="zh-CN" altLang="en-US" sz="3600" dirty="0"/>
              <a:t>作业中，联系我们</a:t>
            </a:r>
            <a:r>
              <a:rPr kumimoji="1" lang="en-US" altLang="zh-CN" sz="3600" dirty="0"/>
              <a:t>-&gt;</a:t>
            </a:r>
            <a:r>
              <a:rPr kumimoji="1" lang="zh-CN" altLang="en-US" sz="3600" dirty="0"/>
              <a:t>预算，</a:t>
            </a:r>
            <a:endParaRPr kumimoji="1" lang="en-US" altLang="zh-CN" sz="3600" dirty="0"/>
          </a:p>
          <a:p>
            <a:r>
              <a:rPr kumimoji="1" lang="zh-CN" altLang="en-US" sz="3600" dirty="0"/>
              <a:t>滑动条与预算文本框的数据同步！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810000"/>
            <a:ext cx="6639086" cy="720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199"/>
            <a:ext cx="4572000" cy="1569659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1995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月，</a:t>
            </a:r>
            <a:r>
              <a:rPr lang="en-US" altLang="zh-CN" sz="2400" dirty="0"/>
              <a:t>Brendan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Eich</a:t>
            </a:r>
            <a:r>
              <a:rPr lang="zh-CN" altLang="en-US" sz="2400" dirty="0"/>
              <a:t>（</a:t>
            </a:r>
            <a:r>
              <a:rPr lang="en-US" altLang="zh-CN" sz="2400" dirty="0"/>
              <a:t>Netscape</a:t>
            </a:r>
            <a:r>
              <a:rPr lang="zh-CN" altLang="en-US" sz="2400" dirty="0"/>
              <a:t>程序员），仅仅用了</a:t>
            </a:r>
            <a:r>
              <a:rPr lang="en-US" altLang="zh-CN" sz="2400" dirty="0"/>
              <a:t>10</a:t>
            </a:r>
            <a:r>
              <a:rPr lang="zh-CN" altLang="en-US" sz="2400" dirty="0"/>
              <a:t>天时间就开发出一门新计算机语言</a:t>
            </a:r>
            <a:r>
              <a:rPr lang="en-US" altLang="zh-CN" sz="2400" dirty="0"/>
              <a:t>——Mocha</a:t>
            </a:r>
            <a:r>
              <a:rPr lang="zh-CN" altLang="en-US" sz="2400" dirty="0"/>
              <a:t>（摩卡），中途改名为</a:t>
            </a:r>
            <a:r>
              <a:rPr lang="en-US" altLang="zh-CN" sz="2400" dirty="0" err="1"/>
              <a:t>LiveScript</a:t>
            </a:r>
            <a:r>
              <a:rPr lang="zh-CN" altLang="en-US" sz="2400" dirty="0"/>
              <a:t>，这门语言就是后来我们熟知的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3901339"/>
            <a:ext cx="769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zh-CN" altLang="en-US" sz="2400" dirty="0"/>
              <a:t>它的出现主要目的是在网页端</a:t>
            </a:r>
            <a:r>
              <a:rPr lang="zh-CN" altLang="en-US" sz="2400" b="1" dirty="0"/>
              <a:t>提升静态网站的</a:t>
            </a:r>
            <a:r>
              <a:rPr lang="zh-CN" altLang="en-US" sz="2400" b="1" dirty="0">
                <a:solidFill>
                  <a:srgbClr val="C00000"/>
                </a:solidFill>
              </a:rPr>
              <a:t>动态性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交互性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81000" y="4732336"/>
            <a:ext cx="7696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JavaScript</a:t>
            </a:r>
            <a:r>
              <a:rPr lang="zh-CN" altLang="en-US" sz="2400" dirty="0"/>
              <a:t>被首次运用到</a:t>
            </a:r>
            <a:r>
              <a:rPr lang="en-US" altLang="zh-CN" sz="2400" dirty="0"/>
              <a:t>Netscape</a:t>
            </a:r>
            <a:r>
              <a:rPr lang="zh-CN" altLang="en-US" sz="2400" dirty="0"/>
              <a:t> </a:t>
            </a:r>
            <a:r>
              <a:rPr lang="en-US" altLang="zh-CN" sz="2400" dirty="0"/>
              <a:t>Navigator</a:t>
            </a:r>
            <a:r>
              <a:rPr lang="zh-CN" altLang="en-US" sz="2400" dirty="0"/>
              <a:t>，微软迅速将其采纳到</a:t>
            </a:r>
            <a:r>
              <a:rPr lang="en-US" altLang="zh-CN" sz="2400" dirty="0"/>
              <a:t>Internet</a:t>
            </a:r>
            <a:r>
              <a:rPr lang="zh-CN" altLang="en-US" sz="2400" dirty="0"/>
              <a:t> </a:t>
            </a:r>
            <a:r>
              <a:rPr lang="en-US" altLang="zh-CN" sz="2400" dirty="0"/>
              <a:t>Explorer</a:t>
            </a:r>
            <a:r>
              <a:rPr lang="zh-CN" altLang="en-US" sz="2400" dirty="0"/>
              <a:t>，由于其语法简单、而且在当时是唯一一款可用的客户端脚本语言，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迅速受到</a:t>
            </a:r>
            <a:r>
              <a:rPr lang="en-US" altLang="zh-CN" sz="2400" dirty="0"/>
              <a:t>web</a:t>
            </a:r>
            <a:r>
              <a:rPr lang="zh-CN" altLang="en-US" sz="2400" dirty="0"/>
              <a:t>工程师的青睐，并风靡全球。</a:t>
            </a:r>
            <a:endParaRPr lang="en-US" altLang="zh-CN" sz="2400" b="1" dirty="0"/>
          </a:p>
        </p:txBody>
      </p:sp>
      <p:pic>
        <p:nvPicPr>
          <p:cNvPr id="28674" name="Picture 2" descr="Brendan Eich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39999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91100" y="3501466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Brendan</a:t>
            </a:r>
            <a:r>
              <a:rPr lang="zh-CN" altLang="en-US" sz="1800" dirty="0"/>
              <a:t> </a:t>
            </a:r>
            <a:r>
              <a:rPr lang="en-US" altLang="zh-CN" sz="1800" dirty="0" err="1"/>
              <a:t>Eich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156966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zh-CN" altLang="en-US" sz="2400" dirty="0"/>
              <a:t>经过多年的发展，从</a:t>
            </a:r>
            <a:r>
              <a:rPr lang="en-US" altLang="zh-CN" sz="2400" dirty="0"/>
              <a:t>2002</a:t>
            </a:r>
            <a:r>
              <a:rPr lang="zh-CN" altLang="en-US" sz="2400" dirty="0"/>
              <a:t>年提出</a:t>
            </a:r>
            <a:r>
              <a:rPr lang="en-US" altLang="zh-CN" sz="2400" dirty="0"/>
              <a:t>ECMAScript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  <a:r>
              <a:rPr lang="zh-CN" altLang="en-US" sz="2400" dirty="0"/>
              <a:t>（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版本），到</a:t>
            </a:r>
            <a:r>
              <a:rPr lang="en-US" altLang="zh-CN" sz="2400" dirty="0"/>
              <a:t>2015</a:t>
            </a:r>
            <a:r>
              <a:rPr lang="zh-CN" altLang="en-US" sz="2400" dirty="0"/>
              <a:t>年提出</a:t>
            </a:r>
            <a:r>
              <a:rPr lang="en-US" altLang="zh-CN" sz="2400" dirty="0"/>
              <a:t>ECMAScript</a:t>
            </a:r>
            <a:r>
              <a:rPr lang="zh-CN" altLang="en-US" sz="2400" dirty="0"/>
              <a:t> </a:t>
            </a:r>
            <a:r>
              <a:rPr lang="en-US" altLang="zh-CN" sz="2400" dirty="0"/>
              <a:t>6</a:t>
            </a:r>
            <a:r>
              <a:rPr lang="zh-CN" altLang="en-US" sz="2400" dirty="0"/>
              <a:t>（</a:t>
            </a:r>
            <a:r>
              <a:rPr lang="en-US" altLang="zh-CN" sz="2400" dirty="0"/>
              <a:t>ES6</a:t>
            </a:r>
            <a:r>
              <a:rPr lang="zh-CN" altLang="en-US" sz="2400" dirty="0"/>
              <a:t>），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已经成为了</a:t>
            </a:r>
            <a:r>
              <a:rPr lang="en-US" altLang="zh-CN" sz="2400" dirty="0"/>
              <a:t>web</a:t>
            </a:r>
            <a:r>
              <a:rPr lang="zh-CN" altLang="en-US" sz="2400" dirty="0"/>
              <a:t>开发中不可或缺的一部分，并且被逐渐应用到在线游戏、动态菜单、表单验证等领域。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3322260"/>
            <a:ext cx="754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zh-CN" altLang="en-US" sz="2400" dirty="0"/>
              <a:t>如今，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不仅仅是客户端脚本语言，同时也可以创建服务端、桌面以及移动应用，甚至，还出现在了机器人编程与其他硬件上。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GB" altLang="zh-CN" dirty="0"/>
              <a:t>TIOBE</a:t>
            </a:r>
            <a:r>
              <a:rPr lang="zh-CN" altLang="en-GB" dirty="0"/>
              <a:t>排名</a:t>
            </a:r>
            <a:endParaRPr 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409701" y="1600200"/>
          <a:ext cx="5714998" cy="5113245"/>
        </p:xfrm>
        <a:graphic>
          <a:graphicData uri="http://schemas.openxmlformats.org/drawingml/2006/table">
            <a:tbl>
              <a:tblPr/>
              <a:tblGrid>
                <a:gridCol w="918378"/>
                <a:gridCol w="1199155"/>
                <a:gridCol w="1199155"/>
                <a:gridCol w="1199155"/>
                <a:gridCol w="1199155"/>
              </a:tblGrid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all">
                          <a:effectLst/>
                        </a:rPr>
                        <a:t>排名</a:t>
                      </a:r>
                      <a:endParaRPr lang="zh-CN" altLang="en-US" sz="1800" b="0" cap="all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all">
                          <a:effectLst/>
                        </a:rPr>
                        <a:t>编程语言</a:t>
                      </a:r>
                      <a:endParaRPr lang="zh-CN" altLang="en-US" sz="1800" b="0" cap="all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all">
                          <a:effectLst/>
                        </a:rPr>
                        <a:t>流行度</a:t>
                      </a:r>
                      <a:endParaRPr lang="zh-CN" altLang="en-US" sz="1800" b="0" cap="all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all">
                          <a:effectLst/>
                        </a:rPr>
                        <a:t>对比上月</a:t>
                      </a:r>
                      <a:endParaRPr lang="zh-CN" altLang="en-US" sz="1800" b="0" cap="all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all">
                          <a:effectLst/>
                        </a:rPr>
                        <a:t>年度明星</a:t>
                      </a:r>
                      <a:endParaRPr lang="zh-CN" altLang="en-US" sz="1800" b="0" cap="all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effectLst/>
                        </a:rPr>
                        <a:t>1</a:t>
                      </a:r>
                      <a:endParaRPr lang="en-US" altLang="zh-CN" sz="1800" b="0" dirty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effectLst/>
                        </a:rPr>
                        <a:t>Python</a:t>
                      </a:r>
                      <a:endParaRPr lang="en-GB" sz="1800" b="0" dirty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15.63%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0.47%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2021, 2020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C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11.17%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effectLst/>
                        </a:rPr>
                        <a:t>0.2%</a:t>
                      </a:r>
                      <a:endParaRPr lang="en-US" altLang="zh-CN" sz="1800" b="0" dirty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2019, 2017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3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C++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10.70%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0.17%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2022, 2003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4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Java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8.95%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0.07%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2015, 2005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5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C#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7.54%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0.01%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2023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6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JavaScript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3.38%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0.21%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2014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7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SQL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1.92%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0.1%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-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8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Go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1.56%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-0.17%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2016, 2009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9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effectLst/>
                        </a:rPr>
                        <a:t>Scratch</a:t>
                      </a:r>
                      <a:endParaRPr lang="en-GB" sz="1800" b="0" dirty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1.46%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0.28%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-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10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effectLst/>
                        </a:rPr>
                        <a:t>Visual Basic</a:t>
                      </a:r>
                      <a:endParaRPr lang="en-GB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1.42%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</a:rPr>
                        <a:t>-0.1%</a:t>
                      </a:r>
                      <a:endParaRPr lang="en-US" altLang="zh-CN" sz="1800" b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effectLst/>
                        </a:rPr>
                        <a:t>-</a:t>
                      </a:r>
                      <a:endParaRPr lang="en-US" altLang="zh-CN" sz="1800" b="0" dirty="0">
                        <a:effectLst/>
                      </a:endParaRPr>
                    </a:p>
                  </a:txBody>
                  <a:tcPr marL="70597" marR="70597" marT="35299" marB="35299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981200" y="12308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ui-sans-serif"/>
              </a:rPr>
              <a:t>2024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ui-sans-serif"/>
              </a:rPr>
              <a:t>年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ui-sans-serif"/>
              </a:rPr>
              <a:t>3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ui-sans-serif"/>
              </a:rPr>
              <a:t>月编程语言排行榜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156966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JavaScript</a:t>
            </a:r>
            <a:r>
              <a:rPr lang="zh-CN" altLang="en-US" sz="2400" dirty="0"/>
              <a:t>代码（文件后缀名</a:t>
            </a:r>
            <a:r>
              <a:rPr lang="en-US" altLang="zh-CN" sz="2400" dirty="0"/>
              <a:t>.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）可以直接在</a:t>
            </a:r>
            <a:r>
              <a:rPr lang="en-US" altLang="zh-CN" sz="2400" dirty="0"/>
              <a:t>Chrome</a:t>
            </a:r>
            <a:r>
              <a:rPr lang="zh-CN" altLang="en-US" sz="2400" dirty="0"/>
              <a:t>浏览器</a:t>
            </a:r>
            <a:r>
              <a:rPr lang="en-US" altLang="zh-CN" sz="2400" dirty="0"/>
              <a:t>(F12-&gt;</a:t>
            </a:r>
            <a:r>
              <a:rPr lang="zh-CN" altLang="en-US" sz="2400" dirty="0"/>
              <a:t>控制台</a:t>
            </a:r>
            <a:r>
              <a:rPr lang="en-US" altLang="zh-CN" sz="2400" dirty="0"/>
              <a:t>)</a:t>
            </a:r>
            <a:r>
              <a:rPr lang="zh-CN" altLang="en-US" sz="2400" dirty="0"/>
              <a:t>中运行，也可以使用</a:t>
            </a:r>
            <a:r>
              <a:rPr lang="en-US" altLang="zh-CN" sz="2400" dirty="0"/>
              <a:t>VS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、</a:t>
            </a:r>
            <a:r>
              <a:rPr lang="en-US" altLang="zh-CN" sz="2400" dirty="0"/>
              <a:t>Sublime</a:t>
            </a:r>
            <a:r>
              <a:rPr lang="zh-CN" altLang="en-US" sz="2400" dirty="0"/>
              <a:t> </a:t>
            </a:r>
            <a:r>
              <a:rPr lang="en-US" altLang="zh-CN" sz="2400" dirty="0"/>
              <a:t>Text</a:t>
            </a:r>
            <a:r>
              <a:rPr lang="zh-CN" altLang="en-US" sz="2400" dirty="0"/>
              <a:t>或者</a:t>
            </a:r>
            <a:r>
              <a:rPr lang="en-US" altLang="zh-CN" sz="2400" dirty="0"/>
              <a:t>Atom</a:t>
            </a:r>
            <a:r>
              <a:rPr lang="zh-CN" altLang="en-US" sz="2400" dirty="0"/>
              <a:t>等工具运行。</a:t>
            </a:r>
            <a:endParaRPr lang="en-US" altLang="zh-CN" sz="2400" dirty="0"/>
          </a:p>
        </p:txBody>
      </p:sp>
      <p:pic>
        <p:nvPicPr>
          <p:cNvPr id="31746" name="Picture 2" descr="Visual Studio Code full logo transparent PNG - Stick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0" y="3086441"/>
            <a:ext cx="3124898" cy="16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 descr="Download Sublime Text Logo PNG and Vector (PDF, SVG, Ai, EPS)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61522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4" name="Picture 10" descr="GitHub's sunsetting of Atom arrives while community fork aims to kee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3" y="4905907"/>
            <a:ext cx="3069407" cy="17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6" name="Picture 12" descr="Chrome Logo, Chrome Symbol, Meaning, History and Ev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20" y="4905907"/>
            <a:ext cx="3420660" cy="19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2323822"/>
            <a:ext cx="9906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变量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91886" y="3152583"/>
            <a:ext cx="7620000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zh-CN" altLang="en-US" sz="2400" dirty="0"/>
              <a:t>声明变量是</a:t>
            </a:r>
            <a:r>
              <a:rPr lang="zh-CN" altLang="en-US" sz="2400" b="1" dirty="0">
                <a:solidFill>
                  <a:srgbClr val="C00000"/>
                </a:solidFill>
              </a:rPr>
              <a:t>弱相关</a:t>
            </a:r>
            <a:r>
              <a:rPr lang="zh-CN" altLang="en-US" sz="2400" dirty="0"/>
              <a:t>的，即不用指定具体的变量类型。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391886" y="3755087"/>
            <a:ext cx="2884714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1.JavaScript</a:t>
            </a:r>
            <a:r>
              <a:rPr lang="zh-CN" altLang="en-US" sz="2400" dirty="0"/>
              <a:t>变量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343400" y="3755087"/>
            <a:ext cx="1894114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2.C</a:t>
            </a:r>
            <a:r>
              <a:rPr lang="zh-CN" altLang="en-US" sz="2400" dirty="0"/>
              <a:t>变量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5562600"/>
            <a:ext cx="7620000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zh-CN" altLang="en-US" sz="2400" dirty="0"/>
              <a:t>如何知道变量的类型？</a:t>
            </a:r>
            <a:r>
              <a:rPr lang="zh-CN" altLang="en-US" sz="2400" u="sng" dirty="0"/>
              <a:t>给它赋予不同初值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3400" y="4397982"/>
            <a:ext cx="2385589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3.14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isFocus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343400" y="4397982"/>
            <a:ext cx="2565126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float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3.14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 BOOL flag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FALSE;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83820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JavaScript</a:t>
            </a:r>
            <a:r>
              <a:rPr lang="zh-CN" altLang="en-US" sz="2400" dirty="0"/>
              <a:t>语法类似</a:t>
            </a:r>
            <a:r>
              <a:rPr lang="en-US" altLang="zh-CN" sz="2400" dirty="0"/>
              <a:t>C</a:t>
            </a:r>
            <a:r>
              <a:rPr lang="zh-CN" altLang="en-US" sz="2400" dirty="0"/>
              <a:t>，但是比</a:t>
            </a:r>
            <a:r>
              <a:rPr lang="en-US" altLang="zh-CN" sz="2400" dirty="0"/>
              <a:t>C</a:t>
            </a:r>
            <a:r>
              <a:rPr lang="zh-CN" altLang="en-US" sz="2400" dirty="0"/>
              <a:t>更简单。</a:t>
            </a:r>
            <a:endParaRPr lang="en-US" altLang="zh-CN" sz="2400" dirty="0"/>
          </a:p>
          <a:p>
            <a:pPr marL="114300" indent="0" algn="just">
              <a:buNone/>
            </a:pPr>
            <a:endParaRPr lang="en-US" altLang="zh-CN" sz="2400" dirty="0"/>
          </a:p>
          <a:p>
            <a:pPr marL="114300" indent="0" algn="just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600200"/>
            <a:ext cx="9906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变量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81000" y="2416628"/>
            <a:ext cx="7620000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zh-CN" altLang="en-US" sz="2400" dirty="0"/>
              <a:t>相似，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有两种变量：</a:t>
            </a:r>
            <a:r>
              <a:rPr lang="zh-CN" altLang="en-US" sz="2400" b="1" dirty="0">
                <a:solidFill>
                  <a:srgbClr val="C00000"/>
                </a:solidFill>
              </a:rPr>
              <a:t>全局变量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局部变量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553832"/>
            <a:ext cx="3429000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//全局变量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391886" y="2993571"/>
            <a:ext cx="2884714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全局变量（</a:t>
            </a:r>
            <a:r>
              <a:rPr lang="en-US" altLang="zh-CN" sz="2400" dirty="0"/>
              <a:t>var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343400" y="2993571"/>
            <a:ext cx="3733800" cy="47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局部变量（</a:t>
            </a:r>
            <a:r>
              <a:rPr lang="en-US" altLang="zh-CN" sz="2400" dirty="0"/>
              <a:t>let</a:t>
            </a:r>
            <a:r>
              <a:rPr lang="zh-CN" altLang="en-US" sz="2400" dirty="0"/>
              <a:t>、</a:t>
            </a:r>
            <a:r>
              <a:rPr lang="en-US" altLang="zh-CN" sz="2400" dirty="0"/>
              <a:t>const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43400" y="3553832"/>
            <a:ext cx="3733800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4343400" y="4234542"/>
            <a:ext cx="3276600" cy="794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000" dirty="0"/>
              <a:t>1.let</a:t>
            </a:r>
            <a:r>
              <a:rPr lang="zh-CN" altLang="en-US" sz="2000" dirty="0"/>
              <a:t>变量不能出大括号</a:t>
            </a:r>
            <a:endParaRPr lang="en-US" altLang="zh-CN" sz="2000" dirty="0"/>
          </a:p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000" dirty="0"/>
              <a:t>2.const</a:t>
            </a:r>
            <a:r>
              <a:rPr lang="zh-CN" altLang="en-US" sz="2000" dirty="0"/>
              <a:t>变量的值不能修改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47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条件语句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81000" y="2264228"/>
            <a:ext cx="7620000" cy="906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anose="020B0604020202020204" pitchFamily="34" charset="0"/>
              <a:buNone/>
            </a:pPr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else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和</a:t>
            </a:r>
            <a:r>
              <a:rPr lang="en-US" altLang="zh-CN" sz="2400" dirty="0"/>
              <a:t>else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语言类似。采用的运算符（</a:t>
            </a:r>
            <a:r>
              <a:rPr lang="en-US" altLang="zh-CN" sz="2000" dirty="0"/>
              <a:t>+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altLang="zh-CN" sz="2000" dirty="0"/>
              <a:t>-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zh-CN" altLang="en-US" sz="2000" dirty="0"/>
              <a:t>*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altLang="zh-CN" sz="2000" dirty="0"/>
              <a:t>/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altLang="zh-CN" sz="2000" dirty="0"/>
              <a:t>===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altLang="zh-CN" sz="2000" dirty="0"/>
              <a:t>!==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altLang="zh-CN" sz="2000" dirty="0"/>
              <a:t>&amp;&amp;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altLang="zh-CN" sz="2000" dirty="0"/>
              <a:t>||</a:t>
            </a:r>
            <a:r>
              <a:rPr lang="zh-CN" altLang="en-US" sz="2400" dirty="0"/>
              <a:t>）也相似。</a:t>
            </a:r>
            <a:endParaRPr lang="en-US" altLang="zh-CN" sz="2400" dirty="0"/>
          </a:p>
          <a:p>
            <a:pPr marL="114300" indent="0" algn="just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362200" y="3271465"/>
            <a:ext cx="3712876" cy="143116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"You're an adult!"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"You're a minor."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gxMGFlYzFlYzAyMjczZmVmNWU1NjA4M2Y5YjlmNjA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3904</Words>
  <Application>WPS 演示</Application>
  <PresentationFormat>全屏显示(4:3)</PresentationFormat>
  <Paragraphs>435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ui-sans-serif</vt:lpstr>
      <vt:lpstr>Segoe Print</vt:lpstr>
      <vt:lpstr>Arial Unicode MS</vt:lpstr>
      <vt:lpstr>-apple-system</vt:lpstr>
      <vt:lpstr>Calibri</vt:lpstr>
      <vt:lpstr>Cambria</vt:lpstr>
      <vt:lpstr>微软雅黑</vt:lpstr>
      <vt:lpstr>Arial Unicode MS</vt:lpstr>
      <vt:lpstr>等线</vt:lpstr>
      <vt:lpstr>Roboto</vt:lpstr>
      <vt:lpstr>Adjacency</vt:lpstr>
      <vt:lpstr>JavaScript入门</vt:lpstr>
      <vt:lpstr>什么是JavaScript?</vt:lpstr>
      <vt:lpstr>JavaScript发展史</vt:lpstr>
      <vt:lpstr>JavaScript发展史</vt:lpstr>
      <vt:lpstr>JavaScript TIOBE排名</vt:lpstr>
      <vt:lpstr>JavaScript开发环境</vt:lpstr>
      <vt:lpstr>JavaScript语法</vt:lpstr>
      <vt:lpstr>JavaScript语法</vt:lpstr>
      <vt:lpstr>JavaScript语法</vt:lpstr>
      <vt:lpstr>JavaScript语法</vt:lpstr>
      <vt:lpstr>JavaScript语法</vt:lpstr>
      <vt:lpstr>JavaScript语法</vt:lpstr>
      <vt:lpstr>JavaScript语法</vt:lpstr>
      <vt:lpstr>JavaScript语法</vt:lpstr>
      <vt:lpstr>练习</vt:lpstr>
      <vt:lpstr>JavaScript与DOM</vt:lpstr>
      <vt:lpstr>DOM操作</vt:lpstr>
      <vt:lpstr>DOM操作</vt:lpstr>
      <vt:lpstr>DOM操作</vt:lpstr>
      <vt:lpstr>什么是事件？</vt:lpstr>
      <vt:lpstr>常见事件类型</vt:lpstr>
      <vt:lpstr>常见事件类型</vt:lpstr>
      <vt:lpstr>常见事件类型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Danan</cp:lastModifiedBy>
  <cp:revision>238</cp:revision>
  <dcterms:created xsi:type="dcterms:W3CDTF">2013-01-11T15:53:00Z</dcterms:created>
  <dcterms:modified xsi:type="dcterms:W3CDTF">2024-03-11T13:02:36Z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EAF29EA71CBD445E90F2EFE0C6019D85_12</vt:lpwstr>
  </property>
  <property fmtid="{D5CDD505-2E9C-101B-9397-08002B2CF9AE}" pid="3" name="KSOProductBuildVer">
    <vt:lpwstr>2052-12.1.0.16388</vt:lpwstr>
  </property>
</Properties>
</file>