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8" r:id="rId2"/>
    <p:sldId id="278" r:id="rId3"/>
    <p:sldId id="257" r:id="rId4"/>
    <p:sldId id="259" r:id="rId5"/>
    <p:sldId id="261" r:id="rId6"/>
    <p:sldId id="269" r:id="rId7"/>
    <p:sldId id="260" r:id="rId8"/>
    <p:sldId id="279" r:id="rId9"/>
    <p:sldId id="280" r:id="rId10"/>
    <p:sldId id="262" r:id="rId11"/>
    <p:sldId id="281" r:id="rId12"/>
    <p:sldId id="283" r:id="rId13"/>
    <p:sldId id="284" r:id="rId14"/>
    <p:sldId id="285" r:id="rId15"/>
    <p:sldId id="282" r:id="rId16"/>
    <p:sldId id="286" r:id="rId17"/>
    <p:sldId id="287" r:id="rId18"/>
    <p:sldId id="288" r:id="rId19"/>
    <p:sldId id="290" r:id="rId20"/>
    <p:sldId id="289" r:id="rId21"/>
    <p:sldId id="292" r:id="rId22"/>
    <p:sldId id="293" r:id="rId23"/>
    <p:sldId id="294" r:id="rId24"/>
    <p:sldId id="295" r:id="rId25"/>
    <p:sldId id="296" r:id="rId26"/>
    <p:sldId id="29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80112"/>
  </p:normalViewPr>
  <p:slideViewPr>
    <p:cSldViewPr>
      <p:cViewPr varScale="1">
        <p:scale>
          <a:sx n="124" d="100"/>
          <a:sy n="124" d="100"/>
        </p:scale>
        <p:origin x="325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2ADF7-71C1-4AA9-A8FE-1FA38A754554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B8FA9-33A6-4673-B973-603F669BC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0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4C6DE-4A5A-E547-91B5-33F005856E9A}" type="slidenum">
              <a:rPr lang="uk-UA"/>
              <a:t>2</a:t>
            </a:fld>
            <a:endParaRPr kumimoji="1" lang="uk-UA" altLang="zh-CN"/>
          </a:p>
        </p:txBody>
      </p:sp>
    </p:spTree>
    <p:extLst>
      <p:ext uri="{BB962C8B-B14F-4D97-AF65-F5344CB8AC3E}">
        <p14:creationId xmlns:p14="http://schemas.microsoft.com/office/powerpoint/2010/main" val="16957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8FA9-33A6-4673-B973-603F669BCE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04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2011</a:t>
            </a:r>
            <a:r>
              <a:rPr kumimoji="1" lang="zh-CN" altLang="en-US" dirty="0"/>
              <a:t>年，我大四的时候上了一门课，课上老师说：“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是未来。”因为</a:t>
            </a:r>
            <a:r>
              <a:rPr kumimoji="1" lang="en-US" altLang="zh-CN" dirty="0"/>
              <a:t>H5</a:t>
            </a:r>
            <a:r>
              <a:rPr kumimoji="1" lang="zh-CN" altLang="en-US" dirty="0"/>
              <a:t>的跨平台特性，以及它可以替代</a:t>
            </a:r>
            <a:r>
              <a:rPr kumimoji="1" lang="en-US" altLang="zh-CN" dirty="0"/>
              <a:t>flash</a:t>
            </a:r>
            <a:r>
              <a:rPr kumimoji="1" lang="zh-CN" altLang="en-US" dirty="0"/>
              <a:t>完成视频、动画、以及游戏制作等，不得不夸一夸这位老师的预测真准，</a:t>
            </a:r>
            <a:r>
              <a:rPr kumimoji="1" lang="en-US" altLang="zh-CN" dirty="0"/>
              <a:t>2011</a:t>
            </a:r>
            <a:r>
              <a:rPr kumimoji="1" lang="zh-CN" altLang="en-US" dirty="0"/>
              <a:t>年距离</a:t>
            </a:r>
            <a:r>
              <a:rPr kumimoji="1" lang="en-US" altLang="zh-CN" dirty="0"/>
              <a:t>HTML5</a:t>
            </a:r>
            <a:r>
              <a:rPr kumimoji="1" lang="zh-CN" altLang="en-US" dirty="0"/>
              <a:t>标准的制定还差</a:t>
            </a:r>
            <a:r>
              <a:rPr kumimoji="1" lang="en-US" altLang="zh-CN" dirty="0"/>
              <a:t>3</a:t>
            </a:r>
            <a:r>
              <a:rPr kumimoji="1" lang="zh-CN" altLang="en-US" dirty="0"/>
              <a:t>年！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8FA9-33A6-4673-B973-603F669BCE8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34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8FA9-33A6-4673-B973-603F669BCE8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B8FA9-33A6-4673-B973-603F669BCE8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4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文本框 7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70D2ADD-7DBE-47F5-A9B8-083518F504E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54F8130-71FB-40C5-B7E6-A4AA81254D20}" type="datetimeFigureOut">
              <a:rPr lang="en-US" smtClean="0"/>
              <a:t>3/18/24</a:t>
            </a:fld>
            <a:endParaRPr 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534908" y="614682"/>
            <a:ext cx="466474" cy="32004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</a:rPr>
              <a:t>HTML5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</a:rPr>
              <a:t>教程系列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824515"/>
            <a:ext cx="7543800" cy="2593975"/>
          </a:xfrm>
        </p:spPr>
        <p:txBody>
          <a:bodyPr/>
          <a:lstStyle/>
          <a:p>
            <a:r>
              <a:rPr lang="zh-CN" altLang="en-US" dirty="0"/>
              <a:t>第四章：</a:t>
            </a:r>
            <a:r>
              <a:rPr lang="en-US" dirty="0"/>
              <a:t>HTML5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840" y="3810000"/>
            <a:ext cx="6461760" cy="1828800"/>
          </a:xfrm>
        </p:spPr>
        <p:txBody>
          <a:bodyPr>
            <a:noAutofit/>
          </a:bodyPr>
          <a:lstStyle/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HTML5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简介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HTML5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新布局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表单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2.0</a:t>
            </a:r>
          </a:p>
          <a:p>
            <a:pPr algn="l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4: HTML5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拖拽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5: HTML5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视频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/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3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/>
              <a:t>Just</a:t>
            </a:r>
            <a:r>
              <a:rPr lang="zh-CN" altLang="en-US" sz="4800" dirty="0"/>
              <a:t>  </a:t>
            </a:r>
            <a:r>
              <a:rPr lang="en-US" altLang="zh-CN" sz="4800" dirty="0"/>
              <a:t>Do</a:t>
            </a:r>
            <a:r>
              <a:rPr lang="zh-CN" altLang="en-US" sz="4800" dirty="0"/>
              <a:t>  </a:t>
            </a:r>
            <a:r>
              <a:rPr lang="en-US" altLang="zh-CN" sz="4800" dirty="0"/>
              <a:t>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59669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543800" cy="2593975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en-US" altLang="zh-CN" dirty="0"/>
              <a:t>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43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28" y="167640"/>
            <a:ext cx="7620000" cy="1143000"/>
          </a:xfrm>
        </p:spPr>
        <p:txBody>
          <a:bodyPr/>
          <a:lstStyle/>
          <a:p>
            <a:r>
              <a:rPr lang="en-US" altLang="zh-CN" sz="4800" dirty="0"/>
              <a:t>Form</a:t>
            </a:r>
            <a:r>
              <a:rPr lang="zh-CN" altLang="en-US" sz="4800" dirty="0"/>
              <a:t>新元素</a:t>
            </a:r>
            <a:r>
              <a:rPr lang="en-US" altLang="zh-CN" sz="4800" dirty="0"/>
              <a:t>: </a:t>
            </a:r>
            <a:r>
              <a:rPr lang="en-US" altLang="zh-CN" dirty="0"/>
              <a:t>&lt;input</a:t>
            </a:r>
            <a:r>
              <a:rPr lang="zh-CN" altLang="en-US" dirty="0"/>
              <a:t>  </a:t>
            </a:r>
            <a:r>
              <a:rPr lang="en-US" altLang="zh-CN" dirty="0"/>
              <a:t>type&gt;</a:t>
            </a: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BB09840-D198-95D9-F26C-7E605CFB3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58103"/>
              </p:ext>
            </p:extLst>
          </p:nvPr>
        </p:nvGraphicFramePr>
        <p:xfrm>
          <a:off x="417328" y="1752600"/>
          <a:ext cx="7620000" cy="3596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87672">
                  <a:extLst>
                    <a:ext uri="{9D8B030D-6E8A-4147-A177-3AD203B41FA5}">
                      <a16:colId xmlns:a16="http://schemas.microsoft.com/office/drawing/2014/main" val="952136549"/>
                    </a:ext>
                  </a:extLst>
                </a:gridCol>
                <a:gridCol w="6132328">
                  <a:extLst>
                    <a:ext uri="{9D8B030D-6E8A-4147-A177-3AD203B41FA5}">
                      <a16:colId xmlns:a16="http://schemas.microsoft.com/office/drawing/2014/main" val="538725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solidFill>
                            <a:srgbClr val="212121"/>
                          </a:solidFill>
                          <a:effectLst/>
                        </a:rPr>
                        <a:t>类型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>
                          <a:solidFill>
                            <a:srgbClr val="212121"/>
                          </a:solidFill>
                          <a:effectLst/>
                        </a:rPr>
                        <a:t>描述 </a:t>
                      </a:r>
                      <a:endParaRPr lang="zh-CN" altLang="en-US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9160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 dirty="0">
                          <a:solidFill>
                            <a:srgbClr val="3377B5"/>
                          </a:solidFill>
                          <a:effectLst/>
                        </a:rPr>
                        <a:t>datetime-local </a:t>
                      </a:r>
                      <a:endParaRPr lang="e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按照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</a:rPr>
                        <a:t>ISO 8601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编码的日期和时间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包括年，月，日，时，分，秒，分秒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，不带时区信息。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5695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 dirty="0">
                          <a:solidFill>
                            <a:srgbClr val="3377B5"/>
                          </a:solidFill>
                          <a:effectLst/>
                        </a:rPr>
                        <a:t>date </a:t>
                      </a:r>
                      <a:endParaRPr lang="en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按照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</a:rPr>
                        <a:t>ISO 8601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编码的日期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(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包括年，月，日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。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93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>
                          <a:solidFill>
                            <a:srgbClr val="3377B5"/>
                          </a:solidFill>
                          <a:effectLst/>
                        </a:rPr>
                        <a:t>month </a:t>
                      </a:r>
                      <a:endParaRPr lang="en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由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</a:rPr>
                        <a:t>ISO 8601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编码的年和月组成的日期。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5480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>
                          <a:solidFill>
                            <a:srgbClr val="3377B5"/>
                          </a:solidFill>
                          <a:effectLst/>
                        </a:rPr>
                        <a:t>week </a:t>
                      </a:r>
                      <a:endParaRPr lang="en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由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</a:rPr>
                        <a:t>ISO 8601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编码的年和星期数组成的日期。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2718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>
                          <a:solidFill>
                            <a:srgbClr val="3377B5"/>
                          </a:solidFill>
                          <a:effectLst/>
                        </a:rPr>
                        <a:t>time </a:t>
                      </a:r>
                      <a:endParaRPr lang="en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按照 </a:t>
                      </a:r>
                      <a:r>
                        <a:rPr lang="en" sz="1600">
                          <a:solidFill>
                            <a:srgbClr val="212121"/>
                          </a:solidFill>
                          <a:effectLst/>
                        </a:rPr>
                        <a:t>ISO 8601 </a:t>
                      </a:r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编码时间</a:t>
                      </a:r>
                      <a:r>
                        <a:rPr lang="en-US" altLang="zh-CN" sz="1600">
                          <a:solidFill>
                            <a:srgbClr val="212121"/>
                          </a:solidFill>
                          <a:effectLst/>
                        </a:rPr>
                        <a:t>(</a:t>
                      </a:r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包括时，分，秒，和分秒</a:t>
                      </a:r>
                      <a:r>
                        <a:rPr lang="en-US" altLang="zh-CN" sz="1600">
                          <a:solidFill>
                            <a:srgbClr val="212121"/>
                          </a:solidFill>
                          <a:effectLst/>
                        </a:rPr>
                        <a:t>)</a:t>
                      </a:r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。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5988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>
                          <a:solidFill>
                            <a:srgbClr val="3377B5"/>
                          </a:solidFill>
                          <a:effectLst/>
                        </a:rPr>
                        <a:t>number </a:t>
                      </a:r>
                      <a:endParaRPr lang="en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只接受数值。</a:t>
                      </a:r>
                      <a:r>
                        <a:rPr lang="en" sz="1600">
                          <a:solidFill>
                            <a:srgbClr val="212121"/>
                          </a:solidFill>
                          <a:effectLst/>
                        </a:rPr>
                        <a:t>step </a:t>
                      </a:r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属性可以指定精度，默认为</a:t>
                      </a:r>
                      <a:r>
                        <a:rPr lang="en-US" altLang="zh-CN" sz="1600">
                          <a:solidFill>
                            <a:srgbClr val="212121"/>
                          </a:solidFill>
                          <a:effectLst/>
                        </a:rPr>
                        <a:t>1</a:t>
                      </a:r>
                      <a:r>
                        <a:rPr lang="zh-CN" altLang="en-US" sz="1600">
                          <a:solidFill>
                            <a:srgbClr val="212121"/>
                          </a:solidFill>
                          <a:effectLst/>
                        </a:rPr>
                        <a:t>。 </a:t>
                      </a:r>
                      <a:endParaRPr lang="zh-CN" altLang="en-US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302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>
                          <a:solidFill>
                            <a:srgbClr val="3377B5"/>
                          </a:solidFill>
                          <a:effectLst/>
                        </a:rPr>
                        <a:t>range </a:t>
                      </a:r>
                      <a:endParaRPr lang="en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</a:rPr>
                        <a:t>range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类型适用于应该包含某个范围内数值的输入字段。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2311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>
                          <a:solidFill>
                            <a:srgbClr val="3377B5"/>
                          </a:solidFill>
                          <a:effectLst/>
                        </a:rPr>
                        <a:t>email </a:t>
                      </a:r>
                      <a:endParaRPr lang="en" sz="16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只接受邮箱值，即包含</a:t>
                      </a:r>
                      <a:r>
                        <a:rPr lang="en-US" altLang="zh-CN" sz="1600" dirty="0" err="1">
                          <a:solidFill>
                            <a:srgbClr val="212121"/>
                          </a:solidFill>
                          <a:effectLst/>
                        </a:rPr>
                        <a:t>xxx@xxxxx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符号。 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4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600" dirty="0" err="1">
                          <a:solidFill>
                            <a:srgbClr val="3377B5"/>
                          </a:solidFill>
                          <a:effectLst/>
                        </a:rPr>
                        <a:t>url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检测输入是否符合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URL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格式，即以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http://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或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</a:rPr>
                        <a:t>https://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</a:rPr>
                        <a:t>开头。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79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500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28" y="167640"/>
            <a:ext cx="7620000" cy="1143000"/>
          </a:xfrm>
        </p:spPr>
        <p:txBody>
          <a:bodyPr/>
          <a:lstStyle/>
          <a:p>
            <a:r>
              <a:rPr lang="en-US" altLang="zh-CN" sz="4800" dirty="0"/>
              <a:t>Form</a:t>
            </a:r>
            <a:r>
              <a:rPr lang="zh-CN" altLang="en-US" sz="4800" dirty="0"/>
              <a:t>新元素</a:t>
            </a:r>
            <a:r>
              <a:rPr lang="en-US" altLang="zh-CN" sz="4800" dirty="0"/>
              <a:t>: </a:t>
            </a:r>
            <a:r>
              <a:rPr lang="en-US" altLang="zh-CN" dirty="0"/>
              <a:t>required</a:t>
            </a:r>
            <a:r>
              <a:rPr lang="zh-CN" altLang="en-US" dirty="0"/>
              <a:t>属性</a:t>
            </a:r>
            <a:endParaRPr lang="en-US" dirty="0"/>
          </a:p>
        </p:txBody>
      </p:sp>
      <p:pic>
        <p:nvPicPr>
          <p:cNvPr id="3073" name="Picture 1" descr="page19image4492672">
            <a:extLst>
              <a:ext uri="{FF2B5EF4-FFF2-40B4-BE49-F238E27FC236}">
                <a16:creationId xmlns:a16="http://schemas.microsoft.com/office/drawing/2014/main" id="{E5387EB5-B506-7C89-559A-16688915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8" y="1905000"/>
            <a:ext cx="4826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76B1E014-D49F-F168-D5EF-BAE112BF6A5D}"/>
              </a:ext>
            </a:extLst>
          </p:cNvPr>
          <p:cNvSpPr/>
          <p:nvPr/>
        </p:nvSpPr>
        <p:spPr>
          <a:xfrm>
            <a:off x="417328" y="1721056"/>
            <a:ext cx="1563872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required</a:t>
            </a:r>
            <a:r>
              <a:rPr kumimoji="1" lang="zh-CN" altLang="en-US" dirty="0"/>
              <a:t>属性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63DB8C-1A9E-9E99-3A9E-A81A066D3329}"/>
              </a:ext>
            </a:extLst>
          </p:cNvPr>
          <p:cNvGraphicFramePr>
            <a:graphicFrameLocks noGrp="1"/>
          </p:cNvGraphicFramePr>
          <p:nvPr/>
        </p:nvGraphicFramePr>
        <p:xfrm>
          <a:off x="417328" y="2514600"/>
          <a:ext cx="7620000" cy="1188720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297760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现在，我们不需要使用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JavaScript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处理诸如空文本框永远不能被提交的这类客户端验证了，因为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HTML5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引入了一个叫做 </a:t>
                      </a:r>
                      <a:r>
                        <a:rPr lang="en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required </a:t>
                      </a:r>
                      <a:r>
                        <a:rPr lang="zh-CN" altLang="en-US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的新属性，可以按照如下方式使用，它会保证输入框有值</a:t>
                      </a:r>
                      <a:r>
                        <a:rPr lang="en-US" altLang="zh-CN" sz="16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: </a:t>
                      </a:r>
                      <a:endParaRPr lang="zh-CN" altLang="en-US" sz="36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11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&lt;</a:t>
                      </a:r>
                      <a:r>
                        <a:rPr lang="en" sz="1800" dirty="0">
                          <a:solidFill>
                            <a:srgbClr val="C62628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input </a:t>
                      </a:r>
                      <a:r>
                        <a:rPr lang="en" sz="1800" dirty="0">
                          <a:solidFill>
                            <a:srgbClr val="3F70AD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type</a:t>
                      </a:r>
                      <a:r>
                        <a:rPr lang="en" sz="1800" dirty="0">
                          <a:solidFill>
                            <a:srgbClr val="3D999E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=</a:t>
                      </a:r>
                      <a:r>
                        <a:rPr lang="en" sz="1800" dirty="0">
                          <a:solidFill>
                            <a:srgbClr val="7089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"text" </a:t>
                      </a:r>
                      <a:r>
                        <a:rPr lang="en" sz="1800" dirty="0">
                          <a:solidFill>
                            <a:srgbClr val="3F70AD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name</a:t>
                      </a:r>
                      <a:r>
                        <a:rPr lang="en" sz="1800" dirty="0">
                          <a:solidFill>
                            <a:srgbClr val="3D999E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=</a:t>
                      </a:r>
                      <a:r>
                        <a:rPr lang="en" sz="1800" dirty="0">
                          <a:solidFill>
                            <a:srgbClr val="708900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"search" </a:t>
                      </a:r>
                      <a:r>
                        <a:rPr lang="en" sz="1800" dirty="0">
                          <a:solidFill>
                            <a:srgbClr val="3F70AD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required</a:t>
                      </a:r>
                      <a:r>
                        <a:rPr lang="en" sz="1800" dirty="0">
                          <a:solidFill>
                            <a:srgbClr val="3D999E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/</a:t>
                      </a:r>
                      <a:r>
                        <a:rPr lang="e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&gt; </a:t>
                      </a:r>
                      <a:endParaRPr lang="en" sz="4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4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182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zh-CN" sz="4000" dirty="0"/>
              <a:t>Form</a:t>
            </a:r>
            <a:r>
              <a:rPr lang="zh-CN" altLang="en-US" sz="4000" dirty="0"/>
              <a:t>新元素</a:t>
            </a:r>
            <a:r>
              <a:rPr lang="en-US" altLang="zh-CN" sz="4000" dirty="0"/>
              <a:t>: </a:t>
            </a:r>
            <a:r>
              <a:rPr lang="en-US" altLang="zh-CN" sz="4000" b="1" dirty="0"/>
              <a:t>&lt;</a:t>
            </a:r>
            <a:r>
              <a:rPr lang="en-US" sz="4000" b="1" dirty="0" err="1"/>
              <a:t>datalist</a:t>
            </a:r>
            <a:r>
              <a:rPr lang="en-US" sz="4000" b="1" dirty="0"/>
              <a:t>&gt;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600" y="2362200"/>
            <a:ext cx="8104386" cy="80803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为</a:t>
            </a:r>
            <a:r>
              <a:rPr lang="en-US" altLang="zh-CN" sz="2000" dirty="0"/>
              <a:t>input</a:t>
            </a:r>
            <a:r>
              <a:rPr lang="zh-CN" altLang="en-US" sz="2000" dirty="0"/>
              <a:t>预定义一些选项。</a:t>
            </a:r>
            <a:endParaRPr lang="en-US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input</a:t>
            </a:r>
            <a:r>
              <a:rPr lang="zh-CN" altLang="en-US" sz="2000" dirty="0"/>
              <a:t> </a:t>
            </a:r>
            <a:r>
              <a:rPr lang="en-US" altLang="zh-CN" sz="2000" dirty="0"/>
              <a:t>list</a:t>
            </a:r>
            <a:r>
              <a:rPr lang="zh-CN" altLang="en-US" sz="2000" dirty="0"/>
              <a:t>属性与</a:t>
            </a:r>
            <a:r>
              <a:rPr lang="en-US" altLang="zh-CN" sz="2000" dirty="0" err="1"/>
              <a:t>datalist</a:t>
            </a:r>
            <a:r>
              <a:rPr lang="zh-CN" altLang="en-US" sz="2000" dirty="0"/>
              <a:t> </a:t>
            </a:r>
            <a:r>
              <a:rPr lang="en-US" altLang="zh-CN" sz="2000" dirty="0"/>
              <a:t>id</a:t>
            </a:r>
            <a:r>
              <a:rPr lang="zh-CN" altLang="en-US" sz="2000" dirty="0"/>
              <a:t>绑定，提供自动填充功能。</a:t>
            </a:r>
            <a:endParaRPr 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85A68C-2BF5-85BA-3D22-767D129E4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93" y="3187994"/>
            <a:ext cx="7696200" cy="250837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"browsers"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datalist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"browsers"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option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"I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option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"Firefox"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option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"Chrome"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option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"Opera"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option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"Safari"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datalist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86CFC935-E6B7-27C1-2581-F77B32F66C7D}"/>
              </a:ext>
            </a:extLst>
          </p:cNvPr>
          <p:cNvSpPr/>
          <p:nvPr/>
        </p:nvSpPr>
        <p:spPr>
          <a:xfrm>
            <a:off x="432693" y="1600200"/>
            <a:ext cx="1259072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&lt;</a:t>
            </a:r>
            <a:r>
              <a:rPr kumimoji="1" lang="en-US" altLang="zh-CN" dirty="0" err="1"/>
              <a:t>datalist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89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altLang="zh-CN" sz="4000" dirty="0"/>
              <a:t>Form</a:t>
            </a:r>
            <a:r>
              <a:rPr lang="zh-CN" altLang="en-US" sz="4000" dirty="0"/>
              <a:t>新元素</a:t>
            </a:r>
            <a:r>
              <a:rPr lang="en-US" sz="4000" dirty="0"/>
              <a:t>: </a:t>
            </a:r>
            <a:r>
              <a:rPr lang="en-US" sz="4000" b="1" dirty="0"/>
              <a:t>&lt;output&gt;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EA2447-303B-6EC0-D900-23D20097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16680"/>
              </p:ext>
            </p:extLst>
          </p:nvPr>
        </p:nvGraphicFramePr>
        <p:xfrm>
          <a:off x="417328" y="2239486"/>
          <a:ext cx="7620000" cy="867410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297760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HTML5 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还引入了一个新元素 </a:t>
                      </a:r>
                      <a:r>
                        <a:rPr lang="en-US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&lt;</a:t>
                      </a:r>
                      <a:r>
                        <a:rPr lang="en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output&gt;</a:t>
                      </a:r>
                      <a:r>
                        <a:rPr lang="zh-CN" altLang="e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用来表示不同类型的输出结果。</a:t>
                      </a:r>
                      <a:endParaRPr lang="en-US" altLang="zh-CN" sz="1800" dirty="0">
                        <a:solidFill>
                          <a:srgbClr val="21212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b="1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for</a:t>
                      </a:r>
                      <a:r>
                        <a:rPr lang="zh-CN" altLang="en-US" sz="1800" b="1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属性：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指定影响</a:t>
                      </a:r>
                      <a:r>
                        <a:rPr lang="en-US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&lt;</a:t>
                      </a:r>
                      <a:r>
                        <a:rPr lang="en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output&gt;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的</a:t>
                      </a:r>
                      <a:r>
                        <a:rPr lang="en-US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IDs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，用空格分割。例如：</a:t>
                      </a:r>
                      <a:endParaRPr lang="zh-CN" altLang="en-US" sz="40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11710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02E2E05C-05E9-96DB-4EF7-9F935956A643}"/>
              </a:ext>
            </a:extLst>
          </p:cNvPr>
          <p:cNvSpPr/>
          <p:nvPr/>
        </p:nvSpPr>
        <p:spPr>
          <a:xfrm>
            <a:off x="457200" y="1524000"/>
            <a:ext cx="1259072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&lt;output&gt;</a:t>
            </a:r>
            <a:endParaRPr kumimoji="1" lang="zh-CN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C71BD2-85B0-1D04-2D06-E468A9EFC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080" y="3212782"/>
            <a:ext cx="7566495" cy="15850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form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oninput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"x.value=parseInt(a.value)+parseInt(b.value)"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"range"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"a"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"50"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&gt;100 +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type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"number"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"b"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value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"50"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&gt;=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  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"x"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for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"a b"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output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form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221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/>
              <a:t>Just</a:t>
            </a:r>
            <a:r>
              <a:rPr lang="zh-CN" altLang="en-US" sz="4800" dirty="0"/>
              <a:t> </a:t>
            </a:r>
            <a:r>
              <a:rPr lang="en-US" altLang="zh-CN" sz="4800" dirty="0"/>
              <a:t>Do</a:t>
            </a:r>
            <a:r>
              <a:rPr lang="zh-CN" altLang="en-US" sz="4800" dirty="0"/>
              <a:t> </a:t>
            </a:r>
            <a:r>
              <a:rPr lang="en-US" altLang="zh-CN" sz="4800" dirty="0"/>
              <a:t>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95277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543800" cy="2593975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拖拽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58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zh-CN" altLang="en-US" sz="4000" dirty="0"/>
              <a:t>拖拽（</a:t>
            </a:r>
            <a:r>
              <a:rPr lang="en" altLang="zh-CN" sz="4000" dirty="0"/>
              <a:t>Drag &amp; Drop</a:t>
            </a:r>
            <a:r>
              <a:rPr lang="zh-CN" altLang="en" sz="4000" dirty="0"/>
              <a:t>）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07587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91C9FD-223E-306C-5D2C-38EA94C0A3A6}"/>
              </a:ext>
            </a:extLst>
          </p:cNvPr>
          <p:cNvSpPr txBox="1"/>
          <p:nvPr/>
        </p:nvSpPr>
        <p:spPr>
          <a:xfrm>
            <a:off x="457200" y="168124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H5</a:t>
            </a:r>
            <a:r>
              <a:rPr kumimoji="1" lang="zh-CN" altLang="en-US" dirty="0"/>
              <a:t>支持拖拽功能，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一般需要进行以下步骤：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2E2E05C-05E9-96DB-4EF7-9F935956A643}"/>
              </a:ext>
            </a:extLst>
          </p:cNvPr>
          <p:cNvSpPr/>
          <p:nvPr/>
        </p:nvSpPr>
        <p:spPr>
          <a:xfrm>
            <a:off x="859221" y="2868176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</a:t>
            </a:r>
            <a:r>
              <a:rPr kumimoji="1" lang="zh-CN" altLang="en-US" dirty="0"/>
              <a:t>环境检测</a:t>
            </a: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C317FACE-C8B8-E0CE-E1E9-45EF915840CA}"/>
              </a:ext>
            </a:extLst>
          </p:cNvPr>
          <p:cNvSpPr/>
          <p:nvPr/>
        </p:nvSpPr>
        <p:spPr>
          <a:xfrm>
            <a:off x="3263462" y="2868176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2.</a:t>
            </a:r>
            <a:r>
              <a:rPr kumimoji="1" lang="zh-CN" altLang="en-US" dirty="0"/>
              <a:t>环境设置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E910194-C285-C3A6-57D5-4CB628480764}"/>
              </a:ext>
            </a:extLst>
          </p:cNvPr>
          <p:cNvSpPr/>
          <p:nvPr/>
        </p:nvSpPr>
        <p:spPr>
          <a:xfrm>
            <a:off x="5667703" y="2868176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3.</a:t>
            </a:r>
            <a:r>
              <a:rPr kumimoji="1" lang="zh-CN" altLang="en-US" dirty="0"/>
              <a:t>事件响应</a:t>
            </a:r>
          </a:p>
        </p:txBody>
      </p:sp>
    </p:spTree>
    <p:extLst>
      <p:ext uri="{BB962C8B-B14F-4D97-AF65-F5344CB8AC3E}">
        <p14:creationId xmlns:p14="http://schemas.microsoft.com/office/powerpoint/2010/main" val="1876818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zh-CN" altLang="en-US" sz="4000" dirty="0"/>
              <a:t>拖拽（</a:t>
            </a:r>
            <a:r>
              <a:rPr lang="en" altLang="zh-CN" sz="4000" dirty="0"/>
              <a:t>Drag &amp; Drop</a:t>
            </a:r>
            <a:r>
              <a:rPr lang="zh-CN" altLang="en" sz="4000" dirty="0"/>
              <a:t>）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07587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EA2447-303B-6EC0-D900-23D20097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38140"/>
              </p:ext>
            </p:extLst>
          </p:nvPr>
        </p:nvGraphicFramePr>
        <p:xfrm>
          <a:off x="457200" y="2275697"/>
          <a:ext cx="7620000" cy="767998"/>
        </p:xfrm>
        <a:graphic>
          <a:graphicData uri="http://schemas.openxmlformats.org/drawingml/2006/table">
            <a:tbl>
              <a:tblPr/>
              <a:tblGrid>
                <a:gridCol w="7620000">
                  <a:extLst>
                    <a:ext uri="{9D8B030D-6E8A-4147-A177-3AD203B41FA5}">
                      <a16:colId xmlns:a16="http://schemas.microsoft.com/office/drawing/2014/main" val="2297760711"/>
                    </a:ext>
                  </a:extLst>
                </a:gridCol>
              </a:tblGrid>
              <a:tr h="767998">
                <a:tc>
                  <a:txBody>
                    <a:bodyPr/>
                    <a:lstStyle/>
                    <a:p>
                      <a:r>
                        <a:rPr lang="en" altLang="zh-CN" sz="1800" dirty="0" err="1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Modernizr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特性检测器（引入</a:t>
                      </a:r>
                      <a:r>
                        <a:rPr lang="en" altLang="zh-CN" sz="1800" dirty="0" err="1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modernizr.js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），可以快速检测</a:t>
                      </a:r>
                      <a:r>
                        <a:rPr lang="en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HTML5</a:t>
                      </a:r>
                      <a:r>
                        <a:rPr lang="zh-CN" altLang="e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、</a:t>
                      </a:r>
                      <a:r>
                        <a:rPr lang="en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CSS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以及</a:t>
                      </a:r>
                      <a:r>
                        <a:rPr lang="en" altLang="zh-CN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JS</a:t>
                      </a:r>
                      <a:r>
                        <a:rPr lang="zh-CN" altLang="en-US" sz="1800" dirty="0">
                          <a:solidFill>
                            <a:srgbClr val="212121"/>
                          </a:solidFill>
                          <a:effectLst/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是否具有指定的功能或特性。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1171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E36BDB7-E08D-EC3E-0223-E05B990F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296" y="4031237"/>
            <a:ext cx="6131807" cy="96949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(window.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FileReader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&amp;&amp;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Modernizr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draganddrop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){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 可以拖拽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}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B4DA39-91E7-846D-C467-B7C81EEAF0D6}"/>
              </a:ext>
            </a:extLst>
          </p:cNvPr>
          <p:cNvSpPr txBox="1"/>
          <p:nvPr/>
        </p:nvSpPr>
        <p:spPr>
          <a:xfrm>
            <a:off x="457200" y="3352800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在这里，我们用</a:t>
            </a:r>
            <a:r>
              <a:rPr lang="en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Modernizr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检测浏览器是否支持拖拽（</a:t>
            </a:r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D&amp;D</a:t>
            </a:r>
            <a:r>
              <a:rPr lang="zh-CN" altLang="e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endParaRPr lang="zh-CN" altLang="en" sz="1800" dirty="0">
              <a:solidFill>
                <a:srgbClr val="212121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9B54F8-5598-2D38-8BE0-44EBC31E9203}"/>
              </a:ext>
            </a:extLst>
          </p:cNvPr>
          <p:cNvSpPr txBox="1"/>
          <p:nvPr/>
        </p:nvSpPr>
        <p:spPr>
          <a:xfrm>
            <a:off x="457200" y="5260538"/>
            <a:ext cx="7620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window.FileReader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检测是否支持</a:t>
            </a:r>
            <a:r>
              <a:rPr lang="en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FileReader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，</a:t>
            </a:r>
            <a:r>
              <a:rPr lang="en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FileReader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允许浏览器异步读取文件内容，</a:t>
            </a:r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D&amp;D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对象需要通过</a:t>
            </a:r>
            <a:r>
              <a:rPr lang="en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FileReader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读取。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1624574-921E-9EAA-497D-F20F5A9476FC}"/>
              </a:ext>
            </a:extLst>
          </p:cNvPr>
          <p:cNvSpPr/>
          <p:nvPr/>
        </p:nvSpPr>
        <p:spPr>
          <a:xfrm>
            <a:off x="472966" y="1590958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1.</a:t>
            </a:r>
            <a:r>
              <a:rPr kumimoji="1" lang="zh-CN" altLang="en-US" dirty="0"/>
              <a:t>环境检测</a:t>
            </a:r>
          </a:p>
        </p:txBody>
      </p:sp>
    </p:spTree>
    <p:extLst>
      <p:ext uri="{BB962C8B-B14F-4D97-AF65-F5344CB8AC3E}">
        <p14:creationId xmlns:p14="http://schemas.microsoft.com/office/powerpoint/2010/main" val="1082193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93EEAD-FDD9-31BF-FEB5-215CDA4A5894}"/>
              </a:ext>
            </a:extLst>
          </p:cNvPr>
          <p:cNvGrpSpPr/>
          <p:nvPr/>
        </p:nvGrpSpPr>
        <p:grpSpPr>
          <a:xfrm>
            <a:off x="217981" y="1600200"/>
            <a:ext cx="8098437" cy="4582315"/>
            <a:chOff x="283563" y="1600200"/>
            <a:chExt cx="8098437" cy="4582315"/>
          </a:xfrm>
        </p:grpSpPr>
        <p:sp>
          <p:nvSpPr>
            <p:cNvPr id="4" name="圆角矩形 3"/>
            <p:cNvSpPr/>
            <p:nvPr/>
          </p:nvSpPr>
          <p:spPr>
            <a:xfrm>
              <a:off x="487180" y="1600200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1993(IETF)</a:t>
              </a:r>
            </a:p>
            <a:p>
              <a:pPr algn="ctr"/>
              <a:r>
                <a:rPr kumimoji="1" lang="en-US" altLang="zh-CN" sz="2400" dirty="0"/>
                <a:t>HTML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1.0</a:t>
              </a:r>
              <a:endParaRPr kumimoji="1" lang="zh-CN" altLang="en-US" sz="2400" dirty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2514600" y="1600200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1995(W3C)</a:t>
              </a:r>
            </a:p>
            <a:p>
              <a:pPr algn="ctr"/>
              <a:r>
                <a:rPr kumimoji="1" lang="en-US" altLang="zh-CN" sz="2400"/>
                <a:t>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2.0</a:t>
              </a:r>
              <a:endParaRPr kumimoji="1" lang="zh-CN" altLang="en-US" sz="240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542020" y="1600200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1996(W3C)</a:t>
              </a:r>
            </a:p>
            <a:p>
              <a:pPr algn="ctr"/>
              <a:r>
                <a:rPr kumimoji="1" lang="en-US" altLang="zh-CN" sz="2400"/>
                <a:t>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3.2</a:t>
              </a:r>
              <a:endParaRPr kumimoji="1" lang="zh-CN" altLang="en-US" sz="240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6569440" y="1600200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1997(W3C)</a:t>
              </a:r>
            </a:p>
            <a:p>
              <a:pPr algn="ctr"/>
              <a:r>
                <a:rPr kumimoji="1" lang="en-US" altLang="zh-CN" sz="2400" dirty="0"/>
                <a:t>HTML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4.0</a:t>
              </a:r>
              <a:endParaRPr kumimoji="1" lang="zh-CN" altLang="en-US" sz="2400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7180" y="3417131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1999(W3C)</a:t>
              </a:r>
            </a:p>
            <a:p>
              <a:pPr algn="ctr"/>
              <a:r>
                <a:rPr kumimoji="1" lang="en-US" altLang="zh-CN" sz="2400"/>
                <a:t>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4.01</a:t>
              </a:r>
              <a:endParaRPr kumimoji="1" lang="zh-CN" altLang="en-US" sz="240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2514600" y="3417131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2000(W3C)</a:t>
              </a:r>
            </a:p>
            <a:p>
              <a:pPr algn="ctr"/>
              <a:r>
                <a:rPr kumimoji="1" lang="en-US" altLang="zh-CN" sz="2400"/>
                <a:t>XHTML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1.0</a:t>
              </a:r>
              <a:endParaRPr kumimoji="1" lang="zh-CN" altLang="en-US" sz="240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42020" y="3417131"/>
              <a:ext cx="1812560" cy="8419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2001(W3C)</a:t>
              </a:r>
            </a:p>
            <a:p>
              <a:pPr algn="ctr"/>
              <a:r>
                <a:rPr kumimoji="1" lang="en-US" altLang="zh-CN" sz="2400"/>
                <a:t>XHTML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1.1</a:t>
              </a:r>
              <a:endParaRPr kumimoji="1" lang="zh-CN" altLang="en-US" sz="24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6569440" y="3417131"/>
              <a:ext cx="1812560" cy="84195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XHTML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2.0</a:t>
              </a:r>
              <a:endParaRPr kumimoji="1" lang="zh-CN" altLang="en-US" sz="240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83563" y="5236294"/>
              <a:ext cx="2231037" cy="946221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/>
                <a:t>2004(WHATWG)</a:t>
              </a:r>
            </a:p>
            <a:p>
              <a:pPr algn="ctr"/>
              <a:r>
                <a:rPr kumimoji="1" lang="en-US" altLang="zh-CN" sz="2400"/>
                <a:t>HTML</a:t>
              </a:r>
              <a:r>
                <a:rPr kumimoji="1" lang="zh-CN" altLang="en-US" sz="2400"/>
                <a:t> </a:t>
              </a:r>
              <a:r>
                <a:rPr kumimoji="1" lang="en-US" altLang="zh-CN" sz="2400"/>
                <a:t>5(</a:t>
              </a:r>
              <a:r>
                <a:rPr kumimoji="1" lang="zh-CN" altLang="en-US" sz="2400"/>
                <a:t>草案</a:t>
              </a:r>
              <a:r>
                <a:rPr kumimoji="1" lang="en-US" altLang="zh-CN" sz="2400"/>
                <a:t>)</a:t>
              </a:r>
              <a:endParaRPr kumimoji="1" lang="zh-CN" altLang="en-US" sz="24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3067049" y="5238528"/>
              <a:ext cx="2027420" cy="941755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2008(</a:t>
              </a:r>
              <a:r>
                <a:rPr kumimoji="1" lang="zh-CN" altLang="en-US" sz="2400" dirty="0"/>
                <a:t>合并</a:t>
              </a:r>
              <a:r>
                <a:rPr kumimoji="1" lang="en-US" altLang="zh-CN" sz="2400" dirty="0"/>
                <a:t>)</a:t>
              </a:r>
            </a:p>
            <a:p>
              <a:pPr algn="ctr"/>
              <a:r>
                <a:rPr kumimoji="1" lang="en-US" altLang="zh-CN" sz="2400" dirty="0"/>
                <a:t>HTML</a:t>
              </a:r>
              <a:r>
                <a:rPr kumimoji="1" lang="zh-CN" altLang="en-US" sz="2400" dirty="0"/>
                <a:t> </a:t>
              </a:r>
              <a:r>
                <a:rPr kumimoji="1" lang="en-US" altLang="zh-CN" sz="2400" dirty="0"/>
                <a:t>5(</a:t>
              </a:r>
              <a:r>
                <a:rPr kumimoji="1" lang="zh-CN" altLang="en-US" sz="2400" dirty="0"/>
                <a:t>正式</a:t>
              </a:r>
              <a:r>
                <a:rPr kumimoji="1" lang="en-US" altLang="zh-CN" sz="2400" dirty="0"/>
                <a:t>)</a:t>
              </a:r>
              <a:endParaRPr kumimoji="1" lang="zh-CN" altLang="en-US" sz="2400" dirty="0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646918" y="5236293"/>
              <a:ext cx="2156452" cy="94622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/>
                <a:t>2014(W3C)</a:t>
              </a:r>
            </a:p>
            <a:p>
              <a:pPr algn="ctr"/>
              <a:r>
                <a:rPr kumimoji="1" lang="en-US" altLang="zh-CN" sz="2400" dirty="0"/>
                <a:t>HTML5</a:t>
              </a:r>
              <a:r>
                <a:rPr kumimoji="1" lang="zh-CN" altLang="en-US" sz="2400" dirty="0"/>
                <a:t>标准</a:t>
              </a:r>
            </a:p>
          </p:txBody>
        </p:sp>
        <p:cxnSp>
          <p:nvCxnSpPr>
            <p:cNvPr id="18" name="直线箭头连接符 17"/>
            <p:cNvCxnSpPr>
              <a:stCxn id="4" idx="3"/>
              <a:endCxn id="6" idx="1"/>
            </p:cNvCxnSpPr>
            <p:nvPr/>
          </p:nvCxnSpPr>
          <p:spPr>
            <a:xfrm>
              <a:off x="2299740" y="2021176"/>
              <a:ext cx="21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/>
            <p:cNvCxnSpPr>
              <a:stCxn id="6" idx="3"/>
              <a:endCxn id="7" idx="1"/>
            </p:cNvCxnSpPr>
            <p:nvPr/>
          </p:nvCxnSpPr>
          <p:spPr>
            <a:xfrm>
              <a:off x="4327160" y="2021176"/>
              <a:ext cx="21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箭头连接符 21"/>
            <p:cNvCxnSpPr>
              <a:stCxn id="7" idx="3"/>
              <a:endCxn id="8" idx="1"/>
            </p:cNvCxnSpPr>
            <p:nvPr/>
          </p:nvCxnSpPr>
          <p:spPr>
            <a:xfrm>
              <a:off x="6354580" y="2021176"/>
              <a:ext cx="21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/>
            <p:cNvCxnSpPr>
              <a:stCxn id="8" idx="2"/>
              <a:endCxn id="9" idx="0"/>
            </p:cNvCxnSpPr>
            <p:nvPr/>
          </p:nvCxnSpPr>
          <p:spPr>
            <a:xfrm rot="5400000">
              <a:off x="3947100" y="-111489"/>
              <a:ext cx="974980" cy="60822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/>
            <p:cNvCxnSpPr>
              <a:stCxn id="9" idx="3"/>
              <a:endCxn id="10" idx="1"/>
            </p:cNvCxnSpPr>
            <p:nvPr/>
          </p:nvCxnSpPr>
          <p:spPr>
            <a:xfrm>
              <a:off x="2299740" y="3838107"/>
              <a:ext cx="21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箭头连接符 30"/>
            <p:cNvCxnSpPr>
              <a:stCxn id="10" idx="3"/>
              <a:endCxn id="11" idx="1"/>
            </p:cNvCxnSpPr>
            <p:nvPr/>
          </p:nvCxnSpPr>
          <p:spPr>
            <a:xfrm>
              <a:off x="4327160" y="3838107"/>
              <a:ext cx="21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/>
            <p:cNvCxnSpPr>
              <a:stCxn id="11" idx="3"/>
              <a:endCxn id="12" idx="1"/>
            </p:cNvCxnSpPr>
            <p:nvPr/>
          </p:nvCxnSpPr>
          <p:spPr>
            <a:xfrm>
              <a:off x="6354580" y="3838107"/>
              <a:ext cx="2148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/>
            <p:cNvCxnSpPr>
              <a:stCxn id="9" idx="2"/>
              <a:endCxn id="13" idx="0"/>
            </p:cNvCxnSpPr>
            <p:nvPr/>
          </p:nvCxnSpPr>
          <p:spPr>
            <a:xfrm>
              <a:off x="1393460" y="4259082"/>
              <a:ext cx="5622" cy="977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2514600" y="5709405"/>
              <a:ext cx="5524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>
              <a:cxnSpLocks/>
              <a:stCxn id="15" idx="3"/>
              <a:endCxn id="16" idx="1"/>
            </p:cNvCxnSpPr>
            <p:nvPr/>
          </p:nvCxnSpPr>
          <p:spPr>
            <a:xfrm flipV="1">
              <a:off x="5094469" y="5709404"/>
              <a:ext cx="552449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cxnSpLocks/>
              <a:stCxn id="12" idx="2"/>
              <a:endCxn id="15" idx="0"/>
            </p:cNvCxnSpPr>
            <p:nvPr/>
          </p:nvCxnSpPr>
          <p:spPr>
            <a:xfrm rot="5400000">
              <a:off x="5288517" y="3051325"/>
              <a:ext cx="979446" cy="33949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6278380" y="2960936"/>
              <a:ext cx="425970" cy="64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分歧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385543" y="4271930"/>
              <a:ext cx="4259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/>
                <a:t>分化点</a:t>
              </a:r>
            </a:p>
          </p:txBody>
        </p:sp>
      </p:grpSp>
      <p:sp>
        <p:nvSpPr>
          <p:cNvPr id="4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en-US" altLang="zh-CN" dirty="0"/>
              <a:t>HTML</a:t>
            </a:r>
            <a:r>
              <a:rPr kumimoji="1" lang="zh-CN" altLang="en-US" dirty="0"/>
              <a:t>发展史</a:t>
            </a:r>
          </a:p>
        </p:txBody>
      </p:sp>
    </p:spTree>
    <p:extLst>
      <p:ext uri="{BB962C8B-B14F-4D97-AF65-F5344CB8AC3E}">
        <p14:creationId xmlns:p14="http://schemas.microsoft.com/office/powerpoint/2010/main" val="1608977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zh-CN" altLang="en-US" sz="4000" dirty="0"/>
              <a:t>拖拽（</a:t>
            </a:r>
            <a:r>
              <a:rPr lang="en" altLang="zh-CN" sz="4000" dirty="0"/>
              <a:t>Drag &amp; Drop</a:t>
            </a:r>
            <a:r>
              <a:rPr lang="zh-CN" altLang="en" sz="4000" dirty="0"/>
              <a:t>）</a:t>
            </a:r>
            <a:endParaRPr lang="en-US" sz="4000" b="1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EA2447-303B-6EC0-D900-23D200971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45441"/>
              </p:ext>
            </p:extLst>
          </p:nvPr>
        </p:nvGraphicFramePr>
        <p:xfrm>
          <a:off x="457200" y="2275697"/>
          <a:ext cx="5181600" cy="767998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297760711"/>
                    </a:ext>
                  </a:extLst>
                </a:gridCol>
              </a:tblGrid>
              <a:tr h="767998">
                <a:tc>
                  <a:txBody>
                    <a:bodyPr/>
                    <a:lstStyle/>
                    <a:p>
                      <a:endParaRPr lang="zh-CN" altLang="en-US" sz="1800" dirty="0">
                        <a:solidFill>
                          <a:srgbClr val="212121"/>
                        </a:solidFill>
                        <a:effectLst/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911710"/>
                  </a:ext>
                </a:extLst>
              </a:tr>
            </a:tbl>
          </a:graphicData>
        </a:graphic>
      </p:graphicFrame>
      <p:sp>
        <p:nvSpPr>
          <p:cNvPr id="5" name="圆角矩形 4">
            <a:extLst>
              <a:ext uri="{FF2B5EF4-FFF2-40B4-BE49-F238E27FC236}">
                <a16:creationId xmlns:a16="http://schemas.microsoft.com/office/drawing/2014/main" id="{79BA2F56-9349-5F2C-2934-5E6D0681F64C}"/>
              </a:ext>
            </a:extLst>
          </p:cNvPr>
          <p:cNvSpPr/>
          <p:nvPr/>
        </p:nvSpPr>
        <p:spPr>
          <a:xfrm>
            <a:off x="462455" y="1484908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2.</a:t>
            </a:r>
            <a:r>
              <a:rPr kumimoji="1" lang="zh-CN" altLang="en-US" dirty="0"/>
              <a:t>环境设置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1C5968C-1958-9CEF-AE26-AEEAC4D44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98" y="2952567"/>
            <a:ext cx="4800599" cy="87716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img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src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"html5.jpg"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"img"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draggable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"true"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ondragstart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"handle_drag_start(event)"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08C8A0-E69F-9A95-57F6-BB62FDDDB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497" y="4660489"/>
            <a:ext cx="4763813" cy="96949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&lt;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div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"box"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ondragover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"handle_drag_over(event)"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ondrop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"handle_drop(event)"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&gt;&lt;/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div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8FDB9C-D91F-1280-27D9-0C0A0E2FC6EC}"/>
              </a:ext>
            </a:extLst>
          </p:cNvPr>
          <p:cNvSpPr txBox="1"/>
          <p:nvPr/>
        </p:nvSpPr>
        <p:spPr>
          <a:xfrm>
            <a:off x="457200" y="3921944"/>
            <a:ext cx="4800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设置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接受容器，并且响应</a:t>
            </a:r>
            <a:r>
              <a:rPr lang="en-US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ondragover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和</a:t>
            </a:r>
            <a:r>
              <a:rPr lang="en-US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ondrop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事件。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606A0C-F813-8F91-B103-32FA16F0E2BD}"/>
              </a:ext>
            </a:extLst>
          </p:cNvPr>
          <p:cNvSpPr txBox="1"/>
          <p:nvPr/>
        </p:nvSpPr>
        <p:spPr>
          <a:xfrm>
            <a:off x="457200" y="2248109"/>
            <a:ext cx="4800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设置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某元素可被拖拽，并且响应</a:t>
            </a:r>
            <a:r>
              <a:rPr lang="en-US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ondragstart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事件。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894850-671C-9914-F896-24DC0329DE0D}"/>
              </a:ext>
            </a:extLst>
          </p:cNvPr>
          <p:cNvGrpSpPr/>
          <p:nvPr/>
        </p:nvGrpSpPr>
        <p:grpSpPr>
          <a:xfrm>
            <a:off x="5268311" y="2094508"/>
            <a:ext cx="3073400" cy="4400337"/>
            <a:chOff x="5270938" y="2256573"/>
            <a:chExt cx="3073400" cy="4400337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C1B2868-6ED9-43D8-1113-C0198698E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0938" y="2256573"/>
              <a:ext cx="3073400" cy="1828800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859471B-CE28-7387-076E-650CF6D09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6300" y="4904310"/>
              <a:ext cx="1727200" cy="1752600"/>
            </a:xfrm>
            <a:prstGeom prst="rect">
              <a:avLst/>
            </a:prstGeom>
          </p:spPr>
        </p:pic>
        <p:sp>
          <p:nvSpPr>
            <p:cNvPr id="19" name="下箭头 18">
              <a:extLst>
                <a:ext uri="{FF2B5EF4-FFF2-40B4-BE49-F238E27FC236}">
                  <a16:creationId xmlns:a16="http://schemas.microsoft.com/office/drawing/2014/main" id="{9D9E3AE4-5770-47A5-4230-24F8A8A446E4}"/>
                </a:ext>
              </a:extLst>
            </p:cNvPr>
            <p:cNvSpPr/>
            <p:nvPr/>
          </p:nvSpPr>
          <p:spPr>
            <a:xfrm>
              <a:off x="6629400" y="4189083"/>
              <a:ext cx="381000" cy="61151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0008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zh-CN" altLang="en-US" sz="4000" dirty="0"/>
              <a:t>拖拽（</a:t>
            </a:r>
            <a:r>
              <a:rPr lang="en" altLang="zh-CN" sz="4000" dirty="0"/>
              <a:t>Drag &amp; Drop</a:t>
            </a:r>
            <a:r>
              <a:rPr lang="zh-CN" altLang="en" sz="4000" dirty="0"/>
              <a:t>）</a:t>
            </a:r>
            <a:endParaRPr lang="en-US" sz="4000" b="1" dirty="0"/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26B51239-DB0F-137B-EBC9-A7F4CF9CF662}"/>
              </a:ext>
            </a:extLst>
          </p:cNvPr>
          <p:cNvSpPr/>
          <p:nvPr/>
        </p:nvSpPr>
        <p:spPr>
          <a:xfrm>
            <a:off x="533400" y="1434156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3.</a:t>
            </a:r>
            <a:r>
              <a:rPr kumimoji="1" lang="zh-CN" altLang="en-US" dirty="0"/>
              <a:t>事件响应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8CC1E2-AA2D-FA2E-6C37-E329DDF22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434156"/>
            <a:ext cx="4876800" cy="4478149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handle_drag_start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){        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//添加拖拽对象,设置键-值对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dataTransfer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setData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"id"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target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handle_drag_over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){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preventDefault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//默认情况，HTML不允许拖拽行为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handle_drop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){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dragId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dataTransfer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getData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6005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6005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”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//根据键，获取对应id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75715E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dragElement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document.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getElementById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dragId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      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target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appendChild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dragElement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2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</a:t>
            </a:r>
            <a:r>
              <a:rPr kumimoji="0" lang="zh-CN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E47E94-55ED-7E56-56F8-AB7F45B7CBFA}"/>
              </a:ext>
            </a:extLst>
          </p:cNvPr>
          <p:cNvSpPr txBox="1"/>
          <p:nvPr/>
        </p:nvSpPr>
        <p:spPr>
          <a:xfrm>
            <a:off x="504497" y="2362200"/>
            <a:ext cx="2438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）开始拖拽时发出</a:t>
            </a:r>
          </a:p>
          <a:p>
            <a:endParaRPr kumimoji="1" lang="zh-CN" altLang="en-US" dirty="0"/>
          </a:p>
          <a:p>
            <a:endParaRPr kumimoji="1" lang="en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）拖拽到有效区域，间隔发出（几百毫秒）</a:t>
            </a:r>
          </a:p>
          <a:p>
            <a:endParaRPr kumimoji="1" lang="zh-CN" altLang="en-US" dirty="0"/>
          </a:p>
          <a:p>
            <a:endParaRPr kumimoji="1" lang="en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）放下时发出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05AD9E-1C37-1F70-CD5C-B14DEC689DE5}"/>
              </a:ext>
            </a:extLst>
          </p:cNvPr>
          <p:cNvSpPr txBox="1"/>
          <p:nvPr/>
        </p:nvSpPr>
        <p:spPr>
          <a:xfrm>
            <a:off x="504497" y="2618986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响应</a:t>
            </a:r>
            <a:r>
              <a:rPr kumimoji="1" lang="en" altLang="zh-CN" dirty="0" err="1"/>
              <a:t>ondragstart</a:t>
            </a:r>
            <a:endParaRPr kumimoji="1" lang="e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3BA7AD-3F3D-B62F-5E15-74F0D6D6A572}"/>
              </a:ext>
            </a:extLst>
          </p:cNvPr>
          <p:cNvSpPr txBox="1"/>
          <p:nvPr/>
        </p:nvSpPr>
        <p:spPr>
          <a:xfrm>
            <a:off x="504497" y="3737088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响应</a:t>
            </a:r>
            <a:r>
              <a:rPr kumimoji="1" lang="en" altLang="zh-CN" dirty="0" err="1"/>
              <a:t>ondragover</a:t>
            </a:r>
            <a:endParaRPr kumimoji="1" lang="en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D1BCCB-78EA-819B-0868-06F3EFF1E4D2}"/>
              </a:ext>
            </a:extLst>
          </p:cNvPr>
          <p:cNvSpPr txBox="1"/>
          <p:nvPr/>
        </p:nvSpPr>
        <p:spPr>
          <a:xfrm>
            <a:off x="533400" y="4578191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/>
              <a:t>响应</a:t>
            </a:r>
            <a:r>
              <a:rPr kumimoji="1" lang="en" altLang="zh-CN" dirty="0" err="1"/>
              <a:t>ondrop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88373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/>
              <a:t>Just</a:t>
            </a:r>
            <a:r>
              <a:rPr lang="zh-CN" altLang="en-US" sz="4800" dirty="0"/>
              <a:t> </a:t>
            </a:r>
            <a:r>
              <a:rPr lang="en-US" altLang="zh-CN" sz="4800" dirty="0"/>
              <a:t>Do</a:t>
            </a:r>
            <a:r>
              <a:rPr lang="zh-CN" altLang="en-US" sz="4800" dirty="0"/>
              <a:t> </a:t>
            </a:r>
            <a:r>
              <a:rPr lang="en-US" altLang="zh-CN" sz="4800" dirty="0"/>
              <a:t>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7217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295400"/>
            <a:ext cx="7543800" cy="2593975"/>
          </a:xfrm>
        </p:spPr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视频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728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000" b="1" dirty="0" err="1"/>
              <a:t>视频</a:t>
            </a:r>
            <a:endParaRPr lang="en-US" sz="4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91C9FD-223E-306C-5D2C-38EA94C0A3A6}"/>
              </a:ext>
            </a:extLst>
          </p:cNvPr>
          <p:cNvSpPr txBox="1"/>
          <p:nvPr/>
        </p:nvSpPr>
        <p:spPr>
          <a:xfrm>
            <a:off x="457201" y="168124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H5</a:t>
            </a:r>
            <a:r>
              <a:rPr kumimoji="1" lang="zh-CN" altLang="en-US" dirty="0"/>
              <a:t>新推出的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标签允许在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网页中我们添加视频，支持三种视频格式：</a:t>
            </a:r>
            <a:r>
              <a:rPr kumimoji="1" lang="en-US" altLang="zh-CN" dirty="0"/>
              <a:t>			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BA46A6-1134-9CA6-9842-C1F39B18FCBD}"/>
              </a:ext>
            </a:extLst>
          </p:cNvPr>
          <p:cNvSpPr txBox="1"/>
          <p:nvPr/>
        </p:nvSpPr>
        <p:spPr>
          <a:xfrm>
            <a:off x="304800" y="2828835"/>
            <a:ext cx="7848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" altLang="zh-CN" sz="1800" dirty="0">
                <a:solidFill>
                  <a:srgbClr val="C62628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video </a:t>
            </a:r>
            <a:r>
              <a:rPr lang="en" altLang="zh-CN" sz="1800" dirty="0">
                <a:solidFill>
                  <a:srgbClr val="3F70A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width</a:t>
            </a:r>
            <a:r>
              <a:rPr lang="en" altLang="zh-CN" sz="1800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en" altLang="zh-CN" sz="1800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“300”</a:t>
            </a:r>
            <a:r>
              <a:rPr lang="en" altLang="zh-CN" sz="1800" dirty="0">
                <a:solidFill>
                  <a:srgbClr val="3F70A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height</a:t>
            </a:r>
            <a:r>
              <a:rPr lang="en" altLang="zh-CN" sz="1800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en" altLang="zh-CN" sz="1800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“200”</a:t>
            </a:r>
            <a:r>
              <a:rPr lang="en-US" altLang="zh-CN" sz="1800" dirty="0">
                <a:solidFill>
                  <a:srgbClr val="3F70A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id</a:t>
            </a:r>
            <a:r>
              <a:rPr lang="en" altLang="zh-CN" sz="1800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en-US" altLang="zh-CN" sz="1800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“ad”</a:t>
            </a:r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controls </a:t>
            </a:r>
            <a:r>
              <a:rPr lang="en" altLang="zh-CN" sz="1800" dirty="0" err="1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autoplay</a:t>
            </a:r>
            <a:r>
              <a:rPr lang="zh-CN" altLang="en-US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muted</a:t>
            </a:r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</a:p>
          <a:p>
            <a:pPr lvl="1"/>
            <a:r>
              <a:rPr lang="en" altLang="zh-CN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" altLang="zh-CN" dirty="0">
                <a:solidFill>
                  <a:srgbClr val="C62628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source </a:t>
            </a:r>
            <a:r>
              <a:rPr lang="en" altLang="zh-CN" dirty="0" err="1">
                <a:solidFill>
                  <a:srgbClr val="3F70A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src</a:t>
            </a:r>
            <a:r>
              <a:rPr lang="en" altLang="zh-CN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en-US" altLang="zh-CN" dirty="0">
                <a:solidFill>
                  <a:srgbClr val="7089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en" altLang="zh-CN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/html5/foo.mp4</a:t>
            </a:r>
            <a:r>
              <a:rPr lang="en-US" altLang="zh-CN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en" altLang="zh-CN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dirty="0">
                <a:solidFill>
                  <a:srgbClr val="3F70AD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type</a:t>
            </a:r>
            <a:r>
              <a:rPr lang="en" altLang="zh-CN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lang="en-US" altLang="zh-CN" dirty="0">
                <a:solidFill>
                  <a:srgbClr val="7089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“</a:t>
            </a:r>
            <a:r>
              <a:rPr lang="en" altLang="zh-CN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video/mp4</a:t>
            </a:r>
            <a:r>
              <a:rPr lang="en-US" altLang="zh-CN" dirty="0">
                <a:solidFill>
                  <a:srgbClr val="7089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”</a:t>
            </a:r>
            <a:r>
              <a:rPr lang="en" altLang="zh-CN" dirty="0">
                <a:solidFill>
                  <a:srgbClr val="7089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" altLang="zh-CN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" altLang="zh-CN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</a:p>
          <a:p>
            <a:pPr lvl="1"/>
            <a:r>
              <a:rPr lang="en" altLang="zh-CN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Your browser does not support the &lt;</a:t>
            </a:r>
            <a:r>
              <a:rPr lang="en" altLang="zh-CN" dirty="0">
                <a:solidFill>
                  <a:srgbClr val="C62628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video</a:t>
            </a:r>
            <a:r>
              <a:rPr lang="en" altLang="zh-CN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element. </a:t>
            </a:r>
          </a:p>
          <a:p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&lt;</a:t>
            </a:r>
            <a:r>
              <a:rPr lang="en" altLang="zh-CN" sz="1800" dirty="0">
                <a:solidFill>
                  <a:srgbClr val="3D999E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/</a:t>
            </a:r>
            <a:r>
              <a:rPr lang="en" altLang="zh-CN" sz="1800" dirty="0">
                <a:solidFill>
                  <a:srgbClr val="C62628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video</a:t>
            </a:r>
            <a:r>
              <a:rPr lang="en" altLang="zh-CN" sz="1800" dirty="0">
                <a:solidFill>
                  <a:srgbClr val="212121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&gt; </a:t>
            </a:r>
            <a:endParaRPr lang="en" altLang="zh-CN" dirty="0">
              <a:effectLst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73587B-A348-4412-0F26-15477B198F72}"/>
              </a:ext>
            </a:extLst>
          </p:cNvPr>
          <p:cNvSpPr txBox="1"/>
          <p:nvPr/>
        </p:nvSpPr>
        <p:spPr>
          <a:xfrm>
            <a:off x="457200" y="4267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其中，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controls</a:t>
            </a:r>
            <a:r>
              <a:rPr kumimoji="1" lang="zh-CN" altLang="en-US" dirty="0"/>
              <a:t>表示显示视频控制界面，比如暂停</a:t>
            </a:r>
            <a:r>
              <a:rPr kumimoji="1" lang="en-US" altLang="zh-CN" dirty="0"/>
              <a:t>/</a:t>
            </a:r>
            <a:r>
              <a:rPr kumimoji="1" lang="zh-CN" altLang="en-US" dirty="0"/>
              <a:t>播放，全屏，控制播放速度等。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muted</a:t>
            </a:r>
            <a:r>
              <a:rPr kumimoji="1" lang="zh-CN" altLang="en-US" dirty="0"/>
              <a:t>表示静音播放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 err="1"/>
              <a:t>autoplay</a:t>
            </a:r>
            <a:r>
              <a:rPr kumimoji="1" lang="zh-CN" altLang="en-US" dirty="0"/>
              <a:t>表示自动播放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2C4375-C2A4-9668-72F4-0100FB7D520D}"/>
              </a:ext>
            </a:extLst>
          </p:cNvPr>
          <p:cNvSpPr txBox="1"/>
          <p:nvPr/>
        </p:nvSpPr>
        <p:spPr>
          <a:xfrm>
            <a:off x="3200400" y="2327573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/>
              <a:t>MP4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WebM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Ogg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112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zh-CN" altLang="en-US" sz="4000" dirty="0"/>
              <a:t>视频控制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38200" y="507587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B1624574-921E-9EAA-497D-F20F5A9476FC}"/>
              </a:ext>
            </a:extLst>
          </p:cNvPr>
          <p:cNvSpPr/>
          <p:nvPr/>
        </p:nvSpPr>
        <p:spPr>
          <a:xfrm>
            <a:off x="472966" y="1590958"/>
            <a:ext cx="1600200" cy="609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JS</a:t>
            </a:r>
            <a:endParaRPr kumimoji="1"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A2E9D6-C0A9-9377-9172-F47AAC280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1800"/>
            <a:ext cx="7620000" cy="2816156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var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document.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getElementById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"ad"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playPause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(){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if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paused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 </a:t>
            </a:r>
            <a:endParaRPr lang="en-US" altLang="zh-CN" dirty="0">
              <a:solidFill>
                <a:srgbClr val="F8F8F2"/>
              </a:solidFill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play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else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pause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();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makeBig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(){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650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 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makeSmall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(){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320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 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makeNormal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(){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myVideo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E81FF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500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;  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0DBC1C-CE00-DE38-0076-FEDFF69B0D80}"/>
              </a:ext>
            </a:extLst>
          </p:cNvPr>
          <p:cNvSpPr txBox="1"/>
          <p:nvPr/>
        </p:nvSpPr>
        <p:spPr>
          <a:xfrm>
            <a:off x="447782" y="2444382"/>
            <a:ext cx="6075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除了使用</a:t>
            </a:r>
            <a:r>
              <a:rPr kumimoji="1" lang="en-US" altLang="zh-CN" b="1" dirty="0">
                <a:solidFill>
                  <a:srgbClr val="C00000"/>
                </a:solidFill>
              </a:rPr>
              <a:t>controls</a:t>
            </a:r>
            <a:r>
              <a:rPr kumimoji="1" lang="zh-CN" altLang="en-US" dirty="0"/>
              <a:t>，我们也可以利用</a:t>
            </a:r>
            <a:r>
              <a:rPr kumimoji="1" lang="en-US" altLang="zh-CN" dirty="0"/>
              <a:t>JavaScript</a:t>
            </a:r>
            <a:r>
              <a:rPr kumimoji="1" lang="zh-CN" altLang="en-US" dirty="0"/>
              <a:t>控制</a:t>
            </a:r>
            <a:r>
              <a:rPr kumimoji="1" lang="en-US" altLang="zh-CN" dirty="0"/>
              <a:t>&lt;video&gt;</a:t>
            </a:r>
            <a:r>
              <a:rPr kumimoji="1"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944278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0" y="2514600"/>
            <a:ext cx="7620000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zh-CN" sz="4800" dirty="0"/>
              <a:t>Just</a:t>
            </a:r>
            <a:r>
              <a:rPr lang="zh-CN" altLang="en-US" sz="4800" dirty="0"/>
              <a:t> </a:t>
            </a:r>
            <a:r>
              <a:rPr lang="en-US" altLang="zh-CN" sz="4800" dirty="0"/>
              <a:t>Do</a:t>
            </a:r>
            <a:r>
              <a:rPr lang="zh-CN" altLang="en-US" sz="4800" dirty="0"/>
              <a:t> </a:t>
            </a:r>
            <a:r>
              <a:rPr lang="en-US" altLang="zh-CN" sz="4800" dirty="0"/>
              <a:t>IT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38820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620000" cy="1143000"/>
          </a:xfr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H</a:t>
            </a:r>
            <a:r>
              <a:rPr lang="en-US" dirty="0"/>
              <a:t>TML5</a:t>
            </a:r>
            <a:r>
              <a:rPr lang="zh-CN" altLang="en-US" dirty="0"/>
              <a:t>（</a:t>
            </a:r>
            <a:r>
              <a:rPr lang="en-US" altLang="zh-CN" dirty="0"/>
              <a:t>H5</a:t>
            </a:r>
            <a:r>
              <a:rPr lang="zh-CN" altLang="en-US" dirty="0"/>
              <a:t>）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38600"/>
            <a:ext cx="7620000" cy="20574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2014</a:t>
            </a:r>
            <a:r>
              <a:rPr lang="zh-CN" altLang="en-US" sz="2800" dirty="0"/>
              <a:t>年，</a:t>
            </a:r>
            <a:r>
              <a:rPr lang="en-US" sz="2800" dirty="0"/>
              <a:t>HTML5 </a:t>
            </a:r>
            <a:r>
              <a:rPr lang="zh-CN" altLang="en-US" sz="2800" dirty="0"/>
              <a:t>已成为新标准（</a:t>
            </a:r>
            <a:r>
              <a:rPr lang="en-US" altLang="zh-CN" sz="2800" dirty="0"/>
              <a:t>W3C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en-US" sz="2800" dirty="0"/>
              <a:t>HTML5 </a:t>
            </a:r>
            <a:r>
              <a:rPr lang="zh-CN" altLang="en-US" sz="2800" dirty="0"/>
              <a:t>由 </a:t>
            </a:r>
            <a:r>
              <a:rPr lang="en-US" sz="2800" dirty="0"/>
              <a:t>W3C </a:t>
            </a:r>
            <a:r>
              <a:rPr lang="zh-CN" altLang="en-US" sz="2800" dirty="0"/>
              <a:t>和 </a:t>
            </a:r>
            <a:r>
              <a:rPr lang="en-US" altLang="zh-CN" sz="2800" dirty="0"/>
              <a:t>WHATWG</a:t>
            </a:r>
            <a:r>
              <a:rPr lang="zh-CN" altLang="en-US" sz="2800" dirty="0"/>
              <a:t>（网页超文本应用技术工作小组）联合制定</a:t>
            </a:r>
            <a:endParaRPr lang="en-US" sz="2800" dirty="0"/>
          </a:p>
          <a:p>
            <a:r>
              <a:rPr lang="en-US" sz="2800" dirty="0"/>
              <a:t>HTML5 </a:t>
            </a:r>
            <a:r>
              <a:rPr lang="zh-CN" altLang="en-US" sz="2800" dirty="0"/>
              <a:t>为网页提供更多的</a:t>
            </a:r>
            <a:r>
              <a:rPr lang="zh-CN" altLang="en-US" sz="2800" b="1" dirty="0">
                <a:solidFill>
                  <a:srgbClr val="C00000"/>
                </a:solidFill>
              </a:rPr>
              <a:t>便捷性</a:t>
            </a:r>
            <a:r>
              <a:rPr lang="zh-CN" altLang="en-US" sz="2800" dirty="0"/>
              <a:t>与</a:t>
            </a:r>
            <a:r>
              <a:rPr lang="zh-CN" altLang="en-US" sz="2800" b="1" dirty="0">
                <a:solidFill>
                  <a:srgbClr val="C00000"/>
                </a:solidFill>
              </a:rPr>
              <a:t>动态性</a:t>
            </a: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CCA879-95C9-EDD9-1EC5-0B9E05901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95400"/>
            <a:ext cx="6705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58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新性能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87962"/>
          </a:xfrm>
        </p:spPr>
        <p:txBody>
          <a:bodyPr>
            <a:normAutofit/>
          </a:bodyPr>
          <a:lstStyle/>
          <a:p>
            <a:pPr marL="114300" indent="0">
              <a:lnSpc>
                <a:spcPts val="3000"/>
              </a:lnSpc>
              <a:buNone/>
            </a:pP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新的布局元素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比如 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header&gt;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，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&lt;footer&gt; 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和 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section&gt;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。</a:t>
            </a:r>
            <a:b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</a:b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表单 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2.0: 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改进了 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HTML Web 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表单，为 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input&gt; 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标签引入了一些新的属性，如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datetime-local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、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date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、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time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、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email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、</a:t>
            </a:r>
            <a:r>
              <a:rPr lang="en" altLang="zh-CN" sz="1700" dirty="0" err="1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url</a:t>
            </a:r>
            <a:r>
              <a:rPr lang="zh-CN" altLang="e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、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number</a:t>
            </a:r>
            <a:r>
              <a:rPr lang="zh-CN" altLang="en-US" sz="1700" dirty="0">
                <a:solidFill>
                  <a:srgbClr val="212121"/>
                </a:solidFill>
                <a:latin typeface="Cambria Math" panose="02040503050406030204" pitchFamily="18" charset="0"/>
                <a:ea typeface="SimSun" panose="02010600030101010101" pitchFamily="2" charset="-122"/>
              </a:rPr>
              <a:t>。</a:t>
            </a:r>
            <a:r>
              <a:rPr lang="en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 </a:t>
            </a:r>
            <a:b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</a:b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持久的本地存储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en-US" altLang="zh-CN" sz="1700" dirty="0" err="1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LocalStorage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，避免使用第三方插件。 </a:t>
            </a:r>
            <a:endParaRPr lang="zh-CN" altLang="en-US" sz="1700" dirty="0">
              <a:effectLst/>
              <a:latin typeface="Cambria Math" panose="02040503050406030204" pitchFamily="18" charset="0"/>
            </a:endParaRPr>
          </a:p>
          <a:p>
            <a:pPr marL="114300" indent="0">
              <a:lnSpc>
                <a:spcPts val="3000"/>
              </a:lnSpc>
              <a:buNone/>
            </a:pPr>
            <a:r>
              <a:rPr lang="en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2D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动画</a:t>
            </a:r>
            <a:r>
              <a:rPr lang="en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&lt;canvas&gt;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和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</a:t>
            </a:r>
            <a:r>
              <a:rPr lang="en-US" altLang="zh-CN" sz="1700" dirty="0" err="1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svg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&gt;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。</a:t>
            </a:r>
            <a:b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</a:b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音频和视频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&lt;audio&gt;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和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&lt;video&gt;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，避免使用第三方插件。 </a:t>
            </a:r>
            <a:b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</a:b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地理定位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geolocation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，用户可以选择共享他们的地理位置。</a:t>
            </a:r>
            <a:b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</a:b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拖拽</a:t>
            </a:r>
            <a:r>
              <a:rPr lang="en-US" altLang="zh-CN" sz="1700" b="1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en-US" altLang="zh-CN" sz="1700" dirty="0" err="1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Drag&amp;Drop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（</a:t>
            </a:r>
            <a:r>
              <a:rPr lang="en-US" altLang="zh-CN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D&amp;D</a:t>
            </a:r>
            <a:r>
              <a:rPr lang="zh-CN" altLang="en-US" sz="1700" dirty="0">
                <a:solidFill>
                  <a:srgbClr val="212121"/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），拖拽元素从一个位置放到另一个位置。 </a:t>
            </a:r>
            <a:endParaRPr lang="en-US" altLang="zh-CN" sz="1700" dirty="0">
              <a:solidFill>
                <a:srgbClr val="212121"/>
              </a:solidFill>
              <a:effectLst/>
              <a:latin typeface="Cambria Math" panose="02040503050406030204" pitchFamily="18" charset="0"/>
              <a:ea typeface="SimSun" panose="02010600030101010101" pitchFamily="2" charset="-122"/>
            </a:endParaRPr>
          </a:p>
          <a:p>
            <a:pPr marL="114300" indent="0">
              <a:lnSpc>
                <a:spcPts val="3000"/>
              </a:lnSpc>
              <a:buNone/>
            </a:pPr>
            <a:r>
              <a:rPr lang="en-US" altLang="zh-CN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en" altLang="zh-CN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WebSocket: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用于 </a:t>
            </a:r>
            <a:r>
              <a:rPr lang="en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Web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应用程序的下一代双向通信技术。</a:t>
            </a:r>
            <a:b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</a:br>
            <a:r>
              <a:rPr lang="en-US" altLang="zh-CN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服务器推送事件</a:t>
            </a:r>
            <a:r>
              <a:rPr lang="en-US" altLang="zh-CN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en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HTML5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引入了从 </a:t>
            </a:r>
            <a:r>
              <a:rPr lang="en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Web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服务器到 </a:t>
            </a:r>
            <a:r>
              <a:rPr lang="en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Web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浏览器的事件，也被称作服务器推送事件</a:t>
            </a:r>
            <a:r>
              <a:rPr lang="en-US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(</a:t>
            </a:r>
            <a:r>
              <a:rPr lang="en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SSE)</a:t>
            </a:r>
            <a:r>
              <a:rPr lang="zh-CN" altLang="e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。 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effectLst/>
              <a:latin typeface="Cambria Math" panose="02040503050406030204" pitchFamily="18" charset="0"/>
              <a:ea typeface="SimSun" panose="02010600030101010101" pitchFamily="2" charset="-122"/>
            </a:endParaRPr>
          </a:p>
          <a:p>
            <a:pPr marL="114300" indent="0">
              <a:lnSpc>
                <a:spcPts val="3000"/>
              </a:lnSpc>
              <a:buNone/>
            </a:pPr>
            <a:r>
              <a:rPr lang="en-US" altLang="zh-CN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• </a:t>
            </a:r>
            <a:r>
              <a:rPr lang="zh-CN" altLang="en-US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微数据</a:t>
            </a:r>
            <a:r>
              <a:rPr lang="en-US" altLang="zh-CN" sz="1700" b="1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: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允许我们创建 </a:t>
            </a:r>
            <a:r>
              <a:rPr lang="en" altLang="zh-CN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HTML5 </a:t>
            </a:r>
            <a:r>
              <a:rPr lang="zh-CN" altLang="en-US" sz="1700" dirty="0">
                <a:solidFill>
                  <a:schemeClr val="bg1">
                    <a:lumMod val="50000"/>
                  </a:schemeClr>
                </a:solidFill>
                <a:effectLst/>
                <a:latin typeface="Cambria Math" panose="02040503050406030204" pitchFamily="18" charset="0"/>
                <a:ea typeface="SimSun" panose="02010600030101010101" pitchFamily="2" charset="-122"/>
              </a:rPr>
              <a:t>之外的自定义词汇表，以及使用自定义语义扩展网页。</a:t>
            </a:r>
            <a:endParaRPr lang="en-US" altLang="zh-CN" sz="1700" dirty="0">
              <a:solidFill>
                <a:schemeClr val="bg1">
                  <a:lumMod val="50000"/>
                </a:schemeClr>
              </a:solidFill>
              <a:effectLst/>
              <a:latin typeface="Cambria Math" panose="02040503050406030204" pitchFamily="18" charset="0"/>
              <a:ea typeface="SimSun" panose="02010600030101010101" pitchFamily="2" charset="-122"/>
            </a:endParaRPr>
          </a:p>
          <a:p>
            <a:pPr marL="114300" indent="0">
              <a:lnSpc>
                <a:spcPts val="3000"/>
              </a:lnSpc>
              <a:buNone/>
            </a:pPr>
            <a:endParaRPr lang="zh-CN" altLang="en-US" sz="1800" dirty="0">
              <a:effectLst/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00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altLang="zh-CN" dirty="0"/>
              <a:t>5</a:t>
            </a:r>
            <a:r>
              <a:rPr lang="en-US" dirty="0"/>
              <a:t>出现原因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1900" b="1" dirty="0"/>
              <a:t>兼容性：</a:t>
            </a:r>
            <a:r>
              <a:rPr lang="zh-CN" altLang="en-US" sz="1900" dirty="0"/>
              <a:t>跨平台、避免插件依赖（</a:t>
            </a:r>
            <a:r>
              <a:rPr lang="en-US" altLang="zh-CN" sz="1900" dirty="0"/>
              <a:t>Flash</a:t>
            </a:r>
            <a:r>
              <a:rPr lang="zh-CN" altLang="en-US" sz="1900" dirty="0"/>
              <a:t>、</a:t>
            </a:r>
            <a:r>
              <a:rPr lang="en-US" altLang="zh-CN" sz="1900" dirty="0"/>
              <a:t>Silverlight</a:t>
            </a:r>
            <a:r>
              <a:rPr lang="zh-CN" altLang="en-US" sz="1900" dirty="0"/>
              <a:t>）、向上兼容。</a:t>
            </a:r>
            <a:endParaRPr lang="en-US" altLang="zh-CN" sz="1900" dirty="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1900" b="1" dirty="0"/>
              <a:t>高性能：</a:t>
            </a:r>
            <a:r>
              <a:rPr lang="zh-CN" altLang="en-US" sz="1900" dirty="0"/>
              <a:t>减少外部资源（图片、脚本、样式表）依赖、缓存</a:t>
            </a:r>
            <a:r>
              <a:rPr lang="en-US" altLang="zh-CN" sz="1900" dirty="0"/>
              <a:t>web</a:t>
            </a:r>
            <a:r>
              <a:rPr lang="zh-CN" altLang="en-US" sz="1900" dirty="0"/>
              <a:t>数据，减少带宽使用。</a:t>
            </a:r>
            <a:endParaRPr lang="en-US" altLang="zh-CN" sz="1900" dirty="0"/>
          </a:p>
          <a:p>
            <a:pPr>
              <a:lnSpc>
                <a:spcPts val="3000"/>
              </a:lnSpc>
              <a:buFont typeface="Wingdings" pitchFamily="2" charset="2"/>
              <a:buChar char="l"/>
            </a:pPr>
            <a:r>
              <a:rPr lang="zh-CN" altLang="en-US" sz="1900" b="1" dirty="0"/>
              <a:t>功能扩展：</a:t>
            </a:r>
            <a:r>
              <a:rPr lang="zh-CN" altLang="en-US" sz="1900" dirty="0"/>
              <a:t>在表单、图像等方面提供更丰富的功能和元素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CN" altLang="en-US" dirty="0"/>
              <a:t>有人说，</a:t>
            </a:r>
            <a:r>
              <a:rPr lang="en-US" altLang="zh-CN" dirty="0"/>
              <a:t>HTML5</a:t>
            </a:r>
            <a:r>
              <a:rPr lang="zh-CN" altLang="en-US" dirty="0"/>
              <a:t>可以替代</a:t>
            </a:r>
            <a:r>
              <a:rPr lang="en-US" altLang="zh-CN" dirty="0"/>
              <a:t>flash</a:t>
            </a:r>
            <a:r>
              <a:rPr lang="zh-CN" altLang="en-US" dirty="0"/>
              <a:t>。事实上，也是如此。</a:t>
            </a:r>
            <a:endParaRPr 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D561A2B-9AFD-E29F-13E0-9E17ADA23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95800"/>
            <a:ext cx="19431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kumimoji="1" lang="en-US" altLang="zh-CN" dirty="0"/>
              <a:t>H5</a:t>
            </a:r>
            <a:r>
              <a:rPr kumimoji="1" lang="zh-CN" altLang="en-US" dirty="0"/>
              <a:t> 兼容性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7834121" cy="544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08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HTML4</a:t>
            </a:r>
            <a:r>
              <a:rPr lang="zh-CN" altLang="en-US" dirty="0"/>
              <a:t>依然兼容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2743200"/>
            <a:ext cx="7620000" cy="3276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&lt;!DOCTYPE html&gt;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</a:t>
            </a:r>
            <a:r>
              <a:rPr lang="en-US" sz="2000" b="1" dirty="0"/>
              <a:t>html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</a:t>
            </a:r>
            <a:r>
              <a:rPr lang="en-US" sz="2000" b="1" dirty="0"/>
              <a:t>head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		&lt;</a:t>
            </a:r>
            <a:r>
              <a:rPr lang="en-US" sz="2000" b="1" dirty="0"/>
              <a:t>title</a:t>
            </a:r>
            <a:r>
              <a:rPr lang="en-US" sz="2000" dirty="0"/>
              <a:t>&gt;Page Title&lt;/</a:t>
            </a:r>
            <a:r>
              <a:rPr lang="en-US" sz="2000" b="1" dirty="0"/>
              <a:t>title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&lt;/</a:t>
            </a:r>
            <a:r>
              <a:rPr lang="en-US" sz="2000" b="1" dirty="0"/>
              <a:t>head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</a:t>
            </a:r>
            <a:r>
              <a:rPr lang="en-US" sz="2000" b="1" dirty="0"/>
              <a:t>body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	&lt;</a:t>
            </a:r>
            <a:r>
              <a:rPr lang="en-US" sz="2000" b="1" dirty="0"/>
              <a:t>p</a:t>
            </a:r>
            <a:r>
              <a:rPr lang="en-US" sz="2000" dirty="0"/>
              <a:t>&gt;Hello World!&lt;/</a:t>
            </a:r>
            <a:r>
              <a:rPr lang="en-US" sz="2000" b="1" dirty="0"/>
              <a:t>p</a:t>
            </a:r>
            <a:r>
              <a:rPr lang="en-US" sz="2000" dirty="0"/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	&lt;/</a:t>
            </a:r>
            <a:r>
              <a:rPr lang="en-US" sz="2000" b="1" dirty="0"/>
              <a:t>body</a:t>
            </a:r>
            <a:r>
              <a:rPr lang="en-US" sz="2000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&lt;/</a:t>
            </a:r>
            <a:r>
              <a:rPr lang="en-US" sz="2000" b="1" dirty="0"/>
              <a:t>html</a:t>
            </a:r>
            <a:r>
              <a:rPr lang="en-US" sz="2000" dirty="0"/>
              <a:t>&gt;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399" y="1577572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2400" dirty="0"/>
              <a:t>以前写的网站依然可以使用（向上兼容）</a:t>
            </a:r>
            <a:endParaRPr lang="en-US" altLang="zh-C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400" dirty="0"/>
              <a:t>Html</a:t>
            </a:r>
            <a:r>
              <a:rPr lang="zh-CN" altLang="en-US" sz="2400" dirty="0"/>
              <a:t>文件框架依然不变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23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新布局</a:t>
            </a:r>
            <a:endParaRPr 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4E873B06-DD54-B1C1-BE6C-3790D1FC1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246810"/>
              </p:ext>
            </p:extLst>
          </p:nvPr>
        </p:nvGraphicFramePr>
        <p:xfrm>
          <a:off x="457200" y="1940422"/>
          <a:ext cx="7620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1470845240"/>
                    </a:ext>
                  </a:extLst>
                </a:gridCol>
                <a:gridCol w="6429375">
                  <a:extLst>
                    <a:ext uri="{9D8B030D-6E8A-4147-A177-3AD203B41FA5}">
                      <a16:colId xmlns:a16="http://schemas.microsoft.com/office/drawing/2014/main" val="984658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6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header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网页头部。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nav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网页导航。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51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article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这个标签表示文档内容的一个独立块，比如博客条目或者报纸上的文章。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aside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这个标签表示与页面其他部分略微相关的内容块，比如侧边栏。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4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section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这个标签表示一个通用的文档或者应用程序节。它可以和 </a:t>
                      </a:r>
                      <a:r>
                        <a:rPr lang="en" altLang="zh-CN" dirty="0"/>
                        <a:t>h1-h6 </a:t>
                      </a:r>
                      <a:r>
                        <a:rPr lang="zh-CN" altLang="en-US" dirty="0"/>
                        <a:t>一起使用来表示文档结构。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68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dialog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这个标签可以用于标记会话。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70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figure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这个标签可以用于关联标题和某些嵌入内容，比如图表和视频。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54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footer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网页底部，可以包含作者，版权等信息。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25408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A8694EB-3589-78FE-8FBC-E67E770D85A5}"/>
              </a:ext>
            </a:extLst>
          </p:cNvPr>
          <p:cNvSpPr txBox="1"/>
          <p:nvPr/>
        </p:nvSpPr>
        <p:spPr>
          <a:xfrm>
            <a:off x="457200" y="157109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为了更好地布局，引入以下新元素：</a:t>
            </a:r>
          </a:p>
        </p:txBody>
      </p:sp>
    </p:spTree>
    <p:extLst>
      <p:ext uri="{BB962C8B-B14F-4D97-AF65-F5344CB8AC3E}">
        <p14:creationId xmlns:p14="http://schemas.microsoft.com/office/powerpoint/2010/main" val="2174117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H5</a:t>
            </a:r>
            <a:r>
              <a:rPr lang="zh-CN" altLang="en-US" dirty="0"/>
              <a:t>新布局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8694EB-3589-78FE-8FBC-E67E770D85A5}"/>
              </a:ext>
            </a:extLst>
          </p:cNvPr>
          <p:cNvSpPr txBox="1"/>
          <p:nvPr/>
        </p:nvSpPr>
        <p:spPr>
          <a:xfrm>
            <a:off x="457200" y="1386424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因此，</a:t>
            </a:r>
            <a:r>
              <a:rPr kumimoji="1" lang="en-US" altLang="zh-CN" dirty="0"/>
              <a:t>H5</a:t>
            </a:r>
            <a:r>
              <a:rPr kumimoji="1" lang="zh-CN" altLang="en-US" dirty="0"/>
              <a:t>的布局可能长这样：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DE307D6-D4F0-49F8-4AB1-8D0CC2D59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508" y="1828214"/>
            <a:ext cx="6697383" cy="4755148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75715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&lt;!DOCTYPE html&gt;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2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html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3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head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meta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E22E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charset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=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E6DB74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"utf-8"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title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&gt;...&lt;/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title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head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body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header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&gt;...&lt;/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header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nav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&gt;...&lt;/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nav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article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section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  ...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  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section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article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aside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&gt;...&lt;/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aside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footer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&gt;...&lt;/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footer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F8F8F2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lain" startAt="4"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body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93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9072</TotalTime>
  <Words>1864</Words>
  <Application>Microsoft Macintosh PowerPoint</Application>
  <PresentationFormat>全屏显示(4:3)</PresentationFormat>
  <Paragraphs>229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SimSun</vt:lpstr>
      <vt:lpstr>Arial Unicode MS</vt:lpstr>
      <vt:lpstr>Arial</vt:lpstr>
      <vt:lpstr>Calibri</vt:lpstr>
      <vt:lpstr>Cambria</vt:lpstr>
      <vt:lpstr>Cambria Math</vt:lpstr>
      <vt:lpstr>Wingdings</vt:lpstr>
      <vt:lpstr>Adjacency</vt:lpstr>
      <vt:lpstr>第四章：HTML5</vt:lpstr>
      <vt:lpstr>HTML发展史</vt:lpstr>
      <vt:lpstr>什么是HTML5（H5）?</vt:lpstr>
      <vt:lpstr>H5新性能</vt:lpstr>
      <vt:lpstr>H5出现原因</vt:lpstr>
      <vt:lpstr>H5 兼容性</vt:lpstr>
      <vt:lpstr>HTML4依然兼容</vt:lpstr>
      <vt:lpstr>H5新布局</vt:lpstr>
      <vt:lpstr>H5新布局</vt:lpstr>
      <vt:lpstr>练习</vt:lpstr>
      <vt:lpstr>HTML5 Form</vt:lpstr>
      <vt:lpstr>Form新元素: &lt;input  type&gt;</vt:lpstr>
      <vt:lpstr>Form新元素: required属性</vt:lpstr>
      <vt:lpstr>Form新元素: &lt;datalist&gt;</vt:lpstr>
      <vt:lpstr>Form新元素: &lt;output&gt;</vt:lpstr>
      <vt:lpstr>练习</vt:lpstr>
      <vt:lpstr>HTML5 拖拽</vt:lpstr>
      <vt:lpstr>拖拽（Drag &amp; Drop）</vt:lpstr>
      <vt:lpstr>拖拽（Drag &amp; Drop）</vt:lpstr>
      <vt:lpstr>拖拽（Drag &amp; Drop）</vt:lpstr>
      <vt:lpstr>拖拽（Drag &amp; Drop）</vt:lpstr>
      <vt:lpstr>练习</vt:lpstr>
      <vt:lpstr>HTML5 视频</vt:lpstr>
      <vt:lpstr>视频</vt:lpstr>
      <vt:lpstr>视频控制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 to HTML</dc:title>
  <dc:creator>Brad</dc:creator>
  <cp:lastModifiedBy>逸飞 肖</cp:lastModifiedBy>
  <cp:revision>232</cp:revision>
  <dcterms:created xsi:type="dcterms:W3CDTF">2013-01-08T19:32:11Z</dcterms:created>
  <dcterms:modified xsi:type="dcterms:W3CDTF">2024-03-18T09:50:02Z</dcterms:modified>
</cp:coreProperties>
</file>