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8" r:id="rId2"/>
    <p:sldId id="257" r:id="rId3"/>
    <p:sldId id="280" r:id="rId4"/>
    <p:sldId id="269" r:id="rId5"/>
    <p:sldId id="279" r:id="rId6"/>
    <p:sldId id="275" r:id="rId7"/>
    <p:sldId id="276" r:id="rId8"/>
    <p:sldId id="277" r:id="rId9"/>
    <p:sldId id="278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6"/>
    <p:restoredTop sz="94719"/>
  </p:normalViewPr>
  <p:slideViewPr>
    <p:cSldViewPr>
      <p:cViewPr varScale="1">
        <p:scale>
          <a:sx n="148" d="100"/>
          <a:sy n="148" d="100"/>
        </p:scale>
        <p:origin x="24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AF8EE-B5AD-7B48-950B-6AC40DE3C6B3}" type="datetimeFigureOut">
              <a:rPr kumimoji="1" lang="zh-CN" altLang="en-US" smtClean="0"/>
              <a:t>2024/4/7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04623-5834-CF47-8664-1FE6CE857B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06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04623-5834-CF47-8664-1FE6CE857B2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88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4/7/24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4/7/24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4/7/24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4/7/24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54F8130-71FB-40C5-B7E6-A4AA81254D20}" type="datetimeFigureOut">
              <a:rPr lang="en-US" smtClean="0"/>
              <a:t>4/7/24</a:t>
            </a:fld>
            <a:endParaRPr 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28846"/>
            <a:ext cx="7543800" cy="2593975"/>
          </a:xfrm>
        </p:spPr>
        <p:txBody>
          <a:bodyPr/>
          <a:lstStyle/>
          <a:p>
            <a:r>
              <a:rPr lang="en-US" altLang="zh-CN" dirty="0"/>
              <a:t>HTML5</a:t>
            </a:r>
            <a:r>
              <a:rPr lang="zh-CN" altLang="en-US" dirty="0"/>
              <a:t> 定位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25146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4800" dirty="0"/>
              <a:t>Just</a:t>
            </a:r>
            <a:r>
              <a:rPr lang="zh-CN" altLang="en-US" sz="4800" dirty="0"/>
              <a:t> </a:t>
            </a:r>
            <a:r>
              <a:rPr lang="en-US" altLang="zh-CN" sz="4800" dirty="0"/>
              <a:t>Do</a:t>
            </a:r>
            <a:r>
              <a:rPr lang="zh-CN" altLang="en-US" sz="4800" dirty="0"/>
              <a:t> </a:t>
            </a:r>
            <a:r>
              <a:rPr lang="en-US" altLang="zh-CN" sz="4800" dirty="0"/>
              <a:t>IT</a:t>
            </a:r>
            <a:r>
              <a:rPr lang="en-US" sz="4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596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zh-CN" altLang="en-US" sz="4800" dirty="0"/>
              <a:t>定位技术：</a:t>
            </a:r>
            <a:r>
              <a:rPr lang="en-US" altLang="zh-CN" sz="4800" dirty="0"/>
              <a:t>Geolocation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38300"/>
            <a:ext cx="7620000" cy="4838700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en-US" sz="2400" dirty="0"/>
              <a:t>Geolocation</a:t>
            </a:r>
            <a:r>
              <a:rPr lang="zh-CN" altLang="en-US" sz="2400" dirty="0"/>
              <a:t>是</a:t>
            </a:r>
            <a:r>
              <a:rPr lang="en-US" altLang="zh-CN" sz="2400" dirty="0"/>
              <a:t>HTML5</a:t>
            </a:r>
            <a:r>
              <a:rPr lang="zh-CN" altLang="en-US" sz="2400" dirty="0"/>
              <a:t>的一个</a:t>
            </a:r>
            <a:r>
              <a:rPr lang="en-US" altLang="zh-CN" sz="2400" dirty="0"/>
              <a:t>API</a:t>
            </a:r>
            <a:r>
              <a:rPr lang="zh-CN" altLang="en-US" sz="2400" dirty="0"/>
              <a:t>（</a:t>
            </a:r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Interface</a:t>
            </a:r>
            <a:r>
              <a:rPr lang="zh-CN" altLang="en-US" sz="2400" dirty="0"/>
              <a:t>，应用程序接口），通过它可以在浏览器中获取用户的地理位置。</a:t>
            </a:r>
            <a:endParaRPr lang="en-US" altLang="zh-CN" sz="2400" dirty="0"/>
          </a:p>
          <a:p>
            <a:pPr marL="114300" indent="0" algn="just">
              <a:buNone/>
            </a:pPr>
            <a:endParaRPr lang="en-US" sz="2400" dirty="0"/>
          </a:p>
          <a:p>
            <a:pPr marL="114300" indent="0" algn="just">
              <a:buNone/>
            </a:pPr>
            <a:r>
              <a:rPr lang="zh-CN" altLang="en-US" sz="2400" b="1" dirty="0">
                <a:solidFill>
                  <a:srgbClr val="005691"/>
                </a:solidFill>
              </a:rPr>
              <a:t>前提：用户必须授权。</a:t>
            </a:r>
            <a:endParaRPr lang="en-US" altLang="zh-CN" sz="2400" b="1" dirty="0">
              <a:solidFill>
                <a:srgbClr val="005691"/>
              </a:solidFill>
            </a:endParaRPr>
          </a:p>
          <a:p>
            <a:pPr marL="114300" indent="0" algn="just">
              <a:buNone/>
            </a:pPr>
            <a:endParaRPr lang="en-US" sz="2400" dirty="0"/>
          </a:p>
          <a:p>
            <a:pPr marL="114300" indent="0" algn="just">
              <a:buNone/>
            </a:pPr>
            <a:r>
              <a:rPr lang="zh-CN" altLang="en-US" sz="2400" dirty="0"/>
              <a:t>浏览器：</a:t>
            </a:r>
            <a:r>
              <a:rPr lang="en-US" sz="2400" dirty="0"/>
              <a:t>Chrome, Firefox, Edge, Safari and Opera </a:t>
            </a:r>
            <a:r>
              <a:rPr lang="zh-CN" altLang="en-US" sz="2400" dirty="0"/>
              <a:t>都支持 </a:t>
            </a:r>
            <a:r>
              <a:rPr lang="en-US" sz="2400" dirty="0"/>
              <a:t>HTML5</a:t>
            </a:r>
            <a:r>
              <a:rPr lang="zh-CN" altLang="en-US" sz="2400" dirty="0"/>
              <a:t>的</a:t>
            </a:r>
            <a:r>
              <a:rPr lang="en-US" altLang="zh-CN" sz="2400" dirty="0"/>
              <a:t>Geolocation</a:t>
            </a:r>
            <a:r>
              <a:rPr lang="zh-CN" altLang="en-US" sz="2400" dirty="0"/>
              <a:t>服务。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305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altLang="zh-CN" sz="4000" dirty="0"/>
              <a:t>Geolocation</a:t>
            </a:r>
            <a:r>
              <a:rPr lang="zh-CN" altLang="en-US" sz="4000" dirty="0"/>
              <a:t>的应用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38300"/>
            <a:ext cx="7620000" cy="4838700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高德、百度地图</a:t>
            </a:r>
            <a:endParaRPr lang="en-US" altLang="zh-CN" sz="2000" dirty="0"/>
          </a:p>
          <a:p>
            <a:r>
              <a:rPr lang="zh-CN" altLang="en-US" sz="2000" dirty="0"/>
              <a:t>美团等团购网站</a:t>
            </a:r>
            <a:endParaRPr lang="en-US" altLang="zh-CN" sz="2000" dirty="0"/>
          </a:p>
          <a:p>
            <a:r>
              <a:rPr lang="en-US" altLang="zh-CN" sz="2000" dirty="0"/>
              <a:t>58</a:t>
            </a:r>
            <a:r>
              <a:rPr lang="zh-CN" altLang="en-US" sz="2000" dirty="0"/>
              <a:t>同城</a:t>
            </a:r>
            <a:endParaRPr lang="en-US" altLang="zh-CN" sz="2800" dirty="0"/>
          </a:p>
          <a:p>
            <a:r>
              <a:rPr lang="en-US" altLang="zh-CN" sz="2800" dirty="0"/>
              <a:t>……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9112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zh-CN" altLang="en-US" dirty="0"/>
              <a:t>定位原理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1975"/>
            <a:ext cx="7924800" cy="52560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/>
              <a:t>Geolocation</a:t>
            </a:r>
            <a:r>
              <a:rPr lang="zh-CN" altLang="en-US" sz="2800" b="1" dirty="0"/>
              <a:t>会扫描用户使用网络的资源</a:t>
            </a:r>
            <a:endParaRPr lang="en-US" altLang="zh-CN" sz="2800" b="1" dirty="0"/>
          </a:p>
          <a:p>
            <a:pPr marL="114300" indent="0">
              <a:buNone/>
            </a:pPr>
            <a:endParaRPr lang="en-US" sz="2800" b="1" dirty="0"/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Global Positioning System (GPS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全球定位系统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) –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精度很高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网络信号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- IP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地址，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RFID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标签，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WiFi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、蓝牙、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MAC 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地址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GSM/CDMA cell IDs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（基站）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User Input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（用户输入）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6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sz="4000" dirty="0"/>
              <a:t>Geolocation</a:t>
            </a:r>
            <a:r>
              <a:rPr lang="zh-CN" altLang="en-US" sz="4000" dirty="0"/>
              <a:t>可用性检测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1975"/>
            <a:ext cx="7924800" cy="52560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zh-CN" altLang="en-US" sz="2400" dirty="0"/>
              <a:t>方法非常简单</a:t>
            </a:r>
            <a:endParaRPr lang="en-US" sz="2400" b="1" dirty="0"/>
          </a:p>
          <a:p>
            <a:pPr marL="11430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if 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</a:rPr>
              <a:t>navigator.geolocation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) {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 	 // do stuff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zh-CN" altLang="en-US" sz="2400" dirty="0"/>
              <a:t>你也可以使用</a:t>
            </a:r>
            <a:r>
              <a:rPr lang="en-US" sz="2400" dirty="0"/>
              <a:t>“</a:t>
            </a:r>
            <a:r>
              <a:rPr lang="en-US" sz="2400" dirty="0" err="1"/>
              <a:t>Modernizr</a:t>
            </a:r>
            <a:r>
              <a:rPr lang="en-US" altLang="zh-CN" sz="2400" dirty="0"/>
              <a:t>”</a:t>
            </a:r>
            <a:r>
              <a:rPr lang="zh-CN" altLang="en-US" sz="2400" dirty="0"/>
              <a:t>脚本来检测</a:t>
            </a:r>
            <a:endParaRPr lang="en-US" altLang="zh-CN" sz="2400" dirty="0"/>
          </a:p>
          <a:p>
            <a:pPr marL="114300" indent="0">
              <a:buNone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400" dirty="0"/>
              <a:t>if (</a:t>
            </a:r>
            <a:r>
              <a:rPr lang="en-US" altLang="zh-CN" sz="2400" dirty="0" err="1"/>
              <a:t>Modernizr.geolocation</a:t>
            </a:r>
            <a:r>
              <a:rPr lang="en-US" altLang="zh-CN" sz="2400" dirty="0"/>
              <a:t>) { </a:t>
            </a: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// do stuff</a:t>
            </a:r>
            <a:endParaRPr lang="en-US" altLang="zh-CN" dirty="0"/>
          </a:p>
          <a:p>
            <a:r>
              <a:rPr lang="mr-IN" altLang="zh-CN" sz="2400" dirty="0"/>
              <a:t>}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getCurrentPosition(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7700" y="1600200"/>
            <a:ext cx="73152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getCurrentPosition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是最常用的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。作用是获得用户的地理位置信息。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位置信息被表示为一组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地理坐标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以及关于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方向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速度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的信息。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algn="just"/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位置信息以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Position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的形式返回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语法：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937373"/>
              </p:ext>
            </p:extLst>
          </p:nvPr>
        </p:nvGraphicFramePr>
        <p:xfrm>
          <a:off x="952500" y="4587662"/>
          <a:ext cx="6705600" cy="369570"/>
        </p:xfrm>
        <a:graphic>
          <a:graphicData uri="http://schemas.openxmlformats.org/drawingml/2006/table">
            <a:tbl>
              <a:tblPr/>
              <a:tblGrid>
                <a:gridCol w="670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verdana"/>
                        </a:rPr>
                        <a:t>getCurrentPosition(showLocation, ErrorHandler, options);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2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getCurrentPosition( ) </a:t>
            </a:r>
            <a:r>
              <a:rPr lang="zh-CN" altLang="en-US" sz="3600" dirty="0"/>
              <a:t>参数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1975"/>
            <a:ext cx="7620000" cy="4800600"/>
          </a:xfrm>
        </p:spPr>
        <p:txBody>
          <a:bodyPr>
            <a:normAutofit/>
          </a:bodyPr>
          <a:lstStyle/>
          <a:p>
            <a:r>
              <a:rPr lang="en-US" sz="2400" b="1" dirty="0"/>
              <a:t>showLocation</a:t>
            </a:r>
            <a:r>
              <a:rPr lang="en-US" sz="2400" dirty="0"/>
              <a:t> : </a:t>
            </a:r>
            <a:r>
              <a:rPr lang="zh-CN" altLang="en-US" sz="2400" dirty="0"/>
              <a:t>定义获取位置信息的回调方法（</a:t>
            </a:r>
            <a:r>
              <a:rPr lang="en-US" altLang="zh-CN" sz="2400" dirty="0"/>
              <a:t>Callback</a:t>
            </a:r>
            <a:r>
              <a:rPr lang="zh-CN" altLang="en-US" sz="2400" dirty="0"/>
              <a:t> </a:t>
            </a:r>
            <a:r>
              <a:rPr lang="en-US" altLang="zh-CN" sz="2400" dirty="0"/>
              <a:t>Method</a:t>
            </a:r>
            <a:r>
              <a:rPr lang="zh-CN" altLang="en-US" sz="2400" dirty="0"/>
              <a:t>）</a:t>
            </a:r>
            <a:endParaRPr lang="en-US" sz="2400" dirty="0"/>
          </a:p>
          <a:p>
            <a:r>
              <a:rPr lang="en-US" sz="2400" b="1" dirty="0" err="1"/>
              <a:t>ErrorHandler</a:t>
            </a:r>
            <a:r>
              <a:rPr lang="en-US" sz="2400" b="1" dirty="0"/>
              <a:t>(</a:t>
            </a:r>
            <a:r>
              <a:rPr lang="zh-CN" altLang="en-US" sz="2400" b="1" dirty="0"/>
              <a:t>可选</a:t>
            </a:r>
            <a:r>
              <a:rPr lang="en-US" sz="2400" b="1" dirty="0"/>
              <a:t>)</a:t>
            </a:r>
            <a:r>
              <a:rPr lang="en-US" sz="2400" dirty="0"/>
              <a:t> : </a:t>
            </a:r>
            <a:r>
              <a:rPr lang="zh-CN" altLang="en-US" sz="2400" dirty="0"/>
              <a:t>在处理异步请求中，定义处理错误的回调方法</a:t>
            </a:r>
            <a:endParaRPr lang="en-US" sz="2400" dirty="0"/>
          </a:p>
          <a:p>
            <a:r>
              <a:rPr lang="en-US" sz="2400" b="1" dirty="0"/>
              <a:t>options</a:t>
            </a:r>
            <a:r>
              <a:rPr lang="en-US" sz="2400" dirty="0"/>
              <a:t> </a:t>
            </a:r>
            <a:r>
              <a:rPr lang="en-US" sz="2400" b="1" dirty="0"/>
              <a:t>(</a:t>
            </a:r>
            <a:r>
              <a:rPr lang="zh-CN" altLang="en-US" sz="2400" b="1" dirty="0"/>
              <a:t>可选</a:t>
            </a:r>
            <a:r>
              <a:rPr lang="en-US" sz="2400" b="1" dirty="0"/>
              <a:t>): </a:t>
            </a:r>
            <a:r>
              <a:rPr lang="zh-CN" altLang="en-US" sz="2400" dirty="0"/>
              <a:t>定义一组选项获取位置信息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044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getCurrentPosition( ) </a:t>
            </a:r>
            <a:r>
              <a:rPr lang="zh-CN" altLang="en-US" sz="3600" dirty="0"/>
              <a:t>返回值</a:t>
            </a:r>
            <a:endParaRPr lang="en-US" sz="3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79357"/>
              </p:ext>
            </p:extLst>
          </p:nvPr>
        </p:nvGraphicFramePr>
        <p:xfrm>
          <a:off x="1241682" y="1524000"/>
          <a:ext cx="6051036" cy="5123110"/>
        </p:xfrm>
        <a:graphic>
          <a:graphicData uri="http://schemas.openxmlformats.org/drawingml/2006/table">
            <a:tbl>
              <a:tblPr/>
              <a:tblGrid>
                <a:gridCol w="302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5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45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  <a:latin typeface="verdana"/>
                        </a:rPr>
                        <a:t>coords.latitude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  <a:latin typeface="verdana"/>
                        </a:rPr>
                        <a:t>维度，</a:t>
                      </a:r>
                      <a:r>
                        <a:rPr lang="en-US" altLang="zh-CN" sz="1600" dirty="0">
                          <a:effectLst/>
                          <a:latin typeface="verdana"/>
                        </a:rPr>
                        <a:t>double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coords.longitude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  <a:latin typeface="verdana"/>
                        </a:rPr>
                        <a:t>经度，</a:t>
                      </a:r>
                      <a:r>
                        <a:rPr lang="en-US" altLang="zh-CN" sz="1600" dirty="0">
                          <a:effectLst/>
                          <a:latin typeface="verdana"/>
                        </a:rPr>
                        <a:t>double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0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coords.accuracy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verdana"/>
                        </a:rPr>
                        <a:t>位置精度，米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coords.altitude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verdana"/>
                        </a:rPr>
                        <a:t>平均海拔，</a:t>
                      </a:r>
                      <a:r>
                        <a:rPr lang="en-US" altLang="zh-CN" sz="1600" dirty="0">
                          <a:effectLst/>
                          <a:latin typeface="verdana"/>
                        </a:rPr>
                        <a:t>double</a:t>
                      </a:r>
                      <a:r>
                        <a:rPr lang="zh-CN" altLang="en-US" sz="1600" dirty="0">
                          <a:effectLst/>
                          <a:latin typeface="verdana"/>
                        </a:rPr>
                        <a:t> 或 </a:t>
                      </a:r>
                      <a:r>
                        <a:rPr lang="en-US" altLang="zh-CN" sz="1600" dirty="0">
                          <a:effectLst/>
                          <a:latin typeface="verdana"/>
                        </a:rPr>
                        <a:t>null</a:t>
                      </a:r>
                      <a:r>
                        <a:rPr lang="zh-CN" altLang="en-US" sz="1600" dirty="0">
                          <a:effectLst/>
                          <a:latin typeface="verdana"/>
                        </a:rPr>
                        <a:t> 单位：米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verdana"/>
                        </a:rPr>
                        <a:t>coords.altitudeAccuracy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verdana"/>
                        </a:rPr>
                        <a:t>海拔精度，</a:t>
                      </a:r>
                      <a:r>
                        <a:rPr lang="en-US" altLang="zh-CN" sz="1600" dirty="0">
                          <a:effectLst/>
                          <a:latin typeface="verdana"/>
                        </a:rPr>
                        <a:t>double</a:t>
                      </a:r>
                      <a:r>
                        <a:rPr lang="zh-CN" altLang="en-US" sz="1600" dirty="0">
                          <a:effectLst/>
                          <a:latin typeface="verdana"/>
                        </a:rPr>
                        <a:t> 或 </a:t>
                      </a:r>
                      <a:r>
                        <a:rPr lang="en-US" altLang="zh-CN" sz="1600" dirty="0">
                          <a:effectLst/>
                          <a:latin typeface="verdana"/>
                        </a:rPr>
                        <a:t>null</a:t>
                      </a:r>
                      <a:r>
                        <a:rPr lang="zh-CN" altLang="en-US" sz="1600" dirty="0">
                          <a:effectLst/>
                          <a:latin typeface="verdana"/>
                        </a:rPr>
                        <a:t> 单位：米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144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  <a:latin typeface="verdana"/>
                        </a:rPr>
                        <a:t>coords.heading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verdana"/>
                        </a:rPr>
                        <a:t>方向，正北方向顺时针方向转角，</a:t>
                      </a:r>
                      <a:r>
                        <a:rPr lang="en-US" altLang="zh-CN" sz="1600" dirty="0">
                          <a:effectLst/>
                          <a:latin typeface="verdana"/>
                        </a:rPr>
                        <a:t>double</a:t>
                      </a:r>
                      <a:r>
                        <a:rPr lang="zh-CN" altLang="en-US" sz="1600" dirty="0">
                          <a:effectLst/>
                          <a:latin typeface="verdana"/>
                        </a:rPr>
                        <a:t> 或 </a:t>
                      </a:r>
                      <a:r>
                        <a:rPr lang="en-US" altLang="zh-CN" sz="1600" dirty="0">
                          <a:effectLst/>
                          <a:latin typeface="verdana"/>
                        </a:rPr>
                        <a:t>null</a:t>
                      </a:r>
                      <a:r>
                        <a:rPr lang="zh-CN" altLang="en-US" sz="1600" dirty="0">
                          <a:effectLst/>
                          <a:latin typeface="verdana"/>
                        </a:rPr>
                        <a:t> 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  <a:latin typeface="verdana"/>
                        </a:rPr>
                        <a:t>coords.speed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verdana"/>
                        </a:rPr>
                        <a:t>速度，单位：米</a:t>
                      </a:r>
                      <a:r>
                        <a:rPr lang="en-US" altLang="zh-CN" sz="1600" dirty="0">
                          <a:effectLst/>
                          <a:latin typeface="verdana"/>
                        </a:rPr>
                        <a:t>/</a:t>
                      </a:r>
                      <a:r>
                        <a:rPr lang="zh-CN" altLang="en-US" sz="1600" dirty="0">
                          <a:effectLst/>
                          <a:latin typeface="verdana"/>
                        </a:rPr>
                        <a:t>秒</a:t>
                      </a:r>
                      <a:endParaRPr lang="en-US" sz="1600" dirty="0">
                        <a:effectLst/>
                        <a:latin typeface="verdana"/>
                      </a:endParaRP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verdana"/>
                        </a:rPr>
                        <a:t>timestamp</a:t>
                      </a: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 dirty="0">
                          <a:effectLst/>
                          <a:latin typeface="verdana"/>
                        </a:rPr>
                        <a:t>当前时间戳，单位：秒</a:t>
                      </a:r>
                      <a:endParaRPr lang="en-US" altLang="zh-CN" sz="1600" dirty="0">
                        <a:effectLst/>
                        <a:latin typeface="verdana"/>
                      </a:endParaRPr>
                    </a:p>
                    <a:p>
                      <a:pPr fontAlgn="t"/>
                      <a:r>
                        <a:rPr lang="zh-CN" altLang="en-US" sz="1600" dirty="0">
                          <a:effectLst/>
                          <a:latin typeface="verdana"/>
                        </a:rPr>
                        <a:t>如，</a:t>
                      </a:r>
                      <a:r>
                        <a:rPr lang="fi-FI" altLang="zh-CN" sz="1600" dirty="0">
                          <a:effectLst/>
                          <a:latin typeface="verdana"/>
                        </a:rPr>
                        <a:t>1487579932</a:t>
                      </a:r>
                      <a:r>
                        <a:rPr lang="zh-CN" altLang="en-US" sz="1600" dirty="0">
                          <a:effectLst/>
                          <a:latin typeface="verdana"/>
                        </a:rPr>
                        <a:t>  </a:t>
                      </a:r>
                      <a:r>
                        <a:rPr lang="en-US" altLang="zh-CN" sz="1600" dirty="0">
                          <a:effectLst/>
                          <a:latin typeface="verdana"/>
                        </a:rPr>
                        <a:t>=</a:t>
                      </a:r>
                      <a:r>
                        <a:rPr lang="zh-CN" altLang="en-US" sz="1600" baseline="0" dirty="0">
                          <a:effectLst/>
                          <a:latin typeface="verdana"/>
                        </a:rPr>
                        <a:t> </a:t>
                      </a:r>
                      <a:r>
                        <a:rPr lang="mr-IN" altLang="zh-CN" sz="1600" baseline="0" dirty="0">
                          <a:effectLst/>
                          <a:latin typeface="verdana"/>
                        </a:rPr>
                        <a:t>2017/2/20 16:38:52</a:t>
                      </a:r>
                      <a:endParaRPr lang="en-US" altLang="zh-CN" sz="1600" dirty="0">
                        <a:effectLst/>
                        <a:latin typeface="verdana"/>
                      </a:endParaRPr>
                    </a:p>
                  </a:txBody>
                  <a:tcPr marL="41905" marR="41905" marT="58667" marB="58667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26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位置信息的展示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96412"/>
            <a:ext cx="76200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我们可以通过两种方式表示位置信息：</a:t>
            </a:r>
            <a:r>
              <a:rPr lang="en-US" sz="2400" b="1" dirty="0"/>
              <a:t>geodetic</a:t>
            </a:r>
            <a:r>
              <a:rPr lang="zh-CN" altLang="en-US" sz="2400" b="1" dirty="0"/>
              <a:t>（大地测量方法）</a:t>
            </a:r>
            <a:r>
              <a:rPr lang="en-US" sz="2400" b="1" dirty="0"/>
              <a:t> </a:t>
            </a:r>
            <a:r>
              <a:rPr lang="zh-CN" altLang="en-US" sz="2400" b="1" dirty="0"/>
              <a:t>和 </a:t>
            </a:r>
            <a:r>
              <a:rPr lang="en-US" sz="2400" b="1" dirty="0"/>
              <a:t>civil</a:t>
            </a:r>
            <a:r>
              <a:rPr lang="zh-CN" altLang="en-US" sz="2400" b="1" dirty="0"/>
              <a:t>（人类表示法）</a:t>
            </a:r>
            <a:r>
              <a:rPr lang="en-US" sz="2400" b="1" dirty="0"/>
              <a:t> </a:t>
            </a:r>
            <a:endParaRPr lang="en-US" sz="2400" dirty="0"/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zh-CN" altLang="en-US" dirty="0"/>
              <a:t>大地测量方法包括经度和维度两方面</a:t>
            </a:r>
            <a:r>
              <a:rPr lang="en-US" dirty="0"/>
              <a:t>. </a:t>
            </a:r>
          </a:p>
          <a:p>
            <a:pPr marL="457200" indent="-457200">
              <a:buAutoNum type="arabicPeriod"/>
            </a:pPr>
            <a:r>
              <a:rPr lang="zh-CN" altLang="en-US" dirty="0"/>
              <a:t>人类的表示方法则更加符合人类的思维、更容易理解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r>
              <a:rPr lang="zh-CN" altLang="en-US" dirty="0"/>
              <a:t>每一个属性（参数）都包含</a:t>
            </a:r>
            <a:r>
              <a:rPr lang="en-US" altLang="zh-CN" dirty="0"/>
              <a:t>geodetic</a:t>
            </a:r>
            <a:r>
              <a:rPr lang="zh-CN" altLang="en-US" dirty="0"/>
              <a:t>和</a:t>
            </a:r>
            <a:r>
              <a:rPr lang="en-US" altLang="zh-CN" dirty="0"/>
              <a:t>civil</a:t>
            </a:r>
            <a:r>
              <a:rPr lang="zh-CN" altLang="en-US" dirty="0"/>
              <a:t>两种表示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种方式转换：百度、</a:t>
            </a:r>
            <a:r>
              <a:rPr lang="en-US" dirty="0"/>
              <a:t>Bing Maps </a:t>
            </a:r>
            <a:r>
              <a:rPr lang="zh-CN" altLang="en-US" dirty="0"/>
              <a:t>、 </a:t>
            </a:r>
            <a:r>
              <a:rPr lang="en-US" dirty="0"/>
              <a:t>Yahoo </a:t>
            </a:r>
            <a:r>
              <a:rPr lang="en-US" dirty="0" err="1"/>
              <a:t>GeoPlanet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74462"/>
              </p:ext>
            </p:extLst>
          </p:nvPr>
        </p:nvGraphicFramePr>
        <p:xfrm>
          <a:off x="1285875" y="4564380"/>
          <a:ext cx="5876925" cy="1988820"/>
        </p:xfrm>
        <a:graphic>
          <a:graphicData uri="http://schemas.openxmlformats.org/drawingml/2006/table">
            <a:tbl>
              <a:tblPr/>
              <a:tblGrid>
                <a:gridCol w="195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  <a:latin typeface="inherit"/>
                        </a:rPr>
                        <a:t>属性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inherit"/>
                        </a:rPr>
                        <a:t>Geodetic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inherit"/>
                        </a:rPr>
                        <a:t>Civic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inherit"/>
                        </a:rPr>
                        <a:t>Position</a:t>
                      </a:r>
                      <a:r>
                        <a:rPr lang="zh-CN" altLang="en-US" dirty="0">
                          <a:effectLst/>
                          <a:latin typeface="inherit"/>
                        </a:rPr>
                        <a:t>（位置）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  <a:latin typeface="inherit"/>
                        </a:rPr>
                        <a:t>30.67,104.06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inherit"/>
                        </a:rPr>
                        <a:t>成都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inherit"/>
                        </a:rPr>
                        <a:t>Elevation</a:t>
                      </a:r>
                      <a:r>
                        <a:rPr lang="zh-CN" altLang="en-US" dirty="0">
                          <a:effectLst/>
                          <a:latin typeface="inherit"/>
                        </a:rPr>
                        <a:t>（海拔）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inherit"/>
                        </a:rPr>
                        <a:t>10</a:t>
                      </a:r>
                      <a:r>
                        <a:rPr lang="zh-CN" altLang="en-US" dirty="0">
                          <a:effectLst/>
                          <a:latin typeface="inherit"/>
                        </a:rPr>
                        <a:t>米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inherit"/>
                        </a:rPr>
                        <a:t>4</a:t>
                      </a:r>
                      <a:r>
                        <a:rPr lang="zh-CN" altLang="en-US" dirty="0">
                          <a:effectLst/>
                          <a:latin typeface="inherit"/>
                        </a:rPr>
                        <a:t>楼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inherit"/>
                        </a:rPr>
                        <a:t>Heading</a:t>
                      </a:r>
                      <a:r>
                        <a:rPr lang="zh-CN" altLang="en-US" dirty="0">
                          <a:effectLst/>
                          <a:latin typeface="inherit"/>
                        </a:rPr>
                        <a:t>（方向）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inherit"/>
                        </a:rPr>
                        <a:t>234</a:t>
                      </a:r>
                      <a:r>
                        <a:rPr lang="en-US" altLang="zh-CN" dirty="0">
                          <a:effectLst/>
                          <a:latin typeface="inherit"/>
                        </a:rPr>
                        <a:t>°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inherit"/>
                        </a:rPr>
                        <a:t>市中心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inherit"/>
                        </a:rPr>
                        <a:t>Speed</a:t>
                      </a:r>
                      <a:r>
                        <a:rPr lang="zh-CN" altLang="en-US" dirty="0">
                          <a:effectLst/>
                          <a:latin typeface="inherit"/>
                        </a:rPr>
                        <a:t>（速度）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inherit"/>
                        </a:rPr>
                        <a:t>5 km / h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inherit"/>
                        </a:rPr>
                        <a:t>走路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inherit"/>
                        </a:rPr>
                        <a:t>Orientation</a:t>
                      </a:r>
                      <a:r>
                        <a:rPr lang="zh-CN" altLang="en-US" dirty="0">
                          <a:effectLst/>
                          <a:latin typeface="inherit"/>
                        </a:rPr>
                        <a:t>（朝向）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inherit"/>
                        </a:rPr>
                        <a:t>45 </a:t>
                      </a:r>
                      <a:r>
                        <a:rPr lang="en-US" altLang="zh-CN" dirty="0">
                          <a:effectLst/>
                          <a:latin typeface="inherit"/>
                        </a:rPr>
                        <a:t>°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  <a:latin typeface="inherit"/>
                        </a:rPr>
                        <a:t>东北方向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150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3102</TotalTime>
  <Words>491</Words>
  <Application>Microsoft Macintosh PowerPoint</Application>
  <PresentationFormat>全屏显示(4:3)</PresentationFormat>
  <Paragraphs>89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DengXian</vt:lpstr>
      <vt:lpstr>Microsoft YaHei</vt:lpstr>
      <vt:lpstr>inherit</vt:lpstr>
      <vt:lpstr>Arial</vt:lpstr>
      <vt:lpstr>Calibri</vt:lpstr>
      <vt:lpstr>Cambria</vt:lpstr>
      <vt:lpstr>verdana</vt:lpstr>
      <vt:lpstr>Adjacency</vt:lpstr>
      <vt:lpstr>HTML5 定位</vt:lpstr>
      <vt:lpstr>定位技术：Geolocation</vt:lpstr>
      <vt:lpstr>Geolocation的应用</vt:lpstr>
      <vt:lpstr>定位原理</vt:lpstr>
      <vt:lpstr>Geolocation可用性检测</vt:lpstr>
      <vt:lpstr>getCurrentPosition( )</vt:lpstr>
      <vt:lpstr>getCurrentPosition( ) 参数</vt:lpstr>
      <vt:lpstr>getCurrentPosition( ) 返回值</vt:lpstr>
      <vt:lpstr>位置信息的展示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 to HTML</dc:title>
  <dc:creator>Brad</dc:creator>
  <cp:lastModifiedBy>逸飞 肖</cp:lastModifiedBy>
  <cp:revision>124</cp:revision>
  <dcterms:created xsi:type="dcterms:W3CDTF">2013-01-08T19:32:11Z</dcterms:created>
  <dcterms:modified xsi:type="dcterms:W3CDTF">2024-04-08T01:42:44Z</dcterms:modified>
</cp:coreProperties>
</file>