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402EB-A858-C54B-D96E-8AA0D0AD63B6}" v="690" dt="2024-05-24T06:25:22.487"/>
    <p1510:client id="{9B11463B-0F8A-186C-9657-061A2F01DCE8}" v="17" dt="2024-05-24T07:20:29.768"/>
    <p1510:client id="{A41762A3-8B73-84ED-0399-40622821BBE9}" v="3" dt="2024-05-24T05:18:17.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71D32-9C35-48B5-8DC0-92D30EDAF0C0}" type="datetimeFigureOut">
              <a:rPr lang="en-GB" smtClean="0"/>
              <a:t>24/05/2024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9A3E494-709F-4271-AF0E-26399E6AD678}" type="slidenum">
              <a:rPr lang="en-GB" smtClean="0"/>
              <a:t>‹#›</a:t>
            </a:fld>
            <a:endParaRPr lang="en-GB"/>
          </a:p>
        </p:txBody>
      </p:sp>
    </p:spTree>
    <p:extLst>
      <p:ext uri="{BB962C8B-B14F-4D97-AF65-F5344CB8AC3E}">
        <p14:creationId xmlns:p14="http://schemas.microsoft.com/office/powerpoint/2010/main" val="285520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71D32-9C35-48B5-8DC0-92D30EDAF0C0}" type="datetimeFigureOut">
              <a:rPr lang="en-GB" smtClean="0"/>
              <a:t>24/05/2024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78448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71D32-9C35-48B5-8DC0-92D30EDAF0C0}" type="datetimeFigureOut">
              <a:rPr lang="en-GB" smtClean="0"/>
              <a:t>24/05/2024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257484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71D32-9C35-48B5-8DC0-92D30EDAF0C0}" type="datetimeFigureOut">
              <a:rPr lang="en-GB" smtClean="0"/>
              <a:t>24/05/2024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190294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1471D32-9C35-48B5-8DC0-92D30EDAF0C0}" type="datetimeFigureOut">
              <a:rPr lang="en-GB" smtClean="0"/>
              <a:t>24/05/2024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9A3E494-709F-4271-AF0E-26399E6AD678}" type="slidenum">
              <a:rPr lang="en-GB" smtClean="0"/>
              <a:t>‹#›</a:t>
            </a:fld>
            <a:endParaRPr lang="en-GB"/>
          </a:p>
        </p:txBody>
      </p:sp>
    </p:spTree>
    <p:extLst>
      <p:ext uri="{BB962C8B-B14F-4D97-AF65-F5344CB8AC3E}">
        <p14:creationId xmlns:p14="http://schemas.microsoft.com/office/powerpoint/2010/main" val="200979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71D32-9C35-48B5-8DC0-92D30EDAF0C0}" type="datetimeFigureOut">
              <a:rPr lang="en-GB" smtClean="0"/>
              <a:t>24/05/2024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107007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71D32-9C35-48B5-8DC0-92D30EDAF0C0}" type="datetimeFigureOut">
              <a:rPr lang="en-GB" smtClean="0"/>
              <a:t>24/05/2024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68955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71D32-9C35-48B5-8DC0-92D30EDAF0C0}" type="datetimeFigureOut">
              <a:rPr lang="en-GB" smtClean="0"/>
              <a:t>24/05/2024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331447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71D32-9C35-48B5-8DC0-92D30EDAF0C0}" type="datetimeFigureOut">
              <a:rPr lang="en-GB" smtClean="0"/>
              <a:t>24/05/2024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151460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71D32-9C35-48B5-8DC0-92D30EDAF0C0}" type="datetimeFigureOut">
              <a:rPr lang="en-GB" smtClean="0"/>
              <a:t>24/05/2024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246074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71D32-9C35-48B5-8DC0-92D30EDAF0C0}" type="datetimeFigureOut">
              <a:rPr lang="en-GB" smtClean="0"/>
              <a:t>24/05/2024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9A3E494-709F-4271-AF0E-26399E6AD678}" type="slidenum">
              <a:rPr lang="en-GB" smtClean="0"/>
              <a:t>‹#›</a:t>
            </a:fld>
            <a:endParaRPr lang="en-GB"/>
          </a:p>
        </p:txBody>
      </p:sp>
    </p:spTree>
    <p:extLst>
      <p:ext uri="{BB962C8B-B14F-4D97-AF65-F5344CB8AC3E}">
        <p14:creationId xmlns:p14="http://schemas.microsoft.com/office/powerpoint/2010/main" val="352365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1471D32-9C35-48B5-8DC0-92D30EDAF0C0}" type="datetimeFigureOut">
              <a:rPr lang="en-GB" smtClean="0"/>
              <a:t>24/05/2024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9A3E494-709F-4271-AF0E-26399E6AD678}" type="slidenum">
              <a:rPr lang="en-GB" smtClean="0"/>
              <a:t>‹#›</a:t>
            </a:fld>
            <a:endParaRPr lang="en-GB"/>
          </a:p>
        </p:txBody>
      </p:sp>
    </p:spTree>
    <p:extLst>
      <p:ext uri="{BB962C8B-B14F-4D97-AF65-F5344CB8AC3E}">
        <p14:creationId xmlns:p14="http://schemas.microsoft.com/office/powerpoint/2010/main" val="2576061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Term deposit prediction</a:t>
            </a:r>
            <a:endParaRPr lang="en-GB" sz="8000" dirty="0"/>
          </a:p>
        </p:txBody>
      </p:sp>
      <p:sp>
        <p:nvSpPr>
          <p:cNvPr id="3" name="Subtitle 2"/>
          <p:cNvSpPr>
            <a:spLocks noGrp="1"/>
          </p:cNvSpPr>
          <p:nvPr>
            <p:ph type="subTitle" idx="1"/>
          </p:nvPr>
        </p:nvSpPr>
        <p:spPr/>
        <p:txBody>
          <a:bodyPr>
            <a:normAutofit fontScale="92500" lnSpcReduction="20000"/>
          </a:bodyPr>
          <a:lstStyle/>
          <a:p>
            <a:r>
              <a:rPr lang="en-US" dirty="0"/>
              <a:t>D</a:t>
            </a:r>
            <a:r>
              <a:rPr lang="ro-RO" dirty="0"/>
              <a:t>ănănău Ștefan-Răzvan </a:t>
            </a:r>
          </a:p>
          <a:p>
            <a:r>
              <a:rPr lang="ro-RO" dirty="0"/>
              <a:t>Ivasișin Andrei </a:t>
            </a:r>
            <a:r>
              <a:rPr lang="ro-RO" dirty="0" smtClean="0"/>
              <a:t>Marian</a:t>
            </a:r>
            <a:endParaRPr lang="en-US" dirty="0" smtClean="0"/>
          </a:p>
          <a:p>
            <a:r>
              <a:rPr lang="en-US" dirty="0" smtClean="0"/>
              <a:t>Data Science, 511</a:t>
            </a:r>
            <a:endParaRPr lang="en-GB" dirty="0"/>
          </a:p>
        </p:txBody>
      </p:sp>
    </p:spTree>
    <p:extLst>
      <p:ext uri="{BB962C8B-B14F-4D97-AF65-F5344CB8AC3E}">
        <p14:creationId xmlns:p14="http://schemas.microsoft.com/office/powerpoint/2010/main" val="215261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864078"/>
            <a:ext cx="4705761" cy="4332650"/>
          </a:xfrm>
          <a:prstGeom prst="rect">
            <a:avLst/>
          </a:prstGeom>
        </p:spPr>
      </p:pic>
      <p:sp>
        <p:nvSpPr>
          <p:cNvPr id="5" name="TextBox 4"/>
          <p:cNvSpPr txBox="1"/>
          <p:nvPr/>
        </p:nvSpPr>
        <p:spPr>
          <a:xfrm>
            <a:off x="6305798" y="2093976"/>
            <a:ext cx="5343896" cy="3000821"/>
          </a:xfrm>
          <a:prstGeom prst="rect">
            <a:avLst/>
          </a:prstGeom>
          <a:noFill/>
        </p:spPr>
        <p:txBody>
          <a:bodyPr wrap="square" rtlCol="0">
            <a:spAutoFit/>
          </a:bodyPr>
          <a:lstStyle/>
          <a:p>
            <a:pPr>
              <a:lnSpc>
                <a:spcPct val="150000"/>
              </a:lnSpc>
            </a:pPr>
            <a:r>
              <a:rPr lang="en-US" dirty="0"/>
              <a:t>	Seems also like the outcome from the previous campaign is in strong relationship to subscribing to a term deposit or not:</a:t>
            </a:r>
          </a:p>
          <a:p>
            <a:pPr marL="742950" lvl="1" indent="-285750">
              <a:lnSpc>
                <a:spcPct val="150000"/>
              </a:lnSpc>
              <a:buFont typeface="Arial" panose="020B0604020202020204" pitchFamily="34" charset="0"/>
              <a:buChar char="•"/>
            </a:pPr>
            <a:r>
              <a:rPr lang="en-US" dirty="0"/>
              <a:t>When it was nonexistent or failure, most of the responses would be no;</a:t>
            </a:r>
          </a:p>
          <a:p>
            <a:pPr marL="742950" lvl="1" indent="-285750">
              <a:lnSpc>
                <a:spcPct val="150000"/>
              </a:lnSpc>
              <a:buFont typeface="Arial" panose="020B0604020202020204" pitchFamily="34" charset="0"/>
              <a:buChar char="•"/>
            </a:pPr>
            <a:r>
              <a:rPr lang="en-US" dirty="0"/>
              <a:t>When it was a success it seems like the outcome would rather be yes.</a:t>
            </a:r>
            <a:endParaRPr lang="en-GB" dirty="0"/>
          </a:p>
        </p:txBody>
      </p:sp>
    </p:spTree>
    <p:extLst>
      <p:ext uri="{BB962C8B-B14F-4D97-AF65-F5344CB8AC3E}">
        <p14:creationId xmlns:p14="http://schemas.microsoft.com/office/powerpoint/2010/main" val="296630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sp>
        <p:nvSpPr>
          <p:cNvPr id="5" name="TextBox 4"/>
          <p:cNvSpPr txBox="1"/>
          <p:nvPr/>
        </p:nvSpPr>
        <p:spPr>
          <a:xfrm>
            <a:off x="6739961" y="2093976"/>
            <a:ext cx="5343896" cy="1704377"/>
          </a:xfrm>
          <a:prstGeom prst="rect">
            <a:avLst/>
          </a:prstGeom>
          <a:noFill/>
        </p:spPr>
        <p:txBody>
          <a:bodyPr wrap="square" lIns="91440" tIns="45720" rIns="91440" bIns="45720" rtlCol="0" anchor="t">
            <a:spAutoFit/>
          </a:bodyPr>
          <a:lstStyle/>
          <a:p>
            <a:pPr>
              <a:lnSpc>
                <a:spcPct val="150000"/>
              </a:lnSpc>
            </a:pPr>
            <a:r>
              <a:rPr lang="en-US" dirty="0"/>
              <a:t>Based on these mosaic plots, seems </a:t>
            </a:r>
            <a:r>
              <a:rPr lang="en-US" dirty="0">
                <a:ea typeface="+mn-lt"/>
                <a:cs typeface="+mn-lt"/>
              </a:rPr>
              <a:t>that those who have completed a university</a:t>
            </a:r>
            <a:r>
              <a:rPr lang="en-US" dirty="0"/>
              <a:t> degree </a:t>
            </a:r>
            <a:r>
              <a:rPr lang="en-US" dirty="0">
                <a:ea typeface="+mn-lt"/>
                <a:cs typeface="+mn-lt"/>
              </a:rPr>
              <a:t>and are either retired or students are more likely to place a term deposit. </a:t>
            </a:r>
            <a:endParaRPr lang="en-US" dirty="0"/>
          </a:p>
        </p:txBody>
      </p:sp>
      <p:pic>
        <p:nvPicPr>
          <p:cNvPr id="9" name="Picture 8" descr="A red and green squares&#10;&#10;Description automatically generated">
            <a:extLst>
              <a:ext uri="{FF2B5EF4-FFF2-40B4-BE49-F238E27FC236}">
                <a16:creationId xmlns:a16="http://schemas.microsoft.com/office/drawing/2014/main" id="{D1CE3EF3-D790-40BC-87C5-80A7F55B6A13}"/>
              </a:ext>
            </a:extLst>
          </p:cNvPr>
          <p:cNvPicPr>
            <a:picLocks noChangeAspect="1"/>
          </p:cNvPicPr>
          <p:nvPr/>
        </p:nvPicPr>
        <p:blipFill>
          <a:blip r:embed="rId2"/>
          <a:stretch>
            <a:fillRect/>
          </a:stretch>
        </p:blipFill>
        <p:spPr>
          <a:xfrm>
            <a:off x="646254" y="2090513"/>
            <a:ext cx="5661838" cy="811229"/>
          </a:xfrm>
          <a:prstGeom prst="rect">
            <a:avLst/>
          </a:prstGeom>
        </p:spPr>
      </p:pic>
      <p:pic>
        <p:nvPicPr>
          <p:cNvPr id="10" name="Picture 9" descr="A red and green squares&#10;&#10;Description automatically generated">
            <a:extLst>
              <a:ext uri="{FF2B5EF4-FFF2-40B4-BE49-F238E27FC236}">
                <a16:creationId xmlns:a16="http://schemas.microsoft.com/office/drawing/2014/main" id="{E616EFAC-3C69-C29E-F2E9-D34D861470D5}"/>
              </a:ext>
            </a:extLst>
          </p:cNvPr>
          <p:cNvPicPr>
            <a:picLocks noChangeAspect="1"/>
          </p:cNvPicPr>
          <p:nvPr/>
        </p:nvPicPr>
        <p:blipFill>
          <a:blip r:embed="rId3"/>
          <a:stretch>
            <a:fillRect/>
          </a:stretch>
        </p:blipFill>
        <p:spPr>
          <a:xfrm>
            <a:off x="646814" y="3727792"/>
            <a:ext cx="6096000" cy="873252"/>
          </a:xfrm>
          <a:prstGeom prst="rect">
            <a:avLst/>
          </a:prstGeom>
        </p:spPr>
      </p:pic>
    </p:spTree>
    <p:extLst>
      <p:ext uri="{BB962C8B-B14F-4D97-AF65-F5344CB8AC3E}">
        <p14:creationId xmlns:p14="http://schemas.microsoft.com/office/powerpoint/2010/main" val="178667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models</a:t>
            </a:r>
            <a:endParaRPr lang="en-GB" dirty="0"/>
          </a:p>
        </p:txBody>
      </p:sp>
      <p:sp>
        <p:nvSpPr>
          <p:cNvPr id="3" name="Content Placeholder 2"/>
          <p:cNvSpPr>
            <a:spLocks noGrp="1"/>
          </p:cNvSpPr>
          <p:nvPr>
            <p:ph idx="1"/>
          </p:nvPr>
        </p:nvSpPr>
        <p:spPr/>
        <p:txBody>
          <a:bodyPr/>
          <a:lstStyle/>
          <a:p>
            <a:pPr>
              <a:lnSpc>
                <a:spcPct val="150000"/>
              </a:lnSpc>
            </a:pPr>
            <a:r>
              <a:rPr lang="en-US" dirty="0"/>
              <a:t>In order for our data to work in the context of a machine learning model we did the following:</a:t>
            </a:r>
          </a:p>
          <a:p>
            <a:pPr marL="617220" lvl="1" indent="-342900">
              <a:lnSpc>
                <a:spcPct val="150000"/>
              </a:lnSpc>
              <a:buFont typeface="+mj-lt"/>
              <a:buAutoNum type="arabicPeriod"/>
            </a:pPr>
            <a:r>
              <a:rPr lang="en-US" dirty="0"/>
              <a:t>Encode the categorical variables with the help of </a:t>
            </a:r>
            <a:r>
              <a:rPr lang="en-US" dirty="0" err="1"/>
              <a:t>get_dummies</a:t>
            </a:r>
            <a:r>
              <a:rPr lang="en-US" dirty="0"/>
              <a:t>;</a:t>
            </a:r>
          </a:p>
          <a:p>
            <a:pPr marL="617220" lvl="1" indent="-342900">
              <a:lnSpc>
                <a:spcPct val="150000"/>
              </a:lnSpc>
              <a:buFont typeface="+mj-lt"/>
              <a:buAutoNum type="arabicPeriod"/>
            </a:pPr>
            <a:r>
              <a:rPr lang="en-US" dirty="0"/>
              <a:t>Split the data into X and y, and also </a:t>
            </a:r>
            <a:r>
              <a:rPr lang="en-US" dirty="0" smtClean="0"/>
              <a:t>convert </a:t>
            </a:r>
            <a:r>
              <a:rPr lang="en-US" dirty="0"/>
              <a:t>y to numerical values.</a:t>
            </a:r>
            <a:endParaRPr lang="en-GB" dirty="0"/>
          </a:p>
        </p:txBody>
      </p:sp>
    </p:spTree>
    <p:extLst>
      <p:ext uri="{BB962C8B-B14F-4D97-AF65-F5344CB8AC3E}">
        <p14:creationId xmlns:p14="http://schemas.microsoft.com/office/powerpoint/2010/main" val="277559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endParaRPr lang="en-GB" dirty="0"/>
          </a:p>
        </p:txBody>
      </p:sp>
      <p:sp>
        <p:nvSpPr>
          <p:cNvPr id="3" name="Content Placeholder 2"/>
          <p:cNvSpPr>
            <a:spLocks noGrp="1"/>
          </p:cNvSpPr>
          <p:nvPr>
            <p:ph idx="1"/>
          </p:nvPr>
        </p:nvSpPr>
        <p:spPr/>
        <p:txBody>
          <a:bodyPr>
            <a:normAutofit fontScale="92500"/>
          </a:bodyPr>
          <a:lstStyle/>
          <a:p>
            <a:pPr>
              <a:lnSpc>
                <a:spcPct val="150000"/>
              </a:lnSpc>
            </a:pPr>
            <a:r>
              <a:rPr lang="en-US" dirty="0"/>
              <a:t>We split data with </a:t>
            </a:r>
            <a:r>
              <a:rPr lang="en-US" dirty="0" err="1"/>
              <a:t>train_test_split</a:t>
            </a:r>
            <a:r>
              <a:rPr lang="en-US" dirty="0"/>
              <a:t> and then used the </a:t>
            </a:r>
            <a:r>
              <a:rPr lang="en-US" dirty="0" err="1"/>
              <a:t>StandardScaler</a:t>
            </a:r>
            <a:r>
              <a:rPr lang="en-US" dirty="0"/>
              <a:t> for scaling our data.</a:t>
            </a:r>
          </a:p>
          <a:p>
            <a:pPr>
              <a:lnSpc>
                <a:spcPct val="150000"/>
              </a:lnSpc>
            </a:pPr>
            <a:r>
              <a:rPr lang="en-US" dirty="0"/>
              <a:t>The accuracy obtained on the test data and the confusion matrix plus the classification report can be obtained here:</a:t>
            </a:r>
          </a:p>
          <a:p>
            <a:pPr>
              <a:lnSpc>
                <a:spcPct val="150000"/>
              </a:lnSpc>
            </a:pPr>
            <a:r>
              <a:rPr lang="en-US" dirty="0"/>
              <a:t>The accuracy on test data is pretty big, </a:t>
            </a:r>
          </a:p>
          <a:p>
            <a:pPr marL="0" indent="0">
              <a:lnSpc>
                <a:spcPct val="150000"/>
              </a:lnSpc>
              <a:buNone/>
            </a:pPr>
            <a:r>
              <a:rPr lang="en-US" dirty="0"/>
              <a:t>while precision and recall suggests a very</a:t>
            </a:r>
          </a:p>
          <a:p>
            <a:pPr marL="0" indent="0">
              <a:lnSpc>
                <a:spcPct val="150000"/>
              </a:lnSpc>
              <a:buNone/>
            </a:pPr>
            <a:r>
              <a:rPr lang="en-US" dirty="0"/>
              <a:t>good classification for outcome 0, while for 1</a:t>
            </a:r>
          </a:p>
          <a:p>
            <a:pPr marL="0" indent="0">
              <a:lnSpc>
                <a:spcPct val="150000"/>
              </a:lnSpc>
              <a:buNone/>
            </a:pPr>
            <a:r>
              <a:rPr lang="en-US" dirty="0"/>
              <a:t>it is not so good at least for recall.</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65" y="3612937"/>
            <a:ext cx="4223976" cy="2432316"/>
          </a:xfrm>
          <a:prstGeom prst="rect">
            <a:avLst/>
          </a:prstGeom>
        </p:spPr>
      </p:pic>
    </p:spTree>
    <p:extLst>
      <p:ext uri="{BB962C8B-B14F-4D97-AF65-F5344CB8AC3E}">
        <p14:creationId xmlns:p14="http://schemas.microsoft.com/office/powerpoint/2010/main" val="57033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037" y="1901872"/>
            <a:ext cx="5078884" cy="4199021"/>
          </a:xfrm>
          <a:prstGeom prst="rect">
            <a:avLst/>
          </a:prstGeom>
        </p:spPr>
      </p:pic>
      <p:sp>
        <p:nvSpPr>
          <p:cNvPr id="5" name="TextBox 4"/>
          <p:cNvSpPr txBox="1"/>
          <p:nvPr/>
        </p:nvSpPr>
        <p:spPr>
          <a:xfrm>
            <a:off x="748145" y="2481943"/>
            <a:ext cx="4548250" cy="2585323"/>
          </a:xfrm>
          <a:prstGeom prst="rect">
            <a:avLst/>
          </a:prstGeom>
          <a:noFill/>
        </p:spPr>
        <p:txBody>
          <a:bodyPr wrap="square" rtlCol="0">
            <a:spAutoFit/>
          </a:bodyPr>
          <a:lstStyle/>
          <a:p>
            <a:pPr>
              <a:lnSpc>
                <a:spcPct val="150000"/>
              </a:lnSpc>
            </a:pPr>
            <a:r>
              <a:rPr lang="en-US" dirty="0"/>
              <a:t>	The plot of the ROC curve can be observed here, and it suggests that the model is doing a great job distinguishing between the two possible outcomes we have; also suggested by the AUC value of 0.79.</a:t>
            </a:r>
            <a:endParaRPr lang="en-GB" dirty="0"/>
          </a:p>
        </p:txBody>
      </p:sp>
    </p:spTree>
    <p:extLst>
      <p:ext uri="{BB962C8B-B14F-4D97-AF65-F5344CB8AC3E}">
        <p14:creationId xmlns:p14="http://schemas.microsoft.com/office/powerpoint/2010/main" val="138730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SVC</a:t>
            </a:r>
            <a:endParaRPr lang="en-GB" dirty="0"/>
          </a:p>
        </p:txBody>
      </p:sp>
      <p:sp>
        <p:nvSpPr>
          <p:cNvPr id="5" name="TextBox 4"/>
          <p:cNvSpPr txBox="1"/>
          <p:nvPr/>
        </p:nvSpPr>
        <p:spPr>
          <a:xfrm>
            <a:off x="748145" y="2481943"/>
            <a:ext cx="4548250" cy="2585323"/>
          </a:xfrm>
          <a:prstGeom prst="rect">
            <a:avLst/>
          </a:prstGeom>
          <a:noFill/>
        </p:spPr>
        <p:txBody>
          <a:bodyPr wrap="square" lIns="91440" tIns="45720" rIns="91440" bIns="45720" rtlCol="0" anchor="t">
            <a:spAutoFit/>
          </a:bodyPr>
          <a:lstStyle/>
          <a:p>
            <a:pPr>
              <a:lnSpc>
                <a:spcPct val="150000"/>
              </a:lnSpc>
            </a:pPr>
            <a:r>
              <a:rPr lang="en-US" dirty="0"/>
              <a:t>	A grid search for C parameter was done, using cross validation too, the highest accuracy of 89% was recorded for C=1. </a:t>
            </a:r>
            <a:r>
              <a:rPr lang="en-US" dirty="0" smtClean="0"/>
              <a:t>Unfortunately</a:t>
            </a:r>
            <a:r>
              <a:rPr lang="en-US" dirty="0"/>
              <a:t>, AUC was only 69%, </a:t>
            </a:r>
            <a:r>
              <a:rPr lang="en-US" dirty="0">
                <a:ea typeface="+mn-lt"/>
                <a:cs typeface="+mn-lt"/>
              </a:rPr>
              <a:t>due to the minority class achieving only 21% accuracy.</a:t>
            </a:r>
          </a:p>
        </p:txBody>
      </p:sp>
      <p:pic>
        <p:nvPicPr>
          <p:cNvPr id="3" name="Picture 2">
            <a:extLst>
              <a:ext uri="{FF2B5EF4-FFF2-40B4-BE49-F238E27FC236}">
                <a16:creationId xmlns:a16="http://schemas.microsoft.com/office/drawing/2014/main" id="{C40D5A30-7B7F-266F-4711-63AC0A7E0A92}"/>
              </a:ext>
            </a:extLst>
          </p:cNvPr>
          <p:cNvPicPr>
            <a:picLocks noChangeAspect="1"/>
          </p:cNvPicPr>
          <p:nvPr/>
        </p:nvPicPr>
        <p:blipFill>
          <a:blip r:embed="rId2"/>
          <a:stretch>
            <a:fillRect/>
          </a:stretch>
        </p:blipFill>
        <p:spPr>
          <a:xfrm>
            <a:off x="7595120" y="1282995"/>
            <a:ext cx="2991435" cy="2014870"/>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0ED2DDAF-F790-4EBB-8FCF-07493092F4FE}"/>
              </a:ext>
            </a:extLst>
          </p:cNvPr>
          <p:cNvPicPr>
            <a:picLocks noChangeAspect="1"/>
          </p:cNvPicPr>
          <p:nvPr/>
        </p:nvPicPr>
        <p:blipFill>
          <a:blip r:embed="rId3"/>
          <a:stretch>
            <a:fillRect/>
          </a:stretch>
        </p:blipFill>
        <p:spPr>
          <a:xfrm>
            <a:off x="7597405" y="3859397"/>
            <a:ext cx="2986863" cy="2018857"/>
          </a:xfrm>
          <a:prstGeom prst="rect">
            <a:avLst/>
          </a:prstGeom>
        </p:spPr>
      </p:pic>
    </p:spTree>
    <p:extLst>
      <p:ext uri="{BB962C8B-B14F-4D97-AF65-F5344CB8AC3E}">
        <p14:creationId xmlns:p14="http://schemas.microsoft.com/office/powerpoint/2010/main" val="427964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SVC + SMOTE</a:t>
            </a:r>
            <a:endParaRPr lang="en-GB" dirty="0"/>
          </a:p>
        </p:txBody>
      </p:sp>
      <p:sp>
        <p:nvSpPr>
          <p:cNvPr id="5" name="TextBox 4"/>
          <p:cNvSpPr txBox="1"/>
          <p:nvPr/>
        </p:nvSpPr>
        <p:spPr>
          <a:xfrm>
            <a:off x="748145" y="2481943"/>
            <a:ext cx="4548250" cy="2585323"/>
          </a:xfrm>
          <a:prstGeom prst="rect">
            <a:avLst/>
          </a:prstGeom>
          <a:noFill/>
        </p:spPr>
        <p:txBody>
          <a:bodyPr wrap="square" lIns="91440" tIns="45720" rIns="91440" bIns="45720" rtlCol="0" anchor="t">
            <a:spAutoFit/>
          </a:bodyPr>
          <a:lstStyle/>
          <a:p>
            <a:pPr>
              <a:lnSpc>
                <a:spcPct val="150000"/>
              </a:lnSpc>
            </a:pPr>
            <a:r>
              <a:rPr lang="en-US" dirty="0"/>
              <a:t>  SMOTE oversampling </a:t>
            </a:r>
            <a:r>
              <a:rPr lang="en-US" dirty="0" smtClean="0"/>
              <a:t>technique </a:t>
            </a:r>
            <a:r>
              <a:rPr lang="en-US" dirty="0"/>
              <a:t>was used for minority class. The AUC increased to 75%, the minority class improving to 43% accuracy, while class '0' dropped to 93% accuracy now, </a:t>
            </a:r>
            <a:r>
              <a:rPr lang="en-US" dirty="0">
                <a:ea typeface="+mn-lt"/>
                <a:cs typeface="+mn-lt"/>
              </a:rPr>
              <a:t>from its previous value of 99%.</a:t>
            </a:r>
          </a:p>
        </p:txBody>
      </p:sp>
      <p:pic>
        <p:nvPicPr>
          <p:cNvPr id="4" name="Picture 3" descr="A blue squares with numbers&#10;&#10;Description automatically generated">
            <a:extLst>
              <a:ext uri="{FF2B5EF4-FFF2-40B4-BE49-F238E27FC236}">
                <a16:creationId xmlns:a16="http://schemas.microsoft.com/office/drawing/2014/main" id="{652EE119-73B7-2C28-A24A-0490F3D8B15B}"/>
              </a:ext>
            </a:extLst>
          </p:cNvPr>
          <p:cNvPicPr>
            <a:picLocks noChangeAspect="1"/>
          </p:cNvPicPr>
          <p:nvPr/>
        </p:nvPicPr>
        <p:blipFill>
          <a:blip r:embed="rId2"/>
          <a:stretch>
            <a:fillRect/>
          </a:stretch>
        </p:blipFill>
        <p:spPr>
          <a:xfrm>
            <a:off x="7595119" y="1282994"/>
            <a:ext cx="2991436" cy="201487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CECC201-FD50-DFEA-F09F-3FF67DB42512}"/>
              </a:ext>
            </a:extLst>
          </p:cNvPr>
          <p:cNvPicPr>
            <a:picLocks noChangeAspect="1"/>
          </p:cNvPicPr>
          <p:nvPr/>
        </p:nvPicPr>
        <p:blipFill>
          <a:blip r:embed="rId3"/>
          <a:stretch>
            <a:fillRect/>
          </a:stretch>
        </p:blipFill>
        <p:spPr>
          <a:xfrm>
            <a:off x="7593973" y="3900265"/>
            <a:ext cx="2993730" cy="2008002"/>
          </a:xfrm>
          <a:prstGeom prst="rect">
            <a:avLst/>
          </a:prstGeom>
        </p:spPr>
      </p:pic>
    </p:spTree>
    <p:extLst>
      <p:ext uri="{BB962C8B-B14F-4D97-AF65-F5344CB8AC3E}">
        <p14:creationId xmlns:p14="http://schemas.microsoft.com/office/powerpoint/2010/main" val="73505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lstStyle/>
          <a:p>
            <a:pPr>
              <a:lnSpc>
                <a:spcPct val="150000"/>
              </a:lnSpc>
            </a:pPr>
            <a:r>
              <a:rPr lang="en-US" dirty="0" smtClean="0"/>
              <a:t>The application of machine learning results bring pretty good results, with a minimum of effort.</a:t>
            </a:r>
          </a:p>
          <a:p>
            <a:pPr>
              <a:lnSpc>
                <a:spcPct val="150000"/>
              </a:lnSpc>
            </a:pPr>
            <a:r>
              <a:rPr lang="en-US" dirty="0" smtClean="0"/>
              <a:t>Further research can be done in order to see how applying bagging/boosting algorithms can influence the final results, or who knows, maybe even deep </a:t>
            </a:r>
            <a:r>
              <a:rPr lang="en-US" smtClean="0"/>
              <a:t>learning algorithms.</a:t>
            </a:r>
            <a:endParaRPr lang="en-GB" dirty="0"/>
          </a:p>
        </p:txBody>
      </p:sp>
    </p:spTree>
    <p:extLst>
      <p:ext uri="{BB962C8B-B14F-4D97-AF65-F5344CB8AC3E}">
        <p14:creationId xmlns:p14="http://schemas.microsoft.com/office/powerpoint/2010/main" val="129193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Introduction</a:t>
            </a:r>
            <a:endParaRPr lang="en-GB" dirty="0"/>
          </a:p>
        </p:txBody>
      </p:sp>
      <p:sp>
        <p:nvSpPr>
          <p:cNvPr id="3" name="Content Placeholder 2"/>
          <p:cNvSpPr>
            <a:spLocks noGrp="1"/>
          </p:cNvSpPr>
          <p:nvPr>
            <p:ph idx="1"/>
          </p:nvPr>
        </p:nvSpPr>
        <p:spPr/>
        <p:txBody>
          <a:bodyPr/>
          <a:lstStyle/>
          <a:p>
            <a:pPr>
              <a:lnSpc>
                <a:spcPct val="150000"/>
              </a:lnSpc>
            </a:pPr>
            <a:r>
              <a:rPr lang="en-US" dirty="0"/>
              <a:t>The dataset describes different information about the observed people, like typical client data as education, age; but also the history with the previous marketing campaigns or with the actual one.</a:t>
            </a:r>
          </a:p>
          <a:p>
            <a:pPr>
              <a:lnSpc>
                <a:spcPct val="150000"/>
              </a:lnSpc>
            </a:pPr>
            <a:r>
              <a:rPr lang="en-US" dirty="0"/>
              <a:t>It also looks at different social and economic attributes, like </a:t>
            </a:r>
            <a:r>
              <a:rPr lang="en-US" dirty="0" err="1"/>
              <a:t>euribor</a:t>
            </a:r>
            <a:r>
              <a:rPr lang="en-US" dirty="0"/>
              <a:t> or the consumer price index.</a:t>
            </a:r>
          </a:p>
          <a:p>
            <a:pPr>
              <a:lnSpc>
                <a:spcPct val="150000"/>
              </a:lnSpc>
            </a:pPr>
            <a:r>
              <a:rPr lang="en-US" dirty="0"/>
              <a:t>The scope is to predict </a:t>
            </a:r>
            <a:r>
              <a:rPr lang="en-US" dirty="0" err="1"/>
              <a:t>wether</a:t>
            </a:r>
            <a:r>
              <a:rPr lang="en-US" dirty="0"/>
              <a:t> or not a client will subscribe to a term deposit based on the features.</a:t>
            </a:r>
            <a:endParaRPr lang="en-GB" dirty="0"/>
          </a:p>
        </p:txBody>
      </p:sp>
    </p:spTree>
    <p:extLst>
      <p:ext uri="{BB962C8B-B14F-4D97-AF65-F5344CB8AC3E}">
        <p14:creationId xmlns:p14="http://schemas.microsoft.com/office/powerpoint/2010/main" val="12821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err="1"/>
              <a:t>ANALysis</a:t>
            </a:r>
            <a:endParaRPr lang="en-GB" dirty="0"/>
          </a:p>
        </p:txBody>
      </p:sp>
      <p:sp>
        <p:nvSpPr>
          <p:cNvPr id="3" name="Content Placeholder 2"/>
          <p:cNvSpPr>
            <a:spLocks noGrp="1"/>
          </p:cNvSpPr>
          <p:nvPr>
            <p:ph idx="1"/>
          </p:nvPr>
        </p:nvSpPr>
        <p:spPr/>
        <p:txBody>
          <a:bodyPr>
            <a:normAutofit/>
          </a:bodyPr>
          <a:lstStyle/>
          <a:p>
            <a:pPr>
              <a:lnSpc>
                <a:spcPct val="150000"/>
              </a:lnSpc>
            </a:pPr>
            <a:r>
              <a:rPr lang="en-US" dirty="0"/>
              <a:t>After importing the necessary libraries and creating a </a:t>
            </a:r>
            <a:r>
              <a:rPr lang="en-US" dirty="0" err="1"/>
              <a:t>dataframe</a:t>
            </a:r>
            <a:r>
              <a:rPr lang="en-US" dirty="0"/>
              <a:t>, we moved forward with preprocessing data for the models:</a:t>
            </a:r>
          </a:p>
          <a:p>
            <a:pPr marL="617220" lvl="1" indent="-342900">
              <a:lnSpc>
                <a:spcPct val="150000"/>
              </a:lnSpc>
              <a:buFont typeface="+mj-lt"/>
              <a:buAutoNum type="arabicPeriod"/>
            </a:pPr>
            <a:r>
              <a:rPr lang="en-US" dirty="0"/>
              <a:t>Searching for null and duplicates values and remove them;</a:t>
            </a:r>
          </a:p>
          <a:p>
            <a:pPr marL="617220" lvl="1" indent="-342900">
              <a:lnSpc>
                <a:spcPct val="150000"/>
              </a:lnSpc>
              <a:buFont typeface="+mj-lt"/>
              <a:buAutoNum type="arabicPeriod"/>
            </a:pPr>
            <a:r>
              <a:rPr lang="en-US" dirty="0"/>
              <a:t> Remove columns that would otherwise influence the model: </a:t>
            </a:r>
            <a:r>
              <a:rPr lang="en-US" dirty="0" err="1"/>
              <a:t>pdays</a:t>
            </a:r>
            <a:r>
              <a:rPr lang="en-US" dirty="0"/>
              <a:t> (almost all values were the same) and duration (discarded at the recommendation of the authors if we want to have a realistic predictive model);</a:t>
            </a:r>
          </a:p>
          <a:p>
            <a:pPr marL="617220" lvl="1" indent="-342900">
              <a:lnSpc>
                <a:spcPct val="150000"/>
              </a:lnSpc>
              <a:buFont typeface="+mj-lt"/>
              <a:buAutoNum type="arabicPeriod"/>
            </a:pPr>
            <a:r>
              <a:rPr lang="en-US" dirty="0"/>
              <a:t>Classify 3 levels from the education column into a single one (basic.9y, basic.6y and basic.4y into Basic).</a:t>
            </a:r>
          </a:p>
          <a:p>
            <a:pPr marL="617220" lvl="1" indent="-342900">
              <a:lnSpc>
                <a:spcPct val="150000"/>
              </a:lnSpc>
              <a:buFont typeface="+mj-lt"/>
              <a:buAutoNum type="arabicPeriod"/>
            </a:pPr>
            <a:endParaRPr lang="en-GB" dirty="0"/>
          </a:p>
        </p:txBody>
      </p:sp>
    </p:spTree>
    <p:extLst>
      <p:ext uri="{BB962C8B-B14F-4D97-AF65-F5344CB8AC3E}">
        <p14:creationId xmlns:p14="http://schemas.microsoft.com/office/powerpoint/2010/main" val="385256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err="1"/>
              <a:t>ANALysis</a:t>
            </a:r>
            <a:endParaRPr lang="en-GB" dirty="0"/>
          </a:p>
        </p:txBody>
      </p:sp>
      <p:sp>
        <p:nvSpPr>
          <p:cNvPr id="3" name="Content Placeholder 2"/>
          <p:cNvSpPr>
            <a:spLocks noGrp="1"/>
          </p:cNvSpPr>
          <p:nvPr>
            <p:ph idx="1"/>
          </p:nvPr>
        </p:nvSpPr>
        <p:spPr/>
        <p:txBody>
          <a:bodyPr/>
          <a:lstStyle/>
          <a:p>
            <a:pPr>
              <a:lnSpc>
                <a:spcPct val="150000"/>
              </a:lnSpc>
            </a:pPr>
            <a:r>
              <a:rPr lang="en-US" dirty="0"/>
              <a:t>Some other commands pointed out to the fact that:</a:t>
            </a:r>
          </a:p>
          <a:p>
            <a:pPr lvl="1">
              <a:lnSpc>
                <a:spcPct val="150000"/>
              </a:lnSpc>
              <a:buFont typeface="Wingdings" panose="05000000000000000000" pitchFamily="2" charset="2"/>
              <a:buChar char="Ø"/>
            </a:pPr>
            <a:r>
              <a:rPr lang="en-US" dirty="0"/>
              <a:t>There is a big majority of object type columns;</a:t>
            </a:r>
          </a:p>
          <a:p>
            <a:pPr lvl="1">
              <a:lnSpc>
                <a:spcPct val="150000"/>
              </a:lnSpc>
              <a:buFont typeface="Wingdings" panose="05000000000000000000" pitchFamily="2" charset="2"/>
              <a:buChar char="Ø"/>
            </a:pPr>
            <a:r>
              <a:rPr lang="en-US" dirty="0"/>
              <a:t>The data is unbalanced as we have 36537 cases where no term deposit was established and only 4639 where it was </a:t>
            </a:r>
            <a:r>
              <a:rPr lang="en-US" dirty="0" err="1"/>
              <a:t>succeded</a:t>
            </a:r>
            <a:r>
              <a:rPr lang="en-US" dirty="0"/>
              <a:t>.</a:t>
            </a:r>
          </a:p>
          <a:p>
            <a:pPr marL="274320" lvl="1" indent="0">
              <a:lnSpc>
                <a:spcPct val="150000"/>
              </a:lnSpc>
              <a:buNone/>
            </a:pPr>
            <a:endParaRPr lang="en-US" dirty="0"/>
          </a:p>
        </p:txBody>
      </p:sp>
    </p:spTree>
    <p:extLst>
      <p:ext uri="{BB962C8B-B14F-4D97-AF65-F5344CB8AC3E}">
        <p14:creationId xmlns:p14="http://schemas.microsoft.com/office/powerpoint/2010/main" val="261997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649" y="1912135"/>
            <a:ext cx="10058400" cy="2992684"/>
          </a:xfrm>
          <a:prstGeom prst="rect">
            <a:avLst/>
          </a:prstGeom>
        </p:spPr>
      </p:pic>
      <p:sp>
        <p:nvSpPr>
          <p:cNvPr id="7" name="TextBox 6"/>
          <p:cNvSpPr txBox="1"/>
          <p:nvPr/>
        </p:nvSpPr>
        <p:spPr>
          <a:xfrm>
            <a:off x="1069848" y="5118265"/>
            <a:ext cx="9617944" cy="873381"/>
          </a:xfrm>
          <a:prstGeom prst="rect">
            <a:avLst/>
          </a:prstGeom>
          <a:noFill/>
        </p:spPr>
        <p:txBody>
          <a:bodyPr wrap="square" rtlCol="0">
            <a:spAutoFit/>
          </a:bodyPr>
          <a:lstStyle/>
          <a:p>
            <a:pPr>
              <a:lnSpc>
                <a:spcPct val="150000"/>
              </a:lnSpc>
            </a:pPr>
            <a:r>
              <a:rPr lang="en-US" dirty="0"/>
              <a:t>	The plot above suggests that the vast majority of the clients are ranged between 29 and 39 years. </a:t>
            </a:r>
            <a:endParaRPr lang="en-GB" dirty="0"/>
          </a:p>
        </p:txBody>
      </p:sp>
    </p:spTree>
    <p:extLst>
      <p:ext uri="{BB962C8B-B14F-4D97-AF65-F5344CB8AC3E}">
        <p14:creationId xmlns:p14="http://schemas.microsoft.com/office/powerpoint/2010/main" val="257959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5" y="1967187"/>
            <a:ext cx="5487753" cy="4215231"/>
          </a:xfrm>
          <a:prstGeom prst="rect">
            <a:avLst/>
          </a:prstGeom>
        </p:spPr>
      </p:pic>
      <p:sp>
        <p:nvSpPr>
          <p:cNvPr id="5" name="TextBox 4"/>
          <p:cNvSpPr txBox="1"/>
          <p:nvPr/>
        </p:nvSpPr>
        <p:spPr>
          <a:xfrm>
            <a:off x="7600208" y="2346208"/>
            <a:ext cx="4191990" cy="2585323"/>
          </a:xfrm>
          <a:prstGeom prst="rect">
            <a:avLst/>
          </a:prstGeom>
          <a:noFill/>
        </p:spPr>
        <p:txBody>
          <a:bodyPr wrap="square" rtlCol="0">
            <a:spAutoFit/>
          </a:bodyPr>
          <a:lstStyle/>
          <a:p>
            <a:pPr>
              <a:lnSpc>
                <a:spcPct val="150000"/>
              </a:lnSpc>
            </a:pPr>
            <a:r>
              <a:rPr lang="en-US" dirty="0"/>
              <a:t>	By combining the basic education categories it seems like most of the clients were only people with not so many studies, but before putting them together the clients with an university graduated were first.</a:t>
            </a:r>
            <a:endParaRPr lang="en-GB" dirty="0"/>
          </a:p>
        </p:txBody>
      </p:sp>
    </p:spTree>
    <p:extLst>
      <p:ext uri="{BB962C8B-B14F-4D97-AF65-F5344CB8AC3E}">
        <p14:creationId xmlns:p14="http://schemas.microsoft.com/office/powerpoint/2010/main" val="45867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391" y="1948676"/>
            <a:ext cx="5925324" cy="4599441"/>
          </a:xfrm>
          <a:prstGeom prst="rect">
            <a:avLst/>
          </a:prstGeom>
        </p:spPr>
      </p:pic>
      <p:sp>
        <p:nvSpPr>
          <p:cNvPr id="5" name="TextBox 4"/>
          <p:cNvSpPr txBox="1"/>
          <p:nvPr/>
        </p:nvSpPr>
        <p:spPr>
          <a:xfrm>
            <a:off x="1069848" y="2471190"/>
            <a:ext cx="3549653" cy="3000821"/>
          </a:xfrm>
          <a:prstGeom prst="rect">
            <a:avLst/>
          </a:prstGeom>
          <a:noFill/>
        </p:spPr>
        <p:txBody>
          <a:bodyPr wrap="square" rtlCol="0">
            <a:spAutoFit/>
          </a:bodyPr>
          <a:lstStyle/>
          <a:p>
            <a:pPr>
              <a:lnSpc>
                <a:spcPct val="150000"/>
              </a:lnSpc>
            </a:pPr>
            <a:r>
              <a:rPr lang="en-US" dirty="0"/>
              <a:t>	The split of the population seems like hits the biggest density point somewhere between 30-40 years, while married people being the most present, then single and then divorced.</a:t>
            </a:r>
            <a:endParaRPr lang="en-GB" dirty="0"/>
          </a:p>
        </p:txBody>
      </p:sp>
    </p:spTree>
    <p:extLst>
      <p:ext uri="{BB962C8B-B14F-4D97-AF65-F5344CB8AC3E}">
        <p14:creationId xmlns:p14="http://schemas.microsoft.com/office/powerpoint/2010/main" val="426409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79" y="1802793"/>
            <a:ext cx="4588744" cy="4490143"/>
          </a:xfrm>
          <a:prstGeom prst="rect">
            <a:avLst/>
          </a:prstGeom>
        </p:spPr>
      </p:pic>
      <p:sp>
        <p:nvSpPr>
          <p:cNvPr id="5" name="TextBox 4"/>
          <p:cNvSpPr txBox="1"/>
          <p:nvPr/>
        </p:nvSpPr>
        <p:spPr>
          <a:xfrm>
            <a:off x="6099048" y="2541319"/>
            <a:ext cx="5498275" cy="2169825"/>
          </a:xfrm>
          <a:prstGeom prst="rect">
            <a:avLst/>
          </a:prstGeom>
          <a:noFill/>
        </p:spPr>
        <p:txBody>
          <a:bodyPr wrap="square" rtlCol="0">
            <a:spAutoFit/>
          </a:bodyPr>
          <a:lstStyle/>
          <a:p>
            <a:pPr>
              <a:lnSpc>
                <a:spcPct val="150000"/>
              </a:lnSpc>
            </a:pPr>
            <a:r>
              <a:rPr lang="en-US" dirty="0"/>
              <a:t>	By looking at this graph there can be concluded that depending on the job title there can be expected to have different responses for the term deposit. This means it is a good predictor for the outcome.</a:t>
            </a:r>
            <a:endParaRPr lang="en-GB" dirty="0"/>
          </a:p>
        </p:txBody>
      </p:sp>
    </p:spTree>
    <p:extLst>
      <p:ext uri="{BB962C8B-B14F-4D97-AF65-F5344CB8AC3E}">
        <p14:creationId xmlns:p14="http://schemas.microsoft.com/office/powerpoint/2010/main" val="207310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620" y="1627388"/>
            <a:ext cx="4502419" cy="4963417"/>
          </a:xfrm>
          <a:prstGeom prst="rect">
            <a:avLst/>
          </a:prstGeom>
        </p:spPr>
      </p:pic>
      <p:sp>
        <p:nvSpPr>
          <p:cNvPr id="5" name="TextBox 4"/>
          <p:cNvSpPr txBox="1"/>
          <p:nvPr/>
        </p:nvSpPr>
        <p:spPr>
          <a:xfrm>
            <a:off x="1200477" y="2588064"/>
            <a:ext cx="4226547" cy="1754326"/>
          </a:xfrm>
          <a:prstGeom prst="rect">
            <a:avLst/>
          </a:prstGeom>
          <a:noFill/>
        </p:spPr>
        <p:txBody>
          <a:bodyPr wrap="square" rtlCol="0">
            <a:spAutoFit/>
          </a:bodyPr>
          <a:lstStyle/>
          <a:p>
            <a:pPr>
              <a:lnSpc>
                <a:spcPct val="150000"/>
              </a:lnSpc>
            </a:pPr>
            <a:r>
              <a:rPr lang="en-US" dirty="0"/>
              <a:t>	Education seems to also be a strong predictor for the outcome, since it shows variations based on each education level.</a:t>
            </a:r>
            <a:endParaRPr lang="en-GB" dirty="0"/>
          </a:p>
        </p:txBody>
      </p:sp>
    </p:spTree>
    <p:extLst>
      <p:ext uri="{BB962C8B-B14F-4D97-AF65-F5344CB8AC3E}">
        <p14:creationId xmlns:p14="http://schemas.microsoft.com/office/powerpoint/2010/main" val="1106666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82</TotalTime>
  <Words>443</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Rockwell</vt:lpstr>
      <vt:lpstr>Rockwell Condensed</vt:lpstr>
      <vt:lpstr>Wingdings</vt:lpstr>
      <vt:lpstr>Wood Type</vt:lpstr>
      <vt:lpstr>Term deposit prediction</vt:lpstr>
      <vt:lpstr>Introduction</vt:lpstr>
      <vt:lpstr>EXPLORATORY DATA ANALysis</vt:lpstr>
      <vt:lpstr>EXPLORATORY DATA ANALysis</vt:lpstr>
      <vt:lpstr>DATA visualization</vt:lpstr>
      <vt:lpstr>DATA visualization</vt:lpstr>
      <vt:lpstr>Data visualization</vt:lpstr>
      <vt:lpstr>Data visualization</vt:lpstr>
      <vt:lpstr>Data visualization</vt:lpstr>
      <vt:lpstr>Data visualization</vt:lpstr>
      <vt:lpstr>Data visualization</vt:lpstr>
      <vt:lpstr>Machine learning models</vt:lpstr>
      <vt:lpstr>Logistic Regression</vt:lpstr>
      <vt:lpstr>Logistic regression</vt:lpstr>
      <vt:lpstr>SVC</vt:lpstr>
      <vt:lpstr>SVC + SMOTE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prediction</dc:title>
  <dc:creator>Iva</dc:creator>
  <cp:lastModifiedBy>Iva</cp:lastModifiedBy>
  <cp:revision>189</cp:revision>
  <dcterms:created xsi:type="dcterms:W3CDTF">2024-05-23T18:22:23Z</dcterms:created>
  <dcterms:modified xsi:type="dcterms:W3CDTF">2024-05-24T19:24:36Z</dcterms:modified>
</cp:coreProperties>
</file>