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4" r:id="rId2"/>
    <p:sldId id="289" r:id="rId3"/>
    <p:sldId id="313" r:id="rId4"/>
    <p:sldId id="314" r:id="rId5"/>
    <p:sldId id="269" r:id="rId6"/>
    <p:sldId id="291" r:id="rId7"/>
    <p:sldId id="309" r:id="rId8"/>
    <p:sldId id="290" r:id="rId9"/>
    <p:sldId id="310" r:id="rId10"/>
    <p:sldId id="271" r:id="rId11"/>
    <p:sldId id="311" r:id="rId12"/>
    <p:sldId id="308" r:id="rId13"/>
    <p:sldId id="292" r:id="rId14"/>
    <p:sldId id="312" r:id="rId15"/>
    <p:sldId id="274" r:id="rId16"/>
    <p:sldId id="264" r:id="rId17"/>
    <p:sldId id="261" r:id="rId18"/>
    <p:sldId id="262" r:id="rId19"/>
    <p:sldId id="265" r:id="rId20"/>
    <p:sldId id="276" r:id="rId21"/>
    <p:sldId id="266" r:id="rId22"/>
    <p:sldId id="283" r:id="rId23"/>
    <p:sldId id="275" r:id="rId24"/>
    <p:sldId id="293" r:id="rId25"/>
    <p:sldId id="306" r:id="rId26"/>
    <p:sldId id="307" r:id="rId27"/>
    <p:sldId id="302" r:id="rId28"/>
    <p:sldId id="303" r:id="rId29"/>
    <p:sldId id="304" r:id="rId30"/>
    <p:sldId id="305" r:id="rId31"/>
    <p:sldId id="294" r:id="rId32"/>
    <p:sldId id="295" r:id="rId33"/>
    <p:sldId id="296" r:id="rId34"/>
    <p:sldId id="297" r:id="rId35"/>
    <p:sldId id="298" r:id="rId36"/>
    <p:sldId id="288" r:id="rId37"/>
    <p:sldId id="277" r:id="rId38"/>
    <p:sldId id="278" r:id="rId39"/>
    <p:sldId id="285" r:id="rId40"/>
    <p:sldId id="286" r:id="rId41"/>
    <p:sldId id="258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3" autoAdjust="0"/>
  </p:normalViewPr>
  <p:slideViewPr>
    <p:cSldViewPr snapToGrid="0" snapToObjects="1">
      <p:cViewPr varScale="1">
        <p:scale>
          <a:sx n="70" d="100"/>
          <a:sy n="70" d="100"/>
        </p:scale>
        <p:origin x="13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fld id="{CF2A81B5-5604-41D9-AB53-2553AE4311D2}" type="slidenum">
              <a:rPr lang="en-US" altLang="id-ID" sz="1200"/>
              <a:pPr algn="r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id-ID" sz="1200"/>
          </a:p>
        </p:txBody>
      </p:sp>
    </p:spTree>
    <p:extLst>
      <p:ext uri="{BB962C8B-B14F-4D97-AF65-F5344CB8AC3E}">
        <p14:creationId xmlns:p14="http://schemas.microsoft.com/office/powerpoint/2010/main" val="192295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 Mid = 21-23</a:t>
            </a:r>
            <a:r>
              <a:rPr lang="en-US" baseline="0" dirty="0"/>
              <a:t> March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9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r>
              <a:rPr lang="en-US" baseline="0" dirty="0"/>
              <a:t> </a:t>
            </a:r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meningkatkan</a:t>
            </a:r>
            <a:r>
              <a:rPr lang="en-US" baseline="0" dirty="0"/>
              <a:t> </a:t>
            </a:r>
            <a:r>
              <a:rPr lang="en-US" baseline="0" dirty="0" err="1"/>
              <a:t>efisiensi</a:t>
            </a:r>
            <a:r>
              <a:rPr lang="en-US" baseline="0" dirty="0"/>
              <a:t> computer </a:t>
            </a:r>
            <a:r>
              <a:rPr lang="en-US" baseline="0" dirty="0" err="1"/>
              <a:t>ada</a:t>
            </a:r>
            <a:r>
              <a:rPr lang="en-US" baseline="0" dirty="0"/>
              <a:t> </a:t>
            </a:r>
            <a:r>
              <a:rPr lang="en-US" baseline="0" dirty="0" err="1"/>
              <a:t>pada</a:t>
            </a:r>
            <a:r>
              <a:rPr lang="en-US" baseline="0" dirty="0"/>
              <a:t> </a:t>
            </a:r>
            <a:r>
              <a:rPr lang="en-US" baseline="0" dirty="0" err="1"/>
              <a:t>cara</a:t>
            </a:r>
            <a:r>
              <a:rPr lang="en-US" baseline="0" dirty="0"/>
              <a:t> </a:t>
            </a:r>
            <a:r>
              <a:rPr lang="en-US" baseline="0" dirty="0" err="1"/>
              <a:t>mengorganisasi</a:t>
            </a:r>
            <a:r>
              <a:rPr lang="en-US" baseline="0" dirty="0"/>
              <a:t> data</a:t>
            </a:r>
          </a:p>
          <a:p>
            <a:r>
              <a:rPr lang="en-US" baseline="0" dirty="0"/>
              <a:t>Data yang </a:t>
            </a:r>
            <a:r>
              <a:rPr lang="en-US" baseline="0" dirty="0" err="1"/>
              <a:t>telah</a:t>
            </a:r>
            <a:r>
              <a:rPr lang="en-US" baseline="0" dirty="0"/>
              <a:t> </a:t>
            </a:r>
            <a:r>
              <a:rPr lang="en-US" baseline="0" dirty="0" err="1"/>
              <a:t>diorganisasi</a:t>
            </a:r>
            <a:r>
              <a:rPr lang="en-US" baseline="0" dirty="0"/>
              <a:t> </a:t>
            </a:r>
            <a:r>
              <a:rPr lang="en-US" baseline="0" dirty="0" err="1"/>
              <a:t>harus</a:t>
            </a:r>
            <a:r>
              <a:rPr lang="en-US" baseline="0" dirty="0"/>
              <a:t> bias </a:t>
            </a:r>
            <a:r>
              <a:rPr lang="en-US" baseline="0" dirty="0" err="1"/>
              <a:t>diproses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baik</a:t>
            </a:r>
            <a:endParaRPr lang="en-US" baseline="0" dirty="0"/>
          </a:p>
          <a:p>
            <a:r>
              <a:rPr lang="en-US" baseline="0" dirty="0"/>
              <a:t>Cara </a:t>
            </a:r>
            <a:r>
              <a:rPr lang="en-US" baseline="0" dirty="0" err="1"/>
              <a:t>pemilihan</a:t>
            </a:r>
            <a:r>
              <a:rPr lang="en-US" baseline="0" dirty="0"/>
              <a:t> </a:t>
            </a:r>
            <a:r>
              <a:rPr lang="en-US" baseline="0" dirty="0" err="1"/>
              <a:t>struktur</a:t>
            </a:r>
            <a:r>
              <a:rPr lang="en-US" baseline="0" dirty="0"/>
              <a:t> data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algoritma</a:t>
            </a:r>
            <a:r>
              <a:rPr lang="en-US" baseline="0" dirty="0"/>
              <a:t> bias </a:t>
            </a:r>
            <a:r>
              <a:rPr lang="en-US" baseline="0" dirty="0" err="1"/>
              <a:t>mengubah</a:t>
            </a:r>
            <a:r>
              <a:rPr lang="en-US" baseline="0" dirty="0"/>
              <a:t> </a:t>
            </a:r>
            <a:r>
              <a:rPr lang="en-US" baseline="0" dirty="0" err="1"/>
              <a:t>kecepatan</a:t>
            </a:r>
            <a:r>
              <a:rPr lang="en-US" baseline="0" dirty="0"/>
              <a:t> computer </a:t>
            </a:r>
            <a:r>
              <a:rPr lang="en-US" baseline="0" dirty="0" err="1"/>
              <a:t>sangat</a:t>
            </a:r>
            <a:r>
              <a:rPr lang="en-US" baseline="0" dirty="0"/>
              <a:t> </a:t>
            </a:r>
            <a:r>
              <a:rPr lang="en-US" baseline="0" dirty="0" err="1"/>
              <a:t>drastis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  <a:p>
            <a:r>
              <a:rPr lang="en-US" dirty="0"/>
              <a:t>Di computer science,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baseline="0" dirty="0" err="1"/>
              <a:t>tidak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</a:t>
            </a:r>
            <a:r>
              <a:rPr lang="en-US" baseline="0" dirty="0" err="1"/>
              <a:t>sekedar</a:t>
            </a:r>
            <a:r>
              <a:rPr lang="en-US" baseline="0" dirty="0"/>
              <a:t> </a:t>
            </a:r>
            <a:r>
              <a:rPr lang="en-US" baseline="0" dirty="0" err="1"/>
              <a:t>selesai</a:t>
            </a:r>
            <a:r>
              <a:rPr lang="en-US" baseline="0" dirty="0"/>
              <a:t> </a:t>
            </a:r>
            <a:r>
              <a:rPr lang="en-US" baseline="0" dirty="0" err="1"/>
              <a:t>saja</a:t>
            </a:r>
            <a:r>
              <a:rPr lang="en-US" baseline="0" dirty="0"/>
              <a:t>, </a:t>
            </a:r>
            <a:r>
              <a:rPr lang="en-US" baseline="0" dirty="0" err="1"/>
              <a:t>namun</a:t>
            </a:r>
            <a:r>
              <a:rPr lang="en-US" baseline="0" dirty="0"/>
              <a:t> </a:t>
            </a:r>
            <a:r>
              <a:rPr lang="en-US" baseline="0" dirty="0" err="1"/>
              <a:t>juga</a:t>
            </a:r>
            <a:r>
              <a:rPr lang="en-US" baseline="0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</a:t>
            </a:r>
            <a:r>
              <a:rPr lang="en-US" baseline="0" dirty="0" err="1"/>
              <a:t>baik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Dalam</a:t>
            </a:r>
            <a:r>
              <a:rPr lang="en-US" baseline="0" dirty="0"/>
              <a:t> </a:t>
            </a:r>
            <a:r>
              <a:rPr lang="en-US" baseline="0" dirty="0" err="1"/>
              <a:t>hal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, </a:t>
            </a:r>
            <a:r>
              <a:rPr lang="en-US" baseline="0" dirty="0" err="1"/>
              <a:t>berarti</a:t>
            </a:r>
            <a:r>
              <a:rPr lang="en-US" baseline="0" dirty="0"/>
              <a:t> yang </a:t>
            </a:r>
            <a:r>
              <a:rPr lang="en-US" baseline="0" dirty="0" err="1"/>
              <a:t>dipentingkan</a:t>
            </a:r>
            <a:r>
              <a:rPr lang="en-US" baseline="0" dirty="0"/>
              <a:t> </a:t>
            </a:r>
            <a:r>
              <a:rPr lang="en-US" baseline="0" dirty="0" err="1"/>
              <a:t>adalah</a:t>
            </a:r>
            <a:r>
              <a:rPr lang="en-US" baseline="0" dirty="0"/>
              <a:t> </a:t>
            </a:r>
            <a:r>
              <a:rPr lang="en-US" baseline="0" dirty="0" err="1"/>
              <a:t>tingkat</a:t>
            </a:r>
            <a:r>
              <a:rPr lang="en-US" baseline="0" dirty="0"/>
              <a:t> </a:t>
            </a:r>
            <a:r>
              <a:rPr lang="en-US" baseline="0" dirty="0" err="1"/>
              <a:t>efisiensi</a:t>
            </a:r>
            <a:r>
              <a:rPr lang="en-US" baseline="0" dirty="0"/>
              <a:t> </a:t>
            </a:r>
            <a:r>
              <a:rPr lang="en-US" baseline="0" dirty="0" err="1"/>
              <a:t>komputer</a:t>
            </a:r>
            <a:endParaRPr lang="en-US" baseline="0" dirty="0"/>
          </a:p>
          <a:p>
            <a:r>
              <a:rPr lang="en-US" baseline="0" dirty="0" err="1"/>
              <a:t>Struktur</a:t>
            </a:r>
            <a:r>
              <a:rPr lang="en-US" baseline="0" dirty="0"/>
              <a:t> data </a:t>
            </a:r>
            <a:r>
              <a:rPr lang="en-US" baseline="0" dirty="0" err="1"/>
              <a:t>adalah</a:t>
            </a:r>
            <a:r>
              <a:rPr lang="en-US" baseline="0" dirty="0"/>
              <a:t> </a:t>
            </a:r>
            <a:r>
              <a:rPr lang="en-US" baseline="0" dirty="0" err="1"/>
              <a:t>dasar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membangun</a:t>
            </a:r>
            <a:r>
              <a:rPr lang="en-US" baseline="0" dirty="0"/>
              <a:t> system computer yang </a:t>
            </a:r>
            <a:r>
              <a:rPr lang="en-US" baseline="0" dirty="0" err="1"/>
              <a:t>bagus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4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trade-off </a:t>
            </a:r>
            <a:r>
              <a:rPr lang="en-US" dirty="0" err="1"/>
              <a:t>antara</a:t>
            </a:r>
            <a:r>
              <a:rPr lang="en-US" baseline="0" dirty="0"/>
              <a:t> </a:t>
            </a:r>
            <a:r>
              <a:rPr lang="en-US" baseline="0" dirty="0" err="1"/>
              <a:t>kecepatan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space memory</a:t>
            </a:r>
          </a:p>
          <a:p>
            <a:r>
              <a:rPr lang="en-US" baseline="0" dirty="0"/>
              <a:t>Makin </a:t>
            </a:r>
            <a:r>
              <a:rPr lang="en-US" baseline="0" dirty="0" err="1"/>
              <a:t>hebat</a:t>
            </a:r>
            <a:r>
              <a:rPr lang="en-US" baseline="0" dirty="0"/>
              <a:t> system computer yang </a:t>
            </a:r>
            <a:r>
              <a:rPr lang="en-US" baseline="0" dirty="0" err="1"/>
              <a:t>ingin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r>
              <a:rPr lang="en-US" baseline="0" dirty="0"/>
              <a:t>, </a:t>
            </a:r>
            <a:r>
              <a:rPr lang="en-US" baseline="0" dirty="0" err="1"/>
              <a:t>makin</a:t>
            </a:r>
            <a:r>
              <a:rPr lang="en-US" baseline="0" dirty="0"/>
              <a:t> </a:t>
            </a:r>
            <a:r>
              <a:rPr lang="en-US" baseline="0" dirty="0" err="1"/>
              <a:t>kompleks</a:t>
            </a:r>
            <a:r>
              <a:rPr lang="en-US" baseline="0" dirty="0"/>
              <a:t> </a:t>
            </a:r>
            <a:r>
              <a:rPr lang="en-US" baseline="0" dirty="0" err="1"/>
              <a:t>aplikasi</a:t>
            </a:r>
            <a:r>
              <a:rPr lang="en-US" baseline="0" dirty="0"/>
              <a:t> computer yang </a:t>
            </a:r>
            <a:r>
              <a:rPr lang="en-US" baseline="0" dirty="0" err="1"/>
              <a:t>harus</a:t>
            </a:r>
            <a:r>
              <a:rPr lang="en-US" baseline="0" dirty="0"/>
              <a:t> </a:t>
            </a:r>
            <a:r>
              <a:rPr lang="en-US" baseline="0" dirty="0" err="1"/>
              <a:t>ada</a:t>
            </a:r>
            <a:endParaRPr lang="en-US" baseline="0" dirty="0"/>
          </a:p>
          <a:p>
            <a:r>
              <a:rPr lang="en-US" baseline="0" dirty="0" err="1"/>
              <a:t>Semakin</a:t>
            </a:r>
            <a:r>
              <a:rPr lang="en-US" baseline="0" dirty="0"/>
              <a:t> </a:t>
            </a:r>
            <a:r>
              <a:rPr lang="en-US" baseline="0" dirty="0" err="1"/>
              <a:t>kompleks</a:t>
            </a:r>
            <a:r>
              <a:rPr lang="en-US" baseline="0" dirty="0"/>
              <a:t> </a:t>
            </a:r>
            <a:r>
              <a:rPr lang="en-US" baseline="0" dirty="0" err="1"/>
              <a:t>aplikasi</a:t>
            </a:r>
            <a:r>
              <a:rPr lang="en-US" baseline="0" dirty="0"/>
              <a:t> </a:t>
            </a:r>
            <a:r>
              <a:rPr lang="en-US" baseline="0" dirty="0" err="1"/>
              <a:t>artinya</a:t>
            </a:r>
            <a:r>
              <a:rPr lang="en-US" baseline="0" dirty="0"/>
              <a:t> </a:t>
            </a:r>
            <a:r>
              <a:rPr lang="en-US" baseline="0" dirty="0" err="1"/>
              <a:t>membutuhkan</a:t>
            </a:r>
            <a:r>
              <a:rPr lang="en-US" baseline="0" dirty="0"/>
              <a:t>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banyak</a:t>
            </a:r>
            <a:r>
              <a:rPr lang="en-US" baseline="0" dirty="0"/>
              <a:t> proses </a:t>
            </a:r>
            <a:r>
              <a:rPr lang="en-US" baseline="0" dirty="0" err="1"/>
              <a:t>kalkulasi</a:t>
            </a:r>
            <a:r>
              <a:rPr lang="en-US" baseline="0" dirty="0"/>
              <a:t>/</a:t>
            </a:r>
            <a:r>
              <a:rPr lang="en-US" baseline="0" dirty="0" err="1"/>
              <a:t>komputasi</a:t>
            </a:r>
            <a:endParaRPr lang="en-US" baseline="0" dirty="0"/>
          </a:p>
          <a:p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ingin</a:t>
            </a:r>
            <a:r>
              <a:rPr lang="en-US" baseline="0" dirty="0"/>
              <a:t> proses </a:t>
            </a:r>
            <a:r>
              <a:rPr lang="en-US" baseline="0" dirty="0" err="1"/>
              <a:t>komputasi</a:t>
            </a:r>
            <a:r>
              <a:rPr lang="en-US" baseline="0" dirty="0"/>
              <a:t> </a:t>
            </a:r>
            <a:r>
              <a:rPr lang="en-US" baseline="0" dirty="0" err="1"/>
              <a:t>itu</a:t>
            </a:r>
            <a:r>
              <a:rPr lang="en-US" baseline="0" dirty="0"/>
              <a:t> </a:t>
            </a:r>
            <a:r>
              <a:rPr lang="en-US" baseline="0" dirty="0" err="1"/>
              <a:t>cepat</a:t>
            </a:r>
            <a:r>
              <a:rPr lang="en-US" baseline="0" dirty="0"/>
              <a:t>,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membutuhkan</a:t>
            </a:r>
            <a:r>
              <a:rPr lang="en-US" baseline="0" dirty="0"/>
              <a:t> </a:t>
            </a:r>
            <a:r>
              <a:rPr lang="en-US" baseline="0" dirty="0" err="1"/>
              <a:t>banyak</a:t>
            </a:r>
            <a:r>
              <a:rPr lang="en-US" baseline="0" dirty="0"/>
              <a:t> space memory, </a:t>
            </a:r>
          </a:p>
          <a:p>
            <a:r>
              <a:rPr lang="en-US" baseline="0" dirty="0" err="1"/>
              <a:t>jika</a:t>
            </a:r>
            <a:r>
              <a:rPr lang="en-US" baseline="0" dirty="0"/>
              <a:t> </a:t>
            </a:r>
            <a:r>
              <a:rPr lang="en-US" baseline="0" dirty="0" err="1"/>
              <a:t>ingin</a:t>
            </a:r>
            <a:r>
              <a:rPr lang="en-US" baseline="0" dirty="0"/>
              <a:t> space memory </a:t>
            </a:r>
            <a:r>
              <a:rPr lang="en-US" baseline="0" dirty="0" err="1"/>
              <a:t>kecil</a:t>
            </a:r>
            <a:r>
              <a:rPr lang="en-US" baseline="0" dirty="0"/>
              <a:t> proses </a:t>
            </a:r>
            <a:r>
              <a:rPr lang="en-US" baseline="0" dirty="0" err="1"/>
              <a:t>komputasi</a:t>
            </a:r>
            <a:r>
              <a:rPr lang="en-US" baseline="0" dirty="0"/>
              <a:t>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semakin</a:t>
            </a:r>
            <a:r>
              <a:rPr lang="en-US" baseline="0" dirty="0"/>
              <a:t> </a:t>
            </a:r>
            <a:r>
              <a:rPr lang="en-US" baseline="0" dirty="0" err="1"/>
              <a:t>lambat</a:t>
            </a:r>
            <a:endParaRPr lang="en-US" baseline="0" dirty="0"/>
          </a:p>
          <a:p>
            <a:r>
              <a:rPr lang="en-US" baseline="0" dirty="0"/>
              <a:t>Trade off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tidak</a:t>
            </a:r>
            <a:r>
              <a:rPr lang="en-US" baseline="0" dirty="0"/>
              <a:t> </a:t>
            </a:r>
            <a:r>
              <a:rPr lang="en-US" baseline="0" dirty="0" err="1"/>
              <a:t>bisa</a:t>
            </a:r>
            <a:r>
              <a:rPr lang="en-US" baseline="0" dirty="0"/>
              <a:t> </a:t>
            </a:r>
            <a:r>
              <a:rPr lang="en-US" baseline="0" dirty="0" err="1"/>
              <a:t>kita</a:t>
            </a:r>
            <a:r>
              <a:rPr lang="en-US" baseline="0" dirty="0"/>
              <a:t> </a:t>
            </a:r>
            <a:r>
              <a:rPr lang="en-US" baseline="0" dirty="0" err="1"/>
              <a:t>hindari</a:t>
            </a:r>
            <a:r>
              <a:rPr lang="en-US" baseline="0" dirty="0"/>
              <a:t> , </a:t>
            </a:r>
            <a:r>
              <a:rPr lang="en-US" baseline="0" dirty="0" err="1"/>
              <a:t>sementara</a:t>
            </a:r>
            <a:r>
              <a:rPr lang="en-US" baseline="0" dirty="0"/>
              <a:t> system yang </a:t>
            </a:r>
            <a:r>
              <a:rPr lang="en-US" baseline="0" dirty="0" err="1"/>
              <a:t>diinginkan</a:t>
            </a:r>
            <a:r>
              <a:rPr lang="en-US" baseline="0" dirty="0"/>
              <a:t> di </a:t>
            </a:r>
            <a:r>
              <a:rPr lang="en-US" baseline="0" dirty="0" err="1"/>
              <a:t>dunia</a:t>
            </a:r>
            <a:r>
              <a:rPr lang="en-US" baseline="0" dirty="0"/>
              <a:t> </a:t>
            </a:r>
            <a:r>
              <a:rPr lang="en-US" baseline="0" dirty="0" err="1"/>
              <a:t>nyata</a:t>
            </a:r>
            <a:r>
              <a:rPr lang="en-US" baseline="0" dirty="0"/>
              <a:t> </a:t>
            </a:r>
            <a:r>
              <a:rPr lang="en-US" baseline="0" dirty="0" err="1"/>
              <a:t>sangat</a:t>
            </a:r>
            <a:r>
              <a:rPr lang="en-US" baseline="0" dirty="0"/>
              <a:t> </a:t>
            </a:r>
            <a:r>
              <a:rPr lang="en-US" baseline="0" dirty="0" err="1"/>
              <a:t>besar</a:t>
            </a:r>
            <a:r>
              <a:rPr lang="en-US" baseline="0" dirty="0"/>
              <a:t>, </a:t>
            </a:r>
            <a:r>
              <a:rPr lang="en-US" baseline="0" dirty="0" err="1"/>
              <a:t>kompleks</a:t>
            </a:r>
            <a:r>
              <a:rPr lang="en-US" baseline="0" dirty="0"/>
              <a:t>,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rumit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7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1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1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E4D-9F18-48CE-B6F6-2B22F0B29E1A}" type="datetimeFigureOut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264655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ransition spd="slow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ditya.staff.telkomuniversity.ac.id/penggunaan-software-versioning-di-kelas-pemrograman" TargetMode="External"/><Relationship Id="rId2" Type="http://schemas.openxmlformats.org/officeDocument/2006/relationships/hyperlink" Target="http://anditya.staff.telkomuniversity.ac.id/academic/asd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ITH1G4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7" y="3450467"/>
            <a:ext cx="4757737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First Meet : </a:t>
            </a:r>
            <a:b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b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9715461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39161930"/>
              </p:ext>
            </p:extLst>
          </p:nvPr>
        </p:nvGraphicFramePr>
        <p:xfrm>
          <a:off x="1015707" y="2391043"/>
          <a:ext cx="4402456" cy="3112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2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1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	…	100.0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	…	79.99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	…	74.99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	…	69.99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	…	59.99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	…	49.99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4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id-ID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	...	39.99</a:t>
                      </a:r>
                      <a:endParaRPr lang="id-ID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Points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139" y="3489325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738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– [Possible] Remedial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04" y="3489325"/>
            <a:ext cx="1809750" cy="28194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CLO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Mid Term Exam</a:t>
            </a:r>
          </a:p>
          <a:p>
            <a:pPr lvl="1"/>
            <a:r>
              <a:rPr lang="en-US" dirty="0"/>
              <a:t>Time : Late Mid or Late Final </a:t>
            </a:r>
          </a:p>
          <a:p>
            <a:r>
              <a:rPr lang="en-US" dirty="0"/>
              <a:t>CLO </a:t>
            </a:r>
            <a:r>
              <a:rPr lang="id-ID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id-ID" dirty="0" smtClean="0"/>
              <a:t>3</a:t>
            </a:r>
            <a:endParaRPr lang="en-US" dirty="0"/>
          </a:p>
          <a:p>
            <a:pPr lvl="1"/>
            <a:r>
              <a:rPr lang="en-US" dirty="0"/>
              <a:t>Final Term Exam</a:t>
            </a:r>
          </a:p>
          <a:p>
            <a:pPr lvl="1"/>
            <a:r>
              <a:rPr lang="en-US" dirty="0"/>
              <a:t>Time : Late </a:t>
            </a:r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Proven cheating on Lab works or Exercises </a:t>
            </a:r>
          </a:p>
          <a:p>
            <a:pPr lvl="1"/>
            <a:r>
              <a:rPr lang="en-US" dirty="0"/>
              <a:t>Zero score on the respective task</a:t>
            </a:r>
          </a:p>
          <a:p>
            <a:r>
              <a:rPr lang="en-US" dirty="0"/>
              <a:t>Proven cheating during Assessment</a:t>
            </a:r>
          </a:p>
          <a:p>
            <a:pPr lvl="1"/>
            <a:r>
              <a:rPr lang="en-US" dirty="0"/>
              <a:t>Zero score on the respective CLO</a:t>
            </a:r>
          </a:p>
          <a:p>
            <a:pPr lvl="1"/>
            <a:r>
              <a:rPr lang="en-US" dirty="0"/>
              <a:t>No Remedial</a:t>
            </a:r>
          </a:p>
          <a:p>
            <a:r>
              <a:rPr lang="en-US" dirty="0"/>
              <a:t>Proven cheating on Final Project</a:t>
            </a:r>
          </a:p>
          <a:p>
            <a:pPr lvl="1"/>
            <a:r>
              <a:rPr lang="en-US" dirty="0"/>
              <a:t>Zero score on CLO 5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Cheating Punishment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33" y="4815840"/>
            <a:ext cx="1903307" cy="1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time to know you guys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Please answer honestly and independently</a:t>
            </a:r>
          </a:p>
          <a:p>
            <a:pPr lvl="1"/>
            <a:r>
              <a:rPr lang="en-US" sz="1800" dirty="0"/>
              <a:t>Write down your nickname, student number, class, and gender</a:t>
            </a:r>
          </a:p>
          <a:p>
            <a:pPr lvl="1"/>
            <a:r>
              <a:rPr lang="en-US" sz="1800" dirty="0"/>
              <a:t>Write down your Algorithms and Programming subject scores</a:t>
            </a:r>
          </a:p>
          <a:p>
            <a:pPr lvl="1"/>
            <a:r>
              <a:rPr lang="en-US" sz="1800" dirty="0"/>
              <a:t>In scale of 1 to 5 (1 bad, </a:t>
            </a:r>
            <a:r>
              <a:rPr lang="id-ID" sz="1800" dirty="0" smtClean="0"/>
              <a:t>7</a:t>
            </a:r>
            <a:r>
              <a:rPr lang="en-US" sz="1800" dirty="0" smtClean="0"/>
              <a:t> </a:t>
            </a:r>
            <a:r>
              <a:rPr lang="en-US" sz="1800" dirty="0"/>
              <a:t>good) score yourself how proficient are you in the subject?</a:t>
            </a:r>
          </a:p>
          <a:p>
            <a:pPr lvl="1"/>
            <a:r>
              <a:rPr lang="en-US" sz="1800" dirty="0"/>
              <a:t>Write down your score from Calculus I and II</a:t>
            </a:r>
          </a:p>
          <a:p>
            <a:pPr lvl="1"/>
            <a:r>
              <a:rPr lang="en-US" sz="1800" dirty="0"/>
              <a:t>How many handshakes if 5 people shakes hands with every other person?</a:t>
            </a:r>
          </a:p>
          <a:p>
            <a:pPr lvl="1"/>
            <a:r>
              <a:rPr lang="en-US" sz="1800" dirty="0"/>
              <a:t>Draw a 2D shape</a:t>
            </a:r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86" y="4470911"/>
            <a:ext cx="3296992" cy="18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http://anditya.staff.telkomuniversity.ac.id/academic/asd/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http://anditya.staff.telkomuniversity.ac.id/penggunaan-software-versioning-di-kelas-pemrograman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41" y="2201535"/>
            <a:ext cx="7050006" cy="40259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865118"/>
          </a:xfrm>
        </p:spPr>
        <p:txBody>
          <a:bodyPr/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Data Structure and Algorithm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896573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data structure is meant to be </a:t>
            </a:r>
          </a:p>
          <a:p>
            <a:pPr lvl="1"/>
            <a:r>
              <a:rPr lang="en-US" b="1" dirty="0"/>
              <a:t>an organization for a collection of data items.</a:t>
            </a:r>
          </a:p>
          <a:p>
            <a:pPr lvl="1"/>
            <a:r>
              <a:rPr lang="en-US" b="1" dirty="0"/>
              <a:t>a way of organizing input data and operations which can be performed on this data </a:t>
            </a:r>
          </a:p>
          <a:p>
            <a:r>
              <a:rPr lang="en-US" dirty="0">
                <a:latin typeface="Helvetica" pitchFamily="34" charset="0"/>
              </a:rPr>
              <a:t>Organized data must be able to be </a:t>
            </a:r>
            <a:r>
              <a:rPr lang="en-US" dirty="0">
                <a:solidFill>
                  <a:srgbClr val="00B050"/>
                </a:solidFill>
                <a:latin typeface="Helvetica" pitchFamily="34" charset="0"/>
              </a:rPr>
              <a:t>searched</a:t>
            </a:r>
            <a:r>
              <a:rPr lang="en-US" dirty="0">
                <a:latin typeface="Helvetica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Helvetica" pitchFamily="34" charset="0"/>
              </a:rPr>
              <a:t>processed</a:t>
            </a:r>
            <a:r>
              <a:rPr lang="en-US" dirty="0">
                <a:latin typeface="Helvetica" pitchFamily="34" charset="0"/>
              </a:rPr>
              <a:t> in any order, or </a:t>
            </a:r>
            <a:r>
              <a:rPr lang="en-US" dirty="0">
                <a:solidFill>
                  <a:srgbClr val="00B050"/>
                </a:solidFill>
                <a:latin typeface="Helvetica" pitchFamily="34" charset="0"/>
              </a:rPr>
              <a:t>modified</a:t>
            </a:r>
          </a:p>
          <a:p>
            <a:r>
              <a:rPr lang="en-US" dirty="0">
                <a:latin typeface="Helvetica" pitchFamily="34" charset="0"/>
              </a:rPr>
              <a:t>The choice of data structure and algorithm can make the difference between a program running in a few seconds or many days.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E923F5B2-6EAB-4A2A-AF2A-F06B6214EB95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CSG2A3 –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43" b="92126" l="10440" r="939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37" y="147007"/>
            <a:ext cx="3014663" cy="21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47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computer science, often the question is not how to solve a problem, but how to solve a problem </a:t>
            </a:r>
            <a:r>
              <a:rPr lang="en-US" b="1" dirty="0"/>
              <a:t>well</a:t>
            </a:r>
          </a:p>
          <a:p>
            <a:r>
              <a:rPr lang="en-US" dirty="0"/>
              <a:t>In this case, it means </a:t>
            </a:r>
            <a:r>
              <a:rPr lang="en-US" b="1" dirty="0">
                <a:solidFill>
                  <a:srgbClr val="FF0000"/>
                </a:solidFill>
              </a:rPr>
              <a:t>Efficiency</a:t>
            </a:r>
          </a:p>
          <a:p>
            <a:r>
              <a:rPr lang="en-US" dirty="0"/>
              <a:t>Data structure is one of fundamental items to develop a good computer systems</a:t>
            </a:r>
          </a:p>
          <a:p>
            <a:pPr lvl="1"/>
            <a:r>
              <a:rPr lang="en-US" dirty="0"/>
              <a:t>You’ll learn Computer efficiency more deeply at other subject</a:t>
            </a:r>
            <a:br>
              <a:rPr lang="en-US" dirty="0"/>
            </a:br>
            <a:r>
              <a:rPr lang="en-US" dirty="0"/>
              <a:t>(Design and Analysis of Algorithms)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D7FBB858-30E3-4B5A-88E6-D7F564187C43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CSG2A3 –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806030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trade-off between </a:t>
            </a:r>
            <a:r>
              <a:rPr lang="en-US" b="1" dirty="0">
                <a:solidFill>
                  <a:srgbClr val="00B0F0"/>
                </a:solidFill>
              </a:rPr>
              <a:t>speed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memory</a:t>
            </a:r>
          </a:p>
          <a:p>
            <a:r>
              <a:rPr lang="en-US" dirty="0"/>
              <a:t>To make a more powerful computers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more complex applications.</a:t>
            </a:r>
          </a:p>
          <a:p>
            <a:r>
              <a:rPr lang="en-US" dirty="0"/>
              <a:t>More complex applications demand more calculations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29ED95B-8B24-48F7-8F59-BD71ABCC8251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Tradeoffs and Efficiency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CSG2A3 –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7000689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Analyze the problem to determine the resource constraints a solution must meet.</a:t>
            </a:r>
          </a:p>
          <a:p>
            <a:r>
              <a:rPr lang="en-US" dirty="0"/>
              <a:t>Determine the basic operations that must be supported.  Quantify the resource constraints for each operation.</a:t>
            </a:r>
          </a:p>
          <a:p>
            <a:r>
              <a:rPr lang="en-US" dirty="0"/>
              <a:t>Select the data structure that best meets these requirements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Data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60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Course Name: </a:t>
            </a:r>
            <a:r>
              <a:rPr lang="en-US" sz="2300" dirty="0" err="1"/>
              <a:t>Struktur</a:t>
            </a:r>
            <a:r>
              <a:rPr lang="en-US" sz="2300" dirty="0"/>
              <a:t> Data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Course Code: </a:t>
            </a:r>
            <a:r>
              <a:rPr lang="id-ID" sz="2300" dirty="0" smtClean="0"/>
              <a:t>ITH1G4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Credits : 3+1 SKS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14 weeks, each</a:t>
            </a:r>
          </a:p>
          <a:p>
            <a:pPr lvl="2"/>
            <a:r>
              <a:rPr lang="en-US" dirty="0"/>
              <a:t>3 x</a:t>
            </a:r>
            <a:r>
              <a:rPr lang="id-ID" dirty="0"/>
              <a:t> </a:t>
            </a:r>
            <a:r>
              <a:rPr lang="en-US" dirty="0"/>
              <a:t>50 minutes class (round up to 4)</a:t>
            </a:r>
          </a:p>
          <a:p>
            <a:pPr lvl="2"/>
            <a:r>
              <a:rPr lang="en-US" dirty="0"/>
              <a:t>150 minutes lab work (10 weeks)</a:t>
            </a:r>
          </a:p>
          <a:p>
            <a:pPr lvl="2"/>
            <a:r>
              <a:rPr lang="en-US" dirty="0"/>
              <a:t>3 x 2 hours of structured exercise</a:t>
            </a:r>
          </a:p>
          <a:p>
            <a:pPr lvl="2"/>
            <a:r>
              <a:rPr lang="en-US" dirty="0"/>
              <a:t>3 x 2 hours of independent activity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7" y="3558267"/>
            <a:ext cx="2703826" cy="26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503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id-ID"/>
              <a:t>24/8/08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13E-891F-42DE-A069-72DA91D107C2}" type="slidenum">
              <a:rPr lang="en-US" altLang="id-ID"/>
              <a:pPr/>
              <a:t>20</a:t>
            </a:fld>
            <a:endParaRPr lang="en-US" altLang="id-ID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Data structure classification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Linear data structure</a:t>
            </a:r>
          </a:p>
          <a:p>
            <a:pPr lvl="1"/>
            <a:r>
              <a:rPr lang="en-US" altLang="id-ID" dirty="0"/>
              <a:t>Stack</a:t>
            </a:r>
          </a:p>
          <a:p>
            <a:pPr lvl="1"/>
            <a:r>
              <a:rPr lang="en-US" altLang="id-ID" dirty="0"/>
              <a:t>Queue </a:t>
            </a:r>
          </a:p>
          <a:p>
            <a:r>
              <a:rPr lang="en-US" altLang="id-ID" dirty="0"/>
              <a:t>Non-linear data structure</a:t>
            </a:r>
          </a:p>
          <a:p>
            <a:pPr lvl="1"/>
            <a:r>
              <a:rPr lang="en-US" altLang="id-ID" dirty="0"/>
              <a:t>Tree</a:t>
            </a:r>
          </a:p>
          <a:p>
            <a:pPr lvl="1"/>
            <a:r>
              <a:rPr lang="en-US" altLang="id-ID" dirty="0"/>
              <a:t>Graph </a:t>
            </a:r>
          </a:p>
        </p:txBody>
      </p:sp>
    </p:spTree>
    <p:extLst>
      <p:ext uri="{BB962C8B-B14F-4D97-AF65-F5344CB8AC3E}">
        <p14:creationId xmlns:p14="http://schemas.microsoft.com/office/powerpoint/2010/main" val="2040621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 be able to choose the best data structure for a case</a:t>
            </a:r>
          </a:p>
          <a:p>
            <a:r>
              <a:rPr lang="en-US" dirty="0"/>
              <a:t>Understand the process and implementation of linked list structure</a:t>
            </a:r>
          </a:p>
          <a:p>
            <a:r>
              <a:rPr lang="en-US" dirty="0"/>
              <a:t>Implementing linked list data structure to a real case : stack, queue, tree,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6332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94" y="2129426"/>
            <a:ext cx="6462388" cy="37079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562728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pic>
        <p:nvPicPr>
          <p:cNvPr id="4" name="Picture 2" descr="C:\Program Files\syst\BORGChat\Smile\Smile3\please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3054" y="2794235"/>
            <a:ext cx="2137892" cy="2137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2860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42" y="2009775"/>
            <a:ext cx="3951803" cy="40259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982015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logic is depend on how often you practice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458" y="2316163"/>
            <a:ext cx="5607771" cy="37163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8B95-D8F2-4DD5-8AD7-BAFA26FA2B9B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36965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8B95-D8F2-4DD5-8AD7-BAFA26FA2B9B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26</a:t>
            </a:fld>
            <a:endParaRPr lang="id-ID"/>
          </a:p>
        </p:txBody>
      </p:sp>
      <p:pic>
        <p:nvPicPr>
          <p:cNvPr id="1026" name="Picture 2" descr="Image result for Programming is thin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953246" cy="49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86918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compute the formula down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a : 2</a:t>
            </a:r>
          </a:p>
          <a:p>
            <a:pPr lvl="1"/>
            <a:r>
              <a:rPr lang="en-US" dirty="0"/>
              <a:t>Input b : -3</a:t>
            </a:r>
          </a:p>
          <a:p>
            <a:pPr lvl="1"/>
            <a:r>
              <a:rPr lang="en-US" dirty="0"/>
              <a:t>Input c : 1</a:t>
            </a:r>
          </a:p>
          <a:p>
            <a:pPr lvl="1"/>
            <a:r>
              <a:rPr lang="en-US" dirty="0"/>
              <a:t>Output x1 : 1</a:t>
            </a:r>
          </a:p>
          <a:p>
            <a:pPr lvl="1"/>
            <a:r>
              <a:rPr lang="en-US" dirty="0"/>
              <a:t>Output x2 : 0.5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CE57-88E9-4581-8FE6-1489AD85D6AA}" type="datetime1">
              <a:rPr lang="id-ID" smtClean="0"/>
              <a:t>17/01/2018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27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58" y="2618895"/>
            <a:ext cx="2968680" cy="11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03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raise any number to any power.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number : 2</a:t>
            </a:r>
          </a:p>
          <a:p>
            <a:pPr lvl="1"/>
            <a:r>
              <a:rPr lang="en-US" dirty="0"/>
              <a:t>Input power : 3</a:t>
            </a:r>
          </a:p>
          <a:p>
            <a:pPr lvl="1"/>
            <a:r>
              <a:rPr lang="en-US" dirty="0"/>
              <a:t>Output : 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A3-8CE0-4C35-9DEF-BEEF443E412A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37051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that determines the type of a Triangle given the size of the three sides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Side 1 : 4</a:t>
            </a:r>
          </a:p>
          <a:p>
            <a:pPr lvl="1"/>
            <a:r>
              <a:rPr lang="en-US" dirty="0"/>
              <a:t>Input Side 2 : 6</a:t>
            </a:r>
          </a:p>
          <a:p>
            <a:pPr lvl="1"/>
            <a:r>
              <a:rPr lang="en-US" dirty="0"/>
              <a:t>Input Side 3 : 4</a:t>
            </a:r>
          </a:p>
          <a:p>
            <a:pPr lvl="1"/>
            <a:r>
              <a:rPr lang="en-US" dirty="0"/>
              <a:t>Output : </a:t>
            </a:r>
            <a:r>
              <a:rPr lang="id-ID" dirty="0"/>
              <a:t>isosceles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8BD-E2D8-4873-B111-ED55B62C4914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95014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sz="quarter" idx="14"/>
          </p:nvPr>
        </p:nvSpPr>
        <p:spPr>
          <a:xfrm>
            <a:off x="365125" y="1824038"/>
            <a:ext cx="8326438" cy="40259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Nama			: Danang Junaedi, M.T.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Kode dosen	: DJN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KK			: SIDE</a:t>
            </a:r>
            <a:endParaRPr lang="id-ID" altLang="id-ID" sz="1400" noProof="1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Ruanan		: IF3.02.02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Peminatan		: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Decision Support System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Software Engineering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Artificial Intelligent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HCI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Ruang			: IF03.02.02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HP/WA		: 081320494212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Email			: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danangjunaedi@telkomuniversity.ac.id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d-ID" altLang="id-ID" sz="1400" noProof="1" smtClean="0"/>
              <a:t>danangjunaedi@gmail.com</a:t>
            </a:r>
          </a:p>
        </p:txBody>
      </p:sp>
      <p:sp>
        <p:nvSpPr>
          <p:cNvPr id="717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0525" y="6451600"/>
            <a:ext cx="3587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398B4-AF78-451F-A7AB-87584A02BAEE}" type="slidenum">
              <a:rPr lang="en-US" altLang="id-ID"/>
              <a:pPr/>
              <a:t>3</a:t>
            </a:fld>
            <a:endParaRPr lang="en-US" altLang="id-ID"/>
          </a:p>
        </p:txBody>
      </p:sp>
      <p:sp>
        <p:nvSpPr>
          <p:cNvPr id="717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noProof="1" smtClean="0"/>
              <a:t>Profil Dosen</a:t>
            </a:r>
            <a:endParaRPr lang="en-US" altLang="id-ID" smtClean="0"/>
          </a:p>
        </p:txBody>
      </p:sp>
      <p:pic>
        <p:nvPicPr>
          <p:cNvPr id="717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365375"/>
            <a:ext cx="40386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51" y="4865705"/>
            <a:ext cx="1587895" cy="14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559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receive input number from user until user input = 9999. The program will output the minimum number inputted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9999</a:t>
            </a:r>
          </a:p>
          <a:p>
            <a:pPr lvl="1"/>
            <a:r>
              <a:rPr lang="en-US" dirty="0"/>
              <a:t>Output :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8BD-E2D8-4873-B111-ED55B62C4914}" type="datetime1">
              <a:rPr lang="id-ID" smtClean="0"/>
              <a:t>17/01/2018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41052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algorithm to receive input number from user until user input = 9999. The program will output the minimum number </a:t>
            </a:r>
            <a:r>
              <a:rPr lang="en-US" dirty="0" err="1" smtClean="0"/>
              <a:t>inputed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2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9999</a:t>
            </a:r>
          </a:p>
          <a:p>
            <a:pPr lvl="1"/>
            <a:r>
              <a:rPr lang="en-US" dirty="0"/>
              <a:t>Output : 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08BD-E2D8-4873-B111-ED55B62C4914}" type="datetime1">
              <a:rPr lang="id-ID" smtClean="0"/>
              <a:t>17/01/2018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93896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program temperatur converter [farenheit -&gt; celcius] </a:t>
            </a:r>
            <a:endParaRPr lang="en-US" dirty="0"/>
          </a:p>
          <a:p>
            <a:pPr lvl="1"/>
            <a:r>
              <a:rPr lang="id-ID" dirty="0"/>
              <a:t>C = (F - 32) * 5/9 </a:t>
            </a:r>
          </a:p>
          <a:p>
            <a:pPr lvl="1"/>
            <a:r>
              <a:rPr lang="id-ID" dirty="0"/>
              <a:t>buatlah program untuk mengubah input suhu farenheit menjadi celcius</a:t>
            </a:r>
          </a:p>
          <a:p>
            <a:pPr lvl="1"/>
            <a:r>
              <a:rPr lang="id-ID" dirty="0"/>
              <a:t>program akan menerima 3 buah input angka real dari user</a:t>
            </a:r>
          </a:p>
          <a:p>
            <a:pPr lvl="1"/>
            <a:r>
              <a:rPr lang="id-ID" dirty="0"/>
              <a:t>program akan mengoutputkan hasil perubahan suhu ketiga inputan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652-C6A1-4CAE-BC9F-F54071DD758C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16594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program 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pPr lvl="1"/>
            <a:r>
              <a:rPr lang="en-US" dirty="0"/>
              <a:t>Input 3 </a:t>
            </a:r>
            <a:r>
              <a:rPr lang="en-US" dirty="0" err="1"/>
              <a:t>nilai</a:t>
            </a:r>
            <a:r>
              <a:rPr lang="en-US" dirty="0"/>
              <a:t> : UTS, UAS, </a:t>
            </a:r>
            <a:r>
              <a:rPr lang="en-US" dirty="0" err="1"/>
              <a:t>kuis</a:t>
            </a:r>
            <a:endParaRPr lang="en-US" dirty="0"/>
          </a:p>
          <a:p>
            <a:pPr lvl="1"/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= 35% UTS + 35% UAS + 30% </a:t>
            </a:r>
            <a:r>
              <a:rPr lang="en-US" dirty="0" err="1"/>
              <a:t>kuis</a:t>
            </a:r>
            <a:endParaRPr lang="en-US" dirty="0"/>
          </a:p>
          <a:p>
            <a:pPr lvl="1"/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id-ID" dirty="0"/>
              <a:t>index nilai sesuai aturan</a:t>
            </a:r>
          </a:p>
          <a:p>
            <a:pPr lvl="2"/>
            <a:r>
              <a:rPr lang="id-ID" dirty="0"/>
              <a:t>A : 80 - 100</a:t>
            </a:r>
          </a:p>
          <a:p>
            <a:pPr lvl="2"/>
            <a:r>
              <a:rPr lang="id-ID" dirty="0"/>
              <a:t>AB : 75 - 79.99</a:t>
            </a:r>
          </a:p>
          <a:p>
            <a:pPr lvl="2"/>
            <a:r>
              <a:rPr lang="id-ID" dirty="0"/>
              <a:t>B :70 - 74.99</a:t>
            </a:r>
          </a:p>
          <a:p>
            <a:pPr lvl="2"/>
            <a:r>
              <a:rPr lang="id-ID" dirty="0"/>
              <a:t>BC : 60 - 69.99</a:t>
            </a:r>
          </a:p>
          <a:p>
            <a:pPr lvl="2"/>
            <a:r>
              <a:rPr lang="id-ID" dirty="0"/>
              <a:t>C : 50 - 59.99</a:t>
            </a:r>
          </a:p>
          <a:p>
            <a:pPr lvl="2"/>
            <a:r>
              <a:rPr lang="id-ID" dirty="0"/>
              <a:t>D : 40 - 49.99</a:t>
            </a:r>
          </a:p>
          <a:p>
            <a:pPr lvl="2"/>
            <a:r>
              <a:rPr lang="id-ID" dirty="0"/>
              <a:t>E : 0 - 39.99</a:t>
            </a:r>
          </a:p>
          <a:p>
            <a:pPr lvl="1"/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921-4E15-4FE4-B9D0-7BB29C87CBFF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00112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algorithm to draw a diagonal</a:t>
            </a:r>
          </a:p>
          <a:p>
            <a:r>
              <a:rPr lang="en-US" dirty="0"/>
              <a:t>Example : </a:t>
            </a:r>
          </a:p>
          <a:p>
            <a:pPr lvl="1"/>
            <a:r>
              <a:rPr lang="en-US" dirty="0"/>
              <a:t>Input 5</a:t>
            </a:r>
          </a:p>
          <a:p>
            <a:pPr lvl="1"/>
            <a:r>
              <a:rPr lang="en-US" dirty="0"/>
              <a:t>Output</a:t>
            </a:r>
          </a:p>
          <a:p>
            <a:pPr lvl="1">
              <a:buFontTx/>
              <a:buChar char="-"/>
            </a:pPr>
            <a:r>
              <a:rPr lang="en-US" dirty="0"/>
              <a:t>- - - x</a:t>
            </a:r>
          </a:p>
          <a:p>
            <a:pPr lvl="1">
              <a:buFontTx/>
              <a:buChar char="-"/>
            </a:pPr>
            <a:r>
              <a:rPr lang="en-US" dirty="0"/>
              <a:t>- - x –</a:t>
            </a:r>
          </a:p>
          <a:p>
            <a:pPr lvl="1">
              <a:buFontTx/>
              <a:buChar char="-"/>
            </a:pPr>
            <a:r>
              <a:rPr lang="en-US" dirty="0"/>
              <a:t>- x - -</a:t>
            </a:r>
          </a:p>
          <a:p>
            <a:pPr lvl="1">
              <a:buFontTx/>
              <a:buChar char="-"/>
            </a:pPr>
            <a:r>
              <a:rPr lang="en-US" dirty="0"/>
              <a:t>x - - -</a:t>
            </a:r>
          </a:p>
          <a:p>
            <a:pPr marL="411162" lvl="1" indent="0">
              <a:buNone/>
            </a:pPr>
            <a:r>
              <a:rPr lang="en-US" dirty="0"/>
              <a:t>x - - - -</a:t>
            </a:r>
            <a:br>
              <a:rPr lang="en-US" dirty="0"/>
            </a:br>
            <a:endParaRPr lang="en-US" dirty="0"/>
          </a:p>
          <a:p>
            <a:pPr lvl="1"/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9921-4E15-4FE4-B9D0-7BB29C87CBFF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4924706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06" y="1978025"/>
            <a:ext cx="4054475" cy="4054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A14B-7D09-4732-BA86-192714C292DE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0357168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/>
              <a:t>Create </a:t>
            </a:r>
            <a:r>
              <a:rPr lang="en-US" sz="1800" b="1" dirty="0"/>
              <a:t>github.com </a:t>
            </a:r>
            <a:r>
              <a:rPr lang="en-US" sz="1800" dirty="0"/>
              <a:t>account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Install </a:t>
            </a:r>
            <a:r>
              <a:rPr lang="en-US" sz="1800" b="1" dirty="0" err="1"/>
              <a:t>github</a:t>
            </a:r>
            <a:r>
              <a:rPr lang="en-US" sz="1800" b="1" dirty="0"/>
              <a:t> for windows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Open </a:t>
            </a:r>
            <a:r>
              <a:rPr lang="en-US" sz="1800" b="1" dirty="0"/>
              <a:t>https://github.com/DanangJunaedi/ASD</a:t>
            </a:r>
            <a:endParaRPr lang="en-US" sz="1800" b="1" dirty="0"/>
          </a:p>
          <a:p>
            <a:pPr>
              <a:spcBef>
                <a:spcPts val="600"/>
              </a:spcBef>
            </a:pPr>
            <a:r>
              <a:rPr lang="en-US" sz="1800" b="1" dirty="0"/>
              <a:t>Fork</a:t>
            </a:r>
            <a:r>
              <a:rPr lang="en-US" sz="1800" dirty="0"/>
              <a:t> a repository</a:t>
            </a:r>
          </a:p>
          <a:p>
            <a:pPr>
              <a:spcBef>
                <a:spcPts val="600"/>
              </a:spcBef>
            </a:pPr>
            <a:r>
              <a:rPr lang="en-US" sz="1800" b="1" dirty="0"/>
              <a:t>Clone</a:t>
            </a:r>
            <a:r>
              <a:rPr lang="en-US" sz="1800" dirty="0"/>
              <a:t> the repository to your PC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Modify the file(s) with your solution to complete the task</a:t>
            </a:r>
          </a:p>
          <a:p>
            <a:pPr>
              <a:spcBef>
                <a:spcPts val="600"/>
              </a:spcBef>
            </a:pPr>
            <a:r>
              <a:rPr lang="en-US" sz="1800" b="1" dirty="0"/>
              <a:t>Add</a:t>
            </a:r>
            <a:r>
              <a:rPr lang="en-US" sz="1800" dirty="0"/>
              <a:t> the files using :  </a:t>
            </a:r>
            <a:r>
              <a:rPr lang="en-US" sz="1800" dirty="0" err="1"/>
              <a:t>git</a:t>
            </a:r>
            <a:r>
              <a:rPr lang="en-US" sz="1800" dirty="0"/>
              <a:t> add . </a:t>
            </a:r>
          </a:p>
          <a:p>
            <a:pPr>
              <a:spcBef>
                <a:spcPts val="600"/>
              </a:spcBef>
            </a:pPr>
            <a:r>
              <a:rPr lang="en-US" sz="1800" b="1" dirty="0"/>
              <a:t>Commit</a:t>
            </a:r>
            <a:r>
              <a:rPr lang="en-US" sz="1800" dirty="0"/>
              <a:t> the modification using : </a:t>
            </a:r>
            <a:r>
              <a:rPr lang="en-US" sz="1800" dirty="0" err="1"/>
              <a:t>git</a:t>
            </a:r>
            <a:r>
              <a:rPr lang="en-US" sz="1800" dirty="0"/>
              <a:t> commit –m “message”</a:t>
            </a:r>
          </a:p>
          <a:p>
            <a:pPr>
              <a:spcBef>
                <a:spcPts val="600"/>
              </a:spcBef>
            </a:pPr>
            <a:r>
              <a:rPr lang="en-US" sz="1800" b="1" dirty="0"/>
              <a:t>Push</a:t>
            </a:r>
            <a:r>
              <a:rPr lang="en-US" sz="1800" dirty="0"/>
              <a:t> the modification using : </a:t>
            </a:r>
            <a:r>
              <a:rPr lang="en-US" sz="1800" dirty="0" err="1"/>
              <a:t>git</a:t>
            </a:r>
            <a:r>
              <a:rPr lang="en-US" sz="1800" dirty="0"/>
              <a:t> push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Create a </a:t>
            </a:r>
            <a:r>
              <a:rPr lang="en-US" sz="1800" b="1" dirty="0"/>
              <a:t>pull request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At the due date I will </a:t>
            </a:r>
            <a:r>
              <a:rPr lang="en-US" sz="1800" b="1" dirty="0"/>
              <a:t>close</a:t>
            </a:r>
            <a:r>
              <a:rPr lang="en-US" sz="1800" dirty="0"/>
              <a:t> the request with message 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2C94-A1C8-42DF-BF62-3C77DC1F4FCE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9971412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C++ IDE or compiler program</a:t>
            </a:r>
          </a:p>
          <a:p>
            <a:pPr lvl="1"/>
            <a:r>
              <a:rPr lang="en-US" dirty="0"/>
              <a:t>At lab works we use Code::Blocks IDE</a:t>
            </a:r>
          </a:p>
          <a:p>
            <a:r>
              <a:rPr lang="en-US" dirty="0"/>
              <a:t>Create an empty </a:t>
            </a:r>
            <a:r>
              <a:rPr lang="en-US" dirty="0" err="1"/>
              <a:t>Cpp</a:t>
            </a:r>
            <a:r>
              <a:rPr lang="en-US" dirty="0"/>
              <a:t> project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5ADC-C132-4E82-904B-5EA7E91E1167}" type="datetime1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A859-A68D-47E7-B074-687EF13E7C1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5300" y="4606636"/>
            <a:ext cx="3302000" cy="14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75220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 - Simple Calculator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calculator program that ask input operan1, operan2, and operator from user and output the result</a:t>
            </a:r>
          </a:p>
          <a:p>
            <a:r>
              <a:rPr lang="en-US" dirty="0"/>
              <a:t>Make the program ask if the user wants to do the calculation again and loop the program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3D22-A642-4551-B698-B904127809D5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1276586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programming using C-family programming language</a:t>
            </a:r>
          </a:p>
          <a:p>
            <a:r>
              <a:rPr lang="en-US" dirty="0"/>
              <a:t>Get used to it : </a:t>
            </a:r>
          </a:p>
          <a:p>
            <a:pPr lvl="1"/>
            <a:r>
              <a:rPr lang="en-US" dirty="0"/>
              <a:t>operators ( ==, !=, ++, --, +=, -=, *=,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Starts array and increment from 0</a:t>
            </a:r>
          </a:p>
          <a:p>
            <a:pPr lvl="1"/>
            <a:r>
              <a:rPr lang="en-US" dirty="0"/>
              <a:t>Use </a:t>
            </a:r>
          </a:p>
          <a:p>
            <a:pPr lvl="2"/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I = 0; I &lt; 10; I++ )</a:t>
            </a:r>
          </a:p>
          <a:p>
            <a:pPr lvl="3"/>
            <a:r>
              <a:rPr lang="en-US" dirty="0"/>
              <a:t>Rather than</a:t>
            </a:r>
          </a:p>
          <a:p>
            <a:pPr lvl="2"/>
            <a:r>
              <a:rPr lang="en-US" dirty="0"/>
              <a:t>For ( </a:t>
            </a:r>
            <a:r>
              <a:rPr lang="en-US" dirty="0" err="1"/>
              <a:t>int</a:t>
            </a:r>
            <a:r>
              <a:rPr lang="en-US" dirty="0"/>
              <a:t> I = 0; I &lt;= 9; I++ 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F25C-75B4-49E5-9CFE-3B50327916C3}" type="datetime1">
              <a:rPr lang="id-ID" smtClean="0"/>
              <a:t>17/01/2018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11FC-4EAD-4BE5-9F04-74D04A4AFB7C}" type="slidenum">
              <a:rPr lang="id-ID" smtClean="0"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99217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Jadwal Dosen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58"/>
            <a:ext cx="9144000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51897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F7B98-06B8-4671-8773-EB61326346F1}" type="datetime1">
              <a:rPr lang="en-US" smtClean="0"/>
              <a:t>1/17/2018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FF286-56E9-479E-94B8-033312ED30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043" y="2245510"/>
            <a:ext cx="3062957" cy="727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288" y="1752016"/>
            <a:ext cx="3343275" cy="5933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33" y="3575499"/>
            <a:ext cx="1014188" cy="9773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775" y="5551813"/>
            <a:ext cx="2914650" cy="6953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96" y="5422199"/>
            <a:ext cx="2238375" cy="685800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Grp="1" noChangeAspect="1"/>
          </p:cNvPicPr>
          <p:nvPr>
            <p:ph idx="1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024" y="2780042"/>
            <a:ext cx="2990855" cy="9276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7075" y="4611758"/>
            <a:ext cx="2239639" cy="1635380"/>
          </a:xfrm>
          <a:prstGeom prst="rect">
            <a:avLst/>
          </a:prstGeom>
        </p:spPr>
      </p:pic>
      <p:pic>
        <p:nvPicPr>
          <p:cNvPr id="21" name="Content Placeholder 6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63108" y="3379888"/>
            <a:ext cx="2285180" cy="90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757793721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1/17/2018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Any kind of Cheating and Plagiarism is not acceptable</a:t>
            </a:r>
          </a:p>
          <a:p>
            <a:r>
              <a:rPr lang="en-US" sz="2000" dirty="0"/>
              <a:t>Be responsible with your attendance</a:t>
            </a:r>
          </a:p>
          <a:p>
            <a:r>
              <a:rPr lang="en-US" sz="2000" dirty="0"/>
              <a:t>What about language?</a:t>
            </a:r>
          </a:p>
          <a:p>
            <a:r>
              <a:rPr lang="en-US" sz="2000" dirty="0"/>
              <a:t>Mind your manner</a:t>
            </a:r>
          </a:p>
          <a:p>
            <a:r>
              <a:rPr lang="en-US" sz="2000" dirty="0"/>
              <a:t>Activity is a point</a:t>
            </a:r>
          </a:p>
          <a:p>
            <a:endParaRPr lang="id-ID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Our Rules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20" y="4532318"/>
            <a:ext cx="2678000" cy="177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1108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Mid and Final Exam				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60%</a:t>
            </a:r>
          </a:p>
          <a:p>
            <a:pPr lvl="1"/>
            <a:r>
              <a:rPr lang="en-US" dirty="0"/>
              <a:t>Mid Exam				</a:t>
            </a:r>
            <a:r>
              <a:rPr lang="en-US" dirty="0" smtClean="0"/>
              <a:t>25-30</a:t>
            </a:r>
            <a:r>
              <a:rPr lang="en-US" dirty="0"/>
              <a:t>%</a:t>
            </a:r>
          </a:p>
          <a:p>
            <a:pPr lvl="1"/>
            <a:r>
              <a:rPr lang="en-US" dirty="0"/>
              <a:t>Final Exam				30-35%</a:t>
            </a:r>
          </a:p>
          <a:p>
            <a:r>
              <a:rPr lang="en-US" dirty="0"/>
              <a:t>Assignment, Quiz, Project		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id-ID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%</a:t>
            </a:r>
            <a:endParaRPr lang="en-US" dirty="0"/>
          </a:p>
          <a:p>
            <a:pPr lvl="1"/>
            <a:r>
              <a:rPr lang="en-US" dirty="0"/>
              <a:t>Assignment + Quiz		</a:t>
            </a:r>
            <a:r>
              <a:rPr lang="id-ID" dirty="0" smtClean="0"/>
              <a:t>0</a:t>
            </a:r>
            <a:r>
              <a:rPr lang="en-US" dirty="0" smtClean="0"/>
              <a:t>-</a:t>
            </a:r>
            <a:r>
              <a:rPr lang="id-ID" dirty="0" smtClean="0"/>
              <a:t>20</a:t>
            </a:r>
            <a:r>
              <a:rPr lang="en-US" dirty="0" smtClean="0"/>
              <a:t>%</a:t>
            </a:r>
            <a:endParaRPr lang="en-US" dirty="0"/>
          </a:p>
          <a:p>
            <a:pPr lvl="1"/>
            <a:r>
              <a:rPr lang="en-US" dirty="0"/>
              <a:t>Project					</a:t>
            </a:r>
            <a:r>
              <a:rPr lang="id-ID" dirty="0" smtClean="0"/>
              <a:t>0</a:t>
            </a:r>
            <a:r>
              <a:rPr lang="en-US" dirty="0" smtClean="0"/>
              <a:t>-</a:t>
            </a:r>
            <a:r>
              <a:rPr lang="id-ID" dirty="0" smtClean="0"/>
              <a:t>20</a:t>
            </a:r>
            <a:r>
              <a:rPr lang="en-US" dirty="0" smtClean="0"/>
              <a:t>%</a:t>
            </a:r>
            <a:endParaRPr lang="en-US" dirty="0"/>
          </a:p>
          <a:p>
            <a:r>
              <a:rPr lang="id-ID" dirty="0" smtClean="0"/>
              <a:t>Lab Work	</a:t>
            </a:r>
            <a:r>
              <a:rPr lang="en-US" dirty="0"/>
              <a:t>							</a:t>
            </a:r>
            <a:r>
              <a:rPr lang="en-US" dirty="0">
                <a:sym typeface="Wingdings" panose="05000000000000000000" pitchFamily="2" charset="2"/>
              </a:rPr>
              <a:t>	</a:t>
            </a:r>
            <a:r>
              <a:rPr lang="en-US" dirty="0"/>
              <a:t>15</a:t>
            </a:r>
            <a:r>
              <a:rPr lang="en-US" dirty="0" smtClean="0"/>
              <a:t>%</a:t>
            </a:r>
            <a:endParaRPr lang="id-ID" dirty="0" smtClean="0"/>
          </a:p>
          <a:p>
            <a:r>
              <a:rPr lang="id-ID" dirty="0" smtClean="0"/>
              <a:t>Presensi								</a:t>
            </a:r>
            <a:r>
              <a:rPr lang="id-ID" dirty="0" smtClean="0">
                <a:sym typeface="Wingdings" panose="05000000000000000000" pitchFamily="2" charset="2"/>
              </a:rPr>
              <a:t> 5%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distributions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47" y="3489325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0295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CLO1 : Array and Linear Linked List</a:t>
            </a:r>
          </a:p>
          <a:p>
            <a:pPr lvl="1"/>
            <a:r>
              <a:rPr lang="en-US" sz="1800" dirty="0"/>
              <a:t>Exercise, Lab Assessment 1, Mid Term</a:t>
            </a:r>
          </a:p>
          <a:p>
            <a:r>
              <a:rPr lang="en-US" sz="2000" dirty="0"/>
              <a:t>CLO2 : Stack and Queue</a:t>
            </a:r>
          </a:p>
          <a:p>
            <a:pPr lvl="1"/>
            <a:r>
              <a:rPr lang="en-US" sz="1800" dirty="0"/>
              <a:t>Exercise, Lab Assessment 2, </a:t>
            </a:r>
            <a:r>
              <a:rPr lang="id-ID" sz="1800" dirty="0" smtClean="0"/>
              <a:t>Final </a:t>
            </a:r>
            <a:r>
              <a:rPr lang="en-US" sz="1800" dirty="0" smtClean="0"/>
              <a:t>Term</a:t>
            </a:r>
            <a:endParaRPr lang="en-US" sz="1800" dirty="0"/>
          </a:p>
          <a:p>
            <a:r>
              <a:rPr lang="en-US" sz="2000" dirty="0"/>
              <a:t>CLO3 : </a:t>
            </a:r>
            <a:r>
              <a:rPr lang="id-ID" sz="2000" dirty="0" smtClean="0"/>
              <a:t>Tree &amp; Graph</a:t>
            </a:r>
            <a:endParaRPr lang="en-US" sz="2000" dirty="0"/>
          </a:p>
          <a:p>
            <a:pPr lvl="1"/>
            <a:r>
              <a:rPr lang="en-US" sz="1800" dirty="0"/>
              <a:t>Exercise, Lab Assessment 3, Final </a:t>
            </a:r>
            <a:r>
              <a:rPr lang="en-US" sz="1800" dirty="0" smtClean="0"/>
              <a:t>Term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[Possible] CLO distribution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47" y="3489325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88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85904763"/>
              </p:ext>
            </p:extLst>
          </p:nvPr>
        </p:nvGraphicFramePr>
        <p:xfrm>
          <a:off x="365125" y="2009775"/>
          <a:ext cx="6605301" cy="4121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422">
                  <a:extLst>
                    <a:ext uri="{9D8B030D-6E8A-4147-A177-3AD203B41FA5}">
                      <a16:colId xmlns="" xmlns:a16="http://schemas.microsoft.com/office/drawing/2014/main" val="2769398709"/>
                    </a:ext>
                  </a:extLst>
                </a:gridCol>
                <a:gridCol w="3711284">
                  <a:extLst>
                    <a:ext uri="{9D8B030D-6E8A-4147-A177-3AD203B41FA5}">
                      <a16:colId xmlns="" xmlns:a16="http://schemas.microsoft.com/office/drawing/2014/main" val="2823026926"/>
                    </a:ext>
                  </a:extLst>
                </a:gridCol>
                <a:gridCol w="1888595">
                  <a:extLst>
                    <a:ext uri="{9D8B030D-6E8A-4147-A177-3AD203B41FA5}">
                      <a16:colId xmlns="" xmlns:a16="http://schemas.microsoft.com/office/drawing/2014/main" val="3979610049"/>
                    </a:ext>
                  </a:extLst>
                </a:gridCol>
              </a:tblGrid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Subject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6454516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Review Algorithm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3164615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Sorting and Table Rank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8132563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Pointer and ADT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 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9297205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4-5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Linked List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534292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6-7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Linked List Variation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 </a:t>
                      </a:r>
                      <a:r>
                        <a:rPr lang="id-ID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0958017"/>
                  </a:ext>
                </a:extLst>
              </a:tr>
              <a:tr h="34343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Mid Term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87092554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Stack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 </a:t>
                      </a:r>
                      <a:r>
                        <a:rPr lang="id-ID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1019776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Queue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5115636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Recursive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1896559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11-12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Tree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CLO </a:t>
                      </a:r>
                      <a:r>
                        <a:rPr lang="id-ID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1056364"/>
                  </a:ext>
                </a:extLst>
              </a:tr>
              <a:tr h="3434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13-14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Graph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067372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04" y="3489325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030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41015964"/>
              </p:ext>
            </p:extLst>
          </p:nvPr>
        </p:nvGraphicFramePr>
        <p:xfrm>
          <a:off x="509503" y="1929565"/>
          <a:ext cx="6301014" cy="4389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144">
                  <a:extLst>
                    <a:ext uri="{9D8B030D-6E8A-4147-A177-3AD203B41FA5}">
                      <a16:colId xmlns="" xmlns:a16="http://schemas.microsoft.com/office/drawing/2014/main" val="3172583645"/>
                    </a:ext>
                  </a:extLst>
                </a:gridCol>
                <a:gridCol w="4113963">
                  <a:extLst>
                    <a:ext uri="{9D8B030D-6E8A-4147-A177-3AD203B41FA5}">
                      <a16:colId xmlns="" xmlns:a16="http://schemas.microsoft.com/office/drawing/2014/main" val="1079554476"/>
                    </a:ext>
                  </a:extLst>
                </a:gridCol>
                <a:gridCol w="1243907">
                  <a:extLst>
                    <a:ext uri="{9D8B030D-6E8A-4147-A177-3AD203B41FA5}">
                      <a16:colId xmlns="" xmlns:a16="http://schemas.microsoft.com/office/drawing/2014/main" val="2118697042"/>
                    </a:ext>
                  </a:extLst>
                </a:gridCol>
              </a:tblGrid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Material/Module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5655869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Cpp</a:t>
                      </a:r>
                      <a:r>
                        <a:rPr lang="en-US" sz="1200" dirty="0"/>
                        <a:t> 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3467731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Cpp</a:t>
                      </a:r>
                      <a:r>
                        <a:rPr lang="en-US" sz="1200" dirty="0"/>
                        <a:t> Introduction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8163852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6465172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Assessment 1 : Single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4211525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List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 </a:t>
                      </a:r>
                      <a:r>
                        <a:rPr lang="id-ID" sz="1200" dirty="0" smtClean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4504889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Circular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8973626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Assessment 2 : List Variation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5062261"/>
                  </a:ext>
                </a:extLst>
              </a:tr>
              <a:tr h="2498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 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068122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 </a:t>
                      </a:r>
                      <a:r>
                        <a:rPr lang="id-ID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5318934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Queue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4796190"/>
                  </a:ext>
                </a:extLst>
              </a:tr>
              <a:tr h="2498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Assessment</a:t>
                      </a:r>
                      <a:r>
                        <a:rPr lang="en-US" sz="1200" baseline="0" dirty="0"/>
                        <a:t> 3 : Queue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1629924"/>
                  </a:ext>
                </a:extLst>
              </a:tr>
              <a:tr h="24981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556440"/>
                  </a:ext>
                </a:extLst>
              </a:tr>
              <a:tr h="249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 </a:t>
                      </a:r>
                      <a:r>
                        <a:rPr lang="id-ID" sz="1200" dirty="0" smtClean="0"/>
                        <a:t>3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7895752"/>
                  </a:ext>
                </a:extLst>
              </a:tr>
              <a:tr h="2498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Assessment 4 :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8655475"/>
                  </a:ext>
                </a:extLst>
              </a:tr>
              <a:tr h="249819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861674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1/17/2018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– Lab Work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704" y="3489325"/>
            <a:ext cx="18097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4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2074</TotalTime>
  <Words>1448</Words>
  <Application>Microsoft Office PowerPoint</Application>
  <PresentationFormat>On-screen Show (4:3)</PresentationFormat>
  <Paragraphs>379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Aharoni</vt:lpstr>
      <vt:lpstr>Arial</vt:lpstr>
      <vt:lpstr>Berlin Sans FB Demi</vt:lpstr>
      <vt:lpstr>Brush Script Std</vt:lpstr>
      <vt:lpstr>Calibri</vt:lpstr>
      <vt:lpstr>Helvetica</vt:lpstr>
      <vt:lpstr>Lucida Grande</vt:lpstr>
      <vt:lpstr>Verdana</vt:lpstr>
      <vt:lpstr>Wingdings</vt:lpstr>
      <vt:lpstr>template_informatika_slide</vt:lpstr>
      <vt:lpstr>ITH1G4 ALGORITMA dan STRUKTUR DATA</vt:lpstr>
      <vt:lpstr>Course Introduction</vt:lpstr>
      <vt:lpstr>Profil Dosen</vt:lpstr>
      <vt:lpstr>Jadwal Dosen</vt:lpstr>
      <vt:lpstr>Our Rules</vt:lpstr>
      <vt:lpstr>Point distributions</vt:lpstr>
      <vt:lpstr>[Possible] CLO distribution</vt:lpstr>
      <vt:lpstr>Course Outline</vt:lpstr>
      <vt:lpstr>Course Outline – Lab Work</vt:lpstr>
      <vt:lpstr>Final Points</vt:lpstr>
      <vt:lpstr>Points – [Possible] Remedial</vt:lpstr>
      <vt:lpstr>Cheating Punishment</vt:lpstr>
      <vt:lpstr>A little time to know you guys</vt:lpstr>
      <vt:lpstr>Read:</vt:lpstr>
      <vt:lpstr>Understanding  Data Structure and Algorithm</vt:lpstr>
      <vt:lpstr>Organizing Data</vt:lpstr>
      <vt:lpstr>Why Data Structure?</vt:lpstr>
      <vt:lpstr>Space-Time Tradeoffs and Efficiency</vt:lpstr>
      <vt:lpstr>Selecting a Data Structure</vt:lpstr>
      <vt:lpstr>Data structure classification</vt:lpstr>
      <vt:lpstr>Course Outcome</vt:lpstr>
      <vt:lpstr>Visit</vt:lpstr>
      <vt:lpstr>Question?</vt:lpstr>
      <vt:lpstr>PowerPoint Presentation</vt:lpstr>
      <vt:lpstr>Programming and logic is depend on how often you practice</vt:lpstr>
      <vt:lpstr>PowerPoint Presentation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PowerPoint Presentation</vt:lpstr>
      <vt:lpstr>Github.com</vt:lpstr>
      <vt:lpstr>Home Task</vt:lpstr>
      <vt:lpstr>Home Task - Simple Calculator </vt:lpstr>
      <vt:lpstr>Learn to Code</vt:lpstr>
      <vt:lpstr>Learn to Code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lenovo</cp:lastModifiedBy>
  <cp:revision>177</cp:revision>
  <dcterms:created xsi:type="dcterms:W3CDTF">2012-11-14T18:53:32Z</dcterms:created>
  <dcterms:modified xsi:type="dcterms:W3CDTF">2018-01-16T22:33:23Z</dcterms:modified>
</cp:coreProperties>
</file>