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64" r:id="rId2"/>
    <p:sldId id="314" r:id="rId3"/>
    <p:sldId id="315" r:id="rId4"/>
    <p:sldId id="318" r:id="rId5"/>
    <p:sldId id="316" r:id="rId6"/>
    <p:sldId id="317" r:id="rId7"/>
    <p:sldId id="297" r:id="rId8"/>
    <p:sldId id="265" r:id="rId9"/>
  </p:sldIdLst>
  <p:sldSz cx="9144000" cy="6858000" type="screen4x3"/>
  <p:notesSz cx="7010400" cy="9296400"/>
  <p:custDataLst>
    <p:tags r:id="rId12"/>
  </p:custData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Astudillo P." initials="FAP" lastIdx="1" clrIdx="0"/>
  <p:cmAuthor id="2" name="yaraví villegas" initials="yv" lastIdx="1" clrIdx="1">
    <p:extLst>
      <p:ext uri="{19B8F6BF-5375-455C-9EA6-DF929625EA0E}">
        <p15:presenceInfo xmlns:p15="http://schemas.microsoft.com/office/powerpoint/2012/main" userId="8384cbe213d60d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41B1E9"/>
    <a:srgbClr val="229E54"/>
    <a:srgbClr val="243190"/>
    <a:srgbClr val="49535F"/>
    <a:srgbClr val="003366"/>
    <a:srgbClr val="E88E16"/>
    <a:srgbClr val="E00E2C"/>
    <a:srgbClr val="FEB915"/>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94" autoAdjust="0"/>
    <p:restoredTop sz="94364" autoAdjust="0"/>
  </p:normalViewPr>
  <p:slideViewPr>
    <p:cSldViewPr snapToGrid="0" snapToObjects="1">
      <p:cViewPr varScale="1">
        <p:scale>
          <a:sx n="73" d="100"/>
          <a:sy n="73" d="100"/>
        </p:scale>
        <p:origin x="97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L"/>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CACFEAB-34D1-4C07-8DCE-8E44EC1C82C2}" type="datetimeFigureOut">
              <a:rPr lang="es-CL" smtClean="0"/>
              <a:t>04-02-2020</a:t>
            </a:fld>
            <a:endParaRPr lang="es-CL"/>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6A84A1E-25AE-4A40-B540-C2821EB8A3B9}" type="slidenum">
              <a:rPr lang="es-CL" smtClean="0"/>
              <a:t>‹Nº›</a:t>
            </a:fld>
            <a:endParaRPr lang="es-CL"/>
          </a:p>
        </p:txBody>
      </p:sp>
    </p:spTree>
    <p:extLst>
      <p:ext uri="{BB962C8B-B14F-4D97-AF65-F5344CB8AC3E}">
        <p14:creationId xmlns:p14="http://schemas.microsoft.com/office/powerpoint/2010/main" val="292203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8924F2E-4955-4E98-A6C3-6F727FE95F07}" type="datetimeFigureOut">
              <a:rPr lang="es-CL" smtClean="0"/>
              <a:t>04-02-2020</a:t>
            </a:fld>
            <a:endParaRPr lang="es-CL"/>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AF60042-8184-4145-9EDA-BA3AA743B5B2}" type="slidenum">
              <a:rPr lang="es-CL" smtClean="0"/>
              <a:t>‹Nº›</a:t>
            </a:fld>
            <a:endParaRPr lang="es-CL"/>
          </a:p>
        </p:txBody>
      </p:sp>
    </p:spTree>
    <p:extLst>
      <p:ext uri="{BB962C8B-B14F-4D97-AF65-F5344CB8AC3E}">
        <p14:creationId xmlns:p14="http://schemas.microsoft.com/office/powerpoint/2010/main" val="179732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aseline="0"/>
              <a:t> </a:t>
            </a:r>
            <a:endParaRPr lang="es-CL"/>
          </a:p>
        </p:txBody>
      </p:sp>
      <p:sp>
        <p:nvSpPr>
          <p:cNvPr id="4" name="Marcador de número de diapositiva 3"/>
          <p:cNvSpPr>
            <a:spLocks noGrp="1"/>
          </p:cNvSpPr>
          <p:nvPr>
            <p:ph type="sldNum" sz="quarter" idx="10"/>
          </p:nvPr>
        </p:nvSpPr>
        <p:spPr/>
        <p:txBody>
          <a:bodyPr/>
          <a:lstStyle/>
          <a:p>
            <a:fld id="{0AF60042-8184-4145-9EDA-BA3AA743B5B2}" type="slidenum">
              <a:rPr lang="es-CL" smtClean="0"/>
              <a:t>1</a:t>
            </a:fld>
            <a:endParaRPr lang="es-CL"/>
          </a:p>
        </p:txBody>
      </p:sp>
    </p:spTree>
    <p:extLst>
      <p:ext uri="{BB962C8B-B14F-4D97-AF65-F5344CB8AC3E}">
        <p14:creationId xmlns:p14="http://schemas.microsoft.com/office/powerpoint/2010/main" val="4071151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a:t>
            </a:fld>
            <a:endParaRPr lang="es-CL">
              <a:solidFill>
                <a:prstClr val="black"/>
              </a:solidFill>
            </a:endParaRPr>
          </a:p>
        </p:txBody>
      </p:sp>
    </p:spTree>
    <p:extLst>
      <p:ext uri="{BB962C8B-B14F-4D97-AF65-F5344CB8AC3E}">
        <p14:creationId xmlns:p14="http://schemas.microsoft.com/office/powerpoint/2010/main" val="86404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3</a:t>
            </a:fld>
            <a:endParaRPr lang="es-CL">
              <a:solidFill>
                <a:prstClr val="black"/>
              </a:solidFill>
            </a:endParaRPr>
          </a:p>
        </p:txBody>
      </p:sp>
    </p:spTree>
    <p:extLst>
      <p:ext uri="{BB962C8B-B14F-4D97-AF65-F5344CB8AC3E}">
        <p14:creationId xmlns:p14="http://schemas.microsoft.com/office/powerpoint/2010/main" val="58763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4</a:t>
            </a:fld>
            <a:endParaRPr lang="es-CL">
              <a:solidFill>
                <a:prstClr val="black"/>
              </a:solidFill>
            </a:endParaRPr>
          </a:p>
        </p:txBody>
      </p:sp>
    </p:spTree>
    <p:extLst>
      <p:ext uri="{BB962C8B-B14F-4D97-AF65-F5344CB8AC3E}">
        <p14:creationId xmlns:p14="http://schemas.microsoft.com/office/powerpoint/2010/main" val="312936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5</a:t>
            </a:fld>
            <a:endParaRPr lang="es-CL">
              <a:solidFill>
                <a:prstClr val="black"/>
              </a:solidFill>
            </a:endParaRPr>
          </a:p>
        </p:txBody>
      </p:sp>
    </p:spTree>
    <p:extLst>
      <p:ext uri="{BB962C8B-B14F-4D97-AF65-F5344CB8AC3E}">
        <p14:creationId xmlns:p14="http://schemas.microsoft.com/office/powerpoint/2010/main" val="373648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6</a:t>
            </a:fld>
            <a:endParaRPr lang="es-CL">
              <a:solidFill>
                <a:prstClr val="black"/>
              </a:solidFill>
            </a:endParaRPr>
          </a:p>
        </p:txBody>
      </p:sp>
    </p:spTree>
    <p:extLst>
      <p:ext uri="{BB962C8B-B14F-4D97-AF65-F5344CB8AC3E}">
        <p14:creationId xmlns:p14="http://schemas.microsoft.com/office/powerpoint/2010/main" val="1729970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7</a:t>
            </a:fld>
            <a:endParaRPr lang="es-CL">
              <a:solidFill>
                <a:prstClr val="black"/>
              </a:solidFill>
            </a:endParaRPr>
          </a:p>
        </p:txBody>
      </p:sp>
    </p:spTree>
    <p:extLst>
      <p:ext uri="{BB962C8B-B14F-4D97-AF65-F5344CB8AC3E}">
        <p14:creationId xmlns:p14="http://schemas.microsoft.com/office/powerpoint/2010/main" val="223292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Tree>
    <p:extLst>
      <p:ext uri="{BB962C8B-B14F-4D97-AF65-F5344CB8AC3E}">
        <p14:creationId xmlns:p14="http://schemas.microsoft.com/office/powerpoint/2010/main" val="167344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ítulo y objetos">
    <p:spTree>
      <p:nvGrpSpPr>
        <p:cNvPr id="1" name=""/>
        <p:cNvGrpSpPr/>
        <p:nvPr/>
      </p:nvGrpSpPr>
      <p:grpSpPr>
        <a:xfrm>
          <a:off x="0" y="0"/>
          <a:ext cx="0" cy="0"/>
          <a:chOff x="0" y="0"/>
          <a:chExt cx="0" cy="0"/>
        </a:xfrm>
      </p:grpSpPr>
      <p:sp>
        <p:nvSpPr>
          <p:cNvPr id="8" name="Rectángulo 7"/>
          <p:cNvSpPr/>
          <p:nvPr userDrawn="1"/>
        </p:nvSpPr>
        <p:spPr>
          <a:xfrm>
            <a:off x="0" y="0"/>
            <a:ext cx="9144000" cy="1351294"/>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4" name="Marcador de fecha 3"/>
          <p:cNvSpPr>
            <a:spLocks noGrp="1"/>
          </p:cNvSpPr>
          <p:nvPr>
            <p:ph type="dt" sz="half" idx="10"/>
          </p:nvPr>
        </p:nvSpPr>
        <p:spPr/>
        <p:txBody>
          <a:bodyPr/>
          <a:lstStyle/>
          <a:p>
            <a:fld id="{84C1D52C-9431-5644-AED1-5F2D7AE8DD15}" type="datetimeFigureOut">
              <a:rPr lang="es-ES" smtClean="0"/>
              <a:t>04/02/2020</a:t>
            </a:fld>
            <a:endParaRPr lang="es-ES" dirty="0"/>
          </a:p>
        </p:txBody>
      </p:sp>
      <p:sp>
        <p:nvSpPr>
          <p:cNvPr id="7" name="Rectángulo 6"/>
          <p:cNvSpPr/>
          <p:nvPr userDrawn="1"/>
        </p:nvSpPr>
        <p:spPr>
          <a:xfrm flipV="1">
            <a:off x="0" y="6313419"/>
            <a:ext cx="9144000" cy="465202"/>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 name="Rectángulo 8"/>
          <p:cNvSpPr/>
          <p:nvPr userDrawn="1"/>
        </p:nvSpPr>
        <p:spPr>
          <a:xfrm rot="2736822">
            <a:off x="575940" y="1103933"/>
            <a:ext cx="494719" cy="494719"/>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4645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4C1D52C-9431-5644-AED1-5F2D7AE8DD15}" type="datetimeFigureOut">
              <a:rPr lang="es-ES" smtClean="0"/>
              <a:t>04/02/2020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61748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4C1D52C-9431-5644-AED1-5F2D7AE8DD15}" type="datetimeFigureOut">
              <a:rPr lang="es-ES" smtClean="0"/>
              <a:t>04/02/2020</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5618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4C1D52C-9431-5644-AED1-5F2D7AE8DD15}" type="datetimeFigureOut">
              <a:rPr lang="es-ES" smtClean="0"/>
              <a:t>04/02/2020</a:t>
            </a:fld>
            <a:endParaRPr lang="es-ES" dirty="0"/>
          </a:p>
        </p:txBody>
      </p:sp>
      <p:sp>
        <p:nvSpPr>
          <p:cNvPr id="5" name="Marcador de número de diapositiva 4"/>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77335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C1D52C-9431-5644-AED1-5F2D7AE8DD15}" type="datetimeFigureOut">
              <a:rPr lang="es-ES" smtClean="0"/>
              <a:t>04/02/2020</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92622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04/02/2020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95552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04/02/2020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49520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04/02/2020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76753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04/02/2020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11404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C1D52C-9431-5644-AED1-5F2D7AE8DD15}" type="datetimeFigureOut">
              <a:rPr lang="es-ES" smtClean="0"/>
              <a:t>04/02/2020</a:t>
            </a:fld>
            <a:endParaRPr lang="es-ES" dirty="0"/>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1839C9-794D-CA40-A982-3DF30676A5CE}" type="slidenum">
              <a:rPr lang="es-ES" smtClean="0"/>
              <a:t>‹Nº›</a:t>
            </a:fld>
            <a:endParaRPr lang="es-ES" dirty="0"/>
          </a:p>
        </p:txBody>
      </p:sp>
    </p:spTree>
    <p:extLst>
      <p:ext uri="{BB962C8B-B14F-4D97-AF65-F5344CB8AC3E}">
        <p14:creationId xmlns:p14="http://schemas.microsoft.com/office/powerpoint/2010/main" val="75304242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3"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3.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6.xml"/><Relationship Id="rId7" Type="http://schemas.openxmlformats.org/officeDocument/2006/relationships/hyperlink" Target="https://developer.mozilla.org/es/docs/CSS/Media_queries" TargetMode="External"/><Relationship Id="rId2" Type="http://schemas.openxmlformats.org/officeDocument/2006/relationships/slideLayout" Target="../slideLayouts/slideLayout10.xml"/><Relationship Id="rId1" Type="http://schemas.openxmlformats.org/officeDocument/2006/relationships/tags" Target="../tags/tag7.xml"/><Relationship Id="rId6" Type="http://schemas.openxmlformats.org/officeDocument/2006/relationships/hyperlink" Target="https://muumimuseo.fi/" TargetMode="External"/><Relationship Id="rId5" Type="http://schemas.openxmlformats.org/officeDocument/2006/relationships/hyperlink" Target="https://mediaqueri.e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8.xml"/><Relationship Id="rId6" Type="http://schemas.openxmlformats.org/officeDocument/2006/relationships/image" Target="../media/image8.svg"/><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4288043" y="2692794"/>
            <a:ext cx="4725328" cy="2677656"/>
          </a:xfrm>
          <a:prstGeom prst="rect">
            <a:avLst/>
          </a:prstGeom>
          <a:noFill/>
        </p:spPr>
        <p:txBody>
          <a:bodyPr wrap="square" rtlCol="0">
            <a:spAutoFit/>
          </a:bodyPr>
          <a:lstStyle/>
          <a:p>
            <a:pPr algn="just"/>
            <a:r>
              <a:rPr lang="es-CL" sz="2800" b="1" dirty="0">
                <a:solidFill>
                  <a:srgbClr val="49535F"/>
                </a:solidFill>
              </a:rPr>
              <a:t>Construir una página web </a:t>
            </a:r>
            <a:r>
              <a:rPr lang="es-CL" sz="2800" b="1" dirty="0" smtClean="0">
                <a:solidFill>
                  <a:srgbClr val="49535F"/>
                </a:solidFill>
              </a:rPr>
              <a:t>adaptativa </a:t>
            </a:r>
            <a:r>
              <a:rPr lang="es-CL" sz="2800" b="1" dirty="0">
                <a:solidFill>
                  <a:srgbClr val="49535F"/>
                </a:solidFill>
              </a:rPr>
              <a:t>básica utilizando HTML y CSS para que se adapte a distintos dispositivos acorde a las buenas prácticas de la industria </a:t>
            </a:r>
            <a:endParaRPr lang="es-ES_tradnl" sz="2800" b="1" dirty="0">
              <a:solidFill>
                <a:srgbClr val="49535F"/>
              </a:solidFill>
            </a:endParaRPr>
          </a:p>
        </p:txBody>
      </p:sp>
    </p:spTree>
    <p:custDataLst>
      <p:tags r:id="rId1"/>
    </p:custDataLst>
    <p:extLst>
      <p:ext uri="{BB962C8B-B14F-4D97-AF65-F5344CB8AC3E}">
        <p14:creationId xmlns:p14="http://schemas.microsoft.com/office/powerpoint/2010/main" val="158389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26880FD-E866-EF43-ACF5-135172B5A348}"/>
              </a:ext>
            </a:extLst>
          </p:cNvPr>
          <p:cNvSpPr txBox="1"/>
          <p:nvPr/>
        </p:nvSpPr>
        <p:spPr>
          <a:xfrm>
            <a:off x="1074828" y="-24025"/>
            <a:ext cx="3980498" cy="707886"/>
          </a:xfrm>
          <a:prstGeom prst="rect">
            <a:avLst/>
          </a:prstGeom>
          <a:noFill/>
        </p:spPr>
        <p:txBody>
          <a:bodyPr wrap="square" rtlCol="0">
            <a:spAutoFit/>
          </a:bodyPr>
          <a:lstStyle/>
          <a:p>
            <a:r>
              <a:rPr lang="es-ES" sz="4000" b="1" dirty="0">
                <a:solidFill>
                  <a:schemeClr val="bg1"/>
                </a:solidFill>
              </a:rPr>
              <a:t>MEDIA </a:t>
            </a:r>
            <a:r>
              <a:rPr lang="es-ES" sz="4000" b="1" dirty="0" smtClean="0">
                <a:solidFill>
                  <a:schemeClr val="bg1"/>
                </a:solidFill>
              </a:rPr>
              <a:t>QUERIES</a:t>
            </a:r>
            <a:endParaRPr lang="es-CL" sz="4000" b="1" dirty="0">
              <a:solidFill>
                <a:schemeClr val="bg1"/>
              </a:solidFill>
            </a:endParaRPr>
          </a:p>
        </p:txBody>
      </p:sp>
      <p:sp>
        <p:nvSpPr>
          <p:cNvPr id="7" name="CuadroTexto 6">
            <a:extLst>
              <a:ext uri="{FF2B5EF4-FFF2-40B4-BE49-F238E27FC236}">
                <a16:creationId xmlns:a16="http://schemas.microsoft.com/office/drawing/2014/main" id="{1C951417-A4CB-304A-A547-C71F40B53103}"/>
              </a:ext>
            </a:extLst>
          </p:cNvPr>
          <p:cNvSpPr txBox="1"/>
          <p:nvPr/>
        </p:nvSpPr>
        <p:spPr>
          <a:xfrm>
            <a:off x="458136" y="1010433"/>
            <a:ext cx="8227727" cy="3539430"/>
          </a:xfrm>
          <a:prstGeom prst="rect">
            <a:avLst/>
          </a:prstGeom>
          <a:noFill/>
        </p:spPr>
        <p:txBody>
          <a:bodyPr wrap="square" rtlCol="0">
            <a:spAutoFit/>
          </a:bodyPr>
          <a:lstStyle/>
          <a:p>
            <a:pPr algn="just"/>
            <a:r>
              <a:rPr lang="es-CL" sz="2800" dirty="0" smtClean="0"/>
              <a:t>	  Media </a:t>
            </a:r>
            <a:r>
              <a:rPr lang="es-CL" sz="2800" dirty="0"/>
              <a:t>queries es un módulo incluido en </a:t>
            </a:r>
            <a:r>
              <a:rPr lang="es-CL" sz="2800" b="1" dirty="0"/>
              <a:t>CSS3</a:t>
            </a:r>
            <a:r>
              <a:rPr lang="es-CL" sz="2800" dirty="0"/>
              <a:t> que permite definir </a:t>
            </a:r>
            <a:r>
              <a:rPr lang="es-CL" sz="2800" b="1" dirty="0" smtClean="0"/>
              <a:t>reglas </a:t>
            </a:r>
            <a:r>
              <a:rPr lang="es-CL" sz="2800" b="1" dirty="0"/>
              <a:t>CSS distintas</a:t>
            </a:r>
            <a:r>
              <a:rPr lang="es-CL" sz="2800" dirty="0"/>
              <a:t> para una misma página web </a:t>
            </a:r>
            <a:r>
              <a:rPr lang="es-CL" sz="2800" b="1" dirty="0"/>
              <a:t>dependiendo del tamaño de la pantalla del dispositivo</a:t>
            </a:r>
            <a:r>
              <a:rPr lang="es-CL" sz="2800" dirty="0"/>
              <a:t> desde donde se visite. Es una herramienta importantísima en el desarrollo de páginas web </a:t>
            </a:r>
            <a:r>
              <a:rPr lang="es-CL" sz="2800" dirty="0" smtClean="0"/>
              <a:t>adaptativas, </a:t>
            </a:r>
            <a:r>
              <a:rPr lang="es-CL" sz="2800" dirty="0"/>
              <a:t>en la que se basan los sistemas de grillas y kits de diseño web </a:t>
            </a:r>
            <a:r>
              <a:rPr lang="es-CL" sz="2800" dirty="0" smtClean="0"/>
              <a:t>adaptativo </a:t>
            </a:r>
            <a:r>
              <a:rPr lang="es-CL" sz="2800" dirty="0"/>
              <a:t>como </a:t>
            </a:r>
            <a:r>
              <a:rPr lang="es-CL" sz="2800" b="1" dirty="0">
                <a:solidFill>
                  <a:srgbClr val="0070C0"/>
                </a:solidFill>
              </a:rPr>
              <a:t>Flexbox Grid</a:t>
            </a:r>
            <a:r>
              <a:rPr lang="es-CL" sz="2800" dirty="0">
                <a:solidFill>
                  <a:srgbClr val="0070C0"/>
                </a:solidFill>
              </a:rPr>
              <a:t> </a:t>
            </a:r>
            <a:r>
              <a:rPr lang="es-CL" sz="2800" dirty="0"/>
              <a:t>revisado anteriormente</a:t>
            </a:r>
            <a:r>
              <a:rPr lang="es-CL" sz="2800" dirty="0" smtClean="0"/>
              <a:t>.</a:t>
            </a:r>
            <a:endParaRPr lang="es-ES" sz="3600" dirty="0"/>
          </a:p>
        </p:txBody>
      </p:sp>
      <p:pic>
        <p:nvPicPr>
          <p:cNvPr id="2" name="Imagen 1">
            <a:extLst>
              <a:ext uri="{FF2B5EF4-FFF2-40B4-BE49-F238E27FC236}">
                <a16:creationId xmlns:a16="http://schemas.microsoft.com/office/drawing/2014/main" id="{64B144AF-2B1E-F640-9F0C-48F1148ECA73}"/>
              </a:ext>
            </a:extLst>
          </p:cNvPr>
          <p:cNvPicPr>
            <a:picLocks noChangeAspect="1"/>
          </p:cNvPicPr>
          <p:nvPr/>
        </p:nvPicPr>
        <p:blipFill>
          <a:blip r:embed="rId5">
            <a:extLst>
              <a:ext uri="{BEBA8EAE-BF5A-486C-A8C5-ECC9F3942E4B}">
                <a14:imgProps xmlns:a14="http://schemas.microsoft.com/office/drawing/2010/main">
                  <a14:imgLayer r:embed="rId6">
                    <a14:imgEffect>
                      <a14:artisticMarker/>
                    </a14:imgEffect>
                    <a14:imgEffect>
                      <a14:sharpenSoften amount="46000"/>
                    </a14:imgEffect>
                  </a14:imgLayer>
                </a14:imgProps>
              </a:ext>
            </a:extLst>
          </a:blip>
          <a:stretch>
            <a:fillRect/>
          </a:stretch>
        </p:blipFill>
        <p:spPr>
          <a:xfrm>
            <a:off x="5460275" y="3977057"/>
            <a:ext cx="2739700" cy="2859862"/>
          </a:xfrm>
          <a:prstGeom prst="rect">
            <a:avLst/>
          </a:prstGeom>
          <a:ln cmpd="dbl">
            <a:solidFill>
              <a:schemeClr val="accent1">
                <a:shade val="50000"/>
              </a:schemeClr>
            </a:solidFill>
          </a:ln>
          <a:effectLst>
            <a:softEdge rad="139700"/>
          </a:effectLst>
        </p:spPr>
      </p:pic>
    </p:spTree>
    <p:custDataLst>
      <p:tags r:id="rId1"/>
    </p:custDataLst>
    <p:extLst>
      <p:ext uri="{BB962C8B-B14F-4D97-AF65-F5344CB8AC3E}">
        <p14:creationId xmlns:p14="http://schemas.microsoft.com/office/powerpoint/2010/main" val="175765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577BB27F-93A6-C942-B569-AE7161EB9B57}"/>
              </a:ext>
            </a:extLst>
          </p:cNvPr>
          <p:cNvSpPr/>
          <p:nvPr/>
        </p:nvSpPr>
        <p:spPr>
          <a:xfrm>
            <a:off x="404949" y="789392"/>
            <a:ext cx="8464730" cy="1200329"/>
          </a:xfrm>
          <a:prstGeom prst="rect">
            <a:avLst/>
          </a:prstGeom>
        </p:spPr>
        <p:txBody>
          <a:bodyPr wrap="square">
            <a:spAutoFit/>
          </a:bodyPr>
          <a:lstStyle/>
          <a:p>
            <a:pPr algn="just"/>
            <a:r>
              <a:rPr lang="es-CL" sz="2400" dirty="0"/>
              <a:t> </a:t>
            </a:r>
            <a:r>
              <a:rPr lang="es-CL" sz="2400" dirty="0" smtClean="0"/>
              <a:t>	Una </a:t>
            </a:r>
            <a:r>
              <a:rPr lang="es-CL" sz="2400" dirty="0"/>
              <a:t>vez identificados los </a:t>
            </a:r>
            <a:r>
              <a:rPr lang="es-CL" sz="2400" b="1" dirty="0">
                <a:solidFill>
                  <a:srgbClr val="FF0000"/>
                </a:solidFill>
              </a:rPr>
              <a:t>puntos de quiebre</a:t>
            </a:r>
            <a:r>
              <a:rPr lang="es-CL" sz="2400" dirty="0"/>
              <a:t>, escribiremos </a:t>
            </a:r>
            <a:r>
              <a:rPr lang="es-CL" sz="2400" b="1" dirty="0"/>
              <a:t>reglas CSS </a:t>
            </a:r>
            <a:r>
              <a:rPr lang="es-CL" sz="2400" dirty="0"/>
              <a:t>diferentes </a:t>
            </a:r>
            <a:r>
              <a:rPr lang="es-CL" sz="2400" b="1" dirty="0"/>
              <a:t>para cada sección</a:t>
            </a:r>
            <a:r>
              <a:rPr lang="es-CL" sz="2400" dirty="0"/>
              <a:t> de la página de acuerdo con el tamaño de pantalla en que el diseño requiere cambiar.</a:t>
            </a:r>
            <a:endParaRPr lang="es-ES" sz="2400" dirty="0"/>
          </a:p>
        </p:txBody>
      </p:sp>
      <p:pic>
        <p:nvPicPr>
          <p:cNvPr id="14" name="Imagen 13">
            <a:extLst>
              <a:ext uri="{FF2B5EF4-FFF2-40B4-BE49-F238E27FC236}">
                <a16:creationId xmlns:a16="http://schemas.microsoft.com/office/drawing/2014/main" id="{084A1A1D-06E7-EA42-9B4F-6E4234852A5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3680"/>
          <a:stretch/>
        </p:blipFill>
        <p:spPr>
          <a:xfrm>
            <a:off x="8643" y="3095530"/>
            <a:ext cx="3610012" cy="2025109"/>
          </a:xfrm>
          <a:prstGeom prst="rect">
            <a:avLst/>
          </a:prstGeom>
        </p:spPr>
      </p:pic>
      <p:sp>
        <p:nvSpPr>
          <p:cNvPr id="7" name="CuadroTexto 6">
            <a:extLst>
              <a:ext uri="{FF2B5EF4-FFF2-40B4-BE49-F238E27FC236}">
                <a16:creationId xmlns:a16="http://schemas.microsoft.com/office/drawing/2014/main" id="{E26880FD-E866-EF43-ACF5-135172B5A348}"/>
              </a:ext>
            </a:extLst>
          </p:cNvPr>
          <p:cNvSpPr txBox="1"/>
          <p:nvPr/>
        </p:nvSpPr>
        <p:spPr>
          <a:xfrm>
            <a:off x="1074828" y="-24025"/>
            <a:ext cx="3980498" cy="707886"/>
          </a:xfrm>
          <a:prstGeom prst="rect">
            <a:avLst/>
          </a:prstGeom>
          <a:noFill/>
        </p:spPr>
        <p:txBody>
          <a:bodyPr wrap="square" rtlCol="0">
            <a:spAutoFit/>
          </a:bodyPr>
          <a:lstStyle/>
          <a:p>
            <a:r>
              <a:rPr lang="es-ES" sz="4000" b="1" dirty="0">
                <a:solidFill>
                  <a:schemeClr val="bg1"/>
                </a:solidFill>
              </a:rPr>
              <a:t>MEDIA </a:t>
            </a:r>
            <a:r>
              <a:rPr lang="es-ES" sz="4000" b="1" dirty="0" smtClean="0">
                <a:solidFill>
                  <a:schemeClr val="bg1"/>
                </a:solidFill>
              </a:rPr>
              <a:t>QUERIES</a:t>
            </a:r>
            <a:endParaRPr lang="es-CL" sz="4000" b="1" dirty="0">
              <a:solidFill>
                <a:schemeClr val="bg1"/>
              </a:solidFill>
            </a:endParaRPr>
          </a:p>
        </p:txBody>
      </p:sp>
      <p:pic>
        <p:nvPicPr>
          <p:cNvPr id="2" name="Imagen 1"/>
          <p:cNvPicPr>
            <a:picLocks noChangeAspect="1"/>
          </p:cNvPicPr>
          <p:nvPr/>
        </p:nvPicPr>
        <p:blipFill>
          <a:blip r:embed="rId6"/>
          <a:stretch>
            <a:fillRect/>
          </a:stretch>
        </p:blipFill>
        <p:spPr>
          <a:xfrm>
            <a:off x="3805053" y="1989720"/>
            <a:ext cx="5169128" cy="4868279"/>
          </a:xfrm>
          <a:prstGeom prst="rect">
            <a:avLst/>
          </a:prstGeom>
        </p:spPr>
      </p:pic>
    </p:spTree>
    <p:custDataLst>
      <p:tags r:id="rId1"/>
    </p:custDataLst>
    <p:extLst>
      <p:ext uri="{BB962C8B-B14F-4D97-AF65-F5344CB8AC3E}">
        <p14:creationId xmlns:p14="http://schemas.microsoft.com/office/powerpoint/2010/main" val="217178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9" name="Marcador de contenido 1">
            <a:extLst>
              <a:ext uri="{FF2B5EF4-FFF2-40B4-BE49-F238E27FC236}">
                <a16:creationId xmlns:a16="http://schemas.microsoft.com/office/drawing/2014/main" id="{FA422399-9B3D-5240-8BA2-BFD04B934DCF}"/>
              </a:ext>
            </a:extLst>
          </p:cNvPr>
          <p:cNvSpPr txBox="1">
            <a:spLocks/>
          </p:cNvSpPr>
          <p:nvPr/>
        </p:nvSpPr>
        <p:spPr>
          <a:xfrm>
            <a:off x="500063" y="1487837"/>
            <a:ext cx="8205025" cy="453204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endParaRPr lang="es-CL" sz="1800" b="1"/>
          </a:p>
          <a:p>
            <a:pPr marL="0" indent="0" algn="just">
              <a:lnSpc>
                <a:spcPct val="100000"/>
              </a:lnSpc>
              <a:buNone/>
            </a:pPr>
            <a:endParaRPr lang="es-CL" sz="1800"/>
          </a:p>
          <a:p>
            <a:pPr marL="0" indent="0" algn="just">
              <a:lnSpc>
                <a:spcPct val="100000"/>
              </a:lnSpc>
              <a:buNone/>
            </a:pPr>
            <a:endParaRPr lang="es-CL" sz="1800"/>
          </a:p>
          <a:p>
            <a:pPr marL="0" indent="0" algn="just">
              <a:lnSpc>
                <a:spcPct val="100000"/>
              </a:lnSpc>
              <a:buNone/>
            </a:pPr>
            <a:endParaRPr lang="es-CL" sz="2000"/>
          </a:p>
          <a:p>
            <a:pPr marL="0" indent="0" algn="just">
              <a:lnSpc>
                <a:spcPct val="100000"/>
              </a:lnSpc>
              <a:buNone/>
            </a:pPr>
            <a:endParaRPr lang="es-CL" sz="2000"/>
          </a:p>
          <a:p>
            <a:pPr marL="0" indent="0" algn="just">
              <a:lnSpc>
                <a:spcPct val="100000"/>
              </a:lnSpc>
              <a:buNone/>
            </a:pPr>
            <a:r>
              <a:rPr lang="es-CL" sz="2000"/>
              <a:t> </a:t>
            </a:r>
            <a:endParaRPr lang="es-ES" sz="2000" dirty="0"/>
          </a:p>
          <a:p>
            <a:pPr marL="0" indent="0" algn="just">
              <a:lnSpc>
                <a:spcPct val="100000"/>
              </a:lnSpc>
              <a:buNone/>
            </a:pPr>
            <a:endParaRPr lang="es-ES" sz="2000" dirty="0"/>
          </a:p>
        </p:txBody>
      </p:sp>
      <p:sp>
        <p:nvSpPr>
          <p:cNvPr id="8" name="Rectángulo 7">
            <a:extLst>
              <a:ext uri="{FF2B5EF4-FFF2-40B4-BE49-F238E27FC236}">
                <a16:creationId xmlns:a16="http://schemas.microsoft.com/office/drawing/2014/main" id="{577BB27F-93A6-C942-B569-AE7161EB9B57}"/>
              </a:ext>
            </a:extLst>
          </p:cNvPr>
          <p:cNvSpPr/>
          <p:nvPr/>
        </p:nvSpPr>
        <p:spPr>
          <a:xfrm>
            <a:off x="248194" y="775302"/>
            <a:ext cx="8438605" cy="3539430"/>
          </a:xfrm>
          <a:prstGeom prst="rect">
            <a:avLst/>
          </a:prstGeom>
        </p:spPr>
        <p:txBody>
          <a:bodyPr wrap="square">
            <a:spAutoFit/>
          </a:bodyPr>
          <a:lstStyle/>
          <a:p>
            <a:pPr algn="just"/>
            <a:r>
              <a:rPr lang="es-CL" sz="2400" dirty="0"/>
              <a:t> </a:t>
            </a:r>
            <a:r>
              <a:rPr lang="es-CL" sz="2400" dirty="0" smtClean="0"/>
              <a:t>		</a:t>
            </a:r>
            <a:r>
              <a:rPr lang="es-CL" sz="3200" b="1" dirty="0" smtClean="0"/>
              <a:t>¿</a:t>
            </a:r>
            <a:r>
              <a:rPr lang="es-CL" sz="3200" b="1" dirty="0"/>
              <a:t>Cómo se usa</a:t>
            </a:r>
            <a:r>
              <a:rPr lang="es-CL" sz="3200" b="1" dirty="0" smtClean="0"/>
              <a:t>?</a:t>
            </a:r>
            <a:endParaRPr lang="es-CL" sz="2400" dirty="0"/>
          </a:p>
          <a:p>
            <a:pPr algn="just"/>
            <a:r>
              <a:rPr lang="es-CL" sz="2400" dirty="0"/>
              <a:t>Para utilizar media queries es necesario identificar los </a:t>
            </a:r>
            <a:r>
              <a:rPr lang="es-CL" sz="2400" b="1" dirty="0">
                <a:solidFill>
                  <a:srgbClr val="FF0000"/>
                </a:solidFill>
              </a:rPr>
              <a:t>puntos de </a:t>
            </a:r>
            <a:r>
              <a:rPr lang="es-CL" sz="2400" b="1" dirty="0" smtClean="0">
                <a:solidFill>
                  <a:srgbClr val="FF0000"/>
                </a:solidFill>
              </a:rPr>
              <a:t>quiebre</a:t>
            </a:r>
            <a:r>
              <a:rPr lang="es-CL" sz="2400" dirty="0"/>
              <a:t> </a:t>
            </a:r>
            <a:r>
              <a:rPr lang="es-CL" sz="2400" dirty="0" smtClean="0"/>
              <a:t>que </a:t>
            </a:r>
            <a:r>
              <a:rPr lang="es-CL" sz="2400" dirty="0"/>
              <a:t>tendrá el diseño de la </a:t>
            </a:r>
            <a:r>
              <a:rPr lang="es-CL" sz="2400" dirty="0" smtClean="0"/>
              <a:t>página, es </a:t>
            </a:r>
            <a:r>
              <a:rPr lang="es-CL" sz="2400" dirty="0"/>
              <a:t>decir, </a:t>
            </a:r>
            <a:r>
              <a:rPr lang="es-CL" sz="2400" b="1" dirty="0"/>
              <a:t>en </a:t>
            </a:r>
            <a:r>
              <a:rPr lang="es-CL" sz="2400" b="1" dirty="0" smtClean="0">
                <a:solidFill>
                  <a:srgbClr val="FF0000"/>
                </a:solidFill>
              </a:rPr>
              <a:t>qué tamaños</a:t>
            </a:r>
            <a:r>
              <a:rPr lang="es-CL" sz="2400" b="1" dirty="0" smtClean="0"/>
              <a:t> de </a:t>
            </a:r>
            <a:r>
              <a:rPr lang="es-CL" sz="2400" b="1" dirty="0"/>
              <a:t>pantalla la estructura de la página </a:t>
            </a:r>
            <a:r>
              <a:rPr lang="es-CL" sz="2400" b="1" dirty="0">
                <a:solidFill>
                  <a:srgbClr val="FF0000"/>
                </a:solidFill>
              </a:rPr>
              <a:t>se </a:t>
            </a:r>
            <a:r>
              <a:rPr lang="es-CL" sz="2400" b="1" dirty="0" smtClean="0">
                <a:solidFill>
                  <a:srgbClr val="FF0000"/>
                </a:solidFill>
              </a:rPr>
              <a:t>modifica</a:t>
            </a:r>
            <a:r>
              <a:rPr lang="es-CL" sz="2400" dirty="0"/>
              <a:t>, siendo necesaria una nueva regla CSS.</a:t>
            </a:r>
          </a:p>
          <a:p>
            <a:pPr algn="just"/>
            <a:r>
              <a:rPr lang="es-CL" sz="2400" dirty="0"/>
              <a:t>En la imagen, podemos ver que existe un punto de quiebre en el diseño desde el tamaño de la pantalla pequeño al mediano, donde los espacios apilados de color azul se convierten en una sola fila cuando se visualiza desde un dispositivo del tamaño de un Tablet</a:t>
            </a:r>
            <a:r>
              <a:rPr lang="es-CL" sz="2400" dirty="0" smtClean="0"/>
              <a:t>.</a:t>
            </a:r>
            <a:endParaRPr lang="es-ES" sz="2400" dirty="0"/>
          </a:p>
        </p:txBody>
      </p:sp>
      <p:pic>
        <p:nvPicPr>
          <p:cNvPr id="17" name="Imagen 16">
            <a:extLst>
              <a:ext uri="{FF2B5EF4-FFF2-40B4-BE49-F238E27FC236}">
                <a16:creationId xmlns:a16="http://schemas.microsoft.com/office/drawing/2014/main" id="{39395A39-A444-6348-A080-F86C9813B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49" y="4376057"/>
            <a:ext cx="7845072" cy="2356356"/>
          </a:xfrm>
          <a:prstGeom prst="rect">
            <a:avLst/>
          </a:prstGeom>
        </p:spPr>
      </p:pic>
      <p:sp>
        <p:nvSpPr>
          <p:cNvPr id="6" name="CuadroTexto 5">
            <a:extLst>
              <a:ext uri="{FF2B5EF4-FFF2-40B4-BE49-F238E27FC236}">
                <a16:creationId xmlns:a16="http://schemas.microsoft.com/office/drawing/2014/main" id="{E26880FD-E866-EF43-ACF5-135172B5A348}"/>
              </a:ext>
            </a:extLst>
          </p:cNvPr>
          <p:cNvSpPr txBox="1"/>
          <p:nvPr/>
        </p:nvSpPr>
        <p:spPr>
          <a:xfrm>
            <a:off x="1074828" y="-24025"/>
            <a:ext cx="3980498" cy="707886"/>
          </a:xfrm>
          <a:prstGeom prst="rect">
            <a:avLst/>
          </a:prstGeom>
          <a:noFill/>
        </p:spPr>
        <p:txBody>
          <a:bodyPr wrap="square" rtlCol="0">
            <a:spAutoFit/>
          </a:bodyPr>
          <a:lstStyle/>
          <a:p>
            <a:r>
              <a:rPr lang="es-ES" sz="4000" b="1" dirty="0">
                <a:solidFill>
                  <a:schemeClr val="bg1"/>
                </a:solidFill>
              </a:rPr>
              <a:t>MEDIA </a:t>
            </a:r>
            <a:r>
              <a:rPr lang="es-ES" sz="4000" b="1" dirty="0" smtClean="0">
                <a:solidFill>
                  <a:schemeClr val="bg1"/>
                </a:solidFill>
              </a:rPr>
              <a:t>QUERIES</a:t>
            </a:r>
            <a:endParaRPr lang="es-CL" sz="4000" b="1" dirty="0">
              <a:solidFill>
                <a:schemeClr val="bg1"/>
              </a:solidFill>
            </a:endParaRPr>
          </a:p>
        </p:txBody>
      </p:sp>
    </p:spTree>
    <p:custDataLst>
      <p:tags r:id="rId1"/>
    </p:custDataLst>
    <p:extLst>
      <p:ext uri="{BB962C8B-B14F-4D97-AF65-F5344CB8AC3E}">
        <p14:creationId xmlns:p14="http://schemas.microsoft.com/office/powerpoint/2010/main" val="239499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2CA8F160-4F42-1641-A1F3-451E3F923F4B}"/>
              </a:ext>
            </a:extLst>
          </p:cNvPr>
          <p:cNvSpPr txBox="1"/>
          <p:nvPr/>
        </p:nvSpPr>
        <p:spPr>
          <a:xfrm>
            <a:off x="35525" y="1591741"/>
            <a:ext cx="2649668" cy="3785652"/>
          </a:xfrm>
          <a:prstGeom prst="rect">
            <a:avLst/>
          </a:prstGeom>
          <a:noFill/>
        </p:spPr>
        <p:txBody>
          <a:bodyPr wrap="square" rtlCol="0">
            <a:spAutoFit/>
          </a:bodyPr>
          <a:lstStyle/>
          <a:p>
            <a:pPr algn="just"/>
            <a:r>
              <a:rPr lang="es-CL" sz="2400" dirty="0" smtClean="0"/>
              <a:t>Las </a:t>
            </a:r>
            <a:r>
              <a:rPr lang="es-CL" sz="2400" dirty="0"/>
              <a:t>media queries se componen de un </a:t>
            </a:r>
            <a:r>
              <a:rPr lang="es-CL" sz="2400" b="1" dirty="0"/>
              <a:t>media type</a:t>
            </a:r>
            <a:r>
              <a:rPr lang="es-CL" sz="2400" dirty="0"/>
              <a:t> y </a:t>
            </a:r>
            <a:r>
              <a:rPr lang="es-CL" sz="2400" b="1" dirty="0"/>
              <a:t>expresiones </a:t>
            </a:r>
            <a:r>
              <a:rPr lang="es-CL" sz="2400" dirty="0"/>
              <a:t>que evalúan características de la pantalla que está mostrando el contenido</a:t>
            </a:r>
            <a:r>
              <a:rPr lang="es-CL" sz="2400" b="1" dirty="0"/>
              <a:t> </a:t>
            </a:r>
            <a:r>
              <a:rPr lang="es-CL" sz="2400" dirty="0" smtClean="0"/>
              <a:t>como </a:t>
            </a:r>
            <a:r>
              <a:rPr lang="es-CL" sz="2400" b="1" dirty="0" smtClean="0">
                <a:solidFill>
                  <a:srgbClr val="FF0000"/>
                </a:solidFill>
              </a:rPr>
              <a:t>verdadero </a:t>
            </a:r>
            <a:r>
              <a:rPr lang="es-CL" sz="2400" b="1" dirty="0">
                <a:solidFill>
                  <a:srgbClr val="FF0000"/>
                </a:solidFill>
              </a:rPr>
              <a:t>o </a:t>
            </a:r>
            <a:r>
              <a:rPr lang="es-CL" sz="2400" b="1" dirty="0" smtClean="0">
                <a:solidFill>
                  <a:srgbClr val="FF0000"/>
                </a:solidFill>
              </a:rPr>
              <a:t>falso</a:t>
            </a:r>
            <a:endParaRPr lang="es-ES" sz="2400" b="1" dirty="0">
              <a:solidFill>
                <a:srgbClr val="FF0000"/>
              </a:solidFill>
            </a:endParaRPr>
          </a:p>
        </p:txBody>
      </p:sp>
      <p:sp>
        <p:nvSpPr>
          <p:cNvPr id="2" name="Rectángulo 1">
            <a:extLst>
              <a:ext uri="{FF2B5EF4-FFF2-40B4-BE49-F238E27FC236}">
                <a16:creationId xmlns:a16="http://schemas.microsoft.com/office/drawing/2014/main" id="{E1F942F8-E6E7-4B4B-8F20-8C95C663F1B9}"/>
              </a:ext>
            </a:extLst>
          </p:cNvPr>
          <p:cNvSpPr/>
          <p:nvPr/>
        </p:nvSpPr>
        <p:spPr>
          <a:xfrm>
            <a:off x="1061765" y="824893"/>
            <a:ext cx="1649554" cy="646331"/>
          </a:xfrm>
          <a:prstGeom prst="rect">
            <a:avLst/>
          </a:prstGeom>
        </p:spPr>
        <p:txBody>
          <a:bodyPr wrap="none">
            <a:spAutoFit/>
          </a:bodyPr>
          <a:lstStyle/>
          <a:p>
            <a:r>
              <a:rPr lang="es-CL" sz="3600" b="1" dirty="0"/>
              <a:t>Sintaxis</a:t>
            </a:r>
            <a:endParaRPr lang="es-ES_tradnl" sz="3600" dirty="0"/>
          </a:p>
        </p:txBody>
      </p:sp>
      <p:sp>
        <p:nvSpPr>
          <p:cNvPr id="8" name="CuadroTexto 7">
            <a:extLst>
              <a:ext uri="{FF2B5EF4-FFF2-40B4-BE49-F238E27FC236}">
                <a16:creationId xmlns:a16="http://schemas.microsoft.com/office/drawing/2014/main" id="{E26880FD-E866-EF43-ACF5-135172B5A348}"/>
              </a:ext>
            </a:extLst>
          </p:cNvPr>
          <p:cNvSpPr txBox="1"/>
          <p:nvPr/>
        </p:nvSpPr>
        <p:spPr>
          <a:xfrm>
            <a:off x="1074828" y="-24025"/>
            <a:ext cx="3980498" cy="707886"/>
          </a:xfrm>
          <a:prstGeom prst="rect">
            <a:avLst/>
          </a:prstGeom>
          <a:noFill/>
        </p:spPr>
        <p:txBody>
          <a:bodyPr wrap="square" rtlCol="0">
            <a:spAutoFit/>
          </a:bodyPr>
          <a:lstStyle/>
          <a:p>
            <a:r>
              <a:rPr lang="es-ES" sz="4000" b="1" dirty="0">
                <a:solidFill>
                  <a:schemeClr val="bg1"/>
                </a:solidFill>
              </a:rPr>
              <a:t>MEDIA </a:t>
            </a:r>
            <a:r>
              <a:rPr lang="es-ES" sz="4000" b="1" dirty="0" smtClean="0">
                <a:solidFill>
                  <a:schemeClr val="bg1"/>
                </a:solidFill>
              </a:rPr>
              <a:t>QUERIES</a:t>
            </a:r>
            <a:endParaRPr lang="es-CL" sz="4000" b="1" dirty="0">
              <a:solidFill>
                <a:schemeClr val="bg1"/>
              </a:solidFill>
            </a:endParaRPr>
          </a:p>
        </p:txBody>
      </p:sp>
      <p:pic>
        <p:nvPicPr>
          <p:cNvPr id="3" name="Imagen 2"/>
          <p:cNvPicPr>
            <a:picLocks noChangeAspect="1"/>
          </p:cNvPicPr>
          <p:nvPr/>
        </p:nvPicPr>
        <p:blipFill>
          <a:blip r:embed="rId5"/>
          <a:stretch>
            <a:fillRect/>
          </a:stretch>
        </p:blipFill>
        <p:spPr>
          <a:xfrm>
            <a:off x="2711319" y="683860"/>
            <a:ext cx="6432181" cy="4818371"/>
          </a:xfrm>
          <a:prstGeom prst="rect">
            <a:avLst/>
          </a:prstGeom>
        </p:spPr>
      </p:pic>
      <p:sp>
        <p:nvSpPr>
          <p:cNvPr id="4" name="Rectángulo 3"/>
          <p:cNvSpPr/>
          <p:nvPr/>
        </p:nvSpPr>
        <p:spPr>
          <a:xfrm>
            <a:off x="2711320" y="5462832"/>
            <a:ext cx="6432182" cy="1384995"/>
          </a:xfrm>
          <a:prstGeom prst="rect">
            <a:avLst/>
          </a:prstGeom>
        </p:spPr>
        <p:txBody>
          <a:bodyPr wrap="square">
            <a:spAutoFit/>
          </a:bodyPr>
          <a:lstStyle/>
          <a:p>
            <a:pPr algn="just"/>
            <a:r>
              <a:rPr lang="es-CL" sz="2800" dirty="0" smtClean="0"/>
              <a:t>Si la ventana mide </a:t>
            </a:r>
            <a:r>
              <a:rPr lang="es-CL" sz="2800" b="1" dirty="0" smtClean="0">
                <a:solidFill>
                  <a:srgbClr val="FF0000"/>
                </a:solidFill>
              </a:rPr>
              <a:t>mínimo 500px</a:t>
            </a:r>
            <a:r>
              <a:rPr lang="es-CL" sz="2800" dirty="0" smtClean="0">
                <a:solidFill>
                  <a:srgbClr val="FF0000"/>
                </a:solidFill>
              </a:rPr>
              <a:t> </a:t>
            </a:r>
            <a:r>
              <a:rPr lang="es-CL" sz="2800" b="1" dirty="0">
                <a:solidFill>
                  <a:srgbClr val="FF0000"/>
                </a:solidFill>
              </a:rPr>
              <a:t>y</a:t>
            </a:r>
            <a:r>
              <a:rPr lang="es-CL" sz="2800" dirty="0">
                <a:solidFill>
                  <a:srgbClr val="FF0000"/>
                </a:solidFill>
              </a:rPr>
              <a:t> </a:t>
            </a:r>
            <a:r>
              <a:rPr lang="es-CL" sz="2800" b="1" dirty="0">
                <a:solidFill>
                  <a:srgbClr val="FF0000"/>
                </a:solidFill>
              </a:rPr>
              <a:t>máximo 900px</a:t>
            </a:r>
            <a:r>
              <a:rPr lang="es-CL" sz="2800" dirty="0"/>
              <a:t>, la clase </a:t>
            </a:r>
            <a:r>
              <a:rPr lang="es-CL" sz="2800" b="1" dirty="0"/>
              <a:t>.col</a:t>
            </a:r>
            <a:r>
              <a:rPr lang="es-CL" sz="2800" dirty="0"/>
              <a:t> </a:t>
            </a:r>
            <a:r>
              <a:rPr lang="es-CL" sz="2800" dirty="0" smtClean="0"/>
              <a:t>se reemplaza por la que está dentro de </a:t>
            </a:r>
            <a:r>
              <a:rPr lang="es-CL" sz="2800" b="1" dirty="0" smtClean="0">
                <a:solidFill>
                  <a:srgbClr val="FF00FF"/>
                </a:solidFill>
              </a:rPr>
              <a:t>@media </a:t>
            </a:r>
            <a:r>
              <a:rPr lang="es-CL" sz="2800" dirty="0"/>
              <a:t> </a:t>
            </a:r>
            <a:endParaRPr lang="es-ES" sz="2800" dirty="0"/>
          </a:p>
        </p:txBody>
      </p:sp>
    </p:spTree>
    <p:custDataLst>
      <p:tags r:id="rId1"/>
    </p:custDataLst>
    <p:extLst>
      <p:ext uri="{BB962C8B-B14F-4D97-AF65-F5344CB8AC3E}">
        <p14:creationId xmlns:p14="http://schemas.microsoft.com/office/powerpoint/2010/main" val="355917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9" name="Marcador de contenido 1">
            <a:extLst>
              <a:ext uri="{FF2B5EF4-FFF2-40B4-BE49-F238E27FC236}">
                <a16:creationId xmlns:a16="http://schemas.microsoft.com/office/drawing/2014/main" id="{FA422399-9B3D-5240-8BA2-BFD04B934DCF}"/>
              </a:ext>
            </a:extLst>
          </p:cNvPr>
          <p:cNvSpPr txBox="1">
            <a:spLocks/>
          </p:cNvSpPr>
          <p:nvPr/>
        </p:nvSpPr>
        <p:spPr>
          <a:xfrm>
            <a:off x="500063" y="1487837"/>
            <a:ext cx="8205025" cy="453204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endParaRPr lang="es-CL" sz="1800" b="1"/>
          </a:p>
          <a:p>
            <a:pPr marL="0" indent="0" algn="just">
              <a:lnSpc>
                <a:spcPct val="100000"/>
              </a:lnSpc>
              <a:buNone/>
            </a:pPr>
            <a:endParaRPr lang="es-CL" sz="1800"/>
          </a:p>
          <a:p>
            <a:pPr marL="0" indent="0" algn="just">
              <a:lnSpc>
                <a:spcPct val="100000"/>
              </a:lnSpc>
              <a:buNone/>
            </a:pPr>
            <a:endParaRPr lang="es-CL" sz="1800"/>
          </a:p>
          <a:p>
            <a:pPr marL="0" indent="0" algn="just">
              <a:lnSpc>
                <a:spcPct val="100000"/>
              </a:lnSpc>
              <a:buNone/>
            </a:pPr>
            <a:endParaRPr lang="es-CL" sz="2000"/>
          </a:p>
          <a:p>
            <a:pPr marL="0" indent="0" algn="just">
              <a:lnSpc>
                <a:spcPct val="100000"/>
              </a:lnSpc>
              <a:buNone/>
            </a:pPr>
            <a:endParaRPr lang="es-CL" sz="2000"/>
          </a:p>
          <a:p>
            <a:pPr marL="0" indent="0" algn="just">
              <a:lnSpc>
                <a:spcPct val="100000"/>
              </a:lnSpc>
              <a:buNone/>
            </a:pPr>
            <a:r>
              <a:rPr lang="es-CL" sz="2000"/>
              <a:t> </a:t>
            </a:r>
            <a:endParaRPr lang="es-ES" sz="2000" dirty="0"/>
          </a:p>
          <a:p>
            <a:pPr marL="0" indent="0" algn="just">
              <a:lnSpc>
                <a:spcPct val="100000"/>
              </a:lnSpc>
              <a:buNone/>
            </a:pPr>
            <a:endParaRPr lang="es-ES" sz="2000" dirty="0"/>
          </a:p>
        </p:txBody>
      </p:sp>
      <p:sp>
        <p:nvSpPr>
          <p:cNvPr id="7" name="CuadroTexto 6">
            <a:extLst>
              <a:ext uri="{FF2B5EF4-FFF2-40B4-BE49-F238E27FC236}">
                <a16:creationId xmlns:a16="http://schemas.microsoft.com/office/drawing/2014/main" id="{2CA8F160-4F42-1641-A1F3-451E3F923F4B}"/>
              </a:ext>
            </a:extLst>
          </p:cNvPr>
          <p:cNvSpPr txBox="1"/>
          <p:nvPr/>
        </p:nvSpPr>
        <p:spPr>
          <a:xfrm>
            <a:off x="223747" y="1229442"/>
            <a:ext cx="8783782" cy="2554545"/>
          </a:xfrm>
          <a:prstGeom prst="rect">
            <a:avLst/>
          </a:prstGeom>
          <a:noFill/>
        </p:spPr>
        <p:txBody>
          <a:bodyPr wrap="square" rtlCol="0">
            <a:spAutoFit/>
          </a:bodyPr>
          <a:lstStyle/>
          <a:p>
            <a:pPr algn="just"/>
            <a:r>
              <a:rPr lang="es-CL" sz="2400" dirty="0"/>
              <a:t>Puedes revisar otros ejemplos en:   </a:t>
            </a:r>
            <a:r>
              <a:rPr lang="es-CL" sz="2800" dirty="0">
                <a:hlinkClick r:id="rId5"/>
              </a:rPr>
              <a:t>https://mediaqueri.es</a:t>
            </a:r>
            <a:r>
              <a:rPr lang="es-CL" sz="2800" dirty="0" smtClean="0">
                <a:hlinkClick r:id="rId5"/>
              </a:rPr>
              <a:t>/</a:t>
            </a:r>
            <a:endParaRPr lang="es-CL" sz="2800" dirty="0" smtClean="0"/>
          </a:p>
          <a:p>
            <a:pPr algn="just"/>
            <a:endParaRPr lang="es-CL" sz="2800" dirty="0"/>
          </a:p>
          <a:p>
            <a:pPr algn="just"/>
            <a:r>
              <a:rPr lang="es-CL" sz="2400" dirty="0"/>
              <a:t>Sitio del video :  </a:t>
            </a:r>
            <a:r>
              <a:rPr lang="es-CL" sz="2800" dirty="0">
                <a:hlinkClick r:id="rId6"/>
              </a:rPr>
              <a:t>https://muumimuseo.fi/</a:t>
            </a:r>
            <a:endParaRPr lang="es-CL" sz="2800" dirty="0"/>
          </a:p>
          <a:p>
            <a:pPr algn="just"/>
            <a:endParaRPr lang="es-CL" sz="2400" dirty="0" smtClean="0"/>
          </a:p>
          <a:p>
            <a:pPr algn="just"/>
            <a:r>
              <a:rPr lang="es-CL" sz="2400" dirty="0" smtClean="0"/>
              <a:t>Material </a:t>
            </a:r>
            <a:r>
              <a:rPr lang="es-CL" sz="2400" dirty="0"/>
              <a:t>complementario: </a:t>
            </a:r>
            <a:endParaRPr lang="es-CL" sz="2400" dirty="0" smtClean="0"/>
          </a:p>
          <a:p>
            <a:pPr algn="just"/>
            <a:r>
              <a:rPr lang="es-CL" sz="2800" dirty="0" smtClean="0">
                <a:hlinkClick r:id="rId7"/>
              </a:rPr>
              <a:t>https</a:t>
            </a:r>
            <a:r>
              <a:rPr lang="es-CL" sz="2800" dirty="0">
                <a:hlinkClick r:id="rId7"/>
              </a:rPr>
              <a:t>://</a:t>
            </a:r>
            <a:r>
              <a:rPr lang="es-CL" sz="2800" dirty="0" smtClean="0">
                <a:hlinkClick r:id="rId7"/>
              </a:rPr>
              <a:t>developer.mozilla.org/es/docs/CSS/Media_queries</a:t>
            </a:r>
            <a:r>
              <a:rPr lang="es-CL" sz="2400" dirty="0"/>
              <a:t> </a:t>
            </a:r>
            <a:endParaRPr lang="es-ES" sz="2400" dirty="0"/>
          </a:p>
        </p:txBody>
      </p:sp>
      <p:pic>
        <p:nvPicPr>
          <p:cNvPr id="2" name="Imagen 1">
            <a:extLst>
              <a:ext uri="{FF2B5EF4-FFF2-40B4-BE49-F238E27FC236}">
                <a16:creationId xmlns:a16="http://schemas.microsoft.com/office/drawing/2014/main" id="{4CA5D739-6D10-584D-924E-97FBB199E0E7}"/>
              </a:ext>
            </a:extLst>
          </p:cNvPr>
          <p:cNvPicPr>
            <a:picLocks noChangeAspect="1"/>
          </p:cNvPicPr>
          <p:nvPr/>
        </p:nvPicPr>
        <p:blipFill>
          <a:blip r:embed="rId8"/>
          <a:stretch>
            <a:fillRect/>
          </a:stretch>
        </p:blipFill>
        <p:spPr>
          <a:xfrm>
            <a:off x="2206057" y="3965063"/>
            <a:ext cx="4612754" cy="2892937"/>
          </a:xfrm>
          <a:prstGeom prst="rect">
            <a:avLst/>
          </a:prstGeom>
        </p:spPr>
      </p:pic>
      <p:sp>
        <p:nvSpPr>
          <p:cNvPr id="8" name="CuadroTexto 7">
            <a:extLst>
              <a:ext uri="{FF2B5EF4-FFF2-40B4-BE49-F238E27FC236}">
                <a16:creationId xmlns:a16="http://schemas.microsoft.com/office/drawing/2014/main" id="{E26880FD-E866-EF43-ACF5-135172B5A348}"/>
              </a:ext>
            </a:extLst>
          </p:cNvPr>
          <p:cNvSpPr txBox="1"/>
          <p:nvPr/>
        </p:nvSpPr>
        <p:spPr>
          <a:xfrm>
            <a:off x="1074828" y="-24025"/>
            <a:ext cx="3980498" cy="707886"/>
          </a:xfrm>
          <a:prstGeom prst="rect">
            <a:avLst/>
          </a:prstGeom>
          <a:noFill/>
        </p:spPr>
        <p:txBody>
          <a:bodyPr wrap="square" rtlCol="0">
            <a:spAutoFit/>
          </a:bodyPr>
          <a:lstStyle/>
          <a:p>
            <a:r>
              <a:rPr lang="es-ES" sz="4000" b="1" dirty="0">
                <a:solidFill>
                  <a:schemeClr val="bg1"/>
                </a:solidFill>
              </a:rPr>
              <a:t>MEDIA </a:t>
            </a:r>
            <a:r>
              <a:rPr lang="es-ES" sz="4000" b="1" dirty="0" smtClean="0">
                <a:solidFill>
                  <a:schemeClr val="bg1"/>
                </a:solidFill>
              </a:rPr>
              <a:t>QUERIES</a:t>
            </a:r>
            <a:endParaRPr lang="es-CL" sz="4000" b="1" dirty="0">
              <a:solidFill>
                <a:schemeClr val="bg1"/>
              </a:solidFill>
            </a:endParaRPr>
          </a:p>
        </p:txBody>
      </p:sp>
    </p:spTree>
    <p:custDataLst>
      <p:tags r:id="rId1"/>
    </p:custDataLst>
    <p:extLst>
      <p:ext uri="{BB962C8B-B14F-4D97-AF65-F5344CB8AC3E}">
        <p14:creationId xmlns:p14="http://schemas.microsoft.com/office/powerpoint/2010/main" val="46168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6B8818FB-2117-284B-943A-B5A7CA553401}"/>
              </a:ext>
            </a:extLst>
          </p:cNvPr>
          <p:cNvSpPr/>
          <p:nvPr/>
        </p:nvSpPr>
        <p:spPr>
          <a:xfrm>
            <a:off x="1074828" y="821003"/>
            <a:ext cx="7899355" cy="646331"/>
          </a:xfrm>
          <a:prstGeom prst="rect">
            <a:avLst/>
          </a:prstGeom>
        </p:spPr>
        <p:txBody>
          <a:bodyPr wrap="square">
            <a:spAutoFit/>
          </a:bodyPr>
          <a:lstStyle/>
          <a:p>
            <a:r>
              <a:rPr lang="es-CL" sz="3600" b="1" dirty="0"/>
              <a:t>Realice la actividad de aprendizaje 8 y </a:t>
            </a:r>
            <a:r>
              <a:rPr lang="es-CL" sz="3600" b="1" dirty="0" smtClean="0"/>
              <a:t>9</a:t>
            </a:r>
            <a:endParaRPr lang="es-CL" sz="3600" b="1" dirty="0"/>
          </a:p>
        </p:txBody>
      </p:sp>
      <p:pic>
        <p:nvPicPr>
          <p:cNvPr id="8" name="Gráfico 7" descr="Internet">
            <a:extLst>
              <a:ext uri="{FF2B5EF4-FFF2-40B4-BE49-F238E27FC236}">
                <a16:creationId xmlns:a16="http://schemas.microsoft.com/office/drawing/2014/main" id="{73280124-7A49-A348-AECC-FE3F760580A2}"/>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516181" y="821003"/>
            <a:ext cx="5812081" cy="5812081"/>
          </a:xfrm>
          <a:prstGeom prst="rect">
            <a:avLst/>
          </a:prstGeom>
        </p:spPr>
      </p:pic>
      <p:sp>
        <p:nvSpPr>
          <p:cNvPr id="7" name="CuadroTexto 6">
            <a:extLst>
              <a:ext uri="{FF2B5EF4-FFF2-40B4-BE49-F238E27FC236}">
                <a16:creationId xmlns:a16="http://schemas.microsoft.com/office/drawing/2014/main" id="{E26880FD-E866-EF43-ACF5-135172B5A348}"/>
              </a:ext>
            </a:extLst>
          </p:cNvPr>
          <p:cNvSpPr txBox="1"/>
          <p:nvPr/>
        </p:nvSpPr>
        <p:spPr>
          <a:xfrm>
            <a:off x="1074828" y="-24025"/>
            <a:ext cx="3980498" cy="707886"/>
          </a:xfrm>
          <a:prstGeom prst="rect">
            <a:avLst/>
          </a:prstGeom>
          <a:noFill/>
        </p:spPr>
        <p:txBody>
          <a:bodyPr wrap="square" rtlCol="0">
            <a:spAutoFit/>
          </a:bodyPr>
          <a:lstStyle/>
          <a:p>
            <a:r>
              <a:rPr lang="es-ES" sz="4000" b="1" dirty="0">
                <a:solidFill>
                  <a:schemeClr val="bg1"/>
                </a:solidFill>
              </a:rPr>
              <a:t>MEDIA </a:t>
            </a:r>
            <a:r>
              <a:rPr lang="es-ES" sz="4000" b="1" dirty="0" smtClean="0">
                <a:solidFill>
                  <a:schemeClr val="bg1"/>
                </a:solidFill>
              </a:rPr>
              <a:t>QUERIES</a:t>
            </a:r>
            <a:endParaRPr lang="es-CL" sz="4000" b="1" dirty="0">
              <a:solidFill>
                <a:schemeClr val="bg1"/>
              </a:solidFill>
            </a:endParaRPr>
          </a:p>
        </p:txBody>
      </p:sp>
    </p:spTree>
    <p:custDataLst>
      <p:tags r:id="rId1"/>
    </p:custDataLst>
    <p:extLst>
      <p:ext uri="{BB962C8B-B14F-4D97-AF65-F5344CB8AC3E}">
        <p14:creationId xmlns:p14="http://schemas.microsoft.com/office/powerpoint/2010/main" val="398077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31677</TotalTime>
  <Words>128</Words>
  <Application>Microsoft Office PowerPoint</Application>
  <PresentationFormat>Presentación en pantalla (4:3)</PresentationFormat>
  <Paragraphs>42</Paragraphs>
  <Slides>8</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Diaz A.</dc:creator>
  <cp:lastModifiedBy>Pablo A. León</cp:lastModifiedBy>
  <cp:revision>491</cp:revision>
  <cp:lastPrinted>2018-02-06T19:43:21Z</cp:lastPrinted>
  <dcterms:created xsi:type="dcterms:W3CDTF">2016-02-23T20:13:48Z</dcterms:created>
  <dcterms:modified xsi:type="dcterms:W3CDTF">2020-02-04T18:05:28Z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6711C146-E4EA-40B5-B622-CD76E66C965E</vt:lpwstr>
  </property>
  <property fmtid="{D5CDD505-2E9C-101B-9397-08002B2CF9AE}" pid="3" name="ArticulatePath">
    <vt:lpwstr>PPT_Relatores_2019</vt:lpwstr>
  </property>
</Properties>
</file>