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64" r:id="rId2"/>
    <p:sldId id="274" r:id="rId3"/>
    <p:sldId id="300" r:id="rId4"/>
    <p:sldId id="276" r:id="rId5"/>
    <p:sldId id="277" r:id="rId6"/>
    <p:sldId id="278" r:id="rId7"/>
    <p:sldId id="279" r:id="rId8"/>
    <p:sldId id="294" r:id="rId9"/>
    <p:sldId id="293" r:id="rId10"/>
    <p:sldId id="281" r:id="rId11"/>
    <p:sldId id="282" r:id="rId12"/>
    <p:sldId id="283" r:id="rId13"/>
    <p:sldId id="298" r:id="rId14"/>
    <p:sldId id="284" r:id="rId15"/>
    <p:sldId id="285" r:id="rId16"/>
    <p:sldId id="286" r:id="rId17"/>
    <p:sldId id="287" r:id="rId18"/>
    <p:sldId id="288" r:id="rId19"/>
    <p:sldId id="289" r:id="rId20"/>
    <p:sldId id="296" r:id="rId21"/>
    <p:sldId id="290" r:id="rId22"/>
    <p:sldId id="291" r:id="rId23"/>
    <p:sldId id="292" r:id="rId24"/>
    <p:sldId id="297" r:id="rId25"/>
    <p:sldId id="299" r:id="rId26"/>
    <p:sldId id="301" r:id="rId27"/>
    <p:sldId id="302" r:id="rId28"/>
    <p:sldId id="275" r:id="rId29"/>
    <p:sldId id="265" r:id="rId30"/>
  </p:sldIdLst>
  <p:sldSz cx="9144000" cy="6858000" type="screen4x3"/>
  <p:notesSz cx="7010400" cy="92964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rnanda Astudillo P." initials="FAP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B1E9"/>
    <a:srgbClr val="49535F"/>
    <a:srgbClr val="003366"/>
    <a:srgbClr val="243190"/>
    <a:srgbClr val="229E54"/>
    <a:srgbClr val="E88E16"/>
    <a:srgbClr val="E00E2C"/>
    <a:srgbClr val="FEB915"/>
    <a:srgbClr val="CCFF3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97" autoAdjust="0"/>
    <p:restoredTop sz="94364" autoAdjust="0"/>
  </p:normalViewPr>
  <p:slideViewPr>
    <p:cSldViewPr snapToGrid="0" snapToObjects="1">
      <p:cViewPr varScale="1">
        <p:scale>
          <a:sx n="73" d="100"/>
          <a:sy n="73" d="100"/>
        </p:scale>
        <p:origin x="126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CACFEAB-34D1-4C07-8DCE-8E44EC1C82C2}" type="datetimeFigureOut">
              <a:rPr lang="es-CL" smtClean="0"/>
              <a:t>08-02-2020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6A84A1E-25AE-4A40-B540-C2821EB8A3B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220304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924F2E-4955-4E98-A6C3-6F727FE95F07}" type="datetimeFigureOut">
              <a:rPr lang="es-CL" smtClean="0"/>
              <a:t>08-02-2020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F60042-8184-4145-9EDA-BA3AA743B5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97322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 smtClean="0"/>
              <a:t>Dar</a:t>
            </a:r>
            <a:r>
              <a:rPr lang="es-CL" baseline="0" dirty="0" smtClean="0"/>
              <a:t> </a:t>
            </a:r>
            <a:r>
              <a:rPr lang="es-CL" baseline="0" dirty="0" err="1" smtClean="0"/>
              <a:t>refresh</a:t>
            </a:r>
            <a:r>
              <a:rPr lang="es-CL" baseline="0" dirty="0" smtClean="0"/>
              <a:t> a la imagen homologando a la web. </a:t>
            </a:r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/>
              <a:t>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71151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>
                <a:solidFill>
                  <a:prstClr val="black"/>
                </a:solidFill>
              </a:rPr>
              <a:pPr/>
              <a:t>10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9118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>
                <a:solidFill>
                  <a:prstClr val="black"/>
                </a:solidFill>
              </a:rPr>
              <a:pPr/>
              <a:t>11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93723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>
                <a:solidFill>
                  <a:prstClr val="black"/>
                </a:solidFill>
              </a:rPr>
              <a:pPr/>
              <a:t>12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7607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>
                <a:solidFill>
                  <a:prstClr val="black"/>
                </a:solidFill>
              </a:rPr>
              <a:pPr/>
              <a:t>13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06695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>
                <a:solidFill>
                  <a:prstClr val="black"/>
                </a:solidFill>
              </a:rPr>
              <a:pPr/>
              <a:t>14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71863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>
                <a:solidFill>
                  <a:prstClr val="black"/>
                </a:solidFill>
              </a:rPr>
              <a:pPr/>
              <a:t>15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39496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>
                <a:solidFill>
                  <a:prstClr val="black"/>
                </a:solidFill>
              </a:rPr>
              <a:pPr/>
              <a:t>16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21354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>
                <a:solidFill>
                  <a:prstClr val="black"/>
                </a:solidFill>
              </a:rPr>
              <a:pPr/>
              <a:t>17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5784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>
                <a:solidFill>
                  <a:prstClr val="black"/>
                </a:solidFill>
              </a:rPr>
              <a:pPr/>
              <a:t>18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51173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>
                <a:solidFill>
                  <a:prstClr val="black"/>
                </a:solidFill>
              </a:rPr>
              <a:pPr/>
              <a:t>19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81447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>
                <a:solidFill>
                  <a:prstClr val="black"/>
                </a:solidFill>
              </a:rPr>
              <a:pPr/>
              <a:t>2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911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>
                <a:solidFill>
                  <a:prstClr val="black"/>
                </a:solidFill>
              </a:rPr>
              <a:pPr/>
              <a:t>20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87807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>
                <a:solidFill>
                  <a:prstClr val="black"/>
                </a:solidFill>
              </a:rPr>
              <a:pPr/>
              <a:t>21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1811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>
                <a:solidFill>
                  <a:prstClr val="black"/>
                </a:solidFill>
              </a:rPr>
              <a:pPr/>
              <a:t>22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89049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>
                <a:solidFill>
                  <a:prstClr val="black"/>
                </a:solidFill>
              </a:rPr>
              <a:pPr/>
              <a:t>23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0796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>
                <a:solidFill>
                  <a:prstClr val="black"/>
                </a:solidFill>
              </a:rPr>
              <a:pPr/>
              <a:t>24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64638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>
                <a:solidFill>
                  <a:prstClr val="black"/>
                </a:solidFill>
              </a:rPr>
              <a:pPr/>
              <a:t>25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7637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>
                <a:solidFill>
                  <a:prstClr val="black"/>
                </a:solidFill>
              </a:rPr>
              <a:pPr/>
              <a:t>26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451433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>
                <a:solidFill>
                  <a:prstClr val="black"/>
                </a:solidFill>
              </a:rPr>
              <a:pPr/>
              <a:t>27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10700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>
                <a:solidFill>
                  <a:prstClr val="black"/>
                </a:solidFill>
              </a:rPr>
              <a:pPr/>
              <a:t>28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68762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>
                <a:solidFill>
                  <a:prstClr val="black"/>
                </a:solidFill>
              </a:rPr>
              <a:pPr/>
              <a:t>3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7358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>
                <a:solidFill>
                  <a:prstClr val="black"/>
                </a:solidFill>
              </a:rPr>
              <a:pPr/>
              <a:t>4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92905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>
                <a:solidFill>
                  <a:prstClr val="black"/>
                </a:solidFill>
              </a:rPr>
              <a:pPr/>
              <a:t>5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17896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>
                <a:solidFill>
                  <a:prstClr val="black"/>
                </a:solidFill>
              </a:rPr>
              <a:pPr/>
              <a:t>6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24139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>
                <a:solidFill>
                  <a:prstClr val="black"/>
                </a:solidFill>
              </a:rPr>
              <a:pPr/>
              <a:t>7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300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>
                <a:solidFill>
                  <a:prstClr val="black"/>
                </a:solidFill>
              </a:rPr>
              <a:pPr/>
              <a:t>8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56183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>
                <a:solidFill>
                  <a:prstClr val="black"/>
                </a:solidFill>
              </a:rPr>
              <a:pPr/>
              <a:t>9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6478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dirty="0" smtClean="0"/>
              <a:t>Haga clic para modificar el estilo de subtítulo del patrón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08/02/2020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9011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08/02/2020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8088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08/02/2020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5309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 userDrawn="1"/>
        </p:nvSpPr>
        <p:spPr>
          <a:xfrm>
            <a:off x="0" y="0"/>
            <a:ext cx="9144000" cy="135129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08/02/2020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s-ES" dirty="0" smtClean="0"/>
              <a:t>                                    EDUCACIÓN CONTÍNUA</a:t>
            </a:r>
            <a:endParaRPr lang="es-ES" dirty="0"/>
          </a:p>
        </p:txBody>
      </p:sp>
      <p:sp>
        <p:nvSpPr>
          <p:cNvPr id="7" name="Rectángulo 6"/>
          <p:cNvSpPr/>
          <p:nvPr userDrawn="1"/>
        </p:nvSpPr>
        <p:spPr>
          <a:xfrm flipV="1">
            <a:off x="0" y="6313419"/>
            <a:ext cx="9144000" cy="46520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/>
          <p:cNvSpPr/>
          <p:nvPr userDrawn="1"/>
        </p:nvSpPr>
        <p:spPr>
          <a:xfrm rot="2736822">
            <a:off x="575940" y="1103933"/>
            <a:ext cx="494719" cy="49471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1191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08/02/2020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8052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08/02/2020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3016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08/02/2020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3026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08/02/2020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6664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08/02/2020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5446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08/02/2020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2086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08/02/2020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8247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 smtClean="0"/>
              <a:t>Haga clic para modificar el estilo de texto del patrón</a:t>
            </a:r>
          </a:p>
          <a:p>
            <a:pPr lvl="1"/>
            <a:r>
              <a:rPr lang="es-ES_tradnl" dirty="0" smtClean="0"/>
              <a:t>Segundo nivel</a:t>
            </a:r>
          </a:p>
          <a:p>
            <a:pPr lvl="2"/>
            <a:r>
              <a:rPr lang="es-ES_tradnl" dirty="0" smtClean="0"/>
              <a:t>Tercer nivel</a:t>
            </a:r>
          </a:p>
          <a:p>
            <a:pPr lvl="3"/>
            <a:r>
              <a:rPr lang="es-ES_tradnl" dirty="0" smtClean="0"/>
              <a:t>Cuarto nivel</a:t>
            </a:r>
          </a:p>
          <a:p>
            <a:pPr lvl="4"/>
            <a:r>
              <a:rPr lang="es-ES_tradnl" dirty="0" smtClean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1D52C-9431-5644-AED1-5F2D7AE8DD15}" type="datetimeFigureOut">
              <a:rPr lang="es-ES" smtClean="0"/>
              <a:t>08/02/2020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dirty="0" smtClean="0"/>
              <a:t>GFDHDFDHFHD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2999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5264331" y="2967335"/>
            <a:ext cx="35948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8000" b="1" dirty="0" err="1" smtClean="0">
                <a:solidFill>
                  <a:srgbClr val="49535F"/>
                </a:solidFill>
              </a:rPr>
              <a:t>FlexBox</a:t>
            </a:r>
            <a:endParaRPr lang="es-ES_tradnl" sz="8000" b="1" dirty="0">
              <a:solidFill>
                <a:srgbClr val="4953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893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65315" y="746270"/>
            <a:ext cx="9196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600" b="1" dirty="0" err="1">
                <a:solidFill>
                  <a:srgbClr val="49535F"/>
                </a:solidFill>
              </a:rPr>
              <a:t>flex-direction</a:t>
            </a:r>
            <a:r>
              <a:rPr lang="es-ES_tradnl" sz="3600" dirty="0">
                <a:solidFill>
                  <a:srgbClr val="49535F"/>
                </a:solidFill>
              </a:rPr>
              <a:t>: </a:t>
            </a:r>
            <a:r>
              <a:rPr lang="es-ES_tradnl" sz="3600" dirty="0" err="1" smtClean="0">
                <a:solidFill>
                  <a:srgbClr val="49535F"/>
                </a:solidFill>
              </a:rPr>
              <a:t>row</a:t>
            </a:r>
            <a:r>
              <a:rPr lang="es-ES_tradnl" sz="3600" dirty="0" smtClean="0">
                <a:solidFill>
                  <a:srgbClr val="49535F"/>
                </a:solidFill>
              </a:rPr>
              <a:t>-reverse; </a:t>
            </a:r>
            <a:r>
              <a:rPr lang="es-ES_tradnl" sz="2400" dirty="0" smtClean="0">
                <a:solidFill>
                  <a:srgbClr val="49535F"/>
                </a:solidFill>
              </a:rPr>
              <a:t>(</a:t>
            </a:r>
            <a:r>
              <a:rPr lang="es-ES_tradnl" sz="2400" dirty="0" err="1" smtClean="0">
                <a:solidFill>
                  <a:srgbClr val="49535F"/>
                </a:solidFill>
              </a:rPr>
              <a:t>row</a:t>
            </a:r>
            <a:r>
              <a:rPr lang="es-ES_tradnl" sz="2400" dirty="0" smtClean="0">
                <a:solidFill>
                  <a:srgbClr val="49535F"/>
                </a:solidFill>
              </a:rPr>
              <a:t>, </a:t>
            </a:r>
            <a:r>
              <a:rPr lang="es-ES_tradnl" sz="2400" dirty="0" err="1" smtClean="0">
                <a:solidFill>
                  <a:srgbClr val="49535F"/>
                </a:solidFill>
              </a:rPr>
              <a:t>column</a:t>
            </a:r>
            <a:r>
              <a:rPr lang="es-ES_tradnl" sz="2400" dirty="0" smtClean="0">
                <a:solidFill>
                  <a:srgbClr val="49535F"/>
                </a:solidFill>
              </a:rPr>
              <a:t>, </a:t>
            </a:r>
            <a:r>
              <a:rPr lang="es-ES_tradnl" sz="2400" dirty="0" err="1" smtClean="0">
                <a:solidFill>
                  <a:srgbClr val="49535F"/>
                </a:solidFill>
              </a:rPr>
              <a:t>column</a:t>
            </a:r>
            <a:r>
              <a:rPr lang="es-ES_tradnl" sz="2400" dirty="0" smtClean="0">
                <a:solidFill>
                  <a:srgbClr val="49535F"/>
                </a:solidFill>
              </a:rPr>
              <a:t>-reverse)</a:t>
            </a:r>
            <a:endParaRPr lang="es-ES_tradnl" sz="3200" dirty="0">
              <a:solidFill>
                <a:srgbClr val="49535F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4"/>
          <a:srcRect t="27662"/>
          <a:stretch/>
        </p:blipFill>
        <p:spPr>
          <a:xfrm>
            <a:off x="195944" y="1384061"/>
            <a:ext cx="8622340" cy="4179240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4458609" y="5563301"/>
            <a:ext cx="46420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dirty="0" smtClean="0">
                <a:solidFill>
                  <a:srgbClr val="49535F"/>
                </a:solidFill>
              </a:rPr>
              <a:t>*Altura elementos 50px</a:t>
            </a:r>
            <a:endParaRPr lang="es-ES_tradnl" sz="3600" dirty="0">
              <a:solidFill>
                <a:srgbClr val="49535F"/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112855" y="5278"/>
            <a:ext cx="51122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4400" b="1" dirty="0" err="1" smtClean="0">
                <a:solidFill>
                  <a:srgbClr val="49535F"/>
                </a:solidFill>
              </a:rPr>
              <a:t>FlexBox</a:t>
            </a:r>
            <a:r>
              <a:rPr lang="es-CL" sz="4400" b="1" dirty="0" smtClean="0">
                <a:solidFill>
                  <a:srgbClr val="49535F"/>
                </a:solidFill>
              </a:rPr>
              <a:t>: Contenedor</a:t>
            </a:r>
            <a:endParaRPr lang="es-ES_tradnl" sz="4400" b="1" dirty="0">
              <a:solidFill>
                <a:srgbClr val="4953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2525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679267" y="762719"/>
            <a:ext cx="6531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600" b="1" dirty="0" err="1" smtClean="0">
                <a:solidFill>
                  <a:srgbClr val="49535F"/>
                </a:solidFill>
              </a:rPr>
              <a:t>flex-wrap</a:t>
            </a:r>
            <a:r>
              <a:rPr lang="es-ES_tradnl" sz="3600" dirty="0" smtClean="0">
                <a:solidFill>
                  <a:srgbClr val="49535F"/>
                </a:solidFill>
              </a:rPr>
              <a:t>: </a:t>
            </a:r>
            <a:r>
              <a:rPr lang="es-ES_tradnl" sz="3600" dirty="0" err="1" smtClean="0">
                <a:solidFill>
                  <a:srgbClr val="49535F"/>
                </a:solidFill>
              </a:rPr>
              <a:t>wrap</a:t>
            </a:r>
            <a:r>
              <a:rPr lang="es-ES_tradnl" sz="3600" dirty="0" smtClean="0">
                <a:solidFill>
                  <a:srgbClr val="49535F"/>
                </a:solidFill>
              </a:rPr>
              <a:t>; </a:t>
            </a:r>
            <a:r>
              <a:rPr lang="es-ES_tradnl" sz="2400" dirty="0" smtClean="0">
                <a:solidFill>
                  <a:srgbClr val="49535F"/>
                </a:solidFill>
              </a:rPr>
              <a:t>(no-</a:t>
            </a:r>
            <a:r>
              <a:rPr lang="es-ES_tradnl" sz="2400" dirty="0" err="1" smtClean="0">
                <a:solidFill>
                  <a:srgbClr val="49535F"/>
                </a:solidFill>
              </a:rPr>
              <a:t>wrap</a:t>
            </a:r>
            <a:r>
              <a:rPr lang="es-ES_tradnl" sz="2400" dirty="0" smtClean="0">
                <a:solidFill>
                  <a:srgbClr val="49535F"/>
                </a:solidFill>
              </a:rPr>
              <a:t>, </a:t>
            </a:r>
            <a:r>
              <a:rPr lang="es-ES_tradnl" sz="2400" dirty="0" err="1" smtClean="0">
                <a:solidFill>
                  <a:srgbClr val="49535F"/>
                </a:solidFill>
              </a:rPr>
              <a:t>wrap</a:t>
            </a:r>
            <a:r>
              <a:rPr lang="es-ES_tradnl" sz="2400" dirty="0" smtClean="0">
                <a:solidFill>
                  <a:srgbClr val="49535F"/>
                </a:solidFill>
              </a:rPr>
              <a:t>-reverse)</a:t>
            </a:r>
            <a:endParaRPr lang="es-ES_tradnl" sz="3200" dirty="0">
              <a:solidFill>
                <a:srgbClr val="49535F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3931921" y="5563301"/>
            <a:ext cx="5168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dirty="0" smtClean="0">
                <a:solidFill>
                  <a:srgbClr val="49535F"/>
                </a:solidFill>
              </a:rPr>
              <a:t>*Ancho elementos 150px</a:t>
            </a:r>
            <a:endParaRPr lang="es-ES_tradnl" sz="3600" dirty="0">
              <a:solidFill>
                <a:srgbClr val="49535F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4"/>
          <a:srcRect t="27662"/>
          <a:stretch/>
        </p:blipFill>
        <p:spPr>
          <a:xfrm>
            <a:off x="336303" y="1409050"/>
            <a:ext cx="8570784" cy="4154251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674557" y="122845"/>
            <a:ext cx="51122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4400" b="1" dirty="0" err="1" smtClean="0">
                <a:solidFill>
                  <a:srgbClr val="49535F"/>
                </a:solidFill>
              </a:rPr>
              <a:t>FlexBox</a:t>
            </a:r>
            <a:r>
              <a:rPr lang="es-CL" sz="4400" b="1" dirty="0" smtClean="0">
                <a:solidFill>
                  <a:srgbClr val="49535F"/>
                </a:solidFill>
              </a:rPr>
              <a:t>: Contenedor</a:t>
            </a:r>
            <a:endParaRPr lang="es-ES_tradnl" sz="4400" b="1" dirty="0">
              <a:solidFill>
                <a:srgbClr val="4953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6277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679268" y="762719"/>
            <a:ext cx="3971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600" b="1" dirty="0" err="1" smtClean="0">
                <a:solidFill>
                  <a:srgbClr val="49535F"/>
                </a:solidFill>
              </a:rPr>
              <a:t>flex-wrap</a:t>
            </a:r>
            <a:r>
              <a:rPr lang="es-ES_tradnl" sz="3600" dirty="0" smtClean="0">
                <a:solidFill>
                  <a:srgbClr val="49535F"/>
                </a:solidFill>
              </a:rPr>
              <a:t>: no-</a:t>
            </a:r>
            <a:r>
              <a:rPr lang="es-ES_tradnl" sz="3600" dirty="0" err="1" smtClean="0">
                <a:solidFill>
                  <a:srgbClr val="49535F"/>
                </a:solidFill>
              </a:rPr>
              <a:t>wrap</a:t>
            </a:r>
            <a:r>
              <a:rPr lang="es-ES_tradnl" sz="3600" dirty="0" smtClean="0">
                <a:solidFill>
                  <a:srgbClr val="49535F"/>
                </a:solidFill>
              </a:rPr>
              <a:t>;</a:t>
            </a:r>
            <a:endParaRPr lang="es-ES_tradnl" sz="3200" dirty="0">
              <a:solidFill>
                <a:srgbClr val="49535F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0" y="5563301"/>
            <a:ext cx="910063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3600" dirty="0" smtClean="0">
                <a:solidFill>
                  <a:srgbClr val="49535F"/>
                </a:solidFill>
              </a:rPr>
              <a:t>Ancho elementos asignado por el contenedor</a:t>
            </a:r>
            <a:endParaRPr lang="es-ES_tradnl" sz="3600" dirty="0">
              <a:solidFill>
                <a:srgbClr val="49535F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4"/>
          <a:srcRect t="28009"/>
          <a:stretch/>
        </p:blipFill>
        <p:spPr>
          <a:xfrm>
            <a:off x="308027" y="1409049"/>
            <a:ext cx="8466297" cy="4154251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674557" y="5278"/>
            <a:ext cx="51122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4400" b="1" dirty="0" err="1" smtClean="0">
                <a:solidFill>
                  <a:srgbClr val="49535F"/>
                </a:solidFill>
              </a:rPr>
              <a:t>FlexBox</a:t>
            </a:r>
            <a:r>
              <a:rPr lang="es-CL" sz="4400" b="1" dirty="0" smtClean="0">
                <a:solidFill>
                  <a:srgbClr val="49535F"/>
                </a:solidFill>
              </a:rPr>
              <a:t>: Contenedor</a:t>
            </a:r>
            <a:endParaRPr lang="es-ES_tradnl" sz="4400" b="1" dirty="0">
              <a:solidFill>
                <a:srgbClr val="4953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090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uadroTexto 15"/>
          <p:cNvSpPr txBox="1"/>
          <p:nvPr/>
        </p:nvSpPr>
        <p:spPr>
          <a:xfrm>
            <a:off x="674557" y="192911"/>
            <a:ext cx="51645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4400" b="1" dirty="0" err="1" smtClean="0">
                <a:solidFill>
                  <a:srgbClr val="49535F"/>
                </a:solidFill>
              </a:rPr>
              <a:t>FlexBox</a:t>
            </a:r>
            <a:r>
              <a:rPr lang="es-CL" sz="4400" b="1" dirty="0" smtClean="0">
                <a:solidFill>
                  <a:srgbClr val="49535F"/>
                </a:solidFill>
              </a:rPr>
              <a:t>: Contenedor</a:t>
            </a:r>
            <a:endParaRPr lang="es-ES_tradnl" sz="4400" b="1" dirty="0">
              <a:solidFill>
                <a:srgbClr val="49535F"/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3731535" y="4329018"/>
            <a:ext cx="1384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600" b="1" noProof="1" smtClean="0">
                <a:solidFill>
                  <a:srgbClr val="49535F"/>
                </a:solidFill>
              </a:rPr>
              <a:t>Atajo</a:t>
            </a:r>
            <a:endParaRPr lang="es-ES_tradnl" sz="3600" dirty="0" smtClean="0">
              <a:solidFill>
                <a:srgbClr val="41B1E9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0" y="2094957"/>
            <a:ext cx="3775166" cy="1200329"/>
          </a:xfrm>
          <a:prstGeom prst="rect">
            <a:avLst/>
          </a:prstGeom>
          <a:noFill/>
          <a:ln>
            <a:solidFill>
              <a:srgbClr val="41B1E9"/>
            </a:solidFill>
          </a:ln>
        </p:spPr>
        <p:txBody>
          <a:bodyPr wrap="square" rtlCol="0">
            <a:spAutoFit/>
          </a:bodyPr>
          <a:lstStyle/>
          <a:p>
            <a:r>
              <a:rPr lang="es-ES_tradnl" sz="3600" noProof="1" smtClean="0">
                <a:solidFill>
                  <a:srgbClr val="49535F"/>
                </a:solidFill>
              </a:rPr>
              <a:t>flex-direction: row;</a:t>
            </a:r>
          </a:p>
          <a:p>
            <a:r>
              <a:rPr lang="es-ES_tradnl" sz="3600" noProof="1" smtClean="0">
                <a:solidFill>
                  <a:srgbClr val="49535F"/>
                </a:solidFill>
              </a:rPr>
              <a:t>flex-wrap: wrap;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5116197" y="2090876"/>
            <a:ext cx="4027803" cy="646331"/>
          </a:xfrm>
          <a:prstGeom prst="rect">
            <a:avLst/>
          </a:prstGeom>
          <a:noFill/>
          <a:ln>
            <a:solidFill>
              <a:srgbClr val="41B1E9"/>
            </a:solidFill>
          </a:ln>
        </p:spPr>
        <p:txBody>
          <a:bodyPr wrap="square" rtlCol="0">
            <a:spAutoFit/>
          </a:bodyPr>
          <a:lstStyle/>
          <a:p>
            <a:r>
              <a:rPr lang="es-ES_tradnl" sz="3600" noProof="1">
                <a:solidFill>
                  <a:srgbClr val="49535F"/>
                </a:solidFill>
              </a:rPr>
              <a:t>Flex-flow: row wrap;</a:t>
            </a:r>
            <a:endParaRPr lang="es-ES_tradnl" sz="3600" dirty="0" smtClean="0">
              <a:solidFill>
                <a:srgbClr val="41B1E9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666" y="1885679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574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679268" y="762719"/>
            <a:ext cx="7850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600" b="1" dirty="0" err="1" smtClean="0">
                <a:solidFill>
                  <a:srgbClr val="49535F"/>
                </a:solidFill>
              </a:rPr>
              <a:t>Justify-content</a:t>
            </a:r>
            <a:r>
              <a:rPr lang="es-ES_tradnl" sz="3600" dirty="0" smtClean="0">
                <a:solidFill>
                  <a:srgbClr val="49535F"/>
                </a:solidFill>
              </a:rPr>
              <a:t>: center; </a:t>
            </a:r>
            <a:r>
              <a:rPr lang="es-ES_tradnl" sz="2800" dirty="0" smtClean="0">
                <a:solidFill>
                  <a:srgbClr val="49535F"/>
                </a:solidFill>
              </a:rPr>
              <a:t>(</a:t>
            </a:r>
            <a:r>
              <a:rPr lang="es-ES_tradnl" sz="2800" dirty="0" err="1" smtClean="0">
                <a:solidFill>
                  <a:srgbClr val="49535F"/>
                </a:solidFill>
              </a:rPr>
              <a:t>flex-start</a:t>
            </a:r>
            <a:r>
              <a:rPr lang="es-ES_tradnl" sz="2800" dirty="0" smtClean="0">
                <a:solidFill>
                  <a:srgbClr val="49535F"/>
                </a:solidFill>
              </a:rPr>
              <a:t>, </a:t>
            </a:r>
            <a:r>
              <a:rPr lang="es-ES_tradnl" sz="2800" dirty="0" err="1" smtClean="0">
                <a:solidFill>
                  <a:srgbClr val="49535F"/>
                </a:solidFill>
              </a:rPr>
              <a:t>flex-end</a:t>
            </a:r>
            <a:r>
              <a:rPr lang="es-ES_tradnl" sz="2800" dirty="0" smtClean="0">
                <a:solidFill>
                  <a:srgbClr val="49535F"/>
                </a:solidFill>
              </a:rPr>
              <a:t>, +) </a:t>
            </a:r>
            <a:endParaRPr lang="es-ES_tradnl" sz="3200" dirty="0">
              <a:solidFill>
                <a:srgbClr val="49535F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4"/>
          <a:srcRect t="27662"/>
          <a:stretch/>
        </p:blipFill>
        <p:spPr>
          <a:xfrm>
            <a:off x="230419" y="1362340"/>
            <a:ext cx="8727287" cy="4280811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3931921" y="5563301"/>
            <a:ext cx="5168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dirty="0" smtClean="0">
                <a:solidFill>
                  <a:srgbClr val="49535F"/>
                </a:solidFill>
              </a:rPr>
              <a:t>*Ancho elementos 50px</a:t>
            </a:r>
            <a:endParaRPr lang="es-ES_tradnl" sz="3600" dirty="0">
              <a:solidFill>
                <a:srgbClr val="49535F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674557" y="5278"/>
            <a:ext cx="51122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4400" b="1" dirty="0" err="1" smtClean="0">
                <a:solidFill>
                  <a:srgbClr val="49535F"/>
                </a:solidFill>
              </a:rPr>
              <a:t>FlexBox</a:t>
            </a:r>
            <a:r>
              <a:rPr lang="es-CL" sz="4400" b="1" dirty="0" smtClean="0">
                <a:solidFill>
                  <a:srgbClr val="49535F"/>
                </a:solidFill>
              </a:rPr>
              <a:t>: Contenedor</a:t>
            </a:r>
            <a:endParaRPr lang="es-ES_tradnl" sz="4400" b="1" dirty="0">
              <a:solidFill>
                <a:srgbClr val="4953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6382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uadroTexto 15"/>
          <p:cNvSpPr txBox="1"/>
          <p:nvPr/>
        </p:nvSpPr>
        <p:spPr>
          <a:xfrm>
            <a:off x="0" y="202942"/>
            <a:ext cx="21731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4400" b="1" dirty="0" err="1" smtClean="0">
                <a:solidFill>
                  <a:srgbClr val="49535F"/>
                </a:solidFill>
              </a:rPr>
              <a:t>FlexBox</a:t>
            </a:r>
            <a:endParaRPr lang="es-ES_tradnl" sz="4400" b="1" dirty="0">
              <a:solidFill>
                <a:srgbClr val="49535F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0" y="1000176"/>
            <a:ext cx="3148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600" b="1" dirty="0" err="1" smtClean="0">
                <a:solidFill>
                  <a:srgbClr val="49535F"/>
                </a:solidFill>
              </a:rPr>
              <a:t>Justify-content</a:t>
            </a:r>
            <a:endParaRPr lang="es-ES_tradnl" sz="3200" dirty="0">
              <a:solidFill>
                <a:srgbClr val="49535F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268" y="13062"/>
            <a:ext cx="6113417" cy="6294645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0" y="2482263"/>
            <a:ext cx="3148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600" b="1" dirty="0" smtClean="0">
                <a:solidFill>
                  <a:srgbClr val="49535F"/>
                </a:solidFill>
              </a:rPr>
              <a:t>Padre</a:t>
            </a:r>
            <a:endParaRPr lang="es-ES_tradnl" sz="3200" dirty="0">
              <a:solidFill>
                <a:srgbClr val="4953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1258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679268" y="762719"/>
            <a:ext cx="7850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600" b="1" dirty="0" err="1">
                <a:solidFill>
                  <a:srgbClr val="49535F"/>
                </a:solidFill>
              </a:rPr>
              <a:t>a</a:t>
            </a:r>
            <a:r>
              <a:rPr lang="es-ES_tradnl" sz="3600" b="1" dirty="0" err="1" smtClean="0">
                <a:solidFill>
                  <a:srgbClr val="49535F"/>
                </a:solidFill>
              </a:rPr>
              <a:t>lign-items</a:t>
            </a:r>
            <a:r>
              <a:rPr lang="es-ES_tradnl" sz="3600" dirty="0" smtClean="0">
                <a:solidFill>
                  <a:srgbClr val="49535F"/>
                </a:solidFill>
              </a:rPr>
              <a:t>: </a:t>
            </a:r>
            <a:r>
              <a:rPr lang="es-ES_tradnl" sz="3600" dirty="0" err="1" smtClean="0">
                <a:solidFill>
                  <a:srgbClr val="49535F"/>
                </a:solidFill>
              </a:rPr>
              <a:t>flex-end</a:t>
            </a:r>
            <a:r>
              <a:rPr lang="es-ES_tradnl" sz="3600" dirty="0" smtClean="0">
                <a:solidFill>
                  <a:srgbClr val="49535F"/>
                </a:solidFill>
              </a:rPr>
              <a:t>; </a:t>
            </a:r>
            <a:r>
              <a:rPr lang="es-ES_tradnl" sz="2800" dirty="0" smtClean="0">
                <a:solidFill>
                  <a:srgbClr val="49535F"/>
                </a:solidFill>
              </a:rPr>
              <a:t>(</a:t>
            </a:r>
            <a:r>
              <a:rPr lang="es-ES_tradnl" sz="2800" dirty="0" err="1" smtClean="0">
                <a:solidFill>
                  <a:srgbClr val="49535F"/>
                </a:solidFill>
              </a:rPr>
              <a:t>flex-start</a:t>
            </a:r>
            <a:r>
              <a:rPr lang="es-ES_tradnl" sz="2800" dirty="0" smtClean="0">
                <a:solidFill>
                  <a:srgbClr val="49535F"/>
                </a:solidFill>
              </a:rPr>
              <a:t>, center, +) </a:t>
            </a:r>
            <a:endParaRPr lang="es-ES_tradnl" sz="3200" dirty="0">
              <a:solidFill>
                <a:srgbClr val="49535F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4"/>
          <a:srcRect t="27662"/>
          <a:stretch/>
        </p:blipFill>
        <p:spPr>
          <a:xfrm>
            <a:off x="340723" y="1474364"/>
            <a:ext cx="8411392" cy="4125861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674557" y="5278"/>
            <a:ext cx="51122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4400" b="1" dirty="0" err="1" smtClean="0">
                <a:solidFill>
                  <a:srgbClr val="49535F"/>
                </a:solidFill>
              </a:rPr>
              <a:t>FlexBox</a:t>
            </a:r>
            <a:r>
              <a:rPr lang="es-CL" sz="4400" b="1" dirty="0" smtClean="0">
                <a:solidFill>
                  <a:srgbClr val="49535F"/>
                </a:solidFill>
              </a:rPr>
              <a:t>: Contenedor</a:t>
            </a:r>
            <a:endParaRPr lang="es-ES_tradnl" sz="4400" b="1" dirty="0">
              <a:solidFill>
                <a:srgbClr val="4953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9463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uadroTexto 15"/>
          <p:cNvSpPr txBox="1"/>
          <p:nvPr/>
        </p:nvSpPr>
        <p:spPr>
          <a:xfrm>
            <a:off x="0" y="202942"/>
            <a:ext cx="21731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4400" b="1" dirty="0" err="1" smtClean="0">
                <a:solidFill>
                  <a:srgbClr val="49535F"/>
                </a:solidFill>
              </a:rPr>
              <a:t>FlexBox</a:t>
            </a:r>
            <a:endParaRPr lang="es-ES_tradnl" sz="4400" b="1" dirty="0">
              <a:solidFill>
                <a:srgbClr val="49535F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" y="1000176"/>
            <a:ext cx="2351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600" b="1" dirty="0" err="1" smtClean="0">
                <a:solidFill>
                  <a:srgbClr val="49535F"/>
                </a:solidFill>
              </a:rPr>
              <a:t>align-items</a:t>
            </a:r>
            <a:endParaRPr lang="es-ES_tradnl" sz="3200" dirty="0">
              <a:solidFill>
                <a:srgbClr val="49535F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325" y="-1"/>
            <a:ext cx="5969726" cy="628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21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679268" y="762719"/>
            <a:ext cx="4219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600" b="1" dirty="0" err="1">
                <a:solidFill>
                  <a:srgbClr val="49535F"/>
                </a:solidFill>
              </a:rPr>
              <a:t>a</a:t>
            </a:r>
            <a:r>
              <a:rPr lang="es-ES_tradnl" sz="3600" b="1" dirty="0" err="1" smtClean="0">
                <a:solidFill>
                  <a:srgbClr val="49535F"/>
                </a:solidFill>
              </a:rPr>
              <a:t>lign-items</a:t>
            </a:r>
            <a:r>
              <a:rPr lang="es-ES_tradnl" sz="3600" dirty="0" smtClean="0">
                <a:solidFill>
                  <a:srgbClr val="49535F"/>
                </a:solidFill>
              </a:rPr>
              <a:t>: </a:t>
            </a:r>
            <a:r>
              <a:rPr lang="es-ES_tradnl" sz="3600" dirty="0" err="1" smtClean="0">
                <a:solidFill>
                  <a:srgbClr val="49535F"/>
                </a:solidFill>
              </a:rPr>
              <a:t>baseline</a:t>
            </a:r>
            <a:r>
              <a:rPr lang="es-ES_tradnl" sz="2800" dirty="0" smtClean="0">
                <a:solidFill>
                  <a:srgbClr val="49535F"/>
                </a:solidFill>
              </a:rPr>
              <a:t> </a:t>
            </a:r>
            <a:endParaRPr lang="es-ES_tradnl" sz="3200" dirty="0">
              <a:solidFill>
                <a:srgbClr val="49535F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4"/>
          <a:srcRect t="27558"/>
          <a:stretch/>
        </p:blipFill>
        <p:spPr>
          <a:xfrm>
            <a:off x="679268" y="1409050"/>
            <a:ext cx="7951220" cy="3905794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3317966" y="5438376"/>
            <a:ext cx="5932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dirty="0">
                <a:solidFill>
                  <a:srgbClr val="49535F"/>
                </a:solidFill>
              </a:rPr>
              <a:t>.elemento2 </a:t>
            </a:r>
            <a:r>
              <a:rPr lang="es-ES" sz="3600" dirty="0" smtClean="0">
                <a:solidFill>
                  <a:srgbClr val="49535F"/>
                </a:solidFill>
              </a:rPr>
              <a:t>{ </a:t>
            </a:r>
            <a:r>
              <a:rPr lang="es-ES" sz="3600" dirty="0" err="1" smtClean="0">
                <a:solidFill>
                  <a:srgbClr val="49535F"/>
                </a:solidFill>
              </a:rPr>
              <a:t>font-size</a:t>
            </a:r>
            <a:r>
              <a:rPr lang="es-ES" sz="3600" dirty="0" smtClean="0">
                <a:solidFill>
                  <a:srgbClr val="49535F"/>
                </a:solidFill>
              </a:rPr>
              <a:t>: 30px; }</a:t>
            </a:r>
            <a:endParaRPr lang="es-ES_tradnl" sz="3600" dirty="0">
              <a:solidFill>
                <a:srgbClr val="49535F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674557" y="5278"/>
            <a:ext cx="51122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4400" b="1" dirty="0" err="1" smtClean="0">
                <a:solidFill>
                  <a:srgbClr val="49535F"/>
                </a:solidFill>
              </a:rPr>
              <a:t>FlexBox</a:t>
            </a:r>
            <a:r>
              <a:rPr lang="es-CL" sz="4400" b="1" dirty="0" smtClean="0">
                <a:solidFill>
                  <a:srgbClr val="49535F"/>
                </a:solidFill>
              </a:rPr>
              <a:t>: Contenedor</a:t>
            </a:r>
            <a:endParaRPr lang="es-ES_tradnl" sz="4400" b="1" dirty="0">
              <a:solidFill>
                <a:srgbClr val="4953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7068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/>
          <p:cNvSpPr txBox="1"/>
          <p:nvPr/>
        </p:nvSpPr>
        <p:spPr>
          <a:xfrm>
            <a:off x="455346" y="5576950"/>
            <a:ext cx="379258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_tradnl" sz="3600" b="1" dirty="0" err="1">
                <a:solidFill>
                  <a:srgbClr val="49535F"/>
                </a:solidFill>
              </a:rPr>
              <a:t>a</a:t>
            </a:r>
            <a:r>
              <a:rPr lang="es-ES_tradnl" sz="3600" b="1" dirty="0" err="1" smtClean="0">
                <a:solidFill>
                  <a:srgbClr val="49535F"/>
                </a:solidFill>
              </a:rPr>
              <a:t>lign-items</a:t>
            </a:r>
            <a:r>
              <a:rPr lang="es-ES_tradnl" sz="3600" dirty="0" smtClean="0">
                <a:solidFill>
                  <a:srgbClr val="49535F"/>
                </a:solidFill>
              </a:rPr>
              <a:t>: center</a:t>
            </a:r>
            <a:endParaRPr lang="es-ES_tradnl" sz="3600" dirty="0">
              <a:solidFill>
                <a:srgbClr val="49535F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679268" y="762719"/>
            <a:ext cx="64399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600" b="1" noProof="1" smtClean="0">
                <a:solidFill>
                  <a:srgbClr val="49535F"/>
                </a:solidFill>
              </a:rPr>
              <a:t>align-items</a:t>
            </a:r>
            <a:r>
              <a:rPr lang="es-ES_tradnl" sz="3600" dirty="0" smtClean="0">
                <a:solidFill>
                  <a:srgbClr val="49535F"/>
                </a:solidFill>
              </a:rPr>
              <a:t>: para una sola línea.</a:t>
            </a:r>
          </a:p>
          <a:p>
            <a:r>
              <a:rPr lang="es-ES_tradnl" sz="3600" b="1" noProof="1" smtClean="0">
                <a:solidFill>
                  <a:srgbClr val="49535F"/>
                </a:solidFill>
              </a:rPr>
              <a:t>align-content</a:t>
            </a:r>
            <a:r>
              <a:rPr lang="es-ES_tradnl" sz="3600" dirty="0" smtClean="0">
                <a:solidFill>
                  <a:srgbClr val="49535F"/>
                </a:solidFill>
              </a:rPr>
              <a:t>: para varias líneas.</a:t>
            </a:r>
            <a:endParaRPr lang="es-ES_tradnl" sz="3600" dirty="0">
              <a:solidFill>
                <a:srgbClr val="49535F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4"/>
          <a:srcRect t="18395"/>
          <a:stretch/>
        </p:blipFill>
        <p:spPr>
          <a:xfrm>
            <a:off x="-13062" y="1907172"/>
            <a:ext cx="4494266" cy="377428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5"/>
          <a:srcRect t="17939"/>
          <a:stretch/>
        </p:blipFill>
        <p:spPr>
          <a:xfrm>
            <a:off x="4481203" y="1871526"/>
            <a:ext cx="4511485" cy="3809931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4840654" y="5576953"/>
            <a:ext cx="4152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600" b="1" dirty="0" err="1" smtClean="0">
                <a:solidFill>
                  <a:srgbClr val="49535F"/>
                </a:solidFill>
              </a:rPr>
              <a:t>align-content</a:t>
            </a:r>
            <a:r>
              <a:rPr lang="es-ES_tradnl" sz="3600" dirty="0" smtClean="0">
                <a:solidFill>
                  <a:srgbClr val="49535F"/>
                </a:solidFill>
              </a:rPr>
              <a:t>: center</a:t>
            </a:r>
            <a:endParaRPr lang="es-ES_tradnl" sz="3600" dirty="0">
              <a:solidFill>
                <a:srgbClr val="49535F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674557" y="5278"/>
            <a:ext cx="51122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4400" b="1" dirty="0" err="1" smtClean="0">
                <a:solidFill>
                  <a:srgbClr val="49535F"/>
                </a:solidFill>
              </a:rPr>
              <a:t>FlexBox</a:t>
            </a:r>
            <a:r>
              <a:rPr lang="es-CL" sz="4400" b="1" dirty="0" smtClean="0">
                <a:solidFill>
                  <a:srgbClr val="49535F"/>
                </a:solidFill>
              </a:rPr>
              <a:t>: Contenedor</a:t>
            </a:r>
            <a:endParaRPr lang="es-ES_tradnl" sz="4400" b="1" dirty="0">
              <a:solidFill>
                <a:srgbClr val="4953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737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uadroTexto 15"/>
          <p:cNvSpPr txBox="1"/>
          <p:nvPr/>
        </p:nvSpPr>
        <p:spPr>
          <a:xfrm>
            <a:off x="674557" y="540856"/>
            <a:ext cx="21339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4400" b="1" dirty="0" err="1" smtClean="0">
                <a:solidFill>
                  <a:srgbClr val="49535F"/>
                </a:solidFill>
              </a:rPr>
              <a:t>FlexBox</a:t>
            </a:r>
            <a:endParaRPr lang="es-ES_tradnl" sz="4400" b="1" dirty="0">
              <a:solidFill>
                <a:srgbClr val="49535F"/>
              </a:solidFill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0" y="1575717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dirty="0" smtClean="0">
                <a:solidFill>
                  <a:srgbClr val="49535F"/>
                </a:solidFill>
              </a:rPr>
              <a:t>Modelo </a:t>
            </a:r>
            <a:r>
              <a:rPr lang="es-ES" sz="3600" dirty="0">
                <a:solidFill>
                  <a:srgbClr val="49535F"/>
                </a:solidFill>
              </a:rPr>
              <a:t>de caja CSS optimizado para el diseño de la interfaz de usuario</a:t>
            </a:r>
            <a:endParaRPr lang="es-ES_tradnl" sz="3600" dirty="0">
              <a:solidFill>
                <a:srgbClr val="49535F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41467"/>
            <a:ext cx="9144000" cy="231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620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0171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0" y="4845317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 smtClean="0">
                <a:solidFill>
                  <a:srgbClr val="49535F"/>
                </a:solidFill>
              </a:rPr>
              <a:t>Propiedades de </a:t>
            </a:r>
            <a:r>
              <a:rPr lang="es-ES" sz="3600" b="1" dirty="0" smtClean="0">
                <a:solidFill>
                  <a:srgbClr val="49535F"/>
                </a:solidFill>
              </a:rPr>
              <a:t>ELEMENTOS (Hijos)</a:t>
            </a:r>
            <a:endParaRPr lang="es-ES_tradnl" sz="3600" b="1" dirty="0">
              <a:solidFill>
                <a:srgbClr val="4953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179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uadroTexto 15"/>
          <p:cNvSpPr txBox="1"/>
          <p:nvPr/>
        </p:nvSpPr>
        <p:spPr>
          <a:xfrm>
            <a:off x="104504" y="181374"/>
            <a:ext cx="47465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4400" b="1" dirty="0" err="1" smtClean="0">
                <a:solidFill>
                  <a:srgbClr val="49535F"/>
                </a:solidFill>
              </a:rPr>
              <a:t>FlexBox</a:t>
            </a:r>
            <a:r>
              <a:rPr lang="es-CL" sz="4400" b="1" dirty="0" smtClean="0">
                <a:solidFill>
                  <a:srgbClr val="49535F"/>
                </a:solidFill>
              </a:rPr>
              <a:t>: Elementos</a:t>
            </a:r>
            <a:endParaRPr lang="es-ES_tradnl" sz="4400" b="1" dirty="0">
              <a:solidFill>
                <a:srgbClr val="49535F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04504" y="762719"/>
            <a:ext cx="9039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600" b="1" noProof="1" smtClean="0">
                <a:solidFill>
                  <a:srgbClr val="49535F"/>
                </a:solidFill>
              </a:rPr>
              <a:t>flex-basis</a:t>
            </a:r>
            <a:r>
              <a:rPr lang="es-ES_tradnl" sz="3600" noProof="1" smtClean="0">
                <a:solidFill>
                  <a:srgbClr val="49535F"/>
                </a:solidFill>
              </a:rPr>
              <a:t>: 100px;  </a:t>
            </a:r>
            <a:r>
              <a:rPr lang="es-ES_tradnl" sz="3600" noProof="1" smtClean="0">
                <a:solidFill>
                  <a:srgbClr val="41B1E9"/>
                </a:solidFill>
              </a:rPr>
              <a:t>/* tamaño ideal, dinamico*/</a:t>
            </a:r>
            <a:endParaRPr lang="es-ES_tradnl" sz="3600" dirty="0" smtClean="0">
              <a:solidFill>
                <a:srgbClr val="41B1E9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4"/>
          <a:srcRect l="1702" t="29726" r="44668" b="8956"/>
          <a:stretch/>
        </p:blipFill>
        <p:spPr>
          <a:xfrm>
            <a:off x="104504" y="1410788"/>
            <a:ext cx="6962502" cy="242969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5"/>
          <a:srcRect l="4095" t="29774" r="35367" b="9054"/>
          <a:stretch/>
        </p:blipFill>
        <p:spPr>
          <a:xfrm>
            <a:off x="6224451" y="3422470"/>
            <a:ext cx="2756263" cy="2429692"/>
          </a:xfrm>
          <a:prstGeom prst="rect">
            <a:avLst/>
          </a:prstGeom>
        </p:spPr>
      </p:pic>
      <p:sp>
        <p:nvSpPr>
          <p:cNvPr id="7" name="Flecha izquierda y arriba 6"/>
          <p:cNvSpPr/>
          <p:nvPr/>
        </p:nvSpPr>
        <p:spPr>
          <a:xfrm rot="5400000">
            <a:off x="5087982" y="3749040"/>
            <a:ext cx="1045028" cy="1227909"/>
          </a:xfrm>
          <a:prstGeom prst="left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uadroTexto 10"/>
          <p:cNvSpPr txBox="1"/>
          <p:nvPr/>
        </p:nvSpPr>
        <p:spPr>
          <a:xfrm>
            <a:off x="104504" y="4036988"/>
            <a:ext cx="56594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600" dirty="0" smtClean="0">
                <a:solidFill>
                  <a:srgbClr val="49535F"/>
                </a:solidFill>
              </a:rPr>
              <a:t>contenedor</a:t>
            </a:r>
            <a:r>
              <a:rPr lang="es-ES_tradnl" sz="3600" dirty="0">
                <a:solidFill>
                  <a:srgbClr val="49535F"/>
                </a:solidFill>
              </a:rPr>
              <a:t>: </a:t>
            </a:r>
            <a:r>
              <a:rPr lang="es-ES_tradnl" sz="3600" dirty="0" err="1">
                <a:solidFill>
                  <a:srgbClr val="49535F"/>
                </a:solidFill>
              </a:rPr>
              <a:t>width</a:t>
            </a:r>
            <a:r>
              <a:rPr lang="es-ES_tradnl" sz="3600" dirty="0">
                <a:solidFill>
                  <a:srgbClr val="49535F"/>
                </a:solidFill>
              </a:rPr>
              <a:t>: 50</a:t>
            </a:r>
            <a:r>
              <a:rPr lang="es-ES_tradnl" sz="3600" dirty="0" smtClean="0">
                <a:solidFill>
                  <a:srgbClr val="49535F"/>
                </a:solidFill>
              </a:rPr>
              <a:t>%;</a:t>
            </a:r>
          </a:p>
          <a:p>
            <a:r>
              <a:rPr lang="es-ES_tradnl" sz="3600" dirty="0" smtClean="0">
                <a:solidFill>
                  <a:srgbClr val="49535F"/>
                </a:solidFill>
              </a:rPr>
              <a:t>elemento: </a:t>
            </a:r>
            <a:r>
              <a:rPr lang="es-ES_tradnl" sz="3600" dirty="0" err="1" smtClean="0">
                <a:solidFill>
                  <a:srgbClr val="49535F"/>
                </a:solidFill>
              </a:rPr>
              <a:t>flex-basis</a:t>
            </a:r>
            <a:r>
              <a:rPr lang="es-ES_tradnl" sz="3600" dirty="0" smtClean="0">
                <a:solidFill>
                  <a:srgbClr val="49535F"/>
                </a:solidFill>
              </a:rPr>
              <a:t>: 100px; reemplaza </a:t>
            </a:r>
            <a:r>
              <a:rPr lang="es-ES_tradnl" sz="3600" dirty="0" err="1" smtClean="0">
                <a:solidFill>
                  <a:srgbClr val="49535F"/>
                </a:solidFill>
              </a:rPr>
              <a:t>width</a:t>
            </a:r>
            <a:r>
              <a:rPr lang="es-ES_tradnl" sz="3600" dirty="0" smtClean="0">
                <a:solidFill>
                  <a:srgbClr val="49535F"/>
                </a:solidFill>
              </a:rPr>
              <a:t> porque trabajamos con </a:t>
            </a:r>
            <a:r>
              <a:rPr lang="es-ES_tradnl" sz="3600" dirty="0" err="1" smtClean="0">
                <a:solidFill>
                  <a:srgbClr val="49535F"/>
                </a:solidFill>
              </a:rPr>
              <a:t>row</a:t>
            </a:r>
            <a:r>
              <a:rPr lang="es-ES_tradnl" sz="3600" dirty="0">
                <a:solidFill>
                  <a:srgbClr val="49535F"/>
                </a:solidFill>
              </a:rPr>
              <a:t>.</a:t>
            </a:r>
            <a:endParaRPr lang="es-ES_tradnl" sz="3600" dirty="0" smtClean="0">
              <a:solidFill>
                <a:srgbClr val="4953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1666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uadroTexto 15"/>
          <p:cNvSpPr txBox="1"/>
          <p:nvPr/>
        </p:nvSpPr>
        <p:spPr>
          <a:xfrm>
            <a:off x="243482" y="192911"/>
            <a:ext cx="47465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4400" b="1" dirty="0" err="1" smtClean="0">
                <a:solidFill>
                  <a:srgbClr val="49535F"/>
                </a:solidFill>
              </a:rPr>
              <a:t>FlexBox</a:t>
            </a:r>
            <a:r>
              <a:rPr lang="es-CL" sz="4400" b="1" dirty="0" smtClean="0">
                <a:solidFill>
                  <a:srgbClr val="49535F"/>
                </a:solidFill>
              </a:rPr>
              <a:t>: Elementos</a:t>
            </a:r>
            <a:endParaRPr lang="es-ES_tradnl" sz="4400" b="1" dirty="0">
              <a:solidFill>
                <a:srgbClr val="49535F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248194" y="762719"/>
            <a:ext cx="8177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600" b="1" noProof="1" smtClean="0">
                <a:solidFill>
                  <a:srgbClr val="49535F"/>
                </a:solidFill>
              </a:rPr>
              <a:t>flex-grow</a:t>
            </a:r>
            <a:r>
              <a:rPr lang="es-ES_tradnl" sz="3600" noProof="1" smtClean="0">
                <a:solidFill>
                  <a:srgbClr val="49535F"/>
                </a:solidFill>
              </a:rPr>
              <a:t>: 1;  </a:t>
            </a:r>
            <a:r>
              <a:rPr lang="es-ES_tradnl" sz="3600" noProof="1" smtClean="0">
                <a:solidFill>
                  <a:srgbClr val="41B1E9"/>
                </a:solidFill>
              </a:rPr>
              <a:t>/* tasa de crecimiento*/</a:t>
            </a:r>
            <a:endParaRPr lang="es-ES_tradnl" sz="3600" dirty="0" smtClean="0">
              <a:solidFill>
                <a:srgbClr val="41B1E9"/>
              </a:solidFill>
            </a:endParaRPr>
          </a:p>
        </p:txBody>
      </p:sp>
      <p:sp>
        <p:nvSpPr>
          <p:cNvPr id="7" name="Flecha izquierda y arriba 6"/>
          <p:cNvSpPr/>
          <p:nvPr/>
        </p:nvSpPr>
        <p:spPr>
          <a:xfrm rot="5400000">
            <a:off x="5087982" y="3749040"/>
            <a:ext cx="1045028" cy="1227909"/>
          </a:xfrm>
          <a:prstGeom prst="left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uadroTexto 10"/>
          <p:cNvSpPr txBox="1"/>
          <p:nvPr/>
        </p:nvSpPr>
        <p:spPr>
          <a:xfrm>
            <a:off x="218802" y="4285344"/>
            <a:ext cx="49279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600" dirty="0" smtClean="0">
                <a:solidFill>
                  <a:srgbClr val="49535F"/>
                </a:solidFill>
              </a:rPr>
              <a:t>elemento</a:t>
            </a:r>
            <a:r>
              <a:rPr lang="es-ES_tradnl" sz="3600" dirty="0">
                <a:solidFill>
                  <a:srgbClr val="49535F"/>
                </a:solidFill>
              </a:rPr>
              <a:t>: </a:t>
            </a:r>
            <a:r>
              <a:rPr lang="es-ES_tradnl" sz="3600" dirty="0" err="1">
                <a:solidFill>
                  <a:srgbClr val="49535F"/>
                </a:solidFill>
              </a:rPr>
              <a:t>flex-grow</a:t>
            </a:r>
            <a:r>
              <a:rPr lang="es-ES_tradnl" sz="3600" dirty="0">
                <a:solidFill>
                  <a:srgbClr val="49535F"/>
                </a:solidFill>
              </a:rPr>
              <a:t>: 0.5</a:t>
            </a:r>
            <a:r>
              <a:rPr lang="es-ES_tradnl" sz="3600" dirty="0" smtClean="0">
                <a:solidFill>
                  <a:srgbClr val="49535F"/>
                </a:solidFill>
              </a:rPr>
              <a:t>;</a:t>
            </a:r>
          </a:p>
          <a:p>
            <a:r>
              <a:rPr lang="es-ES_tradnl" sz="3600" dirty="0">
                <a:solidFill>
                  <a:srgbClr val="49535F"/>
                </a:solidFill>
              </a:rPr>
              <a:t>elemento2: 	</a:t>
            </a:r>
            <a:r>
              <a:rPr lang="es-ES_tradnl" sz="3600" dirty="0" err="1">
                <a:solidFill>
                  <a:srgbClr val="49535F"/>
                </a:solidFill>
              </a:rPr>
              <a:t>flex-grow</a:t>
            </a:r>
            <a:r>
              <a:rPr lang="es-ES_tradnl" sz="3600" dirty="0">
                <a:solidFill>
                  <a:srgbClr val="49535F"/>
                </a:solidFill>
              </a:rPr>
              <a:t>: 4</a:t>
            </a:r>
            <a:r>
              <a:rPr lang="es-ES_tradnl" sz="3600" dirty="0" smtClean="0">
                <a:solidFill>
                  <a:srgbClr val="49535F"/>
                </a:solidFill>
              </a:rPr>
              <a:t>;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4"/>
          <a:srcRect l="2141" t="30020" r="38261" b="12118"/>
          <a:stretch/>
        </p:blipFill>
        <p:spPr>
          <a:xfrm>
            <a:off x="297180" y="1476101"/>
            <a:ext cx="6897188" cy="2364379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5"/>
          <a:srcRect l="4095" t="29774" r="35367" b="9054"/>
          <a:stretch/>
        </p:blipFill>
        <p:spPr>
          <a:xfrm>
            <a:off x="6237514" y="3422470"/>
            <a:ext cx="2756263" cy="2429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276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uadroTexto 15"/>
          <p:cNvSpPr txBox="1"/>
          <p:nvPr/>
        </p:nvSpPr>
        <p:spPr>
          <a:xfrm>
            <a:off x="178165" y="192911"/>
            <a:ext cx="47465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4400" b="1" dirty="0" err="1" smtClean="0">
                <a:solidFill>
                  <a:srgbClr val="49535F"/>
                </a:solidFill>
              </a:rPr>
              <a:t>FlexBox</a:t>
            </a:r>
            <a:r>
              <a:rPr lang="es-CL" sz="4400" b="1" dirty="0" smtClean="0">
                <a:solidFill>
                  <a:srgbClr val="49535F"/>
                </a:solidFill>
              </a:rPr>
              <a:t>: Elementos</a:t>
            </a:r>
            <a:endParaRPr lang="es-ES_tradnl" sz="4400" b="1" dirty="0">
              <a:solidFill>
                <a:srgbClr val="49535F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82877" y="762719"/>
            <a:ext cx="8177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600" b="1" noProof="1" smtClean="0">
                <a:solidFill>
                  <a:srgbClr val="49535F"/>
                </a:solidFill>
              </a:rPr>
              <a:t>flex-shrink</a:t>
            </a:r>
            <a:r>
              <a:rPr lang="es-ES_tradnl" sz="3600" noProof="1" smtClean="0">
                <a:solidFill>
                  <a:srgbClr val="49535F"/>
                </a:solidFill>
              </a:rPr>
              <a:t>: 1;  </a:t>
            </a:r>
            <a:r>
              <a:rPr lang="es-ES_tradnl" sz="3600" noProof="1" smtClean="0">
                <a:solidFill>
                  <a:srgbClr val="41B1E9"/>
                </a:solidFill>
              </a:rPr>
              <a:t>/* tasa de encogimiento*/</a:t>
            </a:r>
            <a:endParaRPr lang="es-ES_tradnl" sz="3600" dirty="0" smtClean="0">
              <a:solidFill>
                <a:srgbClr val="41B1E9"/>
              </a:solidFill>
            </a:endParaRPr>
          </a:p>
        </p:txBody>
      </p:sp>
      <p:sp>
        <p:nvSpPr>
          <p:cNvPr id="7" name="Flecha izquierda y arriba 6"/>
          <p:cNvSpPr/>
          <p:nvPr/>
        </p:nvSpPr>
        <p:spPr>
          <a:xfrm rot="5400000">
            <a:off x="5087982" y="3749040"/>
            <a:ext cx="1045028" cy="1227909"/>
          </a:xfrm>
          <a:prstGeom prst="left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uadroTexto 10"/>
          <p:cNvSpPr txBox="1"/>
          <p:nvPr/>
        </p:nvSpPr>
        <p:spPr>
          <a:xfrm>
            <a:off x="218802" y="4285344"/>
            <a:ext cx="50847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600" dirty="0" smtClean="0">
                <a:solidFill>
                  <a:srgbClr val="49535F"/>
                </a:solidFill>
              </a:rPr>
              <a:t>elemento</a:t>
            </a:r>
            <a:r>
              <a:rPr lang="es-ES_tradnl" sz="3600" dirty="0">
                <a:solidFill>
                  <a:srgbClr val="49535F"/>
                </a:solidFill>
              </a:rPr>
              <a:t>: </a:t>
            </a:r>
            <a:r>
              <a:rPr lang="es-ES_tradnl" sz="3600" dirty="0" err="1" smtClean="0">
                <a:solidFill>
                  <a:srgbClr val="49535F"/>
                </a:solidFill>
              </a:rPr>
              <a:t>flex-shrink</a:t>
            </a:r>
            <a:r>
              <a:rPr lang="es-ES_tradnl" sz="3600" dirty="0" smtClean="0">
                <a:solidFill>
                  <a:srgbClr val="49535F"/>
                </a:solidFill>
              </a:rPr>
              <a:t>: 1;</a:t>
            </a:r>
          </a:p>
          <a:p>
            <a:r>
              <a:rPr lang="es-ES_tradnl" sz="3600" dirty="0">
                <a:solidFill>
                  <a:srgbClr val="49535F"/>
                </a:solidFill>
              </a:rPr>
              <a:t>elemento2: 	</a:t>
            </a:r>
            <a:r>
              <a:rPr lang="es-ES_tradnl" sz="3600" dirty="0" err="1" smtClean="0">
                <a:solidFill>
                  <a:srgbClr val="49535F"/>
                </a:solidFill>
              </a:rPr>
              <a:t>flex-shrink</a:t>
            </a:r>
            <a:r>
              <a:rPr lang="es-ES_tradnl" sz="3600" dirty="0" smtClean="0">
                <a:solidFill>
                  <a:srgbClr val="49535F"/>
                </a:solidFill>
              </a:rPr>
              <a:t>: 2;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4"/>
          <a:srcRect l="1810" t="30020" r="45380" b="12757"/>
          <a:stretch/>
        </p:blipFill>
        <p:spPr>
          <a:xfrm>
            <a:off x="218802" y="1454722"/>
            <a:ext cx="6871062" cy="2338252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5"/>
          <a:srcRect l="5529" t="32555" r="36515" b="5264"/>
          <a:stretch/>
        </p:blipFill>
        <p:spPr>
          <a:xfrm>
            <a:off x="6217920" y="3435532"/>
            <a:ext cx="2638697" cy="2351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881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uadroTexto 15"/>
          <p:cNvSpPr txBox="1"/>
          <p:nvPr/>
        </p:nvSpPr>
        <p:spPr>
          <a:xfrm>
            <a:off x="674557" y="192911"/>
            <a:ext cx="47465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4400" b="1" dirty="0" err="1" smtClean="0">
                <a:solidFill>
                  <a:srgbClr val="49535F"/>
                </a:solidFill>
              </a:rPr>
              <a:t>FlexBox</a:t>
            </a:r>
            <a:r>
              <a:rPr lang="es-CL" sz="4400" b="1" dirty="0" smtClean="0">
                <a:solidFill>
                  <a:srgbClr val="49535F"/>
                </a:solidFill>
              </a:rPr>
              <a:t>: Elementos</a:t>
            </a:r>
            <a:endParaRPr lang="es-ES_tradnl" sz="4400" b="1" dirty="0">
              <a:solidFill>
                <a:srgbClr val="49535F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111" y="1885679"/>
            <a:ext cx="2438400" cy="2438400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4031980" y="4329018"/>
            <a:ext cx="1384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600" b="1" noProof="1" smtClean="0">
                <a:solidFill>
                  <a:srgbClr val="49535F"/>
                </a:solidFill>
              </a:rPr>
              <a:t>Atajo</a:t>
            </a:r>
            <a:endParaRPr lang="es-ES_tradnl" sz="3600" dirty="0" smtClean="0">
              <a:solidFill>
                <a:srgbClr val="41B1E9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313418" y="2227716"/>
            <a:ext cx="3191693" cy="1754326"/>
          </a:xfrm>
          <a:prstGeom prst="rect">
            <a:avLst/>
          </a:prstGeom>
          <a:noFill/>
          <a:ln>
            <a:solidFill>
              <a:srgbClr val="41B1E9"/>
            </a:solidFill>
          </a:ln>
        </p:spPr>
        <p:txBody>
          <a:bodyPr wrap="square" rtlCol="0">
            <a:spAutoFit/>
          </a:bodyPr>
          <a:lstStyle/>
          <a:p>
            <a:r>
              <a:rPr lang="es-ES_tradnl" sz="3600" noProof="1" smtClean="0">
                <a:solidFill>
                  <a:srgbClr val="49535F"/>
                </a:solidFill>
              </a:rPr>
              <a:t>flex-grow: 2;</a:t>
            </a:r>
          </a:p>
          <a:p>
            <a:r>
              <a:rPr lang="es-ES_tradnl" sz="3600" noProof="1" smtClean="0">
                <a:solidFill>
                  <a:srgbClr val="49535F"/>
                </a:solidFill>
              </a:rPr>
              <a:t>flex-shrink: 1;</a:t>
            </a:r>
          </a:p>
          <a:p>
            <a:r>
              <a:rPr lang="es-ES_tradnl" sz="3600" noProof="1" smtClean="0">
                <a:solidFill>
                  <a:srgbClr val="49535F"/>
                </a:solidFill>
              </a:rPr>
              <a:t>flex-basis: 50px;</a:t>
            </a:r>
            <a:endParaRPr lang="es-ES_tradnl" sz="3600" dirty="0" smtClean="0">
              <a:solidFill>
                <a:srgbClr val="41B1E9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5760543" y="2458548"/>
            <a:ext cx="2808692" cy="646331"/>
          </a:xfrm>
          <a:prstGeom prst="rect">
            <a:avLst/>
          </a:prstGeom>
          <a:noFill/>
          <a:ln>
            <a:solidFill>
              <a:srgbClr val="41B1E9"/>
            </a:solidFill>
          </a:ln>
        </p:spPr>
        <p:txBody>
          <a:bodyPr wrap="square" rtlCol="0">
            <a:spAutoFit/>
          </a:bodyPr>
          <a:lstStyle/>
          <a:p>
            <a:r>
              <a:rPr lang="es-ES_tradnl" sz="3600" noProof="1" smtClean="0">
                <a:solidFill>
                  <a:srgbClr val="49535F"/>
                </a:solidFill>
              </a:rPr>
              <a:t>flex: 2 1 50px;</a:t>
            </a:r>
            <a:endParaRPr lang="es-ES_tradnl" sz="3600" dirty="0" smtClean="0">
              <a:solidFill>
                <a:srgbClr val="41B1E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8855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uadroTexto 15"/>
          <p:cNvSpPr txBox="1"/>
          <p:nvPr/>
        </p:nvSpPr>
        <p:spPr>
          <a:xfrm>
            <a:off x="347984" y="192911"/>
            <a:ext cx="47465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4400" b="1" dirty="0" err="1" smtClean="0">
                <a:solidFill>
                  <a:srgbClr val="49535F"/>
                </a:solidFill>
              </a:rPr>
              <a:t>FlexBox</a:t>
            </a:r>
            <a:r>
              <a:rPr lang="es-CL" sz="4400" b="1" dirty="0" smtClean="0">
                <a:solidFill>
                  <a:srgbClr val="49535F"/>
                </a:solidFill>
              </a:rPr>
              <a:t>: Elementos</a:t>
            </a:r>
            <a:endParaRPr lang="es-ES_tradnl" sz="4400" b="1" dirty="0">
              <a:solidFill>
                <a:srgbClr val="49535F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352696" y="762719"/>
            <a:ext cx="8177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600" b="1" noProof="1" smtClean="0">
                <a:solidFill>
                  <a:srgbClr val="49535F"/>
                </a:solidFill>
              </a:rPr>
              <a:t>order</a:t>
            </a:r>
            <a:r>
              <a:rPr lang="es-ES_tradnl" sz="3600" noProof="1" smtClean="0">
                <a:solidFill>
                  <a:srgbClr val="49535F"/>
                </a:solidFill>
              </a:rPr>
              <a:t>: 1;  </a:t>
            </a:r>
            <a:r>
              <a:rPr lang="es-ES_tradnl" sz="3600" noProof="1" smtClean="0">
                <a:solidFill>
                  <a:srgbClr val="41B1E9"/>
                </a:solidFill>
              </a:rPr>
              <a:t>/* orden de mostrado*/</a:t>
            </a:r>
            <a:endParaRPr lang="es-ES_tradnl" sz="3600" dirty="0" smtClean="0">
              <a:solidFill>
                <a:srgbClr val="41B1E9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349432" y="4402182"/>
            <a:ext cx="40396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600" dirty="0">
                <a:solidFill>
                  <a:srgbClr val="49535F"/>
                </a:solidFill>
              </a:rPr>
              <a:t>e</a:t>
            </a:r>
            <a:r>
              <a:rPr lang="es-ES_tradnl" sz="3600" dirty="0" smtClean="0">
                <a:solidFill>
                  <a:srgbClr val="49535F"/>
                </a:solidFill>
              </a:rPr>
              <a:t>lemento: </a:t>
            </a:r>
            <a:r>
              <a:rPr lang="es-ES_tradnl" sz="3600" dirty="0" err="1" smtClean="0">
                <a:solidFill>
                  <a:srgbClr val="49535F"/>
                </a:solidFill>
              </a:rPr>
              <a:t>order</a:t>
            </a:r>
            <a:r>
              <a:rPr lang="es-ES_tradnl" sz="3600" dirty="0" smtClean="0">
                <a:solidFill>
                  <a:srgbClr val="49535F"/>
                </a:solidFill>
              </a:rPr>
              <a:t>: 2;</a:t>
            </a:r>
          </a:p>
          <a:p>
            <a:r>
              <a:rPr lang="es-ES_tradnl" sz="3600" dirty="0">
                <a:solidFill>
                  <a:srgbClr val="49535F"/>
                </a:solidFill>
              </a:rPr>
              <a:t>e</a:t>
            </a:r>
            <a:r>
              <a:rPr lang="es-ES_tradnl" sz="3600" dirty="0" smtClean="0">
                <a:solidFill>
                  <a:srgbClr val="49535F"/>
                </a:solidFill>
              </a:rPr>
              <a:t>lemento2: </a:t>
            </a:r>
            <a:r>
              <a:rPr lang="es-ES_tradnl" sz="3600" dirty="0" err="1" smtClean="0">
                <a:solidFill>
                  <a:srgbClr val="49535F"/>
                </a:solidFill>
              </a:rPr>
              <a:t>order</a:t>
            </a:r>
            <a:r>
              <a:rPr lang="es-ES_tradnl" sz="3600" dirty="0" smtClean="0">
                <a:solidFill>
                  <a:srgbClr val="49535F"/>
                </a:solidFill>
              </a:rPr>
              <a:t>: 1;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4"/>
          <a:srcRect l="3489" t="32210" r="2937" b="5610"/>
          <a:stretch/>
        </p:blipFill>
        <p:spPr>
          <a:xfrm>
            <a:off x="375558" y="1409049"/>
            <a:ext cx="8463916" cy="2993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884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uadroTexto 15"/>
          <p:cNvSpPr txBox="1"/>
          <p:nvPr/>
        </p:nvSpPr>
        <p:spPr>
          <a:xfrm>
            <a:off x="204294" y="192911"/>
            <a:ext cx="47465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4400" b="1" dirty="0" err="1" smtClean="0">
                <a:solidFill>
                  <a:srgbClr val="49535F"/>
                </a:solidFill>
              </a:rPr>
              <a:t>FlexBox</a:t>
            </a:r>
            <a:r>
              <a:rPr lang="es-CL" sz="4400" b="1" dirty="0" smtClean="0">
                <a:solidFill>
                  <a:srgbClr val="49535F"/>
                </a:solidFill>
              </a:rPr>
              <a:t>: Elementos</a:t>
            </a:r>
            <a:endParaRPr lang="es-ES_tradnl" sz="4400" b="1" dirty="0">
              <a:solidFill>
                <a:srgbClr val="49535F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209006" y="762719"/>
            <a:ext cx="8177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600" b="1" noProof="1">
                <a:solidFill>
                  <a:srgbClr val="49535F"/>
                </a:solidFill>
              </a:rPr>
              <a:t>a</a:t>
            </a:r>
            <a:r>
              <a:rPr lang="es-ES_tradnl" sz="3600" b="1" noProof="1" smtClean="0">
                <a:solidFill>
                  <a:srgbClr val="49535F"/>
                </a:solidFill>
              </a:rPr>
              <a:t>lign-self</a:t>
            </a:r>
            <a:r>
              <a:rPr lang="es-ES_tradnl" sz="3600" noProof="1" smtClean="0">
                <a:solidFill>
                  <a:srgbClr val="49535F"/>
                </a:solidFill>
              </a:rPr>
              <a:t>: flex-start; </a:t>
            </a:r>
            <a:r>
              <a:rPr lang="es-ES_tradnl" sz="2400" noProof="1" smtClean="0">
                <a:solidFill>
                  <a:srgbClr val="49535F"/>
                </a:solidFill>
              </a:rPr>
              <a:t>(mismos valores de align-items) </a:t>
            </a:r>
            <a:endParaRPr lang="es-ES_tradnl" sz="2400" dirty="0" smtClean="0">
              <a:solidFill>
                <a:srgbClr val="41B1E9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156754" y="4656215"/>
            <a:ext cx="6074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600" dirty="0" smtClean="0">
                <a:solidFill>
                  <a:srgbClr val="49535F"/>
                </a:solidFill>
              </a:rPr>
              <a:t>elemento3: </a:t>
            </a:r>
            <a:r>
              <a:rPr lang="es-ES_tradnl" sz="3600" b="1" dirty="0" err="1" smtClean="0">
                <a:solidFill>
                  <a:srgbClr val="49535F"/>
                </a:solidFill>
              </a:rPr>
              <a:t>align-self</a:t>
            </a:r>
            <a:r>
              <a:rPr lang="es-ES_tradnl" sz="3600" b="1" dirty="0" smtClean="0">
                <a:solidFill>
                  <a:srgbClr val="49535F"/>
                </a:solidFill>
              </a:rPr>
              <a:t>: </a:t>
            </a:r>
            <a:r>
              <a:rPr lang="es-ES_tradnl" sz="3600" b="1" dirty="0" err="1" smtClean="0">
                <a:solidFill>
                  <a:srgbClr val="49535F"/>
                </a:solidFill>
              </a:rPr>
              <a:t>flex-end</a:t>
            </a:r>
            <a:r>
              <a:rPr lang="es-ES_tradnl" sz="3600" b="1" dirty="0" smtClean="0">
                <a:solidFill>
                  <a:srgbClr val="49535F"/>
                </a:solidFill>
              </a:rPr>
              <a:t>;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4"/>
          <a:srcRect l="3489" t="32900" r="2754" b="5955"/>
          <a:stretch/>
        </p:blipFill>
        <p:spPr>
          <a:xfrm>
            <a:off x="156754" y="1526204"/>
            <a:ext cx="8700747" cy="3019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555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uadroTexto 15"/>
          <p:cNvSpPr txBox="1"/>
          <p:nvPr/>
        </p:nvSpPr>
        <p:spPr>
          <a:xfrm>
            <a:off x="347987" y="192911"/>
            <a:ext cx="47465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4400" b="1" dirty="0" err="1" smtClean="0">
                <a:solidFill>
                  <a:srgbClr val="49535F"/>
                </a:solidFill>
              </a:rPr>
              <a:t>FlexBox</a:t>
            </a:r>
            <a:r>
              <a:rPr lang="es-CL" sz="4400" b="1" dirty="0" smtClean="0">
                <a:solidFill>
                  <a:srgbClr val="49535F"/>
                </a:solidFill>
              </a:rPr>
              <a:t>: Prefijos</a:t>
            </a:r>
            <a:endParaRPr lang="es-ES_tradnl" sz="4400" b="1" dirty="0">
              <a:solidFill>
                <a:srgbClr val="49535F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300446" y="1492005"/>
            <a:ext cx="884355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800" noProof="1">
                <a:solidFill>
                  <a:srgbClr val="49535F"/>
                </a:solidFill>
              </a:rPr>
              <a:t>display: -webkit-box</a:t>
            </a:r>
            <a:r>
              <a:rPr lang="es-ES_tradnl" sz="2800" noProof="1" smtClean="0">
                <a:solidFill>
                  <a:srgbClr val="49535F"/>
                </a:solidFill>
              </a:rPr>
              <a:t>;  </a:t>
            </a:r>
            <a:r>
              <a:rPr lang="es-ES_tradnl" sz="2800" noProof="1" smtClean="0">
                <a:solidFill>
                  <a:srgbClr val="41B1E9"/>
                </a:solidFill>
              </a:rPr>
              <a:t>/* </a:t>
            </a:r>
            <a:r>
              <a:rPr lang="es-ES_tradnl" sz="2800" noProof="1">
                <a:solidFill>
                  <a:srgbClr val="41B1E9"/>
                </a:solidFill>
              </a:rPr>
              <a:t>OLD - iOS 6-, Safari 3.1-6, BB7 */</a:t>
            </a:r>
          </a:p>
          <a:p>
            <a:r>
              <a:rPr lang="es-ES_tradnl" sz="2800" noProof="1" smtClean="0">
                <a:solidFill>
                  <a:srgbClr val="49535F"/>
                </a:solidFill>
              </a:rPr>
              <a:t>display</a:t>
            </a:r>
            <a:r>
              <a:rPr lang="es-ES_tradnl" sz="2800" noProof="1">
                <a:solidFill>
                  <a:srgbClr val="49535F"/>
                </a:solidFill>
              </a:rPr>
              <a:t>: -ms-flexbox</a:t>
            </a:r>
            <a:r>
              <a:rPr lang="es-ES_tradnl" sz="2800" noProof="1" smtClean="0">
                <a:solidFill>
                  <a:srgbClr val="49535F"/>
                </a:solidFill>
              </a:rPr>
              <a:t>;  </a:t>
            </a:r>
            <a:r>
              <a:rPr lang="es-ES_tradnl" sz="2800" noProof="1" smtClean="0">
                <a:solidFill>
                  <a:srgbClr val="41B1E9"/>
                </a:solidFill>
              </a:rPr>
              <a:t>/* IE </a:t>
            </a:r>
            <a:r>
              <a:rPr lang="es-ES_tradnl" sz="2800" noProof="1">
                <a:solidFill>
                  <a:srgbClr val="41B1E9"/>
                </a:solidFill>
              </a:rPr>
              <a:t>10 */</a:t>
            </a:r>
          </a:p>
          <a:p>
            <a:r>
              <a:rPr lang="es-ES_tradnl" sz="2800" noProof="1" smtClean="0">
                <a:solidFill>
                  <a:srgbClr val="49535F"/>
                </a:solidFill>
              </a:rPr>
              <a:t>display</a:t>
            </a:r>
            <a:r>
              <a:rPr lang="es-ES_tradnl" sz="2800" noProof="1">
                <a:solidFill>
                  <a:srgbClr val="49535F"/>
                </a:solidFill>
              </a:rPr>
              <a:t>: -webkit-flex</a:t>
            </a:r>
            <a:r>
              <a:rPr lang="es-ES_tradnl" sz="2800" noProof="1" smtClean="0">
                <a:solidFill>
                  <a:srgbClr val="49535F"/>
                </a:solidFill>
              </a:rPr>
              <a:t>; </a:t>
            </a:r>
            <a:r>
              <a:rPr lang="es-ES_tradnl" sz="2800" noProof="1" smtClean="0">
                <a:solidFill>
                  <a:srgbClr val="41B1E9"/>
                </a:solidFill>
              </a:rPr>
              <a:t>/* </a:t>
            </a:r>
            <a:r>
              <a:rPr lang="es-ES_tradnl" sz="2800" noProof="1">
                <a:solidFill>
                  <a:srgbClr val="41B1E9"/>
                </a:solidFill>
              </a:rPr>
              <a:t>NEW - Safari 6.1+. iOS 7.1+, BB10 */</a:t>
            </a:r>
          </a:p>
          <a:p>
            <a:r>
              <a:rPr lang="es-ES_tradnl" sz="2800" noProof="1" smtClean="0">
                <a:solidFill>
                  <a:srgbClr val="49535F"/>
                </a:solidFill>
              </a:rPr>
              <a:t>display</a:t>
            </a:r>
            <a:r>
              <a:rPr lang="es-ES_tradnl" sz="2800" noProof="1">
                <a:solidFill>
                  <a:srgbClr val="49535F"/>
                </a:solidFill>
              </a:rPr>
              <a:t>: flex;         </a:t>
            </a:r>
            <a:r>
              <a:rPr lang="es-ES_tradnl" sz="2800" noProof="1" smtClean="0">
                <a:solidFill>
                  <a:srgbClr val="49535F"/>
                </a:solidFill>
              </a:rPr>
              <a:t>	   </a:t>
            </a:r>
            <a:r>
              <a:rPr lang="es-ES_tradnl" sz="2800" noProof="1" smtClean="0">
                <a:solidFill>
                  <a:srgbClr val="41B1E9"/>
                </a:solidFill>
              </a:rPr>
              <a:t>/* NEW - Firefox</a:t>
            </a:r>
            <a:r>
              <a:rPr lang="es-ES_tradnl" sz="2800" noProof="1">
                <a:solidFill>
                  <a:srgbClr val="41B1E9"/>
                </a:solidFill>
              </a:rPr>
              <a:t>, Chrome, Opera */</a:t>
            </a:r>
            <a:endParaRPr lang="es-ES_tradnl" dirty="0" smtClean="0">
              <a:solidFill>
                <a:srgbClr val="41B1E9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339635" y="972940"/>
            <a:ext cx="73282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800" noProof="1" smtClean="0">
                <a:solidFill>
                  <a:srgbClr val="49535F"/>
                </a:solidFill>
              </a:rPr>
              <a:t>Usados para manejar retro-compatibilidad</a:t>
            </a:r>
            <a:endParaRPr lang="es-ES_tradnl" dirty="0" smtClean="0">
              <a:solidFill>
                <a:srgbClr val="41B1E9"/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0" y="3828882"/>
            <a:ext cx="914400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_tradnl" sz="2800" noProof="1" smtClean="0">
                <a:solidFill>
                  <a:srgbClr val="49535F"/>
                </a:solidFill>
              </a:rPr>
              <a:t>Verificador de compatibilidad de clausulas en navegadores https</a:t>
            </a:r>
            <a:r>
              <a:rPr lang="es-ES_tradnl" sz="2800" noProof="1">
                <a:solidFill>
                  <a:srgbClr val="49535F"/>
                </a:solidFill>
              </a:rPr>
              <a:t>://caniuse.com</a:t>
            </a:r>
            <a:r>
              <a:rPr lang="es-ES_tradnl" sz="2800" noProof="1" smtClean="0">
                <a:solidFill>
                  <a:srgbClr val="49535F"/>
                </a:solidFill>
              </a:rPr>
              <a:t>/</a:t>
            </a:r>
          </a:p>
          <a:p>
            <a:pPr algn="r"/>
            <a:endParaRPr lang="es-ES_tradnl" sz="2800" noProof="1">
              <a:solidFill>
                <a:srgbClr val="49535F"/>
              </a:solidFill>
            </a:endParaRPr>
          </a:p>
          <a:p>
            <a:pPr algn="r"/>
            <a:r>
              <a:rPr lang="es-ES_tradnl" sz="2800" noProof="1" smtClean="0">
                <a:solidFill>
                  <a:srgbClr val="49535F"/>
                </a:solidFill>
              </a:rPr>
              <a:t>Cuáles prefijos son necesarios en diferentes clausulas</a:t>
            </a:r>
          </a:p>
          <a:p>
            <a:pPr algn="r"/>
            <a:r>
              <a:rPr lang="es-ES_tradnl" sz="2800" noProof="1" smtClean="0">
                <a:solidFill>
                  <a:srgbClr val="49535F"/>
                </a:solidFill>
              </a:rPr>
              <a:t>http</a:t>
            </a:r>
            <a:r>
              <a:rPr lang="es-ES_tradnl" sz="2800" noProof="1">
                <a:solidFill>
                  <a:srgbClr val="49535F"/>
                </a:solidFill>
              </a:rPr>
              <a:t>://shouldiprefix.com/</a:t>
            </a:r>
          </a:p>
          <a:p>
            <a:pPr algn="r"/>
            <a:endParaRPr lang="es-ES_tradnl" dirty="0" smtClean="0">
              <a:solidFill>
                <a:srgbClr val="41B1E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9037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674556" y="540856"/>
            <a:ext cx="71239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4400" b="1" dirty="0" smtClean="0">
                <a:solidFill>
                  <a:srgbClr val="49535F"/>
                </a:solidFill>
              </a:rPr>
              <a:t>Resumen de lo aprendido</a:t>
            </a:r>
            <a:endParaRPr lang="es-ES_tradnl" sz="4400" b="1" dirty="0">
              <a:solidFill>
                <a:srgbClr val="49535F"/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335280" y="1510249"/>
            <a:ext cx="84386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s-ES" sz="2400" dirty="0" err="1" smtClean="0">
                <a:solidFill>
                  <a:srgbClr val="49535F"/>
                </a:solidFill>
              </a:rPr>
              <a:t>FlexBox</a:t>
            </a:r>
            <a:r>
              <a:rPr lang="es-ES" sz="2400" dirty="0" smtClean="0">
                <a:solidFill>
                  <a:srgbClr val="49535F"/>
                </a:solidFill>
              </a:rPr>
              <a:t> es un conjunto de clausulas o propiedades CSS3</a:t>
            </a:r>
          </a:p>
          <a:p>
            <a:pPr marL="342900" indent="-342900">
              <a:buFontTx/>
              <a:buChar char="-"/>
            </a:pPr>
            <a:r>
              <a:rPr lang="es-ES" sz="2400" dirty="0" smtClean="0">
                <a:solidFill>
                  <a:srgbClr val="49535F"/>
                </a:solidFill>
              </a:rPr>
              <a:t>Sirve para administrar la posición de los elementos en una web</a:t>
            </a:r>
          </a:p>
          <a:p>
            <a:pPr marL="342900" indent="-342900">
              <a:buFontTx/>
              <a:buChar char="-"/>
            </a:pPr>
            <a:r>
              <a:rPr lang="es-ES" sz="2400" dirty="0" smtClean="0">
                <a:solidFill>
                  <a:srgbClr val="49535F"/>
                </a:solidFill>
              </a:rPr>
              <a:t>Se utiliza para desarrollar sitios web adaptativos o </a:t>
            </a:r>
            <a:r>
              <a:rPr lang="es-ES" sz="2400" i="1" dirty="0" smtClean="0">
                <a:solidFill>
                  <a:srgbClr val="49535F"/>
                </a:solidFill>
              </a:rPr>
              <a:t>responsivos</a:t>
            </a:r>
          </a:p>
          <a:p>
            <a:pPr marL="342900" indent="-342900">
              <a:buFontTx/>
              <a:buChar char="-"/>
            </a:pPr>
            <a:r>
              <a:rPr lang="es-ES" sz="2400" dirty="0" smtClean="0">
                <a:solidFill>
                  <a:srgbClr val="49535F"/>
                </a:solidFill>
              </a:rPr>
              <a:t>Lo hace definiendo un contenedor y sus elementos</a:t>
            </a:r>
          </a:p>
          <a:p>
            <a:pPr marL="342900" indent="-342900">
              <a:buFontTx/>
              <a:buChar char="-"/>
            </a:pPr>
            <a:r>
              <a:rPr lang="es-ES" sz="2400" dirty="0" smtClean="0">
                <a:solidFill>
                  <a:srgbClr val="49535F"/>
                </a:solidFill>
              </a:rPr>
              <a:t>Tiene propiedades para el contenedor y para los elementos</a:t>
            </a:r>
          </a:p>
          <a:p>
            <a:pPr marL="342900" indent="-342900">
              <a:buFontTx/>
              <a:buChar char="-"/>
            </a:pPr>
            <a:r>
              <a:rPr lang="es-ES" sz="2400" dirty="0" smtClean="0">
                <a:solidFill>
                  <a:srgbClr val="49535F"/>
                </a:solidFill>
              </a:rPr>
              <a:t>Existen una serie de prefijos para asegurar retro-compatibilidad</a:t>
            </a: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521" y="3709853"/>
            <a:ext cx="2549434" cy="2549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1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85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uadroTexto 15"/>
          <p:cNvSpPr txBox="1"/>
          <p:nvPr/>
        </p:nvSpPr>
        <p:spPr>
          <a:xfrm>
            <a:off x="674557" y="540856"/>
            <a:ext cx="32051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4400" b="1" dirty="0" err="1" smtClean="0">
                <a:solidFill>
                  <a:srgbClr val="49535F"/>
                </a:solidFill>
              </a:rPr>
              <a:t>FlexBox</a:t>
            </a:r>
            <a:endParaRPr lang="es-ES_tradnl" sz="4400" b="1" dirty="0">
              <a:solidFill>
                <a:srgbClr val="49535F"/>
              </a:solidFill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0" y="1738858"/>
            <a:ext cx="9144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dirty="0" smtClean="0">
                <a:solidFill>
                  <a:srgbClr val="49535F"/>
                </a:solidFill>
              </a:rPr>
              <a:t>El diseño web adaptativo o responsivo </a:t>
            </a:r>
          </a:p>
          <a:p>
            <a:pPr algn="ctr"/>
            <a:r>
              <a:rPr lang="es-ES" sz="3600" dirty="0" smtClean="0">
                <a:solidFill>
                  <a:srgbClr val="49535F"/>
                </a:solidFill>
              </a:rPr>
              <a:t>(del inglés </a:t>
            </a:r>
            <a:r>
              <a:rPr lang="es-ES" sz="3600" i="1" dirty="0" err="1" smtClean="0">
                <a:solidFill>
                  <a:srgbClr val="49535F"/>
                </a:solidFill>
              </a:rPr>
              <a:t>Responsive</a:t>
            </a:r>
            <a:r>
              <a:rPr lang="es-ES" sz="3600" i="1" dirty="0" smtClean="0">
                <a:solidFill>
                  <a:srgbClr val="49535F"/>
                </a:solidFill>
              </a:rPr>
              <a:t> Web </a:t>
            </a:r>
            <a:r>
              <a:rPr lang="es-ES" sz="3600" i="1" dirty="0" err="1" smtClean="0">
                <a:solidFill>
                  <a:srgbClr val="49535F"/>
                </a:solidFill>
              </a:rPr>
              <a:t>Design</a:t>
            </a:r>
            <a:r>
              <a:rPr lang="es-ES" sz="3600" dirty="0" smtClean="0">
                <a:solidFill>
                  <a:srgbClr val="49535F"/>
                </a:solidFill>
              </a:rPr>
              <a:t>) es una </a:t>
            </a:r>
          </a:p>
          <a:p>
            <a:pPr algn="ctr"/>
            <a:r>
              <a:rPr lang="es-ES" sz="3600" dirty="0" smtClean="0">
                <a:solidFill>
                  <a:srgbClr val="49535F"/>
                </a:solidFill>
              </a:rPr>
              <a:t>filosofía </a:t>
            </a:r>
            <a:r>
              <a:rPr lang="es-ES" sz="3600" dirty="0">
                <a:solidFill>
                  <a:srgbClr val="49535F"/>
                </a:solidFill>
              </a:rPr>
              <a:t>de diseño y desarrollo cuyo objetivo es adaptar la apariencia de las páginas web al dispositivo que se esté utilizando para </a:t>
            </a:r>
            <a:r>
              <a:rPr lang="es-ES" sz="3600" dirty="0" smtClean="0">
                <a:solidFill>
                  <a:srgbClr val="49535F"/>
                </a:solidFill>
              </a:rPr>
              <a:t>visitarlas.</a:t>
            </a:r>
          </a:p>
          <a:p>
            <a:pPr algn="r"/>
            <a:r>
              <a:rPr lang="es-ES_tradnl" sz="2800" dirty="0" smtClean="0">
                <a:solidFill>
                  <a:srgbClr val="49535F"/>
                </a:solidFill>
              </a:rPr>
              <a:t>Fuente: Wikipedia</a:t>
            </a:r>
            <a:endParaRPr lang="es-ES_tradnl" sz="3600" dirty="0">
              <a:solidFill>
                <a:srgbClr val="4953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7731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uadroTexto 15"/>
          <p:cNvSpPr txBox="1"/>
          <p:nvPr/>
        </p:nvSpPr>
        <p:spPr>
          <a:xfrm>
            <a:off x="674557" y="540856"/>
            <a:ext cx="32051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4400" b="1" dirty="0" err="1" smtClean="0">
                <a:solidFill>
                  <a:srgbClr val="49535F"/>
                </a:solidFill>
              </a:rPr>
              <a:t>FlexBox</a:t>
            </a:r>
            <a:endParaRPr lang="es-ES_tradnl" sz="4400" b="1" dirty="0">
              <a:solidFill>
                <a:srgbClr val="49535F"/>
              </a:solidFill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0" y="1738858"/>
            <a:ext cx="9144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dirty="0">
                <a:solidFill>
                  <a:srgbClr val="49535F"/>
                </a:solidFill>
              </a:rPr>
              <a:t>En el modelo de diseño flexible, los hijos de un </a:t>
            </a:r>
            <a:r>
              <a:rPr lang="es-ES" sz="3600" b="1" dirty="0">
                <a:solidFill>
                  <a:srgbClr val="49535F"/>
                </a:solidFill>
              </a:rPr>
              <a:t>contenedor flexible </a:t>
            </a:r>
            <a:r>
              <a:rPr lang="es-ES" sz="3600" dirty="0">
                <a:solidFill>
                  <a:srgbClr val="49535F"/>
                </a:solidFill>
              </a:rPr>
              <a:t>pueden </a:t>
            </a:r>
            <a:r>
              <a:rPr lang="es-ES" sz="3600" dirty="0" smtClean="0">
                <a:solidFill>
                  <a:srgbClr val="49535F"/>
                </a:solidFill>
              </a:rPr>
              <a:t>ubicarse </a:t>
            </a:r>
            <a:r>
              <a:rPr lang="es-ES" sz="3600" dirty="0">
                <a:solidFill>
                  <a:srgbClr val="49535F"/>
                </a:solidFill>
              </a:rPr>
              <a:t>en cualquier dirección y pueden </a:t>
            </a:r>
            <a:r>
              <a:rPr lang="es-ES" sz="3600" i="1" dirty="0" smtClean="0">
                <a:solidFill>
                  <a:srgbClr val="49535F"/>
                </a:solidFill>
              </a:rPr>
              <a:t>flexionar</a:t>
            </a:r>
            <a:r>
              <a:rPr lang="es-ES" sz="3600" dirty="0" smtClean="0">
                <a:solidFill>
                  <a:srgbClr val="49535F"/>
                </a:solidFill>
              </a:rPr>
              <a:t> </a:t>
            </a:r>
            <a:r>
              <a:rPr lang="es-ES" sz="3600" dirty="0">
                <a:solidFill>
                  <a:srgbClr val="49535F"/>
                </a:solidFill>
              </a:rPr>
              <a:t>sus tamaños, ya sea </a:t>
            </a:r>
            <a:r>
              <a:rPr lang="es-ES" sz="3600" b="1" dirty="0">
                <a:solidFill>
                  <a:srgbClr val="49535F"/>
                </a:solidFill>
              </a:rPr>
              <a:t>creciendo</a:t>
            </a:r>
            <a:r>
              <a:rPr lang="es-ES" sz="3600" dirty="0">
                <a:solidFill>
                  <a:srgbClr val="49535F"/>
                </a:solidFill>
              </a:rPr>
              <a:t> para llenar el espacio no utilizado o </a:t>
            </a:r>
            <a:r>
              <a:rPr lang="es-ES" sz="3600" b="1" dirty="0">
                <a:solidFill>
                  <a:srgbClr val="49535F"/>
                </a:solidFill>
              </a:rPr>
              <a:t>reduciéndolos</a:t>
            </a:r>
            <a:r>
              <a:rPr lang="es-ES" sz="3600" dirty="0">
                <a:solidFill>
                  <a:srgbClr val="49535F"/>
                </a:solidFill>
              </a:rPr>
              <a:t> para evitar el desbordamiento del padre</a:t>
            </a:r>
            <a:endParaRPr lang="es-ES_tradnl" sz="3600" dirty="0">
              <a:solidFill>
                <a:srgbClr val="4953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5856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uadroTexto 15"/>
          <p:cNvSpPr txBox="1"/>
          <p:nvPr/>
        </p:nvSpPr>
        <p:spPr>
          <a:xfrm>
            <a:off x="674557" y="540856"/>
            <a:ext cx="32051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4400" b="1" dirty="0" err="1" smtClean="0">
                <a:solidFill>
                  <a:srgbClr val="49535F"/>
                </a:solidFill>
              </a:rPr>
              <a:t>FlexBox</a:t>
            </a:r>
            <a:endParaRPr lang="es-ES_tradnl" sz="4400" b="1" dirty="0">
              <a:solidFill>
                <a:srgbClr val="49535F"/>
              </a:solidFill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0" y="1738858"/>
            <a:ext cx="91440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200" dirty="0">
                <a:solidFill>
                  <a:srgbClr val="49535F"/>
                </a:solidFill>
              </a:rPr>
              <a:t>&lt;</a:t>
            </a:r>
            <a:r>
              <a:rPr lang="es-ES_tradnl" sz="3200" dirty="0" err="1">
                <a:solidFill>
                  <a:srgbClr val="49535F"/>
                </a:solidFill>
              </a:rPr>
              <a:t>body</a:t>
            </a:r>
            <a:r>
              <a:rPr lang="es-ES_tradnl" sz="3200" dirty="0" smtClean="0">
                <a:solidFill>
                  <a:srgbClr val="49535F"/>
                </a:solidFill>
              </a:rPr>
              <a:t>&gt;</a:t>
            </a:r>
          </a:p>
          <a:p>
            <a:r>
              <a:rPr lang="es-ES_tradnl" sz="3200" dirty="0" smtClean="0">
                <a:solidFill>
                  <a:srgbClr val="49535F"/>
                </a:solidFill>
              </a:rPr>
              <a:t>	&lt;</a:t>
            </a:r>
            <a:r>
              <a:rPr lang="es-ES_tradnl" sz="3200" dirty="0">
                <a:solidFill>
                  <a:srgbClr val="49535F"/>
                </a:solidFill>
              </a:rPr>
              <a:t>div </a:t>
            </a:r>
            <a:r>
              <a:rPr lang="es-ES_tradnl" sz="3200" dirty="0" err="1">
                <a:solidFill>
                  <a:srgbClr val="49535F"/>
                </a:solidFill>
              </a:rPr>
              <a:t>class</a:t>
            </a:r>
            <a:r>
              <a:rPr lang="es-ES_tradnl" sz="3200" dirty="0">
                <a:solidFill>
                  <a:srgbClr val="49535F"/>
                </a:solidFill>
              </a:rPr>
              <a:t>="</a:t>
            </a:r>
            <a:r>
              <a:rPr lang="es-ES_tradnl" sz="3200" b="1" dirty="0">
                <a:solidFill>
                  <a:srgbClr val="49535F"/>
                </a:solidFill>
              </a:rPr>
              <a:t>contenedor</a:t>
            </a:r>
            <a:r>
              <a:rPr lang="es-ES_tradnl" sz="3200" dirty="0">
                <a:solidFill>
                  <a:srgbClr val="49535F"/>
                </a:solidFill>
              </a:rPr>
              <a:t>"&gt;</a:t>
            </a:r>
          </a:p>
          <a:p>
            <a:r>
              <a:rPr lang="es-ES_tradnl" sz="3200" dirty="0" smtClean="0">
                <a:solidFill>
                  <a:srgbClr val="49535F"/>
                </a:solidFill>
              </a:rPr>
              <a:t>		&lt;</a:t>
            </a:r>
            <a:r>
              <a:rPr lang="es-ES_tradnl" sz="3200" dirty="0">
                <a:solidFill>
                  <a:srgbClr val="49535F"/>
                </a:solidFill>
              </a:rPr>
              <a:t>div </a:t>
            </a:r>
            <a:r>
              <a:rPr lang="es-ES_tradnl" sz="3200" dirty="0" err="1">
                <a:solidFill>
                  <a:srgbClr val="49535F"/>
                </a:solidFill>
              </a:rPr>
              <a:t>class</a:t>
            </a:r>
            <a:r>
              <a:rPr lang="es-ES_tradnl" sz="3200" dirty="0">
                <a:solidFill>
                  <a:srgbClr val="49535F"/>
                </a:solidFill>
              </a:rPr>
              <a:t>="</a:t>
            </a:r>
            <a:r>
              <a:rPr lang="es-ES_tradnl" sz="3200" b="1" dirty="0">
                <a:solidFill>
                  <a:srgbClr val="49535F"/>
                </a:solidFill>
              </a:rPr>
              <a:t>elemento</a:t>
            </a:r>
            <a:r>
              <a:rPr lang="es-ES_tradnl" sz="3200" dirty="0">
                <a:solidFill>
                  <a:srgbClr val="49535F"/>
                </a:solidFill>
              </a:rPr>
              <a:t> elemento1"&gt;1&lt;/div&gt;</a:t>
            </a:r>
          </a:p>
          <a:p>
            <a:r>
              <a:rPr lang="es-ES_tradnl" sz="3200" dirty="0" smtClean="0">
                <a:solidFill>
                  <a:srgbClr val="49535F"/>
                </a:solidFill>
              </a:rPr>
              <a:t>		&lt;</a:t>
            </a:r>
            <a:r>
              <a:rPr lang="es-ES_tradnl" sz="3200" dirty="0">
                <a:solidFill>
                  <a:srgbClr val="49535F"/>
                </a:solidFill>
              </a:rPr>
              <a:t>div </a:t>
            </a:r>
            <a:r>
              <a:rPr lang="es-ES_tradnl" sz="3200" dirty="0" err="1">
                <a:solidFill>
                  <a:srgbClr val="49535F"/>
                </a:solidFill>
              </a:rPr>
              <a:t>class</a:t>
            </a:r>
            <a:r>
              <a:rPr lang="es-ES_tradnl" sz="3200" dirty="0">
                <a:solidFill>
                  <a:srgbClr val="49535F"/>
                </a:solidFill>
              </a:rPr>
              <a:t>="elemento elemento2"&gt;2&lt;/div&gt;</a:t>
            </a:r>
          </a:p>
          <a:p>
            <a:r>
              <a:rPr lang="es-ES_tradnl" sz="3200" dirty="0" smtClean="0">
                <a:solidFill>
                  <a:srgbClr val="49535F"/>
                </a:solidFill>
              </a:rPr>
              <a:t>		&lt;</a:t>
            </a:r>
            <a:r>
              <a:rPr lang="es-ES_tradnl" sz="3200" dirty="0">
                <a:solidFill>
                  <a:srgbClr val="49535F"/>
                </a:solidFill>
              </a:rPr>
              <a:t>div </a:t>
            </a:r>
            <a:r>
              <a:rPr lang="es-ES_tradnl" sz="3200" dirty="0" err="1">
                <a:solidFill>
                  <a:srgbClr val="49535F"/>
                </a:solidFill>
              </a:rPr>
              <a:t>class</a:t>
            </a:r>
            <a:r>
              <a:rPr lang="es-ES_tradnl" sz="3200" dirty="0">
                <a:solidFill>
                  <a:srgbClr val="49535F"/>
                </a:solidFill>
              </a:rPr>
              <a:t>="elemento elemento3"&gt;3&lt;/div&gt;</a:t>
            </a:r>
          </a:p>
          <a:p>
            <a:r>
              <a:rPr lang="es-ES_tradnl" sz="3200" dirty="0" smtClean="0">
                <a:solidFill>
                  <a:srgbClr val="49535F"/>
                </a:solidFill>
              </a:rPr>
              <a:t>		&lt;</a:t>
            </a:r>
            <a:r>
              <a:rPr lang="es-ES_tradnl" sz="3200" dirty="0">
                <a:solidFill>
                  <a:srgbClr val="49535F"/>
                </a:solidFill>
              </a:rPr>
              <a:t>div </a:t>
            </a:r>
            <a:r>
              <a:rPr lang="es-ES_tradnl" sz="3200" dirty="0" err="1">
                <a:solidFill>
                  <a:srgbClr val="49535F"/>
                </a:solidFill>
              </a:rPr>
              <a:t>class</a:t>
            </a:r>
            <a:r>
              <a:rPr lang="es-ES_tradnl" sz="3200" dirty="0">
                <a:solidFill>
                  <a:srgbClr val="49535F"/>
                </a:solidFill>
              </a:rPr>
              <a:t>="elemento elemento4"&gt;4&lt;/div&gt;</a:t>
            </a:r>
          </a:p>
          <a:p>
            <a:r>
              <a:rPr lang="es-ES_tradnl" sz="3200" dirty="0" smtClean="0">
                <a:solidFill>
                  <a:srgbClr val="49535F"/>
                </a:solidFill>
              </a:rPr>
              <a:t>	&lt;/</a:t>
            </a:r>
            <a:r>
              <a:rPr lang="es-ES_tradnl" sz="3200" dirty="0">
                <a:solidFill>
                  <a:srgbClr val="49535F"/>
                </a:solidFill>
              </a:rPr>
              <a:t>div</a:t>
            </a:r>
            <a:r>
              <a:rPr lang="es-ES_tradnl" sz="3200" dirty="0" smtClean="0">
                <a:solidFill>
                  <a:srgbClr val="49535F"/>
                </a:solidFill>
              </a:rPr>
              <a:t>&gt;</a:t>
            </a:r>
          </a:p>
          <a:p>
            <a:r>
              <a:rPr lang="es-ES_tradnl" sz="3200" dirty="0" smtClean="0">
                <a:solidFill>
                  <a:srgbClr val="49535F"/>
                </a:solidFill>
              </a:rPr>
              <a:t>&lt;/</a:t>
            </a:r>
            <a:r>
              <a:rPr lang="es-ES_tradnl" sz="3200" dirty="0" err="1">
                <a:solidFill>
                  <a:srgbClr val="49535F"/>
                </a:solidFill>
              </a:rPr>
              <a:t>body</a:t>
            </a:r>
            <a:r>
              <a:rPr lang="es-ES_tradnl" sz="3200" dirty="0">
                <a:solidFill>
                  <a:srgbClr val="49535F"/>
                </a:solidFill>
              </a:rPr>
              <a:t>&gt;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879668" y="533640"/>
            <a:ext cx="52643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dirty="0" smtClean="0">
                <a:solidFill>
                  <a:srgbClr val="49535F"/>
                </a:solidFill>
              </a:rPr>
              <a:t>Creamos un contenedor y sus elementos hijos</a:t>
            </a:r>
            <a:endParaRPr lang="es-ES_tradnl" sz="3600" dirty="0">
              <a:solidFill>
                <a:srgbClr val="4953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1957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uadroTexto 15"/>
          <p:cNvSpPr txBox="1"/>
          <p:nvPr/>
        </p:nvSpPr>
        <p:spPr>
          <a:xfrm>
            <a:off x="674557" y="540856"/>
            <a:ext cx="32051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4400" b="1" dirty="0" err="1" smtClean="0">
                <a:solidFill>
                  <a:srgbClr val="49535F"/>
                </a:solidFill>
              </a:rPr>
              <a:t>FlexBox</a:t>
            </a:r>
            <a:endParaRPr lang="es-ES_tradnl" sz="4400" b="1" dirty="0">
              <a:solidFill>
                <a:srgbClr val="49535F"/>
              </a:solidFill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-1" y="1738858"/>
            <a:ext cx="461118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800" dirty="0" smtClean="0">
                <a:solidFill>
                  <a:srgbClr val="49535F"/>
                </a:solidFill>
              </a:rPr>
              <a:t>.</a:t>
            </a:r>
            <a:r>
              <a:rPr lang="es-ES_tradnl" sz="2800" dirty="0">
                <a:solidFill>
                  <a:srgbClr val="49535F"/>
                </a:solidFill>
              </a:rPr>
              <a:t>contenedor {</a:t>
            </a:r>
          </a:p>
          <a:p>
            <a:r>
              <a:rPr lang="es-ES_tradnl" sz="2800" dirty="0">
                <a:solidFill>
                  <a:srgbClr val="49535F"/>
                </a:solidFill>
              </a:rPr>
              <a:t>    </a:t>
            </a:r>
            <a:r>
              <a:rPr lang="es-ES_tradnl" sz="2800" dirty="0" err="1">
                <a:solidFill>
                  <a:srgbClr val="49535F"/>
                </a:solidFill>
              </a:rPr>
              <a:t>width</a:t>
            </a:r>
            <a:r>
              <a:rPr lang="es-ES_tradnl" sz="2800" dirty="0">
                <a:solidFill>
                  <a:srgbClr val="49535F"/>
                </a:solidFill>
              </a:rPr>
              <a:t>: 500px;</a:t>
            </a:r>
          </a:p>
          <a:p>
            <a:r>
              <a:rPr lang="es-ES_tradnl" sz="2800" dirty="0">
                <a:solidFill>
                  <a:srgbClr val="49535F"/>
                </a:solidFill>
              </a:rPr>
              <a:t>    </a:t>
            </a:r>
            <a:r>
              <a:rPr lang="es-ES_tradnl" sz="2800" dirty="0" err="1">
                <a:solidFill>
                  <a:srgbClr val="49535F"/>
                </a:solidFill>
              </a:rPr>
              <a:t>height</a:t>
            </a:r>
            <a:r>
              <a:rPr lang="es-ES_tradnl" sz="2800" dirty="0">
                <a:solidFill>
                  <a:srgbClr val="49535F"/>
                </a:solidFill>
              </a:rPr>
              <a:t>: 200px;</a:t>
            </a:r>
          </a:p>
          <a:p>
            <a:r>
              <a:rPr lang="es-ES_tradnl" sz="2800" dirty="0">
                <a:solidFill>
                  <a:srgbClr val="49535F"/>
                </a:solidFill>
              </a:rPr>
              <a:t>    </a:t>
            </a:r>
            <a:r>
              <a:rPr lang="es-ES_tradnl" sz="2800" dirty="0" err="1">
                <a:solidFill>
                  <a:srgbClr val="49535F"/>
                </a:solidFill>
              </a:rPr>
              <a:t>padding</a:t>
            </a:r>
            <a:r>
              <a:rPr lang="es-ES_tradnl" sz="2800" dirty="0">
                <a:solidFill>
                  <a:srgbClr val="49535F"/>
                </a:solidFill>
              </a:rPr>
              <a:t>: 10px;</a:t>
            </a:r>
          </a:p>
          <a:p>
            <a:r>
              <a:rPr lang="es-ES_tradnl" sz="2800" dirty="0">
                <a:solidFill>
                  <a:srgbClr val="49535F"/>
                </a:solidFill>
              </a:rPr>
              <a:t>    </a:t>
            </a:r>
            <a:r>
              <a:rPr lang="es-ES_tradnl" sz="2800" dirty="0" err="1">
                <a:solidFill>
                  <a:srgbClr val="49535F"/>
                </a:solidFill>
              </a:rPr>
              <a:t>background</a:t>
            </a:r>
            <a:r>
              <a:rPr lang="es-ES_tradnl" sz="2800" dirty="0">
                <a:solidFill>
                  <a:srgbClr val="49535F"/>
                </a:solidFill>
              </a:rPr>
              <a:t>: #</a:t>
            </a:r>
            <a:r>
              <a:rPr lang="es-ES_tradnl" sz="2800" dirty="0" err="1">
                <a:solidFill>
                  <a:srgbClr val="49535F"/>
                </a:solidFill>
              </a:rPr>
              <a:t>fff</a:t>
            </a:r>
            <a:r>
              <a:rPr lang="es-ES_tradnl" sz="2800" dirty="0">
                <a:solidFill>
                  <a:srgbClr val="49535F"/>
                </a:solidFill>
              </a:rPr>
              <a:t>;</a:t>
            </a:r>
          </a:p>
          <a:p>
            <a:r>
              <a:rPr lang="es-ES_tradnl" sz="2800" dirty="0">
                <a:solidFill>
                  <a:srgbClr val="49535F"/>
                </a:solidFill>
              </a:rPr>
              <a:t>    </a:t>
            </a:r>
            <a:r>
              <a:rPr lang="es-ES_tradnl" sz="2800" dirty="0" err="1">
                <a:solidFill>
                  <a:srgbClr val="49535F"/>
                </a:solidFill>
              </a:rPr>
              <a:t>border</a:t>
            </a:r>
            <a:r>
              <a:rPr lang="es-ES_tradnl" sz="2800" dirty="0">
                <a:solidFill>
                  <a:srgbClr val="49535F"/>
                </a:solidFill>
              </a:rPr>
              <a:t>: 10px </a:t>
            </a:r>
            <a:r>
              <a:rPr lang="es-ES_tradnl" sz="2800" dirty="0" err="1">
                <a:solidFill>
                  <a:srgbClr val="49535F"/>
                </a:solidFill>
              </a:rPr>
              <a:t>solid</a:t>
            </a:r>
            <a:r>
              <a:rPr lang="es-ES_tradnl" sz="2800" dirty="0">
                <a:solidFill>
                  <a:srgbClr val="49535F"/>
                </a:solidFill>
              </a:rPr>
              <a:t> #2c3e50;</a:t>
            </a:r>
          </a:p>
          <a:p>
            <a:r>
              <a:rPr lang="es-ES_tradnl" sz="2800" dirty="0">
                <a:solidFill>
                  <a:srgbClr val="49535F"/>
                </a:solidFill>
              </a:rPr>
              <a:t>    </a:t>
            </a:r>
            <a:r>
              <a:rPr lang="es-ES_tradnl" sz="2800" dirty="0" err="1">
                <a:solidFill>
                  <a:srgbClr val="49535F"/>
                </a:solidFill>
              </a:rPr>
              <a:t>margin</a:t>
            </a:r>
            <a:r>
              <a:rPr lang="es-ES_tradnl" sz="2800" dirty="0">
                <a:solidFill>
                  <a:srgbClr val="49535F"/>
                </a:solidFill>
              </a:rPr>
              <a:t>: 20px;</a:t>
            </a:r>
          </a:p>
          <a:p>
            <a:r>
              <a:rPr lang="es-ES_tradnl" sz="2800" dirty="0" smtClean="0">
                <a:solidFill>
                  <a:srgbClr val="49535F"/>
                </a:solidFill>
              </a:rPr>
              <a:t>}</a:t>
            </a:r>
            <a:endParaRPr lang="es-ES_tradnl" sz="2800" dirty="0">
              <a:solidFill>
                <a:srgbClr val="49535F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3879669" y="324248"/>
            <a:ext cx="5264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dirty="0" smtClean="0">
                <a:solidFill>
                  <a:srgbClr val="49535F"/>
                </a:solidFill>
              </a:rPr>
              <a:t>Creamos las clases CSS</a:t>
            </a:r>
            <a:endParaRPr lang="es-ES_tradnl" sz="3600" dirty="0">
              <a:solidFill>
                <a:srgbClr val="49535F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4885510" y="1177053"/>
            <a:ext cx="402989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2800" dirty="0">
                <a:solidFill>
                  <a:srgbClr val="49535F"/>
                </a:solidFill>
              </a:rPr>
              <a:t>.elemento {</a:t>
            </a:r>
          </a:p>
          <a:p>
            <a:r>
              <a:rPr lang="es-ES_tradnl" sz="2800" dirty="0">
                <a:solidFill>
                  <a:srgbClr val="49535F"/>
                </a:solidFill>
              </a:rPr>
              <a:t>    color: #</a:t>
            </a:r>
            <a:r>
              <a:rPr lang="es-ES_tradnl" sz="2800" dirty="0" err="1">
                <a:solidFill>
                  <a:srgbClr val="49535F"/>
                </a:solidFill>
              </a:rPr>
              <a:t>fff</a:t>
            </a:r>
            <a:r>
              <a:rPr lang="es-ES_tradnl" sz="2800" dirty="0">
                <a:solidFill>
                  <a:srgbClr val="49535F"/>
                </a:solidFill>
              </a:rPr>
              <a:t>;</a:t>
            </a:r>
          </a:p>
          <a:p>
            <a:r>
              <a:rPr lang="es-ES_tradnl" sz="2800" dirty="0">
                <a:solidFill>
                  <a:srgbClr val="49535F"/>
                </a:solidFill>
              </a:rPr>
              <a:t>    </a:t>
            </a:r>
            <a:r>
              <a:rPr lang="es-ES_tradnl" sz="2800" dirty="0" err="1">
                <a:solidFill>
                  <a:srgbClr val="49535F"/>
                </a:solidFill>
              </a:rPr>
              <a:t>margin</a:t>
            </a:r>
            <a:r>
              <a:rPr lang="es-ES_tradnl" sz="2800" dirty="0">
                <a:solidFill>
                  <a:srgbClr val="49535F"/>
                </a:solidFill>
              </a:rPr>
              <a:t>: 5px;</a:t>
            </a:r>
          </a:p>
          <a:p>
            <a:r>
              <a:rPr lang="es-ES_tradnl" sz="2800" dirty="0">
                <a:solidFill>
                  <a:srgbClr val="49535F"/>
                </a:solidFill>
              </a:rPr>
              <a:t>    </a:t>
            </a:r>
            <a:r>
              <a:rPr lang="es-ES_tradnl" sz="2800" dirty="0" err="1">
                <a:solidFill>
                  <a:srgbClr val="49535F"/>
                </a:solidFill>
              </a:rPr>
              <a:t>width</a:t>
            </a:r>
            <a:r>
              <a:rPr lang="es-ES_tradnl" sz="2800" dirty="0">
                <a:solidFill>
                  <a:srgbClr val="49535F"/>
                </a:solidFill>
              </a:rPr>
              <a:t>: </a:t>
            </a:r>
            <a:r>
              <a:rPr lang="es-ES_tradnl" sz="2800" dirty="0" smtClean="0">
                <a:solidFill>
                  <a:srgbClr val="49535F"/>
                </a:solidFill>
              </a:rPr>
              <a:t>50px;</a:t>
            </a:r>
            <a:endParaRPr lang="es-ES_tradnl" sz="2800" dirty="0">
              <a:solidFill>
                <a:srgbClr val="49535F"/>
              </a:solidFill>
            </a:endParaRPr>
          </a:p>
          <a:p>
            <a:r>
              <a:rPr lang="es-ES_tradnl" sz="2800" dirty="0">
                <a:solidFill>
                  <a:srgbClr val="49535F"/>
                </a:solidFill>
              </a:rPr>
              <a:t>    </a:t>
            </a:r>
            <a:r>
              <a:rPr lang="es-ES_tradnl" sz="2800" dirty="0" err="1">
                <a:solidFill>
                  <a:srgbClr val="49535F"/>
                </a:solidFill>
              </a:rPr>
              <a:t>background</a:t>
            </a:r>
            <a:r>
              <a:rPr lang="es-ES_tradnl" sz="2800" dirty="0">
                <a:solidFill>
                  <a:srgbClr val="49535F"/>
                </a:solidFill>
              </a:rPr>
              <a:t>: #e67e22;</a:t>
            </a:r>
          </a:p>
          <a:p>
            <a:r>
              <a:rPr lang="es-ES_tradnl" sz="2800" dirty="0">
                <a:solidFill>
                  <a:srgbClr val="49535F"/>
                </a:solidFill>
              </a:rPr>
              <a:t>    </a:t>
            </a:r>
            <a:r>
              <a:rPr lang="es-ES_tradnl" sz="2800" dirty="0" err="1">
                <a:solidFill>
                  <a:srgbClr val="49535F"/>
                </a:solidFill>
              </a:rPr>
              <a:t>text-align</a:t>
            </a:r>
            <a:r>
              <a:rPr lang="es-ES_tradnl" sz="2800" dirty="0">
                <a:solidFill>
                  <a:srgbClr val="49535F"/>
                </a:solidFill>
              </a:rPr>
              <a:t>: center;</a:t>
            </a:r>
          </a:p>
          <a:p>
            <a:r>
              <a:rPr lang="es-ES_tradnl" sz="2800" dirty="0" smtClean="0">
                <a:solidFill>
                  <a:srgbClr val="49535F"/>
                </a:solidFill>
              </a:rPr>
              <a:t>}</a:t>
            </a:r>
          </a:p>
          <a:p>
            <a:endParaRPr lang="es-ES_tradnl" sz="2800" dirty="0">
              <a:solidFill>
                <a:srgbClr val="49535F"/>
              </a:solidFill>
            </a:endParaRPr>
          </a:p>
          <a:p>
            <a:r>
              <a:rPr lang="es-ES_tradnl" sz="2800" dirty="0" err="1">
                <a:solidFill>
                  <a:srgbClr val="49535F"/>
                </a:solidFill>
              </a:rPr>
              <a:t>body</a:t>
            </a:r>
            <a:r>
              <a:rPr lang="es-ES_tradnl" sz="2800" dirty="0">
                <a:solidFill>
                  <a:srgbClr val="49535F"/>
                </a:solidFill>
              </a:rPr>
              <a:t> {</a:t>
            </a:r>
          </a:p>
          <a:p>
            <a:r>
              <a:rPr lang="es-ES_tradnl" sz="2800" dirty="0">
                <a:solidFill>
                  <a:srgbClr val="49535F"/>
                </a:solidFill>
              </a:rPr>
              <a:t>    </a:t>
            </a:r>
            <a:r>
              <a:rPr lang="es-ES_tradnl" sz="2800" dirty="0" err="1">
                <a:solidFill>
                  <a:srgbClr val="49535F"/>
                </a:solidFill>
              </a:rPr>
              <a:t>background</a:t>
            </a:r>
            <a:r>
              <a:rPr lang="es-ES_tradnl" sz="2800" dirty="0">
                <a:solidFill>
                  <a:srgbClr val="49535F"/>
                </a:solidFill>
              </a:rPr>
              <a:t>: #e9e9e9;</a:t>
            </a:r>
          </a:p>
          <a:p>
            <a:r>
              <a:rPr lang="es-ES_tradnl" sz="2800" dirty="0" smtClean="0">
                <a:solidFill>
                  <a:srgbClr val="49535F"/>
                </a:solidFill>
              </a:rPr>
              <a:t>}</a:t>
            </a:r>
            <a:endParaRPr lang="es-ES_tradnl" sz="2800" dirty="0">
              <a:solidFill>
                <a:srgbClr val="4953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8890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uadroTexto 15"/>
          <p:cNvSpPr txBox="1"/>
          <p:nvPr/>
        </p:nvSpPr>
        <p:spPr>
          <a:xfrm>
            <a:off x="674557" y="540856"/>
            <a:ext cx="32051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4400" b="1" dirty="0" err="1" smtClean="0">
                <a:solidFill>
                  <a:srgbClr val="49535F"/>
                </a:solidFill>
              </a:rPr>
              <a:t>FlexBox</a:t>
            </a:r>
            <a:endParaRPr lang="es-ES_tradnl" sz="4400" b="1" dirty="0">
              <a:solidFill>
                <a:srgbClr val="49535F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4"/>
          <a:srcRect t="27662"/>
          <a:stretch/>
        </p:blipFill>
        <p:spPr>
          <a:xfrm>
            <a:off x="464139" y="1410788"/>
            <a:ext cx="8165985" cy="3958045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3187337" y="5469324"/>
            <a:ext cx="5956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dirty="0" smtClean="0">
                <a:solidFill>
                  <a:srgbClr val="49535F"/>
                </a:solidFill>
              </a:rPr>
              <a:t>Hijos apilados, sin </a:t>
            </a:r>
            <a:r>
              <a:rPr lang="es-ES" sz="3600" dirty="0" err="1">
                <a:solidFill>
                  <a:srgbClr val="49535F"/>
                </a:solidFill>
              </a:rPr>
              <a:t>F</a:t>
            </a:r>
            <a:r>
              <a:rPr lang="es-ES" sz="3600" dirty="0" err="1" smtClean="0">
                <a:solidFill>
                  <a:srgbClr val="49535F"/>
                </a:solidFill>
              </a:rPr>
              <a:t>lexBox</a:t>
            </a:r>
            <a:r>
              <a:rPr lang="es-ES" sz="3600" dirty="0" smtClean="0">
                <a:solidFill>
                  <a:srgbClr val="49535F"/>
                </a:solidFill>
              </a:rPr>
              <a:t> aún</a:t>
            </a:r>
            <a:endParaRPr lang="es-ES_tradnl" sz="3600" dirty="0">
              <a:solidFill>
                <a:srgbClr val="4953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0998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0171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0" y="4845317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 smtClean="0">
                <a:solidFill>
                  <a:srgbClr val="49535F"/>
                </a:solidFill>
              </a:rPr>
              <a:t>Propiedades de </a:t>
            </a:r>
            <a:r>
              <a:rPr lang="es-ES" sz="3600" b="1" dirty="0" smtClean="0">
                <a:solidFill>
                  <a:srgbClr val="49535F"/>
                </a:solidFill>
              </a:rPr>
              <a:t>CONTENEDOR (PADRE)</a:t>
            </a:r>
            <a:endParaRPr lang="es-ES_tradnl" sz="3600" b="1" dirty="0">
              <a:solidFill>
                <a:srgbClr val="4953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474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uadroTexto 15"/>
          <p:cNvSpPr txBox="1"/>
          <p:nvPr/>
        </p:nvSpPr>
        <p:spPr>
          <a:xfrm>
            <a:off x="674557" y="5278"/>
            <a:ext cx="51122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4400" b="1" dirty="0" err="1" smtClean="0">
                <a:solidFill>
                  <a:srgbClr val="49535F"/>
                </a:solidFill>
              </a:rPr>
              <a:t>FlexBox</a:t>
            </a:r>
            <a:r>
              <a:rPr lang="es-CL" sz="4400" b="1" dirty="0" smtClean="0">
                <a:solidFill>
                  <a:srgbClr val="49535F"/>
                </a:solidFill>
              </a:rPr>
              <a:t>: Contenedor</a:t>
            </a:r>
            <a:endParaRPr lang="es-ES_tradnl" sz="4400" b="1" dirty="0">
              <a:solidFill>
                <a:srgbClr val="49535F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587837" y="574392"/>
            <a:ext cx="85953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600" dirty="0" smtClean="0">
                <a:solidFill>
                  <a:srgbClr val="49535F"/>
                </a:solidFill>
              </a:rPr>
              <a:t>Agregamos </a:t>
            </a:r>
            <a:r>
              <a:rPr lang="es-ES_tradnl" sz="3600" i="1" dirty="0" err="1" smtClean="0">
                <a:solidFill>
                  <a:srgbClr val="49535F"/>
                </a:solidFill>
              </a:rPr>
              <a:t>display</a:t>
            </a:r>
            <a:r>
              <a:rPr lang="es-ES_tradnl" sz="3600" i="1" dirty="0" smtClean="0">
                <a:solidFill>
                  <a:srgbClr val="49535F"/>
                </a:solidFill>
              </a:rPr>
              <a:t>: </a:t>
            </a:r>
            <a:r>
              <a:rPr lang="es-ES_tradnl" sz="3600" i="1" dirty="0" err="1" smtClean="0">
                <a:solidFill>
                  <a:srgbClr val="49535F"/>
                </a:solidFill>
              </a:rPr>
              <a:t>flex</a:t>
            </a:r>
            <a:r>
              <a:rPr lang="es-ES_tradnl" sz="3600" i="1" dirty="0" smtClean="0">
                <a:solidFill>
                  <a:srgbClr val="49535F"/>
                </a:solidFill>
              </a:rPr>
              <a:t>;</a:t>
            </a:r>
            <a:r>
              <a:rPr lang="es-ES_tradnl" sz="3600" dirty="0" smtClean="0">
                <a:solidFill>
                  <a:srgbClr val="49535F"/>
                </a:solidFill>
              </a:rPr>
              <a:t> a la clase </a:t>
            </a:r>
            <a:r>
              <a:rPr lang="es-ES_tradnl" sz="3600" i="1" dirty="0" smtClean="0">
                <a:solidFill>
                  <a:srgbClr val="49535F"/>
                </a:solidFill>
              </a:rPr>
              <a:t>contenedor</a:t>
            </a:r>
            <a:r>
              <a:rPr lang="es-ES_tradnl" sz="3600" dirty="0" smtClean="0">
                <a:solidFill>
                  <a:srgbClr val="49535F"/>
                </a:solidFill>
              </a:rPr>
              <a:t> para transformarlo en un </a:t>
            </a:r>
            <a:r>
              <a:rPr lang="es-ES_tradnl" sz="3600" dirty="0" err="1" smtClean="0">
                <a:solidFill>
                  <a:srgbClr val="49535F"/>
                </a:solidFill>
              </a:rPr>
              <a:t>FlexBox</a:t>
            </a:r>
            <a:endParaRPr lang="es-ES_tradnl" sz="3600" dirty="0">
              <a:solidFill>
                <a:srgbClr val="49535F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4"/>
          <a:srcRect t="28009"/>
          <a:stretch/>
        </p:blipFill>
        <p:spPr>
          <a:xfrm>
            <a:off x="674557" y="1655207"/>
            <a:ext cx="7933866" cy="3827126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1" y="5487605"/>
            <a:ext cx="910481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3600" dirty="0" smtClean="0">
                <a:solidFill>
                  <a:srgbClr val="49535F"/>
                </a:solidFill>
              </a:rPr>
              <a:t>Hijos en línea, altura definida por el contenedor </a:t>
            </a:r>
            <a:endParaRPr lang="es-ES_tradnl" sz="3600" dirty="0">
              <a:solidFill>
                <a:srgbClr val="4953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967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17417</TotalTime>
  <Words>681</Words>
  <Application>Microsoft Office PowerPoint</Application>
  <PresentationFormat>Presentación en pantalla (4:3)</PresentationFormat>
  <Paragraphs>151</Paragraphs>
  <Slides>29</Slides>
  <Notes>28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2" baseType="lpstr"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DuocUC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Marcela Diaz A.</dc:creator>
  <cp:lastModifiedBy>Usuario de Windows</cp:lastModifiedBy>
  <cp:revision>279</cp:revision>
  <cp:lastPrinted>2018-02-06T19:43:21Z</cp:lastPrinted>
  <dcterms:created xsi:type="dcterms:W3CDTF">2016-02-23T20:13:48Z</dcterms:created>
  <dcterms:modified xsi:type="dcterms:W3CDTF">2020-02-08T14:30:26Z</dcterms:modified>
</cp:coreProperties>
</file>