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3"/>
  </p:notesMasterIdLst>
  <p:sldIdLst>
    <p:sldId id="256" r:id="rId2"/>
    <p:sldId id="258" r:id="rId3"/>
    <p:sldId id="259" r:id="rId4"/>
    <p:sldId id="260" r:id="rId5"/>
    <p:sldId id="267" r:id="rId6"/>
    <p:sldId id="326" r:id="rId7"/>
    <p:sldId id="257" r:id="rId8"/>
    <p:sldId id="271" r:id="rId9"/>
    <p:sldId id="263" r:id="rId10"/>
    <p:sldId id="285" r:id="rId11"/>
    <p:sldId id="327" r:id="rId12"/>
  </p:sldIdLst>
  <p:sldSz cx="9144000" cy="5143500" type="screen16x9"/>
  <p:notesSz cx="6858000" cy="9144000"/>
  <p:embeddedFontLst>
    <p:embeddedFont>
      <p:font typeface="Barlow" panose="00000500000000000000" pitchFamily="2"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Share Tech Mono"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FAF489-C2CB-49DF-A3A8-A1D078C14FF7}">
  <a:tblStyle styleId="{E6FAF489-C2CB-49DF-A3A8-A1D078C14F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4012da7022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4012da7022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136e9380871_2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136e9380871_2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763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36e938087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36e938087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6e5f6188a_0_40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6e5f6188a_0_40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4012da7022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4012da7022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14012da7022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14012da7022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160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136e5f6188a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136e5f6188a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g136e9380871_2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1" name="Google Shape;1771;g136e9380871_2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14012da7022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14012da7022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236"/>
        <p:cNvGrpSpPr/>
        <p:nvPr/>
      </p:nvGrpSpPr>
      <p:grpSpPr>
        <a:xfrm>
          <a:off x="0" y="0"/>
          <a:ext cx="0" cy="0"/>
          <a:chOff x="0" y="0"/>
          <a:chExt cx="0" cy="0"/>
        </a:xfrm>
      </p:grpSpPr>
      <p:sp>
        <p:nvSpPr>
          <p:cNvPr id="237" name="Google Shape;237;p26"/>
          <p:cNvSpPr txBox="1">
            <a:spLocks noGrp="1"/>
          </p:cNvSpPr>
          <p:nvPr>
            <p:ph type="subTitle" idx="1"/>
          </p:nvPr>
        </p:nvSpPr>
        <p:spPr>
          <a:xfrm>
            <a:off x="1638913" y="3305900"/>
            <a:ext cx="22509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6"/>
          <p:cNvSpPr txBox="1">
            <a:spLocks noGrp="1"/>
          </p:cNvSpPr>
          <p:nvPr>
            <p:ph type="subTitle" idx="2"/>
          </p:nvPr>
        </p:nvSpPr>
        <p:spPr>
          <a:xfrm>
            <a:off x="5971787" y="2120563"/>
            <a:ext cx="22518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9" name="Google Shape;239;p26"/>
          <p:cNvSpPr txBox="1">
            <a:spLocks noGrp="1"/>
          </p:cNvSpPr>
          <p:nvPr>
            <p:ph type="subTitle" idx="3"/>
          </p:nvPr>
        </p:nvSpPr>
        <p:spPr>
          <a:xfrm>
            <a:off x="5971790" y="1751138"/>
            <a:ext cx="22518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0" name="Google Shape;240;p26"/>
          <p:cNvSpPr txBox="1">
            <a:spLocks noGrp="1"/>
          </p:cNvSpPr>
          <p:nvPr>
            <p:ph type="subTitle" idx="4"/>
          </p:nvPr>
        </p:nvSpPr>
        <p:spPr>
          <a:xfrm>
            <a:off x="1638911" y="2935094"/>
            <a:ext cx="22509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1" name="Google Shape;241;p26"/>
          <p:cNvSpPr txBox="1">
            <a:spLocks noGrp="1"/>
          </p:cNvSpPr>
          <p:nvPr>
            <p:ph type="subTitle" idx="5"/>
          </p:nvPr>
        </p:nvSpPr>
        <p:spPr>
          <a:xfrm>
            <a:off x="1639739" y="2128261"/>
            <a:ext cx="22509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6"/>
          <p:cNvSpPr txBox="1">
            <a:spLocks noGrp="1"/>
          </p:cNvSpPr>
          <p:nvPr>
            <p:ph type="subTitle" idx="6"/>
          </p:nvPr>
        </p:nvSpPr>
        <p:spPr>
          <a:xfrm flipH="1">
            <a:off x="1639225" y="1757463"/>
            <a:ext cx="22509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3" name="Google Shape;243;p26"/>
          <p:cNvSpPr txBox="1">
            <a:spLocks noGrp="1"/>
          </p:cNvSpPr>
          <p:nvPr>
            <p:ph type="subTitle" idx="7"/>
          </p:nvPr>
        </p:nvSpPr>
        <p:spPr>
          <a:xfrm>
            <a:off x="5971787" y="3305900"/>
            <a:ext cx="2251800" cy="52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26"/>
          <p:cNvSpPr txBox="1">
            <a:spLocks noGrp="1"/>
          </p:cNvSpPr>
          <p:nvPr>
            <p:ph type="subTitle" idx="8"/>
          </p:nvPr>
        </p:nvSpPr>
        <p:spPr>
          <a:xfrm>
            <a:off x="5971786" y="2935101"/>
            <a:ext cx="22518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45" name="Google Shape;245;p26"/>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46" name="Google Shape;246;p26"/>
          <p:cNvSpPr/>
          <p:nvPr/>
        </p:nvSpPr>
        <p:spPr>
          <a:xfrm>
            <a:off x="-175" y="4605275"/>
            <a:ext cx="9144000" cy="538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1142325" y="1049250"/>
            <a:ext cx="6859500" cy="289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7" name="Google Shape;57;p8"/>
          <p:cNvSpPr txBox="1">
            <a:spLocks noGrp="1"/>
          </p:cNvSpPr>
          <p:nvPr>
            <p:ph type="subTitle" idx="1"/>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58" name="Google Shape;58;p8"/>
          <p:cNvSpPr txBox="1">
            <a:spLocks noGrp="1"/>
          </p:cNvSpPr>
          <p:nvPr>
            <p:ph type="title" idx="2"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59" name="Google Shape;59;p8"/>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0"/>
        <p:cNvGrpSpPr/>
        <p:nvPr/>
      </p:nvGrpSpPr>
      <p:grpSpPr>
        <a:xfrm>
          <a:off x="0" y="0"/>
          <a:ext cx="0" cy="0"/>
          <a:chOff x="0" y="0"/>
          <a:chExt cx="0" cy="0"/>
        </a:xfrm>
      </p:grpSpPr>
      <p:sp>
        <p:nvSpPr>
          <p:cNvPr id="91" name="Google Shape;91;p13"/>
          <p:cNvSpPr txBox="1">
            <a:spLocks noGrp="1"/>
          </p:cNvSpPr>
          <p:nvPr>
            <p:ph type="subTitle" idx="1"/>
          </p:nvPr>
        </p:nvSpPr>
        <p:spPr>
          <a:xfrm>
            <a:off x="1640225" y="2105053"/>
            <a:ext cx="2226900" cy="51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2" name="Google Shape;92;p13"/>
          <p:cNvSpPr txBox="1">
            <a:spLocks noGrp="1"/>
          </p:cNvSpPr>
          <p:nvPr>
            <p:ph type="title" hasCustomPrompt="1"/>
          </p:nvPr>
        </p:nvSpPr>
        <p:spPr>
          <a:xfrm>
            <a:off x="713225" y="1807038"/>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93" name="Google Shape;93;p13"/>
          <p:cNvSpPr txBox="1">
            <a:spLocks noGrp="1"/>
          </p:cNvSpPr>
          <p:nvPr>
            <p:ph type="subTitle" idx="2"/>
          </p:nvPr>
        </p:nvSpPr>
        <p:spPr>
          <a:xfrm>
            <a:off x="1640225" y="3495710"/>
            <a:ext cx="2226900" cy="512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4" name="Google Shape;94;p13"/>
          <p:cNvSpPr txBox="1">
            <a:spLocks noGrp="1"/>
          </p:cNvSpPr>
          <p:nvPr>
            <p:ph type="subTitle" idx="3"/>
          </p:nvPr>
        </p:nvSpPr>
        <p:spPr>
          <a:xfrm>
            <a:off x="1640225" y="2890732"/>
            <a:ext cx="2226900" cy="614100"/>
          </a:xfrm>
          <a:prstGeom prst="rect">
            <a:avLst/>
          </a:prstGeom>
          <a:ln>
            <a:noFill/>
          </a:ln>
        </p:spPr>
        <p:txBody>
          <a:bodyPr spcFirstLastPara="1" wrap="square" lIns="91425" tIns="0" rIns="91425" bIns="91425" anchor="b" anchorCtr="0">
            <a:noAutofit/>
          </a:bodyPr>
          <a:lstStyle>
            <a:lvl1pPr lvl="0"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5" name="Google Shape;95;p13"/>
          <p:cNvSpPr txBox="1">
            <a:spLocks noGrp="1"/>
          </p:cNvSpPr>
          <p:nvPr>
            <p:ph type="title" idx="4" hasCustomPrompt="1"/>
          </p:nvPr>
        </p:nvSpPr>
        <p:spPr>
          <a:xfrm>
            <a:off x="713225" y="3195512"/>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96" name="Google Shape;96;p13"/>
          <p:cNvSpPr txBox="1">
            <a:spLocks noGrp="1"/>
          </p:cNvSpPr>
          <p:nvPr>
            <p:ph type="subTitle" idx="5"/>
          </p:nvPr>
        </p:nvSpPr>
        <p:spPr>
          <a:xfrm>
            <a:off x="1640225" y="1502238"/>
            <a:ext cx="2226900" cy="614100"/>
          </a:xfrm>
          <a:prstGeom prst="rect">
            <a:avLst/>
          </a:prstGeom>
          <a:ln>
            <a:noFill/>
          </a:ln>
        </p:spPr>
        <p:txBody>
          <a:bodyPr spcFirstLastPara="1" wrap="square" lIns="91425" tIns="0" rIns="91425" bIns="91425" anchor="b" anchorCtr="0">
            <a:noAutofit/>
          </a:bodyPr>
          <a:lstStyle>
            <a:lvl1pPr lvl="0"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7" name="Google Shape;97;p13"/>
          <p:cNvSpPr txBox="1">
            <a:spLocks noGrp="1"/>
          </p:cNvSpPr>
          <p:nvPr>
            <p:ph type="subTitle" idx="6"/>
          </p:nvPr>
        </p:nvSpPr>
        <p:spPr>
          <a:xfrm flipH="1">
            <a:off x="5278842" y="2105062"/>
            <a:ext cx="2226900" cy="51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98" name="Google Shape;98;p13"/>
          <p:cNvSpPr txBox="1">
            <a:spLocks noGrp="1"/>
          </p:cNvSpPr>
          <p:nvPr>
            <p:ph type="subTitle" idx="7"/>
          </p:nvPr>
        </p:nvSpPr>
        <p:spPr>
          <a:xfrm flipH="1">
            <a:off x="5278842" y="1502238"/>
            <a:ext cx="2226900" cy="614100"/>
          </a:xfrm>
          <a:prstGeom prst="rect">
            <a:avLst/>
          </a:prstGeom>
          <a:ln>
            <a:noFill/>
          </a:ln>
        </p:spPr>
        <p:txBody>
          <a:bodyPr spcFirstLastPara="1" wrap="square" lIns="91425" tIns="0" rIns="91425" bIns="91425" anchor="b" anchorCtr="0">
            <a:noAutofit/>
          </a:bodyPr>
          <a:lstStyle>
            <a:lvl1pPr lvl="0" algn="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99" name="Google Shape;99;p13"/>
          <p:cNvSpPr txBox="1">
            <a:spLocks noGrp="1"/>
          </p:cNvSpPr>
          <p:nvPr>
            <p:ph type="title" idx="8" hasCustomPrompt="1"/>
          </p:nvPr>
        </p:nvSpPr>
        <p:spPr>
          <a:xfrm flipH="1">
            <a:off x="7582034" y="1807038"/>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100" name="Google Shape;100;p13"/>
          <p:cNvSpPr txBox="1">
            <a:spLocks noGrp="1"/>
          </p:cNvSpPr>
          <p:nvPr>
            <p:ph type="subTitle" idx="9"/>
          </p:nvPr>
        </p:nvSpPr>
        <p:spPr>
          <a:xfrm flipH="1">
            <a:off x="5278842" y="3495713"/>
            <a:ext cx="2226900" cy="51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
        <p:nvSpPr>
          <p:cNvPr id="101" name="Google Shape;101;p13"/>
          <p:cNvSpPr txBox="1">
            <a:spLocks noGrp="1"/>
          </p:cNvSpPr>
          <p:nvPr>
            <p:ph type="subTitle" idx="13"/>
          </p:nvPr>
        </p:nvSpPr>
        <p:spPr>
          <a:xfrm flipH="1">
            <a:off x="5278832" y="2890737"/>
            <a:ext cx="2226900" cy="614100"/>
          </a:xfrm>
          <a:prstGeom prst="rect">
            <a:avLst/>
          </a:prstGeom>
          <a:ln>
            <a:noFill/>
          </a:ln>
        </p:spPr>
        <p:txBody>
          <a:bodyPr spcFirstLastPara="1" wrap="square" lIns="91425" tIns="0" rIns="91425" bIns="91425" anchor="b" anchorCtr="0">
            <a:noAutofit/>
          </a:bodyPr>
          <a:lstStyle>
            <a:lvl1pPr lvl="0" algn="r" rtl="0">
              <a:lnSpc>
                <a:spcPct val="100000"/>
              </a:lnSpc>
              <a:spcBef>
                <a:spcPts val="0"/>
              </a:spcBef>
              <a:spcAft>
                <a:spcPts val="0"/>
              </a:spcAft>
              <a:buClr>
                <a:schemeClr val="dk1"/>
              </a:buClr>
              <a:buSzPts val="2200"/>
              <a:buFont typeface="Share Tech Mono"/>
              <a:buNone/>
              <a:defRPr sz="2000" b="1">
                <a:solidFill>
                  <a:schemeClr val="accent6"/>
                </a:solidFill>
                <a:latin typeface="Share Tech Mono"/>
                <a:ea typeface="Share Tech Mono"/>
                <a:cs typeface="Share Tech Mono"/>
                <a:sym typeface="Share Tech Mono"/>
              </a:defRPr>
            </a:lvl1pPr>
            <a:lvl2pPr lvl="1"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2pPr>
            <a:lvl3pPr lvl="2"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3pPr>
            <a:lvl4pPr lvl="3"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4pPr>
            <a:lvl5pPr lvl="4"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5pPr>
            <a:lvl6pPr lvl="5"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6pPr>
            <a:lvl7pPr lvl="6"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7pPr>
            <a:lvl8pPr lvl="7"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8pPr>
            <a:lvl9pPr lvl="8" rtl="0">
              <a:lnSpc>
                <a:spcPct val="100000"/>
              </a:lnSpc>
              <a:spcBef>
                <a:spcPts val="0"/>
              </a:spcBef>
              <a:spcAft>
                <a:spcPts val="0"/>
              </a:spcAft>
              <a:buClr>
                <a:schemeClr val="dk1"/>
              </a:buClr>
              <a:buSzPts val="2200"/>
              <a:buFont typeface="Share Tech Mono"/>
              <a:buNone/>
              <a:defRPr sz="2200">
                <a:solidFill>
                  <a:schemeClr val="dk1"/>
                </a:solidFill>
                <a:latin typeface="Share Tech Mono"/>
                <a:ea typeface="Share Tech Mono"/>
                <a:cs typeface="Share Tech Mono"/>
                <a:sym typeface="Share Tech Mono"/>
              </a:defRPr>
            </a:lvl9pPr>
          </a:lstStyle>
          <a:p>
            <a:endParaRPr/>
          </a:p>
        </p:txBody>
      </p:sp>
      <p:sp>
        <p:nvSpPr>
          <p:cNvPr id="102" name="Google Shape;102;p13"/>
          <p:cNvSpPr txBox="1">
            <a:spLocks noGrp="1"/>
          </p:cNvSpPr>
          <p:nvPr>
            <p:ph type="title" idx="14" hasCustomPrompt="1"/>
          </p:nvPr>
        </p:nvSpPr>
        <p:spPr>
          <a:xfrm flipH="1">
            <a:off x="7582034" y="3195513"/>
            <a:ext cx="848700" cy="512100"/>
          </a:xfrm>
          <a:prstGeom prst="rect">
            <a:avLst/>
          </a:prstGeom>
          <a:solidFill>
            <a:schemeClr val="accent6"/>
          </a:solidFill>
          <a:ln>
            <a:noFill/>
          </a:ln>
        </p:spPr>
        <p:txBody>
          <a:bodyPr spcFirstLastPara="1" wrap="square" lIns="91425" tIns="91425" rIns="91425" bIns="91425" anchor="ctr" anchorCtr="0">
            <a:noAutofit/>
          </a:bodyPr>
          <a:lstStyle>
            <a:lvl1pPr lvl="0" algn="ctr" rtl="0">
              <a:spcBef>
                <a:spcPts val="0"/>
              </a:spcBef>
              <a:spcAft>
                <a:spcPts val="0"/>
              </a:spcAft>
              <a:buSzPts val="2800"/>
              <a:buNone/>
              <a:defRPr sz="4000">
                <a:solidFill>
                  <a:schemeClr val="accent3"/>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103" name="Google Shape;103;p13"/>
          <p:cNvSpPr txBox="1">
            <a:spLocks noGrp="1"/>
          </p:cNvSpPr>
          <p:nvPr>
            <p:ph type="title" idx="15"/>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a:solidFill>
                  <a:schemeClr val="accent6"/>
                </a:solidFill>
                <a:latin typeface="Share Tech Mono"/>
                <a:ea typeface="Share Tech Mono"/>
                <a:cs typeface="Share Tech Mono"/>
                <a:sym typeface="Share Tech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4" name="Google Shape;104;p1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08"/>
        <p:cNvGrpSpPr/>
        <p:nvPr/>
      </p:nvGrpSpPr>
      <p:grpSpPr>
        <a:xfrm>
          <a:off x="0" y="0"/>
          <a:ext cx="0" cy="0"/>
          <a:chOff x="0" y="0"/>
          <a:chExt cx="0" cy="0"/>
        </a:xfrm>
      </p:grpSpPr>
      <p:sp>
        <p:nvSpPr>
          <p:cNvPr id="109" name="Google Shape;109;p14"/>
          <p:cNvSpPr txBox="1">
            <a:spLocks noGrp="1"/>
          </p:cNvSpPr>
          <p:nvPr>
            <p:ph type="title"/>
          </p:nvPr>
        </p:nvSpPr>
        <p:spPr>
          <a:xfrm>
            <a:off x="1457325" y="3674677"/>
            <a:ext cx="6229200" cy="4767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2000"/>
              <a:buNone/>
              <a:defRPr sz="2000">
                <a:solidFill>
                  <a:schemeClr val="accent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14"/>
          <p:cNvSpPr txBox="1">
            <a:spLocks noGrp="1"/>
          </p:cNvSpPr>
          <p:nvPr>
            <p:ph type="subTitle" idx="1"/>
          </p:nvPr>
        </p:nvSpPr>
        <p:spPr>
          <a:xfrm>
            <a:off x="1905000" y="1184875"/>
            <a:ext cx="5334000" cy="208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400"/>
              <a:buNone/>
              <a:defRPr sz="3000"/>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1" name="Google Shape;111;p14"/>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3"/>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12" name="Google Shape;112;p14"/>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13" name="Google Shape;113;p14"/>
          <p:cNvSpPr/>
          <p:nvPr/>
        </p:nvSpPr>
        <p:spPr>
          <a:xfrm>
            <a:off x="0" y="3522275"/>
            <a:ext cx="9144000" cy="16212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14"/>
          <p:cNvGrpSpPr/>
          <p:nvPr/>
        </p:nvGrpSpPr>
        <p:grpSpPr>
          <a:xfrm>
            <a:off x="8322625" y="10"/>
            <a:ext cx="216300" cy="965800"/>
            <a:chOff x="4664716" y="3950185"/>
            <a:chExt cx="216300" cy="965800"/>
          </a:xfrm>
        </p:grpSpPr>
        <p:sp>
          <p:nvSpPr>
            <p:cNvPr id="117" name="Google Shape;117;p1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14"/>
          <p:cNvGrpSpPr/>
          <p:nvPr/>
        </p:nvGrpSpPr>
        <p:grpSpPr>
          <a:xfrm>
            <a:off x="605075" y="2634885"/>
            <a:ext cx="216300" cy="965800"/>
            <a:chOff x="4664716" y="3950185"/>
            <a:chExt cx="216300" cy="965800"/>
          </a:xfrm>
        </p:grpSpPr>
        <p:sp>
          <p:nvSpPr>
            <p:cNvPr id="120" name="Google Shape;120;p1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7">
    <p:spTree>
      <p:nvGrpSpPr>
        <p:cNvPr id="1" name="Shape 175"/>
        <p:cNvGrpSpPr/>
        <p:nvPr/>
      </p:nvGrpSpPr>
      <p:grpSpPr>
        <a:xfrm>
          <a:off x="0" y="0"/>
          <a:ext cx="0" cy="0"/>
          <a:chOff x="0" y="0"/>
          <a:chExt cx="0" cy="0"/>
        </a:xfrm>
      </p:grpSpPr>
      <p:sp>
        <p:nvSpPr>
          <p:cNvPr id="176" name="Google Shape;176;p20"/>
          <p:cNvSpPr txBox="1">
            <a:spLocks noGrp="1"/>
          </p:cNvSpPr>
          <p:nvPr>
            <p:ph type="body" idx="1"/>
          </p:nvPr>
        </p:nvSpPr>
        <p:spPr>
          <a:xfrm>
            <a:off x="2508500" y="1732388"/>
            <a:ext cx="4127100" cy="2221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4"/>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7" name="Google Shape;177;p20"/>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78" name="Google Shape;178;p20"/>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14">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algn="ctr" rtl="0">
              <a:spcBef>
                <a:spcPts val="0"/>
              </a:spcBef>
              <a:spcAft>
                <a:spcPts val="0"/>
              </a:spcAft>
              <a:buClr>
                <a:schemeClr val="accent6"/>
              </a:buClr>
              <a:buSzPts val="2800"/>
              <a:buNone/>
              <a:defRPr sz="2800" b="1">
                <a:solidFill>
                  <a:schemeClr val="accent6"/>
                </a:solidFill>
              </a:defRPr>
            </a:lvl2pPr>
            <a:lvl3pPr lvl="2" algn="ctr" rtl="0">
              <a:spcBef>
                <a:spcPts val="0"/>
              </a:spcBef>
              <a:spcAft>
                <a:spcPts val="0"/>
              </a:spcAft>
              <a:buClr>
                <a:schemeClr val="accent6"/>
              </a:buClr>
              <a:buSzPts val="2800"/>
              <a:buNone/>
              <a:defRPr sz="2800" b="1">
                <a:solidFill>
                  <a:schemeClr val="accent6"/>
                </a:solidFill>
              </a:defRPr>
            </a:lvl3pPr>
            <a:lvl4pPr lvl="3" algn="ctr" rtl="0">
              <a:spcBef>
                <a:spcPts val="0"/>
              </a:spcBef>
              <a:spcAft>
                <a:spcPts val="0"/>
              </a:spcAft>
              <a:buClr>
                <a:schemeClr val="accent6"/>
              </a:buClr>
              <a:buSzPts val="2800"/>
              <a:buNone/>
              <a:defRPr sz="2800" b="1">
                <a:solidFill>
                  <a:schemeClr val="accent6"/>
                </a:solidFill>
              </a:defRPr>
            </a:lvl4pPr>
            <a:lvl5pPr lvl="4" algn="ctr" rtl="0">
              <a:spcBef>
                <a:spcPts val="0"/>
              </a:spcBef>
              <a:spcAft>
                <a:spcPts val="0"/>
              </a:spcAft>
              <a:buClr>
                <a:schemeClr val="accent6"/>
              </a:buClr>
              <a:buSzPts val="2800"/>
              <a:buNone/>
              <a:defRPr sz="2800" b="1">
                <a:solidFill>
                  <a:schemeClr val="accent6"/>
                </a:solidFill>
              </a:defRPr>
            </a:lvl5pPr>
            <a:lvl6pPr lvl="5" algn="ctr" rtl="0">
              <a:spcBef>
                <a:spcPts val="0"/>
              </a:spcBef>
              <a:spcAft>
                <a:spcPts val="0"/>
              </a:spcAft>
              <a:buClr>
                <a:schemeClr val="accent6"/>
              </a:buClr>
              <a:buSzPts val="2800"/>
              <a:buNone/>
              <a:defRPr sz="2800" b="1">
                <a:solidFill>
                  <a:schemeClr val="accent6"/>
                </a:solidFill>
              </a:defRPr>
            </a:lvl6pPr>
            <a:lvl7pPr lvl="6" algn="ctr" rtl="0">
              <a:spcBef>
                <a:spcPts val="0"/>
              </a:spcBef>
              <a:spcAft>
                <a:spcPts val="0"/>
              </a:spcAft>
              <a:buClr>
                <a:schemeClr val="accent6"/>
              </a:buClr>
              <a:buSzPts val="2800"/>
              <a:buNone/>
              <a:defRPr sz="2800" b="1">
                <a:solidFill>
                  <a:schemeClr val="accent6"/>
                </a:solidFill>
              </a:defRPr>
            </a:lvl7pPr>
            <a:lvl8pPr lvl="7" algn="ctr" rtl="0">
              <a:spcBef>
                <a:spcPts val="0"/>
              </a:spcBef>
              <a:spcAft>
                <a:spcPts val="0"/>
              </a:spcAft>
              <a:buClr>
                <a:schemeClr val="accent6"/>
              </a:buClr>
              <a:buSzPts val="2800"/>
              <a:buNone/>
              <a:defRPr sz="2800" b="1">
                <a:solidFill>
                  <a:schemeClr val="accent6"/>
                </a:solidFill>
              </a:defRPr>
            </a:lvl8pPr>
            <a:lvl9pPr lvl="8" algn="ctr" rtl="0">
              <a:spcBef>
                <a:spcPts val="0"/>
              </a:spcBef>
              <a:spcAft>
                <a:spcPts val="0"/>
              </a:spcAft>
              <a:buClr>
                <a:schemeClr val="accent6"/>
              </a:buClr>
              <a:buSzPts val="2800"/>
              <a:buNone/>
              <a:defRPr sz="2800" b="1">
                <a:solidFill>
                  <a:schemeClr val="accent6"/>
                </a:solidFill>
              </a:defRPr>
            </a:lvl9pPr>
          </a:lstStyle>
          <a:p>
            <a:endParaRPr/>
          </a:p>
        </p:txBody>
      </p:sp>
      <p:sp>
        <p:nvSpPr>
          <p:cNvPr id="226" name="Google Shape;226;p25"/>
          <p:cNvSpPr txBox="1">
            <a:spLocks noGrp="1"/>
          </p:cNvSpPr>
          <p:nvPr>
            <p:ph type="subTitle" idx="1"/>
          </p:nvPr>
        </p:nvSpPr>
        <p:spPr>
          <a:xfrm>
            <a:off x="1675800" y="1646888"/>
            <a:ext cx="5792400" cy="4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27" name="Google Shape;227;p25"/>
          <p:cNvSpPr txBox="1">
            <a:spLocks noGrp="1"/>
          </p:cNvSpPr>
          <p:nvPr>
            <p:ph type="subTitle" idx="2"/>
          </p:nvPr>
        </p:nvSpPr>
        <p:spPr>
          <a:xfrm>
            <a:off x="1675800" y="1994290"/>
            <a:ext cx="5792400" cy="42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28" name="Google Shape;228;p25"/>
          <p:cNvSpPr txBox="1">
            <a:spLocks noGrp="1"/>
          </p:cNvSpPr>
          <p:nvPr>
            <p:ph type="subTitle" idx="3"/>
          </p:nvPr>
        </p:nvSpPr>
        <p:spPr>
          <a:xfrm>
            <a:off x="1675800" y="2562443"/>
            <a:ext cx="5792400" cy="4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29" name="Google Shape;229;p25"/>
          <p:cNvSpPr txBox="1">
            <a:spLocks noGrp="1"/>
          </p:cNvSpPr>
          <p:nvPr>
            <p:ph type="subTitle" idx="4"/>
          </p:nvPr>
        </p:nvSpPr>
        <p:spPr>
          <a:xfrm>
            <a:off x="1675800" y="2909845"/>
            <a:ext cx="5792400" cy="42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30" name="Google Shape;230;p25"/>
          <p:cNvSpPr txBox="1">
            <a:spLocks noGrp="1"/>
          </p:cNvSpPr>
          <p:nvPr>
            <p:ph type="subTitle" idx="5"/>
          </p:nvPr>
        </p:nvSpPr>
        <p:spPr>
          <a:xfrm>
            <a:off x="1675800" y="3478085"/>
            <a:ext cx="5792400" cy="42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31" name="Google Shape;231;p25"/>
          <p:cNvSpPr txBox="1">
            <a:spLocks noGrp="1"/>
          </p:cNvSpPr>
          <p:nvPr>
            <p:ph type="subTitle" idx="6"/>
          </p:nvPr>
        </p:nvSpPr>
        <p:spPr>
          <a:xfrm>
            <a:off x="1675800" y="3825487"/>
            <a:ext cx="5792400" cy="423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grpSp>
        <p:nvGrpSpPr>
          <p:cNvPr id="232" name="Google Shape;232;p25"/>
          <p:cNvGrpSpPr/>
          <p:nvPr/>
        </p:nvGrpSpPr>
        <p:grpSpPr>
          <a:xfrm>
            <a:off x="260175" y="320513"/>
            <a:ext cx="8623650" cy="4531050"/>
            <a:chOff x="260175" y="320513"/>
            <a:chExt cx="8623650" cy="4531050"/>
          </a:xfrm>
        </p:grpSpPr>
        <p:sp>
          <p:nvSpPr>
            <p:cNvPr id="233" name="Google Shape;233;p25"/>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25"/>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60" r:id="rId7"/>
    <p:sldLayoutId id="2147483666" r:id="rId8"/>
    <p:sldLayoutId id="2147483671" r:id="rId9"/>
    <p:sldLayoutId id="2147483672" r:id="rId10"/>
    <p:sldLayoutId id="2147483673" r:id="rId11"/>
    <p:sldLayoutId id="2147483684" r:id="rId12"/>
    <p:sldLayoutId id="2147483685"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111000" y="163262"/>
            <a:ext cx="1450325"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2</a:t>
            </a:r>
            <a:r>
              <a:rPr lang="id-ID" dirty="0">
                <a:solidFill>
                  <a:schemeClr val="bg1"/>
                </a:solidFill>
              </a:rPr>
              <a:t>022</a:t>
            </a:r>
            <a:endParaRPr dirty="0">
              <a:solidFill>
                <a:schemeClr val="bg1"/>
              </a:solidFill>
            </a:endParaRPr>
          </a:p>
        </p:txBody>
      </p:sp>
      <p:sp>
        <p:nvSpPr>
          <p:cNvPr id="396" name="Google Shape;396;p43"/>
          <p:cNvSpPr txBox="1">
            <a:spLocks noGrp="1"/>
          </p:cNvSpPr>
          <p:nvPr>
            <p:ph type="ctrTitle"/>
          </p:nvPr>
        </p:nvSpPr>
        <p:spPr>
          <a:xfrm>
            <a:off x="4682182" y="1170393"/>
            <a:ext cx="3770100" cy="13152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id-ID" sz="2000" dirty="0"/>
              <a:t>Sistem Pakar Untuk Diagnosis Awal </a:t>
            </a:r>
            <a:r>
              <a:rPr lang="id-ID" sz="2000" dirty="0">
                <a:solidFill>
                  <a:srgbClr val="CBE125"/>
                </a:solidFill>
              </a:rPr>
              <a:t>Gangguan Menstruasi </a:t>
            </a:r>
            <a:r>
              <a:rPr lang="id-ID" sz="2000" dirty="0">
                <a:solidFill>
                  <a:schemeClr val="accent6"/>
                </a:solidFill>
              </a:rPr>
              <a:t>Menggunakan </a:t>
            </a:r>
            <a:r>
              <a:rPr lang="id-ID" sz="2000" i="1" dirty="0">
                <a:solidFill>
                  <a:schemeClr val="accent6"/>
                </a:solidFill>
              </a:rPr>
              <a:t>Naive Bayes</a:t>
            </a:r>
            <a:endParaRPr sz="2000" dirty="0"/>
          </a:p>
        </p:txBody>
      </p:sp>
      <p:sp>
        <p:nvSpPr>
          <p:cNvPr id="397" name="Google Shape;397;p43"/>
          <p:cNvSpPr txBox="1">
            <a:spLocks noGrp="1"/>
          </p:cNvSpPr>
          <p:nvPr>
            <p:ph type="subTitle" idx="1"/>
          </p:nvPr>
        </p:nvSpPr>
        <p:spPr>
          <a:xfrm>
            <a:off x="4860631" y="2535710"/>
            <a:ext cx="3378267" cy="4890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sz="1400" dirty="0"/>
              <a:t>I Nyoman </a:t>
            </a:r>
            <a:r>
              <a:rPr sz="1400" dirty="0" err="1"/>
              <a:t>Gde</a:t>
            </a:r>
            <a:r>
              <a:rPr sz="1400" dirty="0"/>
              <a:t> </a:t>
            </a:r>
            <a:r>
              <a:rPr sz="1400" dirty="0" err="1"/>
              <a:t>Artadana</a:t>
            </a:r>
            <a:r>
              <a:rPr sz="1400" dirty="0"/>
              <a:t> </a:t>
            </a:r>
            <a:r>
              <a:rPr sz="1400" dirty="0" err="1"/>
              <a:t>Mahaputra</a:t>
            </a:r>
            <a:r>
              <a:rPr sz="1400" dirty="0"/>
              <a:t> W.</a:t>
            </a:r>
          </a:p>
          <a:p>
            <a:pPr marL="0" lvl="0" indent="0" algn="ctr" rtl="0">
              <a:spcBef>
                <a:spcPts val="0"/>
              </a:spcBef>
              <a:spcAft>
                <a:spcPts val="0"/>
              </a:spcAft>
              <a:buClr>
                <a:schemeClr val="dk1"/>
              </a:buClr>
              <a:buSzPts val="1100"/>
              <a:buFont typeface="Arial"/>
              <a:buNone/>
            </a:pPr>
            <a:r>
              <a:rPr lang="id-ID" sz="1400" dirty="0"/>
              <a:t>41930026</a:t>
            </a:r>
            <a:endParaRPr sz="1400" dirty="0"/>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349985" y="3990654"/>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98970C3-BA98-600D-7C40-21F8C8EA66F0}"/>
              </a:ext>
            </a:extLst>
          </p:cNvPr>
          <p:cNvPicPr>
            <a:picLocks noChangeAspect="1"/>
          </p:cNvPicPr>
          <p:nvPr/>
        </p:nvPicPr>
        <p:blipFill>
          <a:blip r:embed="rId3"/>
          <a:stretch>
            <a:fillRect/>
          </a:stretch>
        </p:blipFill>
        <p:spPr>
          <a:xfrm>
            <a:off x="6067804" y="63310"/>
            <a:ext cx="963922" cy="963922"/>
          </a:xfrm>
          <a:prstGeom prst="rect">
            <a:avLst/>
          </a:prstGeom>
        </p:spPr>
      </p:pic>
      <p:sp>
        <p:nvSpPr>
          <p:cNvPr id="6" name="Google Shape;1166;p36">
            <a:extLst>
              <a:ext uri="{FF2B5EF4-FFF2-40B4-BE49-F238E27FC236}">
                <a16:creationId xmlns:a16="http://schemas.microsoft.com/office/drawing/2014/main" id="{7AEF7840-1112-A5A8-65ED-C272567FB284}"/>
              </a:ext>
            </a:extLst>
          </p:cNvPr>
          <p:cNvSpPr txBox="1">
            <a:spLocks/>
          </p:cNvSpPr>
          <p:nvPr/>
        </p:nvSpPr>
        <p:spPr>
          <a:xfrm>
            <a:off x="4751384" y="3291115"/>
            <a:ext cx="3869635" cy="1616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1"/>
              </a:buClr>
              <a:buSzPts val="2800"/>
              <a:buFont typeface="Barlow"/>
              <a:buNone/>
              <a:defRPr sz="1700" b="0" i="0" u="none" strike="noStrike" cap="none">
                <a:solidFill>
                  <a:schemeClr val="accent1"/>
                </a:solidFill>
                <a:latin typeface="Barlow"/>
                <a:ea typeface="Barlow"/>
                <a:cs typeface="Barlow"/>
                <a:sym typeface="Barlow"/>
              </a:defRPr>
            </a:lvl1pPr>
            <a:lvl2pPr marL="914400" marR="0" lvl="1" indent="-317500" algn="ctr" rtl="0">
              <a:lnSpc>
                <a:spcPct val="100000"/>
              </a:lnSpc>
              <a:spcBef>
                <a:spcPts val="0"/>
              </a:spcBef>
              <a:spcAft>
                <a:spcPts val="0"/>
              </a:spcAft>
              <a:buClr>
                <a:schemeClr val="accent1"/>
              </a:buClr>
              <a:buSzPts val="2800"/>
              <a:buFont typeface="Barlow"/>
              <a:buNone/>
              <a:defRPr sz="2800" b="0" i="0" u="none" strike="noStrike" cap="none">
                <a:solidFill>
                  <a:schemeClr val="accent1"/>
                </a:solidFill>
                <a:latin typeface="Barlow"/>
                <a:ea typeface="Barlow"/>
                <a:cs typeface="Barlow"/>
                <a:sym typeface="Barlow"/>
              </a:defRPr>
            </a:lvl2pPr>
            <a:lvl3pPr marL="1371600" marR="0" lvl="2" indent="-317500" algn="ctr" rtl="0">
              <a:lnSpc>
                <a:spcPct val="100000"/>
              </a:lnSpc>
              <a:spcBef>
                <a:spcPts val="0"/>
              </a:spcBef>
              <a:spcAft>
                <a:spcPts val="0"/>
              </a:spcAft>
              <a:buClr>
                <a:schemeClr val="accent1"/>
              </a:buClr>
              <a:buSzPts val="2800"/>
              <a:buFont typeface="Barlow"/>
              <a:buNone/>
              <a:defRPr sz="2800" b="0" i="0" u="none" strike="noStrike" cap="none">
                <a:solidFill>
                  <a:schemeClr val="accent1"/>
                </a:solidFill>
                <a:latin typeface="Barlow"/>
                <a:ea typeface="Barlow"/>
                <a:cs typeface="Barlow"/>
                <a:sym typeface="Barlow"/>
              </a:defRPr>
            </a:lvl3pPr>
            <a:lvl4pPr marL="1828800" marR="0" lvl="3" indent="-317500" algn="ctr" rtl="0">
              <a:lnSpc>
                <a:spcPct val="100000"/>
              </a:lnSpc>
              <a:spcBef>
                <a:spcPts val="0"/>
              </a:spcBef>
              <a:spcAft>
                <a:spcPts val="0"/>
              </a:spcAft>
              <a:buClr>
                <a:schemeClr val="accent1"/>
              </a:buClr>
              <a:buSzPts val="2800"/>
              <a:buFont typeface="Barlow"/>
              <a:buNone/>
              <a:defRPr sz="2800" b="0" i="0" u="none" strike="noStrike" cap="none">
                <a:solidFill>
                  <a:schemeClr val="accent1"/>
                </a:solidFill>
                <a:latin typeface="Barlow"/>
                <a:ea typeface="Barlow"/>
                <a:cs typeface="Barlow"/>
                <a:sym typeface="Barlow"/>
              </a:defRPr>
            </a:lvl4pPr>
            <a:lvl5pPr marL="2286000" marR="0" lvl="4" indent="-317500" algn="ctr" rtl="0">
              <a:lnSpc>
                <a:spcPct val="100000"/>
              </a:lnSpc>
              <a:spcBef>
                <a:spcPts val="0"/>
              </a:spcBef>
              <a:spcAft>
                <a:spcPts val="0"/>
              </a:spcAft>
              <a:buClr>
                <a:schemeClr val="accent1"/>
              </a:buClr>
              <a:buSzPts val="2800"/>
              <a:buFont typeface="Barlow"/>
              <a:buNone/>
              <a:defRPr sz="2800" b="0" i="0" u="none" strike="noStrike" cap="none">
                <a:solidFill>
                  <a:schemeClr val="accent1"/>
                </a:solidFill>
                <a:latin typeface="Barlow"/>
                <a:ea typeface="Barlow"/>
                <a:cs typeface="Barlow"/>
                <a:sym typeface="Barlow"/>
              </a:defRPr>
            </a:lvl5pPr>
            <a:lvl6pPr marL="2743200" marR="0" lvl="5" indent="-317500" algn="ctr" rtl="0">
              <a:lnSpc>
                <a:spcPct val="100000"/>
              </a:lnSpc>
              <a:spcBef>
                <a:spcPts val="0"/>
              </a:spcBef>
              <a:spcAft>
                <a:spcPts val="0"/>
              </a:spcAft>
              <a:buClr>
                <a:schemeClr val="accent1"/>
              </a:buClr>
              <a:buSzPts val="2800"/>
              <a:buFont typeface="Barlow"/>
              <a:buNone/>
              <a:defRPr sz="2800" b="0" i="0" u="none" strike="noStrike" cap="none">
                <a:solidFill>
                  <a:schemeClr val="accent1"/>
                </a:solidFill>
                <a:latin typeface="Barlow"/>
                <a:ea typeface="Barlow"/>
                <a:cs typeface="Barlow"/>
                <a:sym typeface="Barlow"/>
              </a:defRPr>
            </a:lvl6pPr>
            <a:lvl7pPr marL="3200400" marR="0" lvl="6" indent="-317500" algn="ctr" rtl="0">
              <a:lnSpc>
                <a:spcPct val="100000"/>
              </a:lnSpc>
              <a:spcBef>
                <a:spcPts val="0"/>
              </a:spcBef>
              <a:spcAft>
                <a:spcPts val="0"/>
              </a:spcAft>
              <a:buClr>
                <a:schemeClr val="accent1"/>
              </a:buClr>
              <a:buSzPts val="2800"/>
              <a:buFont typeface="Barlow"/>
              <a:buNone/>
              <a:defRPr sz="2800" b="0" i="0" u="none" strike="noStrike" cap="none">
                <a:solidFill>
                  <a:schemeClr val="accent1"/>
                </a:solidFill>
                <a:latin typeface="Barlow"/>
                <a:ea typeface="Barlow"/>
                <a:cs typeface="Barlow"/>
                <a:sym typeface="Barlow"/>
              </a:defRPr>
            </a:lvl7pPr>
            <a:lvl8pPr marL="3657600" marR="0" lvl="7" indent="-317500" algn="ctr" rtl="0">
              <a:lnSpc>
                <a:spcPct val="100000"/>
              </a:lnSpc>
              <a:spcBef>
                <a:spcPts val="0"/>
              </a:spcBef>
              <a:spcAft>
                <a:spcPts val="0"/>
              </a:spcAft>
              <a:buClr>
                <a:schemeClr val="accent1"/>
              </a:buClr>
              <a:buSzPts val="2800"/>
              <a:buFont typeface="Barlow"/>
              <a:buNone/>
              <a:defRPr sz="2800" b="0" i="0" u="none" strike="noStrike" cap="none">
                <a:solidFill>
                  <a:schemeClr val="accent1"/>
                </a:solidFill>
                <a:latin typeface="Barlow"/>
                <a:ea typeface="Barlow"/>
                <a:cs typeface="Barlow"/>
                <a:sym typeface="Barlow"/>
              </a:defRPr>
            </a:lvl8pPr>
            <a:lvl9pPr marL="4114800" marR="0" lvl="8" indent="-317500" algn="ctr" rtl="0">
              <a:lnSpc>
                <a:spcPct val="100000"/>
              </a:lnSpc>
              <a:spcBef>
                <a:spcPts val="0"/>
              </a:spcBef>
              <a:spcAft>
                <a:spcPts val="0"/>
              </a:spcAft>
              <a:buClr>
                <a:schemeClr val="accent1"/>
              </a:buClr>
              <a:buSzPts val="2800"/>
              <a:buFont typeface="Barlow"/>
              <a:buNone/>
              <a:defRPr sz="2800" b="0" i="0" u="none" strike="noStrike" cap="none">
                <a:solidFill>
                  <a:schemeClr val="accent1"/>
                </a:solidFill>
                <a:latin typeface="Barlow"/>
                <a:ea typeface="Barlow"/>
                <a:cs typeface="Barlow"/>
                <a:sym typeface="Barlow"/>
              </a:defRPr>
            </a:lvl9pPr>
          </a:lstStyle>
          <a:p>
            <a:pPr marL="0" indent="0" algn="l"/>
            <a:r>
              <a:rPr lang="en-ID" sz="1400" b="1" dirty="0" err="1"/>
              <a:t>Ketua</a:t>
            </a:r>
            <a:r>
              <a:rPr lang="en-ID" sz="1400" b="1" dirty="0"/>
              <a:t> </a:t>
            </a:r>
            <a:r>
              <a:rPr lang="en-ID" sz="1400" b="1" dirty="0" err="1"/>
              <a:t>Penguji</a:t>
            </a:r>
            <a:r>
              <a:rPr lang="en-ID" sz="1400" dirty="0"/>
              <a:t>: Ir. Adie </a:t>
            </a:r>
            <a:r>
              <a:rPr lang="en-ID" sz="1400" dirty="0" err="1"/>
              <a:t>Wahyudi</a:t>
            </a:r>
            <a:r>
              <a:rPr lang="en-ID" sz="1400" dirty="0"/>
              <a:t> </a:t>
            </a:r>
            <a:r>
              <a:rPr lang="en-ID" sz="1400" dirty="0" err="1"/>
              <a:t>Oktavia</a:t>
            </a:r>
            <a:r>
              <a:rPr lang="en-ID" sz="1400" dirty="0"/>
              <a:t> Gama S.T., M.T., I.P.M., ASEAN Eng.</a:t>
            </a:r>
          </a:p>
          <a:p>
            <a:pPr marL="0" indent="0" algn="l"/>
            <a:r>
              <a:rPr lang="en-ID" sz="1400" b="1" dirty="0" err="1"/>
              <a:t>Sekretaris</a:t>
            </a:r>
            <a:r>
              <a:rPr lang="en-ID" sz="1400" b="1" dirty="0"/>
              <a:t> </a:t>
            </a:r>
            <a:r>
              <a:rPr lang="en-ID" sz="1400" b="1" dirty="0" err="1"/>
              <a:t>Penguji</a:t>
            </a:r>
            <a:r>
              <a:rPr lang="en-ID" sz="1400" dirty="0"/>
              <a:t>: Ir. I </a:t>
            </a:r>
            <a:r>
              <a:rPr lang="en-ID" sz="1400" dirty="0" err="1"/>
              <a:t>Gusti</a:t>
            </a:r>
            <a:r>
              <a:rPr lang="en-ID" sz="1400" dirty="0"/>
              <a:t> </a:t>
            </a:r>
            <a:r>
              <a:rPr lang="en-ID" sz="1400" dirty="0" err="1"/>
              <a:t>Ngurah</a:t>
            </a:r>
            <a:r>
              <a:rPr lang="en-ID" sz="1400" dirty="0"/>
              <a:t> </a:t>
            </a:r>
            <a:r>
              <a:rPr lang="en-ID" sz="1400" dirty="0" err="1"/>
              <a:t>Darma</a:t>
            </a:r>
            <a:r>
              <a:rPr lang="en-ID" sz="1400" dirty="0"/>
              <a:t> </a:t>
            </a:r>
            <a:r>
              <a:rPr lang="en-ID" sz="1400" dirty="0" err="1"/>
              <a:t>Paramartha</a:t>
            </a:r>
            <a:r>
              <a:rPr lang="en-ID" sz="1400" dirty="0"/>
              <a:t> S.T., M.T., I.P.M.</a:t>
            </a:r>
          </a:p>
          <a:p>
            <a:pPr marL="0" indent="0" algn="l"/>
            <a:r>
              <a:rPr lang="en-ID" sz="1400" b="1" dirty="0" err="1"/>
              <a:t>Anggota</a:t>
            </a:r>
            <a:r>
              <a:rPr lang="en-ID" sz="1400" b="1" dirty="0"/>
              <a:t> </a:t>
            </a:r>
            <a:r>
              <a:rPr lang="en-ID" sz="1400" b="1" dirty="0" err="1"/>
              <a:t>Penguji</a:t>
            </a:r>
            <a:r>
              <a:rPr lang="en-ID" sz="1400" dirty="0"/>
              <a:t>: </a:t>
            </a:r>
            <a:r>
              <a:rPr lang="en-ID" sz="1400" dirty="0" err="1"/>
              <a:t>Dr.</a:t>
            </a:r>
            <a:r>
              <a:rPr lang="en-ID" sz="1400" dirty="0"/>
              <a:t> Ir. I Wayan </a:t>
            </a:r>
            <a:r>
              <a:rPr lang="en-ID" sz="1400" dirty="0" err="1"/>
              <a:t>Dikse</a:t>
            </a:r>
            <a:r>
              <a:rPr lang="en-ID" sz="1400" dirty="0"/>
              <a:t> </a:t>
            </a:r>
            <a:r>
              <a:rPr lang="en-ID" sz="1400" dirty="0" err="1"/>
              <a:t>Pancane</a:t>
            </a:r>
            <a:r>
              <a:rPr lang="en-ID" sz="1400" dirty="0"/>
              <a:t> S.T., M.T., I.P.M., ASEAN Eng.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4" name="Google Shape;2613;p72">
            <a:extLst>
              <a:ext uri="{FF2B5EF4-FFF2-40B4-BE49-F238E27FC236}">
                <a16:creationId xmlns:a16="http://schemas.microsoft.com/office/drawing/2014/main" id="{84C2E731-D57B-5207-360C-346407FB317F}"/>
              </a:ext>
            </a:extLst>
          </p:cNvPr>
          <p:cNvSpPr txBox="1">
            <a:spLocks/>
          </p:cNvSpPr>
          <p:nvPr/>
        </p:nvSpPr>
        <p:spPr>
          <a:xfrm>
            <a:off x="713175" y="1726319"/>
            <a:ext cx="7717500" cy="33540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4"/>
              </a:buClr>
              <a:buSzPts val="1400"/>
              <a:buFont typeface="Barlow"/>
              <a:buChar char="●"/>
              <a:defRPr sz="1400" b="0" i="0" u="none" strike="noStrike" cap="none">
                <a:solidFill>
                  <a:schemeClr val="accent1"/>
                </a:solidFill>
                <a:latin typeface="Barlow"/>
                <a:ea typeface="Barlow"/>
                <a:cs typeface="Barlow"/>
                <a:sym typeface="Barlow"/>
              </a:defRPr>
            </a:lvl1pPr>
            <a:lvl2pPr marL="914400" marR="0" lvl="1"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2pPr>
            <a:lvl3pPr marL="1371600" marR="0" lvl="2"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3pPr>
            <a:lvl4pPr marL="1828800" marR="0" lvl="3"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4pPr>
            <a:lvl5pPr marL="2286000" marR="0" lvl="4"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5pPr>
            <a:lvl6pPr marL="2743200" marR="0" lvl="5"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6pPr>
            <a:lvl7pPr marL="3200400" marR="0" lvl="6"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7pPr>
            <a:lvl8pPr marL="3657600" marR="0" lvl="7"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8pPr>
            <a:lvl9pPr marL="4114800" marR="0" lvl="8" indent="-317500" algn="l" rtl="0">
              <a:lnSpc>
                <a:spcPct val="100000"/>
              </a:lnSpc>
              <a:spcBef>
                <a:spcPts val="0"/>
              </a:spcBef>
              <a:spcAft>
                <a:spcPts val="0"/>
              </a:spcAft>
              <a:buClr>
                <a:schemeClr val="accent1"/>
              </a:buClr>
              <a:buSzPts val="1400"/>
              <a:buFont typeface="Barlow"/>
              <a:buChar char="■"/>
              <a:defRPr sz="1400" b="0" i="0" u="none" strike="noStrike" cap="none">
                <a:solidFill>
                  <a:schemeClr val="accent1"/>
                </a:solidFill>
                <a:latin typeface="Barlow"/>
                <a:ea typeface="Barlow"/>
                <a:cs typeface="Barlow"/>
                <a:sym typeface="Barlow"/>
              </a:defRPr>
            </a:lvl9pPr>
          </a:lstStyle>
          <a:p>
            <a:pPr marL="0" indent="0" algn="ctr">
              <a:spcAft>
                <a:spcPts val="800"/>
              </a:spcAft>
              <a:buFont typeface="Barlow"/>
              <a:buNone/>
            </a:pPr>
            <a:r>
              <a:rPr kumimoji="0" lang="id-ID" sz="3000" b="1" i="0" u="none" strike="noStrike" kern="0" cap="none" spc="0" normalizeH="0" baseline="0" noProof="0" dirty="0">
                <a:ln>
                  <a:noFill/>
                </a:ln>
                <a:solidFill>
                  <a:srgbClr val="380093"/>
                </a:solidFill>
                <a:effectLst/>
                <a:uLnTx/>
                <a:uFillTx/>
                <a:latin typeface="Share Tech Mono"/>
                <a:sym typeface="Share Tech Mono"/>
              </a:rPr>
              <a:t>Saran</a:t>
            </a:r>
            <a:endParaRPr lang="id-ID" sz="3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D" sz="1000" dirty="0" err="1">
                <a:effectLst/>
                <a:latin typeface="Barlow" panose="020B0604020202020204" pitchFamily="2" charset="0"/>
                <a:ea typeface="Calibri" panose="020F0502020204030204" pitchFamily="34" charset="0"/>
                <a:cs typeface="Times New Roman" panose="02020603050405020304" pitchFamily="18" charset="0"/>
              </a:rPr>
              <a:t>Ketajaman</a:t>
            </a:r>
            <a:r>
              <a:rPr lang="en-ID" sz="1000" dirty="0">
                <a:effectLst/>
                <a:latin typeface="Barlow" panose="020B0604020202020204" pitchFamily="2" charset="0"/>
                <a:ea typeface="Calibri" panose="020F0502020204030204" pitchFamily="34" charset="0"/>
                <a:cs typeface="Times New Roman" panose="02020603050405020304" pitchFamily="18" charset="0"/>
              </a:rPr>
              <a:t> dan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kedetailan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dalam</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mengumpulkan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i="1" dirty="0">
                <a:effectLst/>
                <a:latin typeface="Barlow" panose="020B0604020202020204" pitchFamily="2" charset="0"/>
                <a:ea typeface="Calibri" panose="020F0502020204030204" pitchFamily="34" charset="0"/>
                <a:cs typeface="Times New Roman" panose="02020603050405020304" pitchFamily="18" charset="0"/>
              </a:rPr>
              <a:t>data training</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dapat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meningkatkan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tingkat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akurasi</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dari</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sistem</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pakar</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p>
          <a:p>
            <a:pPr marL="342900" lvl="0" indent="-342900" algn="just">
              <a:lnSpc>
                <a:spcPct val="150000"/>
              </a:lnSpc>
              <a:buFont typeface="+mj-lt"/>
              <a:buAutoNum type="arabicPeriod"/>
            </a:pPr>
            <a:r>
              <a:rPr lang="en-ID" sz="1000" dirty="0" err="1">
                <a:effectLst/>
                <a:latin typeface="Barlow" panose="020B0604020202020204" pitchFamily="2" charset="0"/>
                <a:ea typeface="Calibri" panose="020F0502020204030204" pitchFamily="34" charset="0"/>
                <a:cs typeface="Times New Roman" panose="02020603050405020304" pitchFamily="18" charset="0"/>
              </a:rPr>
              <a:t>Minimalisir</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gejala</a:t>
            </a:r>
            <a:r>
              <a:rPr lang="en-ID" sz="1000" dirty="0">
                <a:effectLst/>
                <a:latin typeface="Barlow" panose="020B0604020202020204" pitchFamily="2" charset="0"/>
                <a:ea typeface="Calibri" panose="020F0502020204030204" pitchFamily="34" charset="0"/>
                <a:cs typeface="Times New Roman" panose="02020603050405020304" pitchFamily="18" charset="0"/>
              </a:rPr>
              <a:t> yang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terulang</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i="1" dirty="0">
                <a:effectLst/>
                <a:latin typeface="Barlow" panose="020B0604020202020204" pitchFamily="2" charset="0"/>
                <a:ea typeface="Calibri" panose="020F0502020204030204" pitchFamily="34" charset="0"/>
                <a:cs typeface="Times New Roman" panose="02020603050405020304" pitchFamily="18" charset="0"/>
              </a:rPr>
              <a:t>redundant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tidak</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jelas</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atau</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rancu</a:t>
            </a:r>
            <a:r>
              <a:rPr lang="en-ID" sz="1000" dirty="0">
                <a:effectLst/>
                <a:latin typeface="Barlow" panose="020B0604020202020204" pitchFamily="2" charset="0"/>
                <a:ea typeface="Calibri" panose="020F0502020204030204" pitchFamily="34" charset="0"/>
                <a:cs typeface="Times New Roman" panose="02020603050405020304" pitchFamily="18" charset="0"/>
              </a:rPr>
              <a:t> agar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tidak</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kacau</a:t>
            </a:r>
            <a:r>
              <a:rPr lang="en-ID" sz="1000" dirty="0">
                <a:effectLst/>
                <a:latin typeface="Barlow" panose="020B0604020202020204" pitchFamily="2" charset="0"/>
                <a:ea typeface="Calibri" panose="020F0502020204030204" pitchFamily="34" charset="0"/>
                <a:cs typeface="Times New Roman" panose="02020603050405020304" pitchFamily="18" charset="0"/>
              </a:rPr>
              <a:t> pada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saat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diberi</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aturan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dengan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penyakit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p>
          <a:p>
            <a:pPr marL="342900" lvl="0" indent="-342900" algn="just">
              <a:lnSpc>
                <a:spcPct val="150000"/>
              </a:lnSpc>
              <a:buFont typeface="+mj-lt"/>
              <a:buAutoNum type="arabicPeriod"/>
            </a:pPr>
            <a:r>
              <a:rPr lang="en-ID" sz="1000" dirty="0" err="1">
                <a:effectLst/>
                <a:latin typeface="Barlow" panose="020B0604020202020204" pitchFamily="2" charset="0"/>
                <a:ea typeface="Calibri" panose="020F0502020204030204" pitchFamily="34" charset="0"/>
                <a:cs typeface="Times New Roman" panose="02020603050405020304" pitchFamily="18" charset="0"/>
              </a:rPr>
              <a:t>Penambahan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solusi</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penanganan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pertama</a:t>
            </a:r>
            <a:r>
              <a:rPr lang="en-ID" sz="1000" dirty="0">
                <a:effectLst/>
                <a:latin typeface="Barlow" panose="020B0604020202020204" pitchFamily="2" charset="0"/>
                <a:ea typeface="Calibri" panose="020F0502020204030204" pitchFamily="34" charset="0"/>
                <a:cs typeface="Times New Roman" panose="02020603050405020304" pitchFamily="18" charset="0"/>
              </a:rPr>
              <a:t> pada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saat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memberikan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hasil</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diagnosa</a:t>
            </a:r>
            <a:r>
              <a:rPr lang="en-ID" sz="1000" dirty="0">
                <a:effectLst/>
                <a:latin typeface="Barlow" panose="020B0604020202020204" pitchFamily="2" charset="0"/>
                <a:ea typeface="Calibri" panose="020F0502020204030204" pitchFamily="34" charset="0"/>
                <a:cs typeface="Times New Roman" panose="02020603050405020304" pitchFamily="18" charset="0"/>
              </a:rPr>
              <a:t> agar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pengguna</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dapat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segera</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melakukan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tindakan</a:t>
            </a:r>
            <a:r>
              <a:rPr lang="en-ID" sz="1000" dirty="0">
                <a:effectLst/>
                <a:latin typeface="Barlow" panose="020B0604020202020204" pitchFamily="2" charset="0"/>
                <a:ea typeface="Calibri" panose="020F0502020204030204" pitchFamily="34" charset="0"/>
                <a:cs typeface="Times New Roman" panose="02020603050405020304" pitchFamily="18" charset="0"/>
              </a:rPr>
              <a:t>.</a:t>
            </a:r>
          </a:p>
          <a:p>
            <a:pPr marL="342900" lvl="0" indent="-342900" algn="just">
              <a:lnSpc>
                <a:spcPct val="150000"/>
              </a:lnSpc>
              <a:buFont typeface="+mj-lt"/>
              <a:buAutoNum type="arabicPeriod"/>
            </a:pPr>
            <a:r>
              <a:rPr lang="en-ID" sz="1000" dirty="0" err="1">
                <a:effectLst/>
                <a:latin typeface="Barlow" panose="020B0604020202020204" pitchFamily="2" charset="0"/>
                <a:ea typeface="Calibri" panose="020F0502020204030204" pitchFamily="34" charset="0"/>
                <a:cs typeface="Times New Roman" panose="02020603050405020304" pitchFamily="18" charset="0"/>
              </a:rPr>
              <a:t>Tampilan</a:t>
            </a:r>
            <a:r>
              <a:rPr lang="en-ID" sz="1000" dirty="0">
                <a:effectLst/>
                <a:latin typeface="Barlow" panose="020B0604020202020204" pitchFamily="2" charset="0"/>
                <a:ea typeface="Calibri" panose="020F0502020204030204" pitchFamily="34" charset="0"/>
                <a:cs typeface="Times New Roman" panose="02020603050405020304" pitchFamily="18" charset="0"/>
              </a:rPr>
              <a:t> dan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instruksi</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dibuat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lebih</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simpel</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lagi</a:t>
            </a:r>
            <a:r>
              <a:rPr lang="en-ID" sz="1000" dirty="0">
                <a:effectLst/>
                <a:latin typeface="Barlow" panose="020B0604020202020204" pitchFamily="2" charset="0"/>
                <a:ea typeface="Calibri" panose="020F0502020204030204" pitchFamily="34" charset="0"/>
                <a:cs typeface="Times New Roman" panose="02020603050405020304" pitchFamily="18" charset="0"/>
              </a:rPr>
              <a:t> agar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masyarakat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dapat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lebih</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mudah</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menggunakan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sistem</a:t>
            </a:r>
            <a:r>
              <a:rPr lang="en-ID" sz="1000" dirty="0">
                <a:effectLst/>
                <a:latin typeface="Barlow" panose="020B0604020202020204" pitchFamily="2" charset="0"/>
                <a:ea typeface="Calibri" panose="020F0502020204030204" pitchFamily="34" charset="0"/>
                <a:cs typeface="Times New Roman" panose="02020603050405020304" pitchFamily="18" charset="0"/>
              </a:rPr>
              <a:t>.</a:t>
            </a:r>
          </a:p>
          <a:p>
            <a:pPr marL="342900" lvl="0" indent="-342900" algn="just">
              <a:lnSpc>
                <a:spcPct val="150000"/>
              </a:lnSpc>
              <a:buFont typeface="+mj-lt"/>
              <a:buAutoNum type="arabicPeriod"/>
            </a:pPr>
            <a:r>
              <a:rPr lang="en-ID" sz="1000" dirty="0" err="1">
                <a:effectLst/>
                <a:latin typeface="Barlow" panose="020B0604020202020204" pitchFamily="2" charset="0"/>
                <a:ea typeface="Calibri" panose="020F0502020204030204" pitchFamily="34" charset="0"/>
                <a:cs typeface="Times New Roman" panose="02020603050405020304" pitchFamily="18" charset="0"/>
              </a:rPr>
              <a:t>Mengembangkan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sistem</a:t>
            </a:r>
            <a:r>
              <a:rPr lang="en-ID" sz="1000" dirty="0">
                <a:effectLst/>
                <a:latin typeface="Barlow" panose="020B0604020202020204" pitchFamily="2" charset="0"/>
                <a:ea typeface="Calibri" panose="020F0502020204030204" pitchFamily="34" charset="0"/>
                <a:cs typeface="Times New Roman" panose="02020603050405020304" pitchFamily="18" charset="0"/>
              </a:rPr>
              <a:t> agar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berbasis</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i="1" dirty="0">
                <a:effectLst/>
                <a:latin typeface="Barlow" panose="020B0604020202020204" pitchFamily="2" charset="0"/>
                <a:ea typeface="Calibri" panose="020F0502020204030204" pitchFamily="34" charset="0"/>
                <a:cs typeface="Times New Roman" panose="02020603050405020304" pitchFamily="18" charset="0"/>
              </a:rPr>
              <a:t>mobile</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sehingga</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pengguna</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dapat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dengan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mudah</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mengakses</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sistem</a:t>
            </a:r>
            <a:r>
              <a:rPr lang="en-ID" sz="1000" dirty="0">
                <a:effectLst/>
                <a:latin typeface="Barlow" panose="020B0604020202020204" pitchFamily="2" charset="0"/>
                <a:ea typeface="Calibri" panose="020F0502020204030204" pitchFamily="34" charset="0"/>
                <a:cs typeface="Times New Roman" panose="02020603050405020304" pitchFamily="18" charset="0"/>
              </a:rPr>
              <a:t>.</a:t>
            </a:r>
          </a:p>
          <a:p>
            <a:pPr marL="342900" lvl="0" indent="-342900" algn="just">
              <a:lnSpc>
                <a:spcPct val="150000"/>
              </a:lnSpc>
              <a:buFont typeface="+mj-lt"/>
              <a:buAutoNum type="arabicPeriod"/>
            </a:pPr>
            <a:r>
              <a:rPr lang="en-ID" sz="1000" dirty="0" err="1">
                <a:effectLst/>
                <a:latin typeface="Barlow" panose="020B0604020202020204" pitchFamily="2" charset="0"/>
                <a:ea typeface="Calibri" panose="020F0502020204030204" pitchFamily="34" charset="0"/>
                <a:cs typeface="Times New Roman" panose="02020603050405020304" pitchFamily="18" charset="0"/>
              </a:rPr>
              <a:t>Menambahkan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metode</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baru</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seperti</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metode</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penelusuran</a:t>
            </a:r>
            <a:r>
              <a:rPr lang="en-ID" sz="1000" dirty="0">
                <a:effectLst/>
                <a:latin typeface="Barlow" panose="020B0604020202020204" pitchFamily="2" charset="0"/>
                <a:ea typeface="Calibri" panose="020F0502020204030204" pitchFamily="34" charset="0"/>
                <a:cs typeface="Times New Roman" panose="02020603050405020304" pitchFamily="18" charset="0"/>
              </a:rPr>
              <a:t> agar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memudahkan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pengguna</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dalam</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memilih</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gejala</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Metode</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lainnya</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seperti</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ditambah</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dengan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i="1" dirty="0">
                <a:effectLst/>
                <a:latin typeface="Barlow" panose="020B0604020202020204" pitchFamily="2" charset="0"/>
                <a:ea typeface="Calibri" panose="020F0502020204030204" pitchFamily="34" charset="0"/>
                <a:cs typeface="Times New Roman" panose="02020603050405020304" pitchFamily="18" charset="0"/>
              </a:rPr>
              <a:t>Certainty Factor</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i="1" dirty="0">
                <a:effectLst/>
                <a:latin typeface="Barlow" panose="020B0604020202020204" pitchFamily="2" charset="0"/>
                <a:ea typeface="Calibri" panose="020F0502020204030204" pitchFamily="34" charset="0"/>
                <a:cs typeface="Times New Roman" panose="02020603050405020304" pitchFamily="18" charset="0"/>
              </a:rPr>
              <a:t>Fuzzy Logic</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atau</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i="1" dirty="0">
                <a:effectLst/>
                <a:latin typeface="Barlow" panose="020B0604020202020204" pitchFamily="2" charset="0"/>
                <a:ea typeface="Calibri" panose="020F0502020204030204" pitchFamily="34" charset="0"/>
                <a:cs typeface="Times New Roman" panose="02020603050405020304" pitchFamily="18" charset="0"/>
              </a:rPr>
              <a:t>Dempster Shafer</a:t>
            </a:r>
            <a:r>
              <a:rPr lang="en-ID" sz="1000" dirty="0">
                <a:effectLst/>
                <a:latin typeface="Barlow" panose="020B0604020202020204" pitchFamily="2" charset="0"/>
                <a:ea typeface="Calibri" panose="020F0502020204030204" pitchFamily="34" charset="0"/>
                <a:cs typeface="Times New Roman" panose="02020603050405020304" pitchFamily="18" charset="0"/>
              </a:rPr>
              <a:t> agar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dapat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memberikan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hasil</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diagnosa</a:t>
            </a:r>
            <a:r>
              <a:rPr lang="en-ID" sz="1000" dirty="0">
                <a:effectLst/>
                <a:latin typeface="Barlow" panose="020B0604020202020204" pitchFamily="2" charset="0"/>
                <a:ea typeface="Calibri" panose="020F0502020204030204" pitchFamily="34" charset="0"/>
                <a:cs typeface="Times New Roman" panose="02020603050405020304" pitchFamily="18" charset="0"/>
              </a:rPr>
              <a:t> yang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lebih</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akurat</a:t>
            </a:r>
            <a:r>
              <a:rPr lang="en-ID" sz="1000" dirty="0">
                <a:effectLst/>
                <a:latin typeface="Barlow" panose="020B0604020202020204" pitchFamily="2" charset="0"/>
                <a:ea typeface="Calibri" panose="020F0502020204030204" pitchFamily="34" charset="0"/>
                <a:cs typeface="Times New Roman" panose="02020603050405020304" pitchFamily="18" charset="0"/>
              </a:rPr>
              <a:t> dan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relevan</a:t>
            </a:r>
            <a:r>
              <a:rPr lang="en-ID" sz="1000" dirty="0">
                <a:effectLst/>
                <a:latin typeface="Barlow" panose="020B0604020202020204" pitchFamily="2" charset="0"/>
                <a:ea typeface="Calibri" panose="020F0502020204030204" pitchFamily="34" charset="0"/>
                <a:cs typeface="Times New Roman" panose="02020603050405020304" pitchFamily="18" charset="0"/>
              </a:rPr>
              <a:t>.</a:t>
            </a:r>
          </a:p>
          <a:p>
            <a:pPr marL="342900" lvl="0" indent="-342900" algn="just">
              <a:lnSpc>
                <a:spcPct val="150000"/>
              </a:lnSpc>
              <a:spcAft>
                <a:spcPts val="800"/>
              </a:spcAft>
              <a:buFont typeface="+mj-lt"/>
              <a:buAutoNum type="arabicPeriod"/>
            </a:pPr>
            <a:r>
              <a:rPr lang="en-ID" sz="1000" dirty="0" err="1">
                <a:effectLst/>
                <a:latin typeface="Barlow" panose="020B0604020202020204" pitchFamily="2" charset="0"/>
                <a:ea typeface="Calibri" panose="020F0502020204030204" pitchFamily="34" charset="0"/>
                <a:cs typeface="Times New Roman" panose="02020603050405020304" pitchFamily="18" charset="0"/>
              </a:rPr>
              <a:t>Menambah</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fitur-fitur</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baru</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lainnya</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seperti</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kalender</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siklus</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menstruasi</a:t>
            </a:r>
            <a:r>
              <a:rPr lang="en-ID" sz="1000" dirty="0">
                <a:effectLst/>
                <a:latin typeface="Barlow" panose="020B0604020202020204" pitchFamily="2" charset="0"/>
                <a:ea typeface="Calibri" panose="020F0502020204030204" pitchFamily="34" charset="0"/>
                <a:cs typeface="Times New Roman" panose="02020603050405020304" pitchFamily="18" charset="0"/>
              </a:rPr>
              <a:t>, Menu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penjelasan</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penyakit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menstruasi</a:t>
            </a:r>
            <a:r>
              <a:rPr lang="en-ID" sz="1000" dirty="0">
                <a:effectLst/>
                <a:latin typeface="Barlow" panose="020B0604020202020204" pitchFamily="2" charset="0"/>
                <a:ea typeface="Calibri" panose="020F0502020204030204" pitchFamily="34" charset="0"/>
                <a:cs typeface="Times New Roman" panose="02020603050405020304" pitchFamily="18" charset="0"/>
              </a:rPr>
              <a:t> dan lain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sebagainya</a:t>
            </a:r>
            <a:r>
              <a:rPr lang="en-ID" sz="1000" dirty="0">
                <a:effectLst/>
                <a:latin typeface="Barlow" panose="020B0604020202020204" pitchFamily="2" charset="0"/>
                <a:ea typeface="Calibri" panose="020F0502020204030204" pitchFamily="34" charset="0"/>
                <a:cs typeface="Times New Roman" panose="02020603050405020304" pitchFamily="18" charset="0"/>
              </a:rPr>
              <a:t> agar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sistem</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lebih</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bermanfaat</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lagi</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untuk</a:t>
            </a:r>
            <a:r>
              <a:rPr lang="en-ID" sz="1000" dirty="0">
                <a:effectLst/>
                <a:latin typeface="Barlow" panose="020B0604020202020204" pitchFamily="2" charset="0"/>
                <a:ea typeface="Calibri" panose="020F0502020204030204" pitchFamily="34" charset="0"/>
                <a:cs typeface="Times New Roman" panose="02020603050405020304" pitchFamily="18" charset="0"/>
              </a:rPr>
              <a:t> </a:t>
            </a:r>
            <a:r>
              <a:rPr lang="en-ID" sz="1000" dirty="0" err="1">
                <a:effectLst/>
                <a:latin typeface="Barlow" panose="020B0604020202020204" pitchFamily="2" charset="0"/>
                <a:ea typeface="Calibri" panose="020F0502020204030204" pitchFamily="34" charset="0"/>
                <a:cs typeface="Times New Roman" panose="02020603050405020304" pitchFamily="18" charset="0"/>
              </a:rPr>
              <a:t>masyarakat</a:t>
            </a:r>
            <a:r>
              <a:rPr lang="en-ID" sz="1000" dirty="0">
                <a:effectLst/>
                <a:latin typeface="Barlow" panose="020B0604020202020204" pitchFamily="2" charset="0"/>
                <a:ea typeface="Calibri" panose="020F0502020204030204" pitchFamily="34" charset="0"/>
                <a:cs typeface="Times New Roman" panose="02020603050405020304" pitchFamily="18" charset="0"/>
              </a:rPr>
              <a:t>.</a:t>
            </a:r>
          </a:p>
          <a:p>
            <a:pPr marL="0" indent="0" algn="just">
              <a:spcAft>
                <a:spcPts val="800"/>
              </a:spcAft>
              <a:buFont typeface="Barlow"/>
              <a:buNone/>
            </a:pPr>
            <a:endParaRPr lang="en-ID" sz="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613" name="Google Shape;2613;p72"/>
          <p:cNvSpPr txBox="1">
            <a:spLocks noGrp="1"/>
          </p:cNvSpPr>
          <p:nvPr>
            <p:ph type="body" idx="1"/>
          </p:nvPr>
        </p:nvSpPr>
        <p:spPr>
          <a:xfrm>
            <a:off x="2221666" y="555261"/>
            <a:ext cx="4700615" cy="1255700"/>
          </a:xfrm>
          <a:prstGeom prst="rect">
            <a:avLst/>
          </a:prstGeom>
        </p:spPr>
        <p:txBody>
          <a:bodyPr spcFirstLastPara="1" wrap="square" lIns="91425" tIns="91425" rIns="91425" bIns="91425" anchor="t" anchorCtr="0">
            <a:noAutofit/>
          </a:bodyPr>
          <a:lstStyle/>
          <a:p>
            <a:pPr marL="0" lvl="0" indent="0" algn="just">
              <a:spcAft>
                <a:spcPts val="800"/>
              </a:spcAft>
              <a:buNone/>
            </a:pPr>
            <a:r>
              <a:rPr lang="id-ID" sz="1200" dirty="0">
                <a:effectLst/>
                <a:latin typeface="Barlow" panose="020B0604020202020204" pitchFamily="2" charset="0"/>
                <a:ea typeface="Calibri" panose="020F0502020204030204" pitchFamily="34" charset="0"/>
                <a:cs typeface="Times New Roman" panose="02020603050405020304" pitchFamily="18" charset="0"/>
              </a:rPr>
              <a:t>Aplikasi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Sistem</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Pakar</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Untuk</a:t>
            </a:r>
            <a:r>
              <a:rPr lang="en-ID" sz="1200" dirty="0">
                <a:effectLst/>
                <a:latin typeface="Barlow" panose="020B0604020202020204" pitchFamily="2" charset="0"/>
                <a:ea typeface="Calibri" panose="020F0502020204030204" pitchFamily="34" charset="0"/>
                <a:cs typeface="Times New Roman" panose="02020603050405020304" pitchFamily="18" charset="0"/>
              </a:rPr>
              <a:t> Diagnosis Awal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Gangguan</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Menstruasi</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id-ID" sz="1200" dirty="0">
                <a:effectLst/>
                <a:latin typeface="Barlow" panose="020B0604020202020204" pitchFamily="2" charset="0"/>
                <a:ea typeface="Calibri" panose="020F0502020204030204" pitchFamily="34" charset="0"/>
                <a:cs typeface="Times New Roman" panose="02020603050405020304" pitchFamily="18" charset="0"/>
              </a:rPr>
              <a:t>telah berjalan dengan baik, menghasilkan diagnosis awal dengan persentase 84% akurasi. Aplikasi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dapat</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membantu</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masyarakat</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sebagai</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pertolongan</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pertama</a:t>
            </a:r>
            <a:r>
              <a:rPr lang="en-ID" sz="1200" dirty="0">
                <a:effectLst/>
                <a:latin typeface="Barlow" panose="020B0604020202020204" pitchFamily="2" charset="0"/>
                <a:ea typeface="Calibri" panose="020F0502020204030204" pitchFamily="34" charset="0"/>
                <a:cs typeface="Times New Roman" panose="02020603050405020304" pitchFamily="18" charset="0"/>
              </a:rPr>
              <a:t> dan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edukasi</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akan</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kesehatan</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reproduksi</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wanita</a:t>
            </a:r>
            <a:r>
              <a:rPr lang="id-ID" sz="1200" dirty="0">
                <a:effectLst/>
                <a:latin typeface="Barlow" panose="020B0604020202020204" pitchFamily="2" charset="0"/>
                <a:ea typeface="Calibri" panose="020F0502020204030204" pitchFamily="34" charset="0"/>
                <a:cs typeface="Times New Roman" panose="02020603050405020304" pitchFamily="18" charset="0"/>
              </a:rPr>
              <a:t>. Masyarakat telah merespon dengan positif dan menerima sistem dengan antusias. </a:t>
            </a:r>
            <a:endParaRPr lang="en-ID" sz="1200" dirty="0">
              <a:effectLst/>
              <a:latin typeface="Barlow" panose="020B0604020202020204" pitchFamily="2" charset="0"/>
              <a:ea typeface="Calibri" panose="020F0502020204030204" pitchFamily="34" charset="0"/>
              <a:cs typeface="Times New Roman" panose="02020603050405020304" pitchFamily="18" charset="0"/>
            </a:endParaRPr>
          </a:p>
        </p:txBody>
      </p:sp>
      <p:sp>
        <p:nvSpPr>
          <p:cNvPr id="2614" name="Google Shape;2614;p72"/>
          <p:cNvSpPr txBox="1">
            <a:spLocks noGrp="1"/>
          </p:cNvSpPr>
          <p:nvPr>
            <p:ph type="title"/>
          </p:nvPr>
        </p:nvSpPr>
        <p:spPr>
          <a:xfrm>
            <a:off x="713224" y="120263"/>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Kesimpulan</a:t>
            </a:r>
            <a:endParaRPr dirty="0"/>
          </a:p>
        </p:txBody>
      </p:sp>
      <p:sp>
        <p:nvSpPr>
          <p:cNvPr id="2615" name="Google Shape;2615;p72"/>
          <p:cNvSpPr/>
          <p:nvPr/>
        </p:nvSpPr>
        <p:spPr>
          <a:xfrm flipH="1">
            <a:off x="8430825" y="-3125"/>
            <a:ext cx="754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72"/>
          <p:cNvSpPr/>
          <p:nvPr/>
        </p:nvSpPr>
        <p:spPr>
          <a:xfrm flipH="1">
            <a:off x="-41325" y="-3125"/>
            <a:ext cx="754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7" name="Google Shape;2617;p72"/>
          <p:cNvGrpSpPr/>
          <p:nvPr/>
        </p:nvGrpSpPr>
        <p:grpSpPr>
          <a:xfrm>
            <a:off x="7807849" y="1012635"/>
            <a:ext cx="216300" cy="965800"/>
            <a:chOff x="4664716" y="3950185"/>
            <a:chExt cx="216300" cy="965800"/>
          </a:xfrm>
        </p:grpSpPr>
        <p:sp>
          <p:nvSpPr>
            <p:cNvPr id="2618" name="Google Shape;2618;p7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7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0" name="Google Shape;2620;p72"/>
          <p:cNvGrpSpPr/>
          <p:nvPr/>
        </p:nvGrpSpPr>
        <p:grpSpPr>
          <a:xfrm>
            <a:off x="1154465" y="298951"/>
            <a:ext cx="216300" cy="965800"/>
            <a:chOff x="4664716" y="3950185"/>
            <a:chExt cx="216300" cy="965800"/>
          </a:xfrm>
        </p:grpSpPr>
        <p:sp>
          <p:nvSpPr>
            <p:cNvPr id="2621" name="Google Shape;2621;p7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3" name="Google Shape;2623;p7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grpSp>
        <p:nvGrpSpPr>
          <p:cNvPr id="1776" name="Google Shape;1776;p58"/>
          <p:cNvGrpSpPr/>
          <p:nvPr/>
        </p:nvGrpSpPr>
        <p:grpSpPr>
          <a:xfrm flipH="1">
            <a:off x="1034025" y="3250097"/>
            <a:ext cx="216300" cy="965800"/>
            <a:chOff x="4664716" y="3950185"/>
            <a:chExt cx="216300" cy="965800"/>
          </a:xfrm>
        </p:grpSpPr>
        <p:sp>
          <p:nvSpPr>
            <p:cNvPr id="1777" name="Google Shape;1777;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58"/>
          <p:cNvGrpSpPr/>
          <p:nvPr/>
        </p:nvGrpSpPr>
        <p:grpSpPr>
          <a:xfrm flipH="1">
            <a:off x="7785375" y="173885"/>
            <a:ext cx="216300" cy="965800"/>
            <a:chOff x="4664716" y="3950185"/>
            <a:chExt cx="216300" cy="965800"/>
          </a:xfrm>
        </p:grpSpPr>
        <p:sp>
          <p:nvSpPr>
            <p:cNvPr id="1780" name="Google Shape;1780;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9A2B7B20-70E3-9C71-74BA-ABC1981DC550}"/>
              </a:ext>
            </a:extLst>
          </p:cNvPr>
          <p:cNvSpPr>
            <a:spLocks noGrp="1"/>
          </p:cNvSpPr>
          <p:nvPr>
            <p:ph type="title"/>
          </p:nvPr>
        </p:nvSpPr>
        <p:spPr/>
        <p:txBody>
          <a:bodyPr/>
          <a:lstStyle/>
          <a:p>
            <a:r>
              <a:rPr lang="id-ID" sz="8800" dirty="0"/>
              <a:t>Terimakasih</a:t>
            </a:r>
            <a:endParaRPr lang="en-ID" sz="8800" dirty="0"/>
          </a:p>
        </p:txBody>
      </p:sp>
    </p:spTree>
    <p:extLst>
      <p:ext uri="{BB962C8B-B14F-4D97-AF65-F5344CB8AC3E}">
        <p14:creationId xmlns:p14="http://schemas.microsoft.com/office/powerpoint/2010/main" val="3303500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45"/>
          <p:cNvSpPr/>
          <p:nvPr/>
        </p:nvSpPr>
        <p:spPr>
          <a:xfrm>
            <a:off x="7582025" y="1460899"/>
            <a:ext cx="1561800" cy="2839637"/>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5"/>
          <p:cNvSpPr/>
          <p:nvPr/>
        </p:nvSpPr>
        <p:spPr>
          <a:xfrm>
            <a:off x="0" y="1460899"/>
            <a:ext cx="1561800" cy="2896787"/>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5"/>
          <p:cNvSpPr txBox="1">
            <a:spLocks noGrp="1"/>
          </p:cNvSpPr>
          <p:nvPr>
            <p:ph type="title" idx="15"/>
          </p:nvPr>
        </p:nvSpPr>
        <p:spPr>
          <a:xfrm>
            <a:off x="713225" y="221461"/>
            <a:ext cx="7717500" cy="99911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Sistem Pakar Dapat Menjawab Permasalahan dibawah.</a:t>
            </a:r>
            <a:endParaRPr dirty="0"/>
          </a:p>
        </p:txBody>
      </p:sp>
      <p:sp>
        <p:nvSpPr>
          <p:cNvPr id="832" name="Google Shape;832;p45"/>
          <p:cNvSpPr txBox="1">
            <a:spLocks noGrp="1"/>
          </p:cNvSpPr>
          <p:nvPr>
            <p:ph type="subTitle" idx="1"/>
          </p:nvPr>
        </p:nvSpPr>
        <p:spPr>
          <a:xfrm>
            <a:off x="1635336" y="1457610"/>
            <a:ext cx="2226900" cy="15008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Wanita-</a:t>
            </a:r>
            <a:r>
              <a:rPr lang="en-ID" dirty="0" err="1"/>
              <a:t>wanita</a:t>
            </a:r>
            <a:r>
              <a:rPr lang="en-ID" dirty="0"/>
              <a:t> </a:t>
            </a:r>
            <a:r>
              <a:rPr lang="en-ID" dirty="0" err="1"/>
              <a:t>khususnya</a:t>
            </a:r>
            <a:r>
              <a:rPr lang="en-ID" dirty="0"/>
              <a:t> pada </a:t>
            </a:r>
            <a:r>
              <a:rPr lang="en-ID" dirty="0" err="1"/>
              <a:t>usia</a:t>
            </a:r>
            <a:r>
              <a:rPr lang="en-ID" dirty="0"/>
              <a:t> </a:t>
            </a:r>
            <a:r>
              <a:rPr lang="en-ID" dirty="0" err="1"/>
              <a:t>remaja</a:t>
            </a:r>
            <a:r>
              <a:rPr lang="en-ID" dirty="0"/>
              <a:t> </a:t>
            </a:r>
            <a:r>
              <a:rPr lang="en-ID" dirty="0" err="1"/>
              <a:t>masih</a:t>
            </a:r>
            <a:r>
              <a:rPr lang="en-ID" dirty="0"/>
              <a:t> </a:t>
            </a:r>
            <a:r>
              <a:rPr lang="en-ID" dirty="0" err="1"/>
              <a:t>malu</a:t>
            </a:r>
            <a:r>
              <a:rPr lang="en-ID" dirty="0"/>
              <a:t> dan </a:t>
            </a:r>
            <a:r>
              <a:rPr lang="en-ID" dirty="0" err="1"/>
              <a:t>merasa</a:t>
            </a:r>
            <a:r>
              <a:rPr lang="en-ID" dirty="0"/>
              <a:t> </a:t>
            </a:r>
            <a:r>
              <a:rPr lang="en-ID" dirty="0" err="1"/>
              <a:t>tidak</a:t>
            </a:r>
            <a:r>
              <a:rPr lang="en-ID" dirty="0"/>
              <a:t> </a:t>
            </a:r>
            <a:r>
              <a:rPr lang="en-ID" dirty="0" err="1"/>
              <a:t>perlu</a:t>
            </a:r>
            <a:r>
              <a:rPr lang="en-ID" dirty="0"/>
              <a:t> </a:t>
            </a:r>
            <a:r>
              <a:rPr lang="en-ID" dirty="0" err="1"/>
              <a:t>berkonsultasi</a:t>
            </a:r>
            <a:r>
              <a:rPr lang="en-ID" dirty="0"/>
              <a:t> </a:t>
            </a:r>
            <a:r>
              <a:rPr lang="en-ID" dirty="0" err="1"/>
              <a:t>ke</a:t>
            </a:r>
            <a:r>
              <a:rPr lang="en-ID" dirty="0"/>
              <a:t> </a:t>
            </a:r>
            <a:r>
              <a:rPr lang="en-ID" dirty="0" err="1"/>
              <a:t>dokter</a:t>
            </a:r>
            <a:r>
              <a:rPr lang="en-ID" dirty="0"/>
              <a:t> </a:t>
            </a:r>
            <a:r>
              <a:rPr lang="en-ID" dirty="0" err="1"/>
              <a:t>apabila</a:t>
            </a:r>
            <a:r>
              <a:rPr lang="en-ID" dirty="0"/>
              <a:t> </a:t>
            </a:r>
            <a:r>
              <a:rPr lang="en-ID" dirty="0" err="1"/>
              <a:t>mengalami</a:t>
            </a:r>
            <a:r>
              <a:rPr lang="en-ID" dirty="0"/>
              <a:t> </a:t>
            </a:r>
            <a:r>
              <a:rPr lang="en-ID" dirty="0" err="1"/>
              <a:t>gangguan</a:t>
            </a:r>
            <a:r>
              <a:rPr lang="id-ID" dirty="0"/>
              <a:t> (WHO)</a:t>
            </a:r>
            <a:endParaRPr lang="en-ID" dirty="0"/>
          </a:p>
        </p:txBody>
      </p:sp>
      <p:sp>
        <p:nvSpPr>
          <p:cNvPr id="833" name="Google Shape;833;p45"/>
          <p:cNvSpPr txBox="1">
            <a:spLocks noGrp="1"/>
          </p:cNvSpPr>
          <p:nvPr>
            <p:ph type="title"/>
          </p:nvPr>
        </p:nvSpPr>
        <p:spPr>
          <a:xfrm>
            <a:off x="713225" y="1807038"/>
            <a:ext cx="848700" cy="5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34" name="Google Shape;834;p45"/>
          <p:cNvSpPr txBox="1">
            <a:spLocks noGrp="1"/>
          </p:cNvSpPr>
          <p:nvPr>
            <p:ph type="subTitle" idx="2"/>
          </p:nvPr>
        </p:nvSpPr>
        <p:spPr>
          <a:xfrm>
            <a:off x="1635336" y="3195510"/>
            <a:ext cx="2226900" cy="11621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Masih </a:t>
            </a:r>
            <a:r>
              <a:rPr lang="en-ID" dirty="0" err="1"/>
              <a:t>banyak</a:t>
            </a:r>
            <a:r>
              <a:rPr lang="en-ID" dirty="0"/>
              <a:t> </a:t>
            </a:r>
            <a:r>
              <a:rPr lang="en-ID" dirty="0" err="1"/>
              <a:t>wanita</a:t>
            </a:r>
            <a:r>
              <a:rPr lang="en-ID" dirty="0"/>
              <a:t> yang </a:t>
            </a:r>
            <a:r>
              <a:rPr lang="en-ID" dirty="0" err="1"/>
              <a:t>belum</a:t>
            </a:r>
            <a:r>
              <a:rPr lang="en-ID" dirty="0"/>
              <a:t> </a:t>
            </a:r>
            <a:r>
              <a:rPr lang="en-ID" dirty="0" err="1"/>
              <a:t>mengetahui</a:t>
            </a:r>
            <a:r>
              <a:rPr lang="en-ID" dirty="0"/>
              <a:t> </a:t>
            </a:r>
            <a:r>
              <a:rPr lang="en-ID" dirty="0" err="1"/>
              <a:t>tentang</a:t>
            </a:r>
            <a:r>
              <a:rPr lang="en-ID" dirty="0"/>
              <a:t> </a:t>
            </a:r>
            <a:r>
              <a:rPr lang="en-ID" dirty="0" err="1"/>
              <a:t>edukasi</a:t>
            </a:r>
            <a:r>
              <a:rPr lang="en-ID" dirty="0"/>
              <a:t> </a:t>
            </a:r>
            <a:r>
              <a:rPr lang="en-ID" dirty="0" err="1"/>
              <a:t>kesehatan</a:t>
            </a:r>
            <a:r>
              <a:rPr lang="en-ID" dirty="0"/>
              <a:t> </a:t>
            </a:r>
            <a:r>
              <a:rPr lang="en-ID" dirty="0" err="1"/>
              <a:t>reproduksi</a:t>
            </a:r>
            <a:r>
              <a:rPr lang="en-ID" dirty="0"/>
              <a:t>.</a:t>
            </a:r>
            <a:r>
              <a:rPr lang="id-ID" dirty="0"/>
              <a:t> (Anitha – 2020)</a:t>
            </a:r>
            <a:endParaRPr lang="en-ID" dirty="0"/>
          </a:p>
        </p:txBody>
      </p:sp>
      <p:sp>
        <p:nvSpPr>
          <p:cNvPr id="836" name="Google Shape;836;p45"/>
          <p:cNvSpPr txBox="1">
            <a:spLocks noGrp="1"/>
          </p:cNvSpPr>
          <p:nvPr>
            <p:ph type="title" idx="4"/>
          </p:nvPr>
        </p:nvSpPr>
        <p:spPr>
          <a:xfrm>
            <a:off x="713225" y="3195512"/>
            <a:ext cx="848700" cy="5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40" name="Google Shape;840;p45"/>
          <p:cNvSpPr txBox="1">
            <a:spLocks noGrp="1"/>
          </p:cNvSpPr>
          <p:nvPr>
            <p:ph type="title" idx="8"/>
          </p:nvPr>
        </p:nvSpPr>
        <p:spPr>
          <a:xfrm flipH="1">
            <a:off x="7582025" y="2702431"/>
            <a:ext cx="848700" cy="51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41" name="Google Shape;841;p45"/>
          <p:cNvSpPr txBox="1">
            <a:spLocks noGrp="1"/>
          </p:cNvSpPr>
          <p:nvPr>
            <p:ph type="subTitle" idx="9"/>
          </p:nvPr>
        </p:nvSpPr>
        <p:spPr>
          <a:xfrm flipH="1">
            <a:off x="5281361" y="2014803"/>
            <a:ext cx="2226900" cy="1651714"/>
          </a:xfrm>
          <a:prstGeom prst="rect">
            <a:avLst/>
          </a:prstGeom>
        </p:spPr>
        <p:txBody>
          <a:bodyPr spcFirstLastPara="1" wrap="square" lIns="91425" tIns="91425" rIns="91425" bIns="91425" anchor="t" anchorCtr="0">
            <a:noAutofit/>
          </a:bodyPr>
          <a:lstStyle/>
          <a:p>
            <a:pPr marL="0" indent="0"/>
            <a:r>
              <a:rPr lang="en-ID" dirty="0" err="1"/>
              <a:t>wanita</a:t>
            </a:r>
            <a:r>
              <a:rPr lang="en-ID" dirty="0"/>
              <a:t> yang </a:t>
            </a:r>
            <a:r>
              <a:rPr lang="en-ID" dirty="0" err="1"/>
              <a:t>datang</a:t>
            </a:r>
            <a:r>
              <a:rPr lang="en-ID" dirty="0"/>
              <a:t> </a:t>
            </a:r>
            <a:r>
              <a:rPr lang="en-ID" dirty="0" err="1"/>
              <a:t>ke</a:t>
            </a:r>
            <a:r>
              <a:rPr lang="en-ID" dirty="0"/>
              <a:t> </a:t>
            </a:r>
            <a:r>
              <a:rPr lang="en-ID" dirty="0" err="1"/>
              <a:t>tempat</a:t>
            </a:r>
            <a:r>
              <a:rPr lang="en-ID" dirty="0"/>
              <a:t> </a:t>
            </a:r>
            <a:r>
              <a:rPr lang="en-ID" dirty="0" err="1"/>
              <a:t>praktek</a:t>
            </a:r>
            <a:r>
              <a:rPr lang="en-ID" dirty="0"/>
              <a:t> </a:t>
            </a:r>
            <a:r>
              <a:rPr lang="en-ID" dirty="0" err="1"/>
              <a:t>cukup</a:t>
            </a:r>
            <a:r>
              <a:rPr lang="en-ID" dirty="0"/>
              <a:t> </a:t>
            </a:r>
            <a:r>
              <a:rPr lang="en-ID" dirty="0" err="1"/>
              <a:t>sering</a:t>
            </a:r>
            <a:r>
              <a:rPr lang="en-ID" dirty="0"/>
              <a:t> </a:t>
            </a:r>
            <a:r>
              <a:rPr lang="en-ID" dirty="0" err="1"/>
              <a:t>mengeluhkan</a:t>
            </a:r>
            <a:r>
              <a:rPr lang="en-ID" dirty="0"/>
              <a:t> </a:t>
            </a:r>
            <a:r>
              <a:rPr lang="en-ID" dirty="0" err="1"/>
              <a:t>mengenai</a:t>
            </a:r>
            <a:r>
              <a:rPr lang="en-ID" dirty="0"/>
              <a:t> </a:t>
            </a:r>
            <a:r>
              <a:rPr lang="en-ID" dirty="0" err="1"/>
              <a:t>gangguan</a:t>
            </a:r>
            <a:r>
              <a:rPr lang="en-ID" dirty="0"/>
              <a:t> </a:t>
            </a:r>
            <a:r>
              <a:rPr lang="en-ID" dirty="0" err="1"/>
              <a:t>menstruasi</a:t>
            </a:r>
            <a:r>
              <a:rPr lang="en-ID" dirty="0"/>
              <a:t>.</a:t>
            </a:r>
            <a:r>
              <a:rPr lang="id-ID" dirty="0"/>
              <a:t> </a:t>
            </a:r>
          </a:p>
          <a:p>
            <a:pPr marL="0" indent="0"/>
            <a:r>
              <a:rPr lang="id-ID" dirty="0"/>
              <a:t>(</a:t>
            </a:r>
            <a:r>
              <a:rPr lang="pl-PL" sz="1400" dirty="0"/>
              <a:t>I Putu Gde Wardhiana Sp.OG (K)</a:t>
            </a:r>
            <a:r>
              <a:rPr lang="id-ID" sz="1400" dirty="0"/>
              <a:t>)</a:t>
            </a:r>
            <a:endParaRPr lang="pl-PL" sz="1400" dirty="0"/>
          </a:p>
          <a:p>
            <a:pPr marL="0" lvl="0" indent="0" rtl="0">
              <a:spcBef>
                <a:spcPts val="0"/>
              </a:spcBef>
              <a:spcAft>
                <a:spcPts val="0"/>
              </a:spcAft>
              <a:buNone/>
            </a:pPr>
            <a:endParaRPr lang="en-ID" dirty="0"/>
          </a:p>
        </p:txBody>
      </p:sp>
      <p:grpSp>
        <p:nvGrpSpPr>
          <p:cNvPr id="844" name="Google Shape;844;p45"/>
          <p:cNvGrpSpPr/>
          <p:nvPr/>
        </p:nvGrpSpPr>
        <p:grpSpPr>
          <a:xfrm>
            <a:off x="4463850" y="2091160"/>
            <a:ext cx="216300" cy="965800"/>
            <a:chOff x="4664716" y="3950185"/>
            <a:chExt cx="216300" cy="965800"/>
          </a:xfrm>
        </p:grpSpPr>
        <p:sp>
          <p:nvSpPr>
            <p:cNvPr id="845" name="Google Shape;845;p4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6"/>
          <p:cNvSpPr txBox="1">
            <a:spLocks noGrp="1"/>
          </p:cNvSpPr>
          <p:nvPr>
            <p:ph type="subTitle" idx="1"/>
          </p:nvPr>
        </p:nvSpPr>
        <p:spPr>
          <a:xfrm>
            <a:off x="1905000" y="1184875"/>
            <a:ext cx="5334000" cy="208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Menggunakan </a:t>
            </a:r>
            <a:r>
              <a:rPr lang="id-ID" sz="3200" i="1" dirty="0">
                <a:solidFill>
                  <a:srgbClr val="CBE125"/>
                </a:solidFill>
              </a:rPr>
              <a:t>Naive Bayes</a:t>
            </a:r>
            <a:r>
              <a:rPr lang="id-ID" sz="3200" dirty="0">
                <a:solidFill>
                  <a:srgbClr val="CBE125"/>
                </a:solidFill>
              </a:rPr>
              <a:t> </a:t>
            </a:r>
            <a:r>
              <a:rPr lang="id-ID" dirty="0"/>
              <a:t>karena memiliki rumus yang cukup sederhana dan mudah untuk diterapkan pada sistem.</a:t>
            </a:r>
            <a:endParaRPr dirty="0"/>
          </a:p>
        </p:txBody>
      </p:sp>
      <p:sp>
        <p:nvSpPr>
          <p:cNvPr id="853" name="Google Shape;853;p46"/>
          <p:cNvSpPr txBox="1">
            <a:spLocks noGrp="1"/>
          </p:cNvSpPr>
          <p:nvPr>
            <p:ph type="title"/>
          </p:nvPr>
        </p:nvSpPr>
        <p:spPr>
          <a:xfrm>
            <a:off x="1457325" y="3674677"/>
            <a:ext cx="6229200" cy="47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Algoritma terbukti cukup akurat</a:t>
            </a:r>
            <a:endParaRPr dirty="0"/>
          </a:p>
        </p:txBody>
      </p:sp>
      <p:grpSp>
        <p:nvGrpSpPr>
          <p:cNvPr id="855" name="Google Shape;855;p46"/>
          <p:cNvGrpSpPr/>
          <p:nvPr/>
        </p:nvGrpSpPr>
        <p:grpSpPr>
          <a:xfrm>
            <a:off x="7083275" y="3808735"/>
            <a:ext cx="216300" cy="965800"/>
            <a:chOff x="4664716" y="3950185"/>
            <a:chExt cx="216300" cy="965800"/>
          </a:xfrm>
        </p:grpSpPr>
        <p:sp>
          <p:nvSpPr>
            <p:cNvPr id="856" name="Google Shape;856;p46"/>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6"/>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342976" y="671514"/>
            <a:ext cx="4467239" cy="4308656"/>
          </a:xfrm>
          <a:prstGeom prst="rect">
            <a:avLst/>
          </a:prstGeom>
        </p:spPr>
        <p:txBody>
          <a:bodyPr spcFirstLastPara="1" wrap="square" lIns="91425" tIns="91425" rIns="91425" bIns="91425" anchor="b" anchorCtr="0">
            <a:noAutofit/>
          </a:bodyPr>
          <a:lstStyle/>
          <a:p>
            <a:pPr>
              <a:lnSpc>
                <a:spcPct val="150000"/>
              </a:lnSpc>
            </a:pP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Penelitian-penelitian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sebelumnya</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telah</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menghasilkan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diagnosa</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penyakit</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yang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cukup</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tinggi</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(rata-rata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diatas</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50%)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dengan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menggunakan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metode</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Naïve Bayes. Pada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penelitian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sebelumnya</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juga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terdapat</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potensi</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untuk</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dapat</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dikembangkan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pada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penelitian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selanjutnya</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seperti</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kurang</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dalamnya</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keilmuan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tentang</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studi</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kasus</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penyakit</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Pada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penelitian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kali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ini</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yang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menjadi</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fokus</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penelitian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adalah</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apakah</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sistem</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pakar</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dengan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mesin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inferensi</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perhitungan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probabilitas</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Naïve Bayes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dapat</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juga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berjalan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dengan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baik</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apabila</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diterapkan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pada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studi</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kasus</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gangguan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menstruasi</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dan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bagaimana</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tingkat</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keakuratan</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dari</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algoritma</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 </a:t>
            </a:r>
            <a:r>
              <a:rPr lang="en-ID" sz="1400" dirty="0" err="1">
                <a:solidFill>
                  <a:schemeClr val="accent1"/>
                </a:solidFill>
                <a:latin typeface="Lato" panose="020F0502020204030203" pitchFamily="34" charset="0"/>
                <a:ea typeface="Lato" panose="020F0502020204030203" pitchFamily="34" charset="0"/>
                <a:cs typeface="Lato" panose="020F0502020204030203" pitchFamily="34" charset="0"/>
              </a:rPr>
              <a:t>tersebut</a:t>
            </a:r>
            <a:r>
              <a:rPr lang="en-ID" sz="1400" dirty="0">
                <a:solidFill>
                  <a:schemeClr val="accent1"/>
                </a:solidFill>
                <a:latin typeface="Lato" panose="020F0502020204030203" pitchFamily="34" charset="0"/>
                <a:ea typeface="Lato" panose="020F0502020204030203" pitchFamily="34" charset="0"/>
                <a:cs typeface="Lato" panose="020F0502020204030203" pitchFamily="34" charset="0"/>
              </a:rPr>
              <a:t>.</a:t>
            </a:r>
          </a:p>
        </p:txBody>
      </p:sp>
      <p:sp>
        <p:nvSpPr>
          <p:cNvPr id="872" name="Google Shape;872;p47"/>
          <p:cNvSpPr txBox="1">
            <a:spLocks noGrp="1"/>
          </p:cNvSpPr>
          <p:nvPr>
            <p:ph type="title" idx="4"/>
          </p:nvPr>
        </p:nvSpPr>
        <p:spPr>
          <a:xfrm>
            <a:off x="698937"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dirty="0"/>
              <a:t>State of the Art</a:t>
            </a: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54"/>
          <p:cNvSpPr txBox="1">
            <a:spLocks noGrp="1"/>
          </p:cNvSpPr>
          <p:nvPr>
            <p:ph type="title"/>
          </p:nvPr>
        </p:nvSpPr>
        <p:spPr>
          <a:xfrm>
            <a:off x="713225" y="96582"/>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Pemodelan Sistem</a:t>
            </a:r>
            <a:endParaRPr dirty="0"/>
          </a:p>
        </p:txBody>
      </p:sp>
      <p:grpSp>
        <p:nvGrpSpPr>
          <p:cNvPr id="1669" name="Google Shape;1669;p54"/>
          <p:cNvGrpSpPr/>
          <p:nvPr/>
        </p:nvGrpSpPr>
        <p:grpSpPr>
          <a:xfrm flipH="1">
            <a:off x="8013759" y="2185085"/>
            <a:ext cx="216300" cy="965800"/>
            <a:chOff x="4664716" y="3950185"/>
            <a:chExt cx="216300" cy="965800"/>
          </a:xfrm>
        </p:grpSpPr>
        <p:sp>
          <p:nvSpPr>
            <p:cNvPr id="1670" name="Google Shape;1670;p5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4" name="Google Shape;1694;p54"/>
          <p:cNvGrpSpPr/>
          <p:nvPr/>
        </p:nvGrpSpPr>
        <p:grpSpPr>
          <a:xfrm flipH="1">
            <a:off x="224096" y="3750385"/>
            <a:ext cx="216300" cy="965800"/>
            <a:chOff x="4664716" y="3950185"/>
            <a:chExt cx="216300" cy="965800"/>
          </a:xfrm>
        </p:grpSpPr>
        <p:sp>
          <p:nvSpPr>
            <p:cNvPr id="1695" name="Google Shape;1695;p5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Picture 13">
            <a:extLst>
              <a:ext uri="{FF2B5EF4-FFF2-40B4-BE49-F238E27FC236}">
                <a16:creationId xmlns:a16="http://schemas.microsoft.com/office/drawing/2014/main" id="{C0FD9F87-BA7B-ED50-9210-E472675DB537}"/>
              </a:ext>
            </a:extLst>
          </p:cNvPr>
          <p:cNvPicPr>
            <a:picLocks noChangeAspect="1"/>
          </p:cNvPicPr>
          <p:nvPr/>
        </p:nvPicPr>
        <p:blipFill>
          <a:blip r:embed="rId3"/>
          <a:stretch>
            <a:fillRect/>
          </a:stretch>
        </p:blipFill>
        <p:spPr>
          <a:xfrm>
            <a:off x="2155326" y="642930"/>
            <a:ext cx="4935240" cy="42719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54"/>
          <p:cNvSpPr txBox="1">
            <a:spLocks noGrp="1"/>
          </p:cNvSpPr>
          <p:nvPr>
            <p:ph type="title"/>
          </p:nvPr>
        </p:nvSpPr>
        <p:spPr>
          <a:xfrm>
            <a:off x="713225" y="96582"/>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Alur Sistem</a:t>
            </a:r>
            <a:endParaRPr dirty="0"/>
          </a:p>
        </p:txBody>
      </p:sp>
      <p:grpSp>
        <p:nvGrpSpPr>
          <p:cNvPr id="1669" name="Google Shape;1669;p54"/>
          <p:cNvGrpSpPr/>
          <p:nvPr/>
        </p:nvGrpSpPr>
        <p:grpSpPr>
          <a:xfrm flipH="1">
            <a:off x="8013759" y="2185085"/>
            <a:ext cx="216300" cy="965800"/>
            <a:chOff x="4664716" y="3950185"/>
            <a:chExt cx="216300" cy="965800"/>
          </a:xfrm>
        </p:grpSpPr>
        <p:sp>
          <p:nvSpPr>
            <p:cNvPr id="1670" name="Google Shape;1670;p5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4" name="Google Shape;1694;p54"/>
          <p:cNvGrpSpPr/>
          <p:nvPr/>
        </p:nvGrpSpPr>
        <p:grpSpPr>
          <a:xfrm flipH="1">
            <a:off x="224096" y="3750385"/>
            <a:ext cx="216300" cy="965800"/>
            <a:chOff x="4664716" y="3950185"/>
            <a:chExt cx="216300" cy="965800"/>
          </a:xfrm>
        </p:grpSpPr>
        <p:sp>
          <p:nvSpPr>
            <p:cNvPr id="1695" name="Google Shape;1695;p5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2">
            <a:extLst>
              <a:ext uri="{FF2B5EF4-FFF2-40B4-BE49-F238E27FC236}">
                <a16:creationId xmlns:a16="http://schemas.microsoft.com/office/drawing/2014/main" id="{303CCAE3-81A6-8E18-7624-3BA99DD43C64}"/>
              </a:ext>
            </a:extLst>
          </p:cNvPr>
          <p:cNvSpPr>
            <a:spLocks noChangeArrowheads="1"/>
          </p:cNvSpPr>
          <p:nvPr/>
        </p:nvSpPr>
        <p:spPr bwMode="auto">
          <a:xfrm flipV="1">
            <a:off x="0" y="-1"/>
            <a:ext cx="68650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D"/>
          </a:p>
        </p:txBody>
      </p:sp>
      <p:graphicFrame>
        <p:nvGraphicFramePr>
          <p:cNvPr id="3" name="Object 2">
            <a:extLst>
              <a:ext uri="{FF2B5EF4-FFF2-40B4-BE49-F238E27FC236}">
                <a16:creationId xmlns:a16="http://schemas.microsoft.com/office/drawing/2014/main" id="{C7F17921-DA3A-63E4-5635-C681B0D99D37}"/>
              </a:ext>
            </a:extLst>
          </p:cNvPr>
          <p:cNvGraphicFramePr>
            <a:graphicFrameLocks noChangeAspect="1"/>
          </p:cNvGraphicFramePr>
          <p:nvPr>
            <p:extLst>
              <p:ext uri="{D42A27DB-BD31-4B8C-83A1-F6EECF244321}">
                <p14:modId xmlns:p14="http://schemas.microsoft.com/office/powerpoint/2010/main" val="2279346798"/>
              </p:ext>
            </p:extLst>
          </p:nvPr>
        </p:nvGraphicFramePr>
        <p:xfrm>
          <a:off x="3286108" y="491484"/>
          <a:ext cx="2601297" cy="4639469"/>
        </p:xfrm>
        <a:graphic>
          <a:graphicData uri="http://schemas.openxmlformats.org/presentationml/2006/ole">
            <mc:AlternateContent xmlns:mc="http://schemas.openxmlformats.org/markup-compatibility/2006">
              <mc:Choice xmlns:v="urn:schemas-microsoft-com:vml" Requires="v">
                <p:oleObj name="Visio" r:id="rId3" imgW="3680141" imgH="6583680" progId="Visio.Drawing.15">
                  <p:embed/>
                </p:oleObj>
              </mc:Choice>
              <mc:Fallback>
                <p:oleObj name="Visio" r:id="rId3" imgW="3680141" imgH="658368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08" y="491484"/>
                        <a:ext cx="2601297" cy="4639469"/>
                      </a:xfrm>
                      <a:prstGeom prst="rect">
                        <a:avLst/>
                      </a:prstGeom>
                      <a:noFill/>
                    </p:spPr>
                  </p:pic>
                </p:oleObj>
              </mc:Fallback>
            </mc:AlternateContent>
          </a:graphicData>
        </a:graphic>
      </p:graphicFrame>
    </p:spTree>
    <p:extLst>
      <p:ext uri="{BB962C8B-B14F-4D97-AF65-F5344CB8AC3E}">
        <p14:creationId xmlns:p14="http://schemas.microsoft.com/office/powerpoint/2010/main" val="1737769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44"/>
          <p:cNvSpPr/>
          <p:nvPr/>
        </p:nvSpPr>
        <p:spPr>
          <a:xfrm>
            <a:off x="0" y="2315879"/>
            <a:ext cx="3473100" cy="1097191"/>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Pengumpulan Data</a:t>
            </a:r>
            <a:endParaRPr dirty="0"/>
          </a:p>
        </p:txBody>
      </p:sp>
      <p:graphicFrame>
        <p:nvGraphicFramePr>
          <p:cNvPr id="812" name="Google Shape;812;p44"/>
          <p:cNvGraphicFramePr/>
          <p:nvPr>
            <p:extLst>
              <p:ext uri="{D42A27DB-BD31-4B8C-83A1-F6EECF244321}">
                <p14:modId xmlns:p14="http://schemas.microsoft.com/office/powerpoint/2010/main" val="643867669"/>
              </p:ext>
            </p:extLst>
          </p:nvPr>
        </p:nvGraphicFramePr>
        <p:xfrm>
          <a:off x="719975" y="2315880"/>
          <a:ext cx="7704000" cy="1097190"/>
        </p:xfrm>
        <a:graphic>
          <a:graphicData uri="http://schemas.openxmlformats.org/drawingml/2006/table">
            <a:tbl>
              <a:tblPr>
                <a:noFill/>
                <a:tableStyleId>{E6FAF489-C2CB-49DF-A3A8-A1D078C14FF7}</a:tableStyleId>
              </a:tblPr>
              <a:tblGrid>
                <a:gridCol w="2753225">
                  <a:extLst>
                    <a:ext uri="{9D8B030D-6E8A-4147-A177-3AD203B41FA5}">
                      <a16:colId xmlns:a16="http://schemas.microsoft.com/office/drawing/2014/main" val="20000"/>
                    </a:ext>
                  </a:extLst>
                </a:gridCol>
                <a:gridCol w="495077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id-ID" sz="1200" b="1" dirty="0">
                          <a:solidFill>
                            <a:schemeClr val="accent3"/>
                          </a:solidFill>
                          <a:uFill>
                            <a:noFill/>
                          </a:uFill>
                          <a:latin typeface="Share Tech Mono"/>
                          <a:ea typeface="Share Tech Mono"/>
                          <a:cs typeface="Share Tech Mono"/>
                          <a:sym typeface="Share Tech Mono"/>
                        </a:rPr>
                        <a:t>Data Training Gejala</a:t>
                      </a:r>
                      <a:endParaRPr sz="1200" b="1" dirty="0">
                        <a:solidFill>
                          <a:schemeClr val="accent3"/>
                        </a:solidFill>
                        <a:latin typeface="Share Tech Mono"/>
                        <a:ea typeface="Share Tech Mono"/>
                        <a:cs typeface="Share Tech Mono"/>
                        <a:sym typeface="Share Tech Mono"/>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6"/>
                    </a:solidFill>
                  </a:tcPr>
                </a:tc>
                <a:tc>
                  <a:txBody>
                    <a:bodyPr/>
                    <a:lstStyle/>
                    <a:p>
                      <a:pPr marL="0" lvl="0" indent="0" algn="l" rtl="0">
                        <a:spcBef>
                          <a:spcPts val="0"/>
                        </a:spcBef>
                        <a:spcAft>
                          <a:spcPts val="1600"/>
                        </a:spcAft>
                        <a:buNone/>
                      </a:pPr>
                      <a:r>
                        <a:rPr sz="1000" dirty="0" err="1">
                          <a:solidFill>
                            <a:schemeClr val="accent1"/>
                          </a:solidFill>
                          <a:latin typeface="Barlow"/>
                          <a:ea typeface="Barlow"/>
                          <a:cs typeface="Barlow"/>
                          <a:sym typeface="Barlow"/>
                        </a:rPr>
                        <a:t>Terdapat</a:t>
                      </a:r>
                      <a:r>
                        <a:rPr sz="1000" dirty="0">
                          <a:solidFill>
                            <a:schemeClr val="accent1"/>
                          </a:solidFill>
                          <a:latin typeface="Barlow"/>
                          <a:ea typeface="Barlow"/>
                          <a:cs typeface="Barlow"/>
                          <a:sym typeface="Barlow"/>
                        </a:rPr>
                        <a:t> 47 </a:t>
                      </a:r>
                      <a:r>
                        <a:rPr sz="1000" dirty="0" err="1">
                          <a:solidFill>
                            <a:schemeClr val="accent1"/>
                          </a:solidFill>
                          <a:latin typeface="Barlow"/>
                          <a:ea typeface="Barlow"/>
                          <a:cs typeface="Barlow"/>
                          <a:sym typeface="Barlow"/>
                        </a:rPr>
                        <a:t>gejala-gejala</a:t>
                      </a:r>
                      <a:r>
                        <a:rPr sz="1000" dirty="0">
                          <a:solidFill>
                            <a:schemeClr val="accent1"/>
                          </a:solidFill>
                          <a:latin typeface="Barlow"/>
                          <a:ea typeface="Barlow"/>
                          <a:cs typeface="Barlow"/>
                          <a:sym typeface="Barlow"/>
                        </a:rPr>
                        <a:t> yang </a:t>
                      </a:r>
                      <a:r>
                        <a:rPr sz="1000" dirty="0" err="1">
                          <a:solidFill>
                            <a:schemeClr val="accent1"/>
                          </a:solidFill>
                          <a:latin typeface="Barlow"/>
                          <a:ea typeface="Barlow"/>
                          <a:cs typeface="Barlow"/>
                          <a:sym typeface="Barlow"/>
                        </a:rPr>
                        <a:t>terjadi</a:t>
                      </a:r>
                      <a:r>
                        <a:rPr sz="1000" dirty="0">
                          <a:solidFill>
                            <a:schemeClr val="accent1"/>
                          </a:solidFill>
                          <a:latin typeface="Barlow"/>
                          <a:ea typeface="Barlow"/>
                          <a:cs typeface="Barlow"/>
                          <a:sym typeface="Barlow"/>
                        </a:rPr>
                        <a:t> pada </a:t>
                      </a:r>
                      <a:r>
                        <a:rPr sz="1000" dirty="0" err="1">
                          <a:solidFill>
                            <a:schemeClr val="accent1"/>
                          </a:solidFill>
                          <a:latin typeface="Barlow"/>
                          <a:ea typeface="Barlow"/>
                          <a:cs typeface="Barlow"/>
                          <a:sym typeface="Barlow"/>
                        </a:rPr>
                        <a:t>penyakit</a:t>
                      </a:r>
                      <a:r>
                        <a:rPr sz="1000" dirty="0">
                          <a:solidFill>
                            <a:schemeClr val="accent1"/>
                          </a:solidFill>
                          <a:latin typeface="Barlow"/>
                          <a:ea typeface="Barlow"/>
                          <a:cs typeface="Barlow"/>
                          <a:sym typeface="Barlow"/>
                        </a:rPr>
                        <a:t> </a:t>
                      </a:r>
                      <a:r>
                        <a:rPr sz="1000" dirty="0" err="1">
                          <a:solidFill>
                            <a:schemeClr val="accent1"/>
                          </a:solidFill>
                          <a:latin typeface="Barlow"/>
                          <a:ea typeface="Barlow"/>
                          <a:cs typeface="Barlow"/>
                          <a:sym typeface="Barlow"/>
                        </a:rPr>
                        <a:t>gangguan</a:t>
                      </a:r>
                      <a:r>
                        <a:rPr sz="1000" dirty="0">
                          <a:solidFill>
                            <a:schemeClr val="accent1"/>
                          </a:solidFill>
                          <a:latin typeface="Barlow"/>
                          <a:ea typeface="Barlow"/>
                          <a:cs typeface="Barlow"/>
                          <a:sym typeface="Barlow"/>
                        </a:rPr>
                        <a:t> </a:t>
                      </a:r>
                      <a:r>
                        <a:rPr sz="1000" dirty="0" err="1">
                          <a:solidFill>
                            <a:schemeClr val="accent1"/>
                          </a:solidFill>
                          <a:latin typeface="Barlow"/>
                          <a:ea typeface="Barlow"/>
                          <a:cs typeface="Barlow"/>
                          <a:sym typeface="Barlow"/>
                        </a:rPr>
                        <a:t>menstruasi</a:t>
                      </a:r>
                      <a:endParaRPr sz="1000" dirty="0">
                        <a:solidFill>
                          <a:schemeClr val="accent1"/>
                        </a:solidFill>
                        <a:latin typeface="Barlow"/>
                        <a:ea typeface="Barlow"/>
                        <a:cs typeface="Barlow"/>
                        <a:sym typeface="Barlow"/>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id-ID" sz="1200" b="1" dirty="0">
                          <a:solidFill>
                            <a:schemeClr val="accent3"/>
                          </a:solidFill>
                          <a:uFill>
                            <a:noFill/>
                          </a:uFill>
                          <a:latin typeface="Share Tech Mono"/>
                          <a:ea typeface="Share Tech Mono"/>
                          <a:cs typeface="Share Tech Mono"/>
                          <a:sym typeface="Share Tech Mono"/>
                          <a:hlinkClick r:id="" action="ppaction://noaction">
                            <a:extLst>
                              <a:ext uri="{A12FA001-AC4F-418D-AE19-62706E023703}">
                                <ahyp:hlinkClr xmlns:ahyp="http://schemas.microsoft.com/office/drawing/2018/hyperlinkcolor" val="tx"/>
                              </a:ext>
                            </a:extLst>
                          </a:hlinkClick>
                        </a:rPr>
                        <a:t>Da</a:t>
                      </a:r>
                      <a:r>
                        <a:rPr lang="id-ID" sz="1200" b="1" dirty="0">
                          <a:solidFill>
                            <a:schemeClr val="accent3"/>
                          </a:solidFill>
                          <a:uFill>
                            <a:noFill/>
                          </a:uFill>
                          <a:latin typeface="Share Tech Mono"/>
                          <a:ea typeface="Share Tech Mono"/>
                          <a:cs typeface="Share Tech Mono"/>
                          <a:sym typeface="Share Tech Mono"/>
                        </a:rPr>
                        <a:t>ta Training Penyakit</a:t>
                      </a:r>
                      <a:endParaRPr sz="1200" b="1" dirty="0">
                        <a:solidFill>
                          <a:schemeClr val="accent3"/>
                        </a:solidFill>
                        <a:latin typeface="Share Tech Mono"/>
                        <a:ea typeface="Share Tech Mono"/>
                        <a:cs typeface="Share Tech Mono"/>
                        <a:sym typeface="Share Tech Mono"/>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6"/>
                    </a:solidFill>
                  </a:tcPr>
                </a:tc>
                <a:tc>
                  <a:txBody>
                    <a:bodyPr/>
                    <a:lstStyle/>
                    <a:p>
                      <a:pPr marL="0" marR="0" lvl="0" indent="0" algn="l" rtl="0">
                        <a:lnSpc>
                          <a:spcPct val="100000"/>
                        </a:lnSpc>
                        <a:spcBef>
                          <a:spcPts val="0"/>
                        </a:spcBef>
                        <a:spcAft>
                          <a:spcPts val="1600"/>
                        </a:spcAft>
                        <a:buNone/>
                      </a:pPr>
                      <a:r>
                        <a:rPr lang="id-ID" sz="1000" dirty="0">
                          <a:solidFill>
                            <a:schemeClr val="accent1"/>
                          </a:solidFill>
                          <a:latin typeface="Barlow"/>
                          <a:ea typeface="Barlow"/>
                          <a:cs typeface="Barlow"/>
                          <a:sym typeface="Barlow"/>
                        </a:rPr>
                        <a:t>Terdapat 10 penyakit gangguan menstruasi yang telah disesuaikan dengan jenisnya</a:t>
                      </a:r>
                      <a:endParaRPr sz="1000" dirty="0">
                        <a:solidFill>
                          <a:schemeClr val="accent1"/>
                        </a:solidFill>
                        <a:latin typeface="Barlow"/>
                        <a:ea typeface="Barlow"/>
                        <a:cs typeface="Barlow"/>
                        <a:sym typeface="Barlow"/>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id-ID" sz="1200" b="1" dirty="0">
                          <a:solidFill>
                            <a:schemeClr val="accent3"/>
                          </a:solidFill>
                          <a:uFill>
                            <a:noFill/>
                          </a:uFill>
                          <a:latin typeface="Share Tech Mono"/>
                          <a:ea typeface="Share Tech Mono"/>
                          <a:cs typeface="Share Tech Mono"/>
                          <a:sym typeface="Share Tech Mono"/>
                        </a:rPr>
                        <a:t>Data Training Aturan</a:t>
                      </a:r>
                      <a:endParaRPr sz="1200" b="1" dirty="0">
                        <a:solidFill>
                          <a:schemeClr val="accent3"/>
                        </a:solidFill>
                        <a:latin typeface="Share Tech Mono"/>
                        <a:ea typeface="Share Tech Mono"/>
                        <a:cs typeface="Share Tech Mono"/>
                        <a:sym typeface="Share Tech Mono"/>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solidFill>
                      <a:schemeClr val="accent6"/>
                    </a:solidFill>
                  </a:tcPr>
                </a:tc>
                <a:tc>
                  <a:txBody>
                    <a:bodyPr/>
                    <a:lstStyle/>
                    <a:p>
                      <a:pPr marL="0" lvl="0" indent="0" algn="l" rtl="0">
                        <a:spcBef>
                          <a:spcPts val="0"/>
                        </a:spcBef>
                        <a:spcAft>
                          <a:spcPts val="1600"/>
                        </a:spcAft>
                        <a:buNone/>
                      </a:pPr>
                      <a:r>
                        <a:rPr sz="1000" dirty="0" err="1">
                          <a:solidFill>
                            <a:schemeClr val="accent1"/>
                          </a:solidFill>
                          <a:latin typeface="Barlow"/>
                          <a:ea typeface="Barlow"/>
                          <a:cs typeface="Barlow"/>
                          <a:sym typeface="Barlow"/>
                        </a:rPr>
                        <a:t>Terdapat</a:t>
                      </a:r>
                      <a:r>
                        <a:rPr sz="1000" dirty="0">
                          <a:solidFill>
                            <a:schemeClr val="accent1"/>
                          </a:solidFill>
                          <a:latin typeface="Barlow"/>
                          <a:ea typeface="Barlow"/>
                          <a:cs typeface="Barlow"/>
                          <a:sym typeface="Barlow"/>
                        </a:rPr>
                        <a:t> total 470 data </a:t>
                      </a:r>
                      <a:r>
                        <a:rPr sz="1000" dirty="0" err="1">
                          <a:solidFill>
                            <a:schemeClr val="accent1"/>
                          </a:solidFill>
                          <a:latin typeface="Barlow"/>
                          <a:ea typeface="Barlow"/>
                          <a:cs typeface="Barlow"/>
                          <a:sym typeface="Barlow"/>
                        </a:rPr>
                        <a:t>aturan</a:t>
                      </a:r>
                      <a:r>
                        <a:rPr sz="1000" dirty="0">
                          <a:solidFill>
                            <a:schemeClr val="accent1"/>
                          </a:solidFill>
                          <a:latin typeface="Barlow"/>
                          <a:ea typeface="Barlow"/>
                          <a:cs typeface="Barlow"/>
                          <a:sym typeface="Barlow"/>
                        </a:rPr>
                        <a:t> </a:t>
                      </a:r>
                      <a:r>
                        <a:rPr sz="1000" dirty="0" err="1">
                          <a:solidFill>
                            <a:schemeClr val="accent1"/>
                          </a:solidFill>
                          <a:latin typeface="Barlow"/>
                          <a:ea typeface="Barlow"/>
                          <a:cs typeface="Barlow"/>
                          <a:sym typeface="Barlow"/>
                        </a:rPr>
                        <a:t>dengan</a:t>
                      </a:r>
                      <a:r>
                        <a:rPr sz="1000" dirty="0">
                          <a:solidFill>
                            <a:schemeClr val="accent1"/>
                          </a:solidFill>
                          <a:latin typeface="Barlow"/>
                          <a:ea typeface="Barlow"/>
                          <a:cs typeface="Barlow"/>
                          <a:sym typeface="Barlow"/>
                        </a:rPr>
                        <a:t> </a:t>
                      </a:r>
                      <a:r>
                        <a:rPr sz="1000" dirty="0" err="1">
                          <a:solidFill>
                            <a:schemeClr val="accent1"/>
                          </a:solidFill>
                          <a:latin typeface="Barlow"/>
                          <a:ea typeface="Barlow"/>
                          <a:cs typeface="Barlow"/>
                          <a:sym typeface="Barlow"/>
                        </a:rPr>
                        <a:t>pembobotan</a:t>
                      </a:r>
                      <a:r>
                        <a:rPr sz="1000" dirty="0">
                          <a:solidFill>
                            <a:schemeClr val="accent1"/>
                          </a:solidFill>
                          <a:latin typeface="Barlow"/>
                          <a:ea typeface="Barlow"/>
                          <a:cs typeface="Barlow"/>
                          <a:sym typeface="Barlow"/>
                        </a:rPr>
                        <a:t> </a:t>
                      </a:r>
                      <a:r>
                        <a:rPr sz="1000" dirty="0" err="1">
                          <a:solidFill>
                            <a:schemeClr val="accent1"/>
                          </a:solidFill>
                          <a:latin typeface="Barlow"/>
                          <a:ea typeface="Barlow"/>
                          <a:cs typeface="Barlow"/>
                          <a:sym typeface="Barlow"/>
                        </a:rPr>
                        <a:t>dari</a:t>
                      </a:r>
                      <a:r>
                        <a:rPr sz="1000" dirty="0">
                          <a:solidFill>
                            <a:schemeClr val="accent1"/>
                          </a:solidFill>
                          <a:latin typeface="Barlow"/>
                          <a:ea typeface="Barlow"/>
                          <a:cs typeface="Barlow"/>
                          <a:sym typeface="Barlow"/>
                        </a:rPr>
                        <a:t> </a:t>
                      </a:r>
                      <a:r>
                        <a:rPr sz="1000" dirty="0" err="1">
                          <a:solidFill>
                            <a:schemeClr val="accent1"/>
                          </a:solidFill>
                          <a:latin typeface="Barlow"/>
                          <a:ea typeface="Barlow"/>
                          <a:cs typeface="Barlow"/>
                          <a:sym typeface="Barlow"/>
                        </a:rPr>
                        <a:t>pakar</a:t>
                      </a:r>
                      <a:endParaRPr sz="1000" dirty="0">
                        <a:solidFill>
                          <a:schemeClr val="accent1"/>
                        </a:solidFill>
                        <a:latin typeface="Barlow"/>
                        <a:ea typeface="Barlow"/>
                        <a:cs typeface="Barlow"/>
                        <a:sym typeface="Barlow"/>
                      </a:endParaRPr>
                    </a:p>
                  </a:txBody>
                  <a:tcPr marL="91425" marR="91425" marT="91425" marB="91425" anchor="ctr">
                    <a:lnL w="9525" cap="flat" cmpd="sng">
                      <a:solidFill>
                        <a:schemeClr val="accent6"/>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816" name="Google Shape;816;p44"/>
          <p:cNvGrpSpPr/>
          <p:nvPr/>
        </p:nvGrpSpPr>
        <p:grpSpPr>
          <a:xfrm flipH="1">
            <a:off x="4262984" y="3950185"/>
            <a:ext cx="216300" cy="965800"/>
            <a:chOff x="4664716" y="3950185"/>
            <a:chExt cx="216300" cy="965800"/>
          </a:xfrm>
        </p:grpSpPr>
        <p:sp>
          <p:nvSpPr>
            <p:cNvPr id="817" name="Google Shape;817;p4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44"/>
          <p:cNvGrpSpPr/>
          <p:nvPr/>
        </p:nvGrpSpPr>
        <p:grpSpPr>
          <a:xfrm flipH="1">
            <a:off x="8214484" y="116735"/>
            <a:ext cx="216300" cy="965800"/>
            <a:chOff x="4664716" y="3950185"/>
            <a:chExt cx="216300" cy="965800"/>
          </a:xfrm>
        </p:grpSpPr>
        <p:sp>
          <p:nvSpPr>
            <p:cNvPr id="820" name="Google Shape;820;p4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44"/>
          <p:cNvGrpSpPr/>
          <p:nvPr/>
        </p:nvGrpSpPr>
        <p:grpSpPr>
          <a:xfrm flipH="1">
            <a:off x="295659" y="3247910"/>
            <a:ext cx="216300" cy="965800"/>
            <a:chOff x="4664716" y="3950185"/>
            <a:chExt cx="216300" cy="965800"/>
          </a:xfrm>
        </p:grpSpPr>
        <p:sp>
          <p:nvSpPr>
            <p:cNvPr id="823" name="Google Shape;823;p4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grpSp>
        <p:nvGrpSpPr>
          <p:cNvPr id="1776" name="Google Shape;1776;p58"/>
          <p:cNvGrpSpPr/>
          <p:nvPr/>
        </p:nvGrpSpPr>
        <p:grpSpPr>
          <a:xfrm flipH="1">
            <a:off x="1818271" y="3950185"/>
            <a:ext cx="216300" cy="965800"/>
            <a:chOff x="4664716" y="3950185"/>
            <a:chExt cx="216300" cy="965800"/>
          </a:xfrm>
        </p:grpSpPr>
        <p:sp>
          <p:nvSpPr>
            <p:cNvPr id="1777" name="Google Shape;1777;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9" name="Google Shape;1779;p58"/>
          <p:cNvGrpSpPr/>
          <p:nvPr/>
        </p:nvGrpSpPr>
        <p:grpSpPr>
          <a:xfrm flipH="1">
            <a:off x="7295084" y="116735"/>
            <a:ext cx="216300" cy="965800"/>
            <a:chOff x="4664716" y="3950185"/>
            <a:chExt cx="216300" cy="965800"/>
          </a:xfrm>
        </p:grpSpPr>
        <p:sp>
          <p:nvSpPr>
            <p:cNvPr id="1780" name="Google Shape;1780;p5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id="{E6B48FEC-3050-6750-B3B9-B35C10371C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5383" y="324417"/>
            <a:ext cx="3733233" cy="3733233"/>
          </a:xfrm>
          <a:prstGeom prst="rect">
            <a:avLst/>
          </a:prstGeom>
          <a:noFill/>
          <a:ln>
            <a:noFill/>
          </a:ln>
        </p:spPr>
      </p:pic>
      <p:sp>
        <p:nvSpPr>
          <p:cNvPr id="9" name="Google Shape;1639;p53">
            <a:extLst>
              <a:ext uri="{FF2B5EF4-FFF2-40B4-BE49-F238E27FC236}">
                <a16:creationId xmlns:a16="http://schemas.microsoft.com/office/drawing/2014/main" id="{40F7192B-DF5E-CC30-BA5C-3057A8898AFA}"/>
              </a:ext>
            </a:extLst>
          </p:cNvPr>
          <p:cNvSpPr txBox="1">
            <a:spLocks noGrp="1"/>
          </p:cNvSpPr>
          <p:nvPr>
            <p:ph type="title"/>
          </p:nvPr>
        </p:nvSpPr>
        <p:spPr>
          <a:xfrm>
            <a:off x="713249" y="4280883"/>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4400" dirty="0"/>
              <a:t>spmenstruasi.com</a:t>
            </a:r>
            <a:endParaRPr sz="4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50"/>
          <p:cNvSpPr txBox="1">
            <a:spLocks noGrp="1"/>
          </p:cNvSpPr>
          <p:nvPr>
            <p:ph type="subTitle" idx="5"/>
          </p:nvPr>
        </p:nvSpPr>
        <p:spPr>
          <a:xfrm>
            <a:off x="3774790" y="1401441"/>
            <a:ext cx="2840320" cy="7420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sz="1200" dirty="0" err="1">
                <a:effectLst/>
                <a:latin typeface="Barlow" panose="020B0604020202020204" pitchFamily="2" charset="0"/>
                <a:ea typeface="Calibri" panose="020F0502020204030204" pitchFamily="34" charset="0"/>
              </a:rPr>
              <a:t>sistem</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telah</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berjalan</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sesuai</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dengan</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harapan</a:t>
            </a:r>
            <a:r>
              <a:rPr lang="en-ID" sz="1200" dirty="0">
                <a:effectLst/>
                <a:latin typeface="Barlow" panose="020B0604020202020204" pitchFamily="2" charset="0"/>
                <a:ea typeface="Calibri" panose="020F0502020204030204" pitchFamily="34" charset="0"/>
              </a:rPr>
              <a:t> dan </a:t>
            </a:r>
            <a:r>
              <a:rPr lang="en-ID" sz="1200" dirty="0" err="1">
                <a:effectLst/>
                <a:latin typeface="Barlow" panose="020B0604020202020204" pitchFamily="2" charset="0"/>
                <a:ea typeface="Calibri" panose="020F0502020204030204" pitchFamily="34" charset="0"/>
              </a:rPr>
              <a:t>telah</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layak</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untuk</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dipakai</a:t>
            </a:r>
            <a:r>
              <a:rPr lang="en-ID" sz="1200" dirty="0">
                <a:effectLst/>
                <a:latin typeface="Barlow" panose="020B0604020202020204" pitchFamily="2" charset="0"/>
                <a:ea typeface="Calibri" panose="020F0502020204030204" pitchFamily="34" charset="0"/>
              </a:rPr>
              <a:t> oleh </a:t>
            </a:r>
            <a:r>
              <a:rPr lang="en-ID" sz="1200" dirty="0" err="1">
                <a:effectLst/>
                <a:latin typeface="Barlow" panose="020B0604020202020204" pitchFamily="2" charset="0"/>
                <a:ea typeface="Calibri" panose="020F0502020204030204" pitchFamily="34" charset="0"/>
              </a:rPr>
              <a:t>masyarakat</a:t>
            </a:r>
            <a:r>
              <a:rPr lang="id-ID" sz="1200" dirty="0">
                <a:effectLst/>
                <a:latin typeface="Barlow" panose="020B0604020202020204" pitchFamily="2" charset="0"/>
                <a:ea typeface="Calibri" panose="020F0502020204030204" pitchFamily="34" charset="0"/>
              </a:rPr>
              <a:t>.</a:t>
            </a:r>
            <a:endParaRPr sz="1050" dirty="0">
              <a:latin typeface="Barlow" panose="020B0604020202020204" pitchFamily="2" charset="0"/>
            </a:endParaRPr>
          </a:p>
        </p:txBody>
      </p:sp>
      <p:sp>
        <p:nvSpPr>
          <p:cNvPr id="1568" name="Google Shape;1568;p50"/>
          <p:cNvSpPr txBox="1">
            <a:spLocks noGrp="1"/>
          </p:cNvSpPr>
          <p:nvPr>
            <p:ph type="subTitle" idx="1"/>
          </p:nvPr>
        </p:nvSpPr>
        <p:spPr>
          <a:xfrm>
            <a:off x="3774791" y="2695939"/>
            <a:ext cx="2840321" cy="5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200" dirty="0">
                <a:latin typeface="Barlow" panose="020B0604020202020204" pitchFamily="2" charset="0"/>
                <a:ea typeface="Calibri" panose="020F0502020204030204" pitchFamily="34" charset="0"/>
              </a:rPr>
              <a:t>Sistem </a:t>
            </a:r>
            <a:r>
              <a:rPr lang="en-ID" sz="1200" dirty="0" err="1">
                <a:effectLst/>
                <a:latin typeface="Barlow" panose="020B0604020202020204" pitchFamily="2" charset="0"/>
                <a:ea typeface="Calibri" panose="020F0502020204030204" pitchFamily="34" charset="0"/>
              </a:rPr>
              <a:t>mampu</a:t>
            </a:r>
            <a:r>
              <a:rPr lang="en-ID" sz="1200" dirty="0">
                <a:effectLst/>
                <a:latin typeface="Barlow" panose="020B0604020202020204" pitchFamily="2" charset="0"/>
                <a:ea typeface="Calibri" panose="020F0502020204030204" pitchFamily="34" charset="0"/>
              </a:rPr>
              <a:t> </a:t>
            </a:r>
            <a:r>
              <a:rPr lang="id-ID" sz="1200" dirty="0">
                <a:effectLst/>
                <a:latin typeface="Barlow" panose="020B0604020202020204" pitchFamily="2" charset="0"/>
                <a:ea typeface="Calibri" panose="020F0502020204030204" pitchFamily="34" charset="0"/>
              </a:rPr>
              <a:t>memberikan diagnosis</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awal</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dengan</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dengan</a:t>
            </a:r>
            <a:r>
              <a:rPr lang="en-ID" sz="1200" dirty="0">
                <a:effectLst/>
                <a:latin typeface="Barlow" panose="020B0604020202020204" pitchFamily="2" charset="0"/>
                <a:ea typeface="Calibri" panose="020F0502020204030204" pitchFamily="34" charset="0"/>
              </a:rPr>
              <a:t> </a:t>
            </a:r>
            <a:r>
              <a:rPr lang="en-ID" sz="1200" dirty="0" err="1">
                <a:effectLst/>
                <a:latin typeface="Barlow" panose="020B0604020202020204" pitchFamily="2" charset="0"/>
                <a:ea typeface="Calibri" panose="020F0502020204030204" pitchFamily="34" charset="0"/>
              </a:rPr>
              <a:t>persentase</a:t>
            </a:r>
            <a:r>
              <a:rPr lang="en-ID" sz="1200" dirty="0">
                <a:effectLst/>
                <a:latin typeface="Barlow" panose="020B0604020202020204" pitchFamily="2" charset="0"/>
                <a:ea typeface="Calibri" panose="020F0502020204030204" pitchFamily="34" charset="0"/>
              </a:rPr>
              <a:t> 84%</a:t>
            </a:r>
            <a:r>
              <a:rPr lang="id-ID" sz="1200" dirty="0">
                <a:effectLst/>
                <a:latin typeface="Barlow" panose="020B0604020202020204" pitchFamily="2" charset="0"/>
                <a:ea typeface="Calibri" panose="020F0502020204030204" pitchFamily="34" charset="0"/>
              </a:rPr>
              <a:t>. </a:t>
            </a:r>
            <a:endParaRPr lang="en-US" sz="1050" dirty="0">
              <a:latin typeface="Barlow" panose="020B0604020202020204" pitchFamily="2" charset="0"/>
            </a:endParaRPr>
          </a:p>
        </p:txBody>
      </p:sp>
      <p:sp>
        <p:nvSpPr>
          <p:cNvPr id="1570" name="Google Shape;1570;p50"/>
          <p:cNvSpPr txBox="1">
            <a:spLocks noGrp="1"/>
          </p:cNvSpPr>
          <p:nvPr>
            <p:ph type="subTitle" idx="4"/>
          </p:nvPr>
        </p:nvSpPr>
        <p:spPr>
          <a:xfrm>
            <a:off x="3774790" y="2325133"/>
            <a:ext cx="22509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sz="1600" dirty="0" err="1"/>
              <a:t>Validasi</a:t>
            </a:r>
            <a:endParaRPr sz="1600" dirty="0"/>
          </a:p>
        </p:txBody>
      </p:sp>
      <p:sp>
        <p:nvSpPr>
          <p:cNvPr id="1571" name="Google Shape;1571;p50"/>
          <p:cNvSpPr txBox="1">
            <a:spLocks noGrp="1"/>
          </p:cNvSpPr>
          <p:nvPr>
            <p:ph type="subTitle" idx="6"/>
          </p:nvPr>
        </p:nvSpPr>
        <p:spPr>
          <a:xfrm flipH="1">
            <a:off x="3775104" y="1144997"/>
            <a:ext cx="22509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600" dirty="0"/>
              <a:t>Black Box Testing</a:t>
            </a:r>
            <a:endParaRPr sz="1600" dirty="0"/>
          </a:p>
        </p:txBody>
      </p:sp>
      <p:sp>
        <p:nvSpPr>
          <p:cNvPr id="1572" name="Google Shape;1572;p50"/>
          <p:cNvSpPr txBox="1">
            <a:spLocks noGrp="1"/>
          </p:cNvSpPr>
          <p:nvPr>
            <p:ph type="subTitle" idx="7"/>
          </p:nvPr>
        </p:nvSpPr>
        <p:spPr>
          <a:xfrm>
            <a:off x="3772352" y="3913578"/>
            <a:ext cx="2840321" cy="529200"/>
          </a:xfrm>
          <a:prstGeom prst="rect">
            <a:avLst/>
          </a:prstGeom>
        </p:spPr>
        <p:txBody>
          <a:bodyPr spcFirstLastPara="1" wrap="square" lIns="91425" tIns="91425" rIns="91425" bIns="91425" anchor="ctr" anchorCtr="0">
            <a:noAutofit/>
          </a:bodyPr>
          <a:lstStyle/>
          <a:p>
            <a:pPr marL="0" lvl="0" indent="0" algn="just">
              <a:spcAft>
                <a:spcPts val="800"/>
              </a:spcAft>
            </a:pPr>
            <a:r>
              <a:rPr lang="id-ID" sz="1200" dirty="0">
                <a:effectLst/>
                <a:latin typeface="Barlow" panose="020B0604020202020204" pitchFamily="2" charset="0"/>
                <a:ea typeface="Calibri" panose="020F0502020204030204" pitchFamily="34" charset="0"/>
                <a:cs typeface="Times New Roman" panose="02020603050405020304" pitchFamily="18" charset="0"/>
              </a:rPr>
              <a:t>Mendapat respon positif oleh responden. Aplikasi sistem dinilai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layak</a:t>
            </a:r>
            <a:r>
              <a:rPr lang="en-ID" sz="1200" dirty="0">
                <a:effectLst/>
                <a:latin typeface="Barlow" panose="020B0604020202020204" pitchFamily="2" charset="0"/>
                <a:ea typeface="Calibri" panose="020F0502020204030204" pitchFamily="34" charset="0"/>
                <a:cs typeface="Times New Roman" panose="02020603050405020304" pitchFamily="18" charset="0"/>
              </a:rPr>
              <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diterima</a:t>
            </a:r>
            <a:r>
              <a:rPr lang="en-ID" sz="1200" dirty="0">
                <a:effectLst/>
                <a:latin typeface="Barlow" panose="020B0604020202020204" pitchFamily="2" charset="0"/>
                <a:ea typeface="Calibri" panose="020F0502020204030204" pitchFamily="34" charset="0"/>
                <a:cs typeface="Times New Roman" panose="02020603050405020304" pitchFamily="18" charset="0"/>
              </a:rPr>
              <a:t>, dan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dianggap</a:t>
            </a:r>
            <a:r>
              <a:rPr lang="en-ID" sz="1200" dirty="0">
                <a:effectLst/>
                <a:latin typeface="Barlow" panose="020B0604020202020204" pitchFamily="2" charset="0"/>
                <a:ea typeface="Calibri" panose="020F0502020204030204" pitchFamily="34" charset="0"/>
                <a:cs typeface="Times New Roman" panose="02020603050405020304" pitchFamily="18" charset="0"/>
              </a:rPr>
              <a:t> “Sangat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Baik</a:t>
            </a:r>
            <a:r>
              <a:rPr lang="en-ID" sz="1200" dirty="0">
                <a:effectLst/>
                <a:latin typeface="Barlow" panose="020B0604020202020204" pitchFamily="2" charset="0"/>
                <a:ea typeface="Calibri" panose="020F0502020204030204" pitchFamily="34" charset="0"/>
                <a:cs typeface="Times New Roman" panose="02020603050405020304" pitchFamily="18" charset="0"/>
              </a:rPr>
              <a:t>” oleh </a:t>
            </a:r>
            <a:r>
              <a:rPr lang="en-ID" sz="1200" dirty="0" err="1">
                <a:effectLst/>
                <a:latin typeface="Barlow" panose="020B0604020202020204" pitchFamily="2" charset="0"/>
                <a:ea typeface="Calibri" panose="020F0502020204030204" pitchFamily="34" charset="0"/>
                <a:cs typeface="Times New Roman" panose="02020603050405020304" pitchFamily="18" charset="0"/>
              </a:rPr>
              <a:t>masyarakat</a:t>
            </a:r>
            <a:r>
              <a:rPr lang="en-ID" sz="1200" dirty="0">
                <a:effectLst/>
                <a:latin typeface="Barlow" panose="020B0604020202020204" pitchFamily="2" charset="0"/>
                <a:ea typeface="Calibri" panose="020F0502020204030204" pitchFamily="34" charset="0"/>
                <a:cs typeface="Times New Roman" panose="02020603050405020304" pitchFamily="18" charset="0"/>
              </a:rPr>
              <a:t>.</a:t>
            </a:r>
          </a:p>
        </p:txBody>
      </p:sp>
      <p:sp>
        <p:nvSpPr>
          <p:cNvPr id="1573" name="Google Shape;1573;p50"/>
          <p:cNvSpPr txBox="1">
            <a:spLocks noGrp="1"/>
          </p:cNvSpPr>
          <p:nvPr>
            <p:ph type="subTitle" idx="8"/>
          </p:nvPr>
        </p:nvSpPr>
        <p:spPr>
          <a:xfrm>
            <a:off x="3750389" y="3442304"/>
            <a:ext cx="2786141"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600" dirty="0"/>
              <a:t>User Acceptance Test</a:t>
            </a:r>
            <a:endParaRPr sz="1600" dirty="0"/>
          </a:p>
        </p:txBody>
      </p:sp>
      <p:sp>
        <p:nvSpPr>
          <p:cNvPr id="1574" name="Google Shape;1574;p50"/>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Pengujian Sistem</a:t>
            </a:r>
            <a:endParaRPr dirty="0"/>
          </a:p>
        </p:txBody>
      </p:sp>
      <p:grpSp>
        <p:nvGrpSpPr>
          <p:cNvPr id="1575" name="Google Shape;1575;p50"/>
          <p:cNvGrpSpPr/>
          <p:nvPr/>
        </p:nvGrpSpPr>
        <p:grpSpPr>
          <a:xfrm flipH="1">
            <a:off x="8630634" y="3748085"/>
            <a:ext cx="216300" cy="965800"/>
            <a:chOff x="-3711584" y="4450360"/>
            <a:chExt cx="216300" cy="965800"/>
          </a:xfrm>
        </p:grpSpPr>
        <p:sp>
          <p:nvSpPr>
            <p:cNvPr id="1576" name="Google Shape;1576;p5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8" name="Google Shape;1578;p50"/>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3056289" y="1234035"/>
            <a:ext cx="642300" cy="72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200" b="1">
              <a:solidFill>
                <a:srgbClr val="F8FFF5"/>
              </a:solidFill>
              <a:latin typeface="Share Tech Mono"/>
              <a:ea typeface="Share Tech Mono"/>
              <a:cs typeface="Share Tech Mono"/>
              <a:sym typeface="Share Tech Mono"/>
            </a:endParaRPr>
          </a:p>
        </p:txBody>
      </p:sp>
      <p:sp>
        <p:nvSpPr>
          <p:cNvPr id="1580" name="Google Shape;1580;p50"/>
          <p:cNvSpPr/>
          <p:nvPr/>
        </p:nvSpPr>
        <p:spPr>
          <a:xfrm>
            <a:off x="3056289" y="2418235"/>
            <a:ext cx="642300" cy="72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200" b="1">
              <a:solidFill>
                <a:srgbClr val="F8FFF5"/>
              </a:solidFill>
              <a:latin typeface="Share Tech Mono"/>
              <a:ea typeface="Share Tech Mono"/>
              <a:cs typeface="Share Tech Mono"/>
              <a:sym typeface="Share Tech Mono"/>
            </a:endParaRPr>
          </a:p>
        </p:txBody>
      </p:sp>
      <p:sp>
        <p:nvSpPr>
          <p:cNvPr id="1582" name="Google Shape;1582;p50"/>
          <p:cNvSpPr/>
          <p:nvPr/>
        </p:nvSpPr>
        <p:spPr>
          <a:xfrm>
            <a:off x="3056289" y="3549315"/>
            <a:ext cx="642300" cy="720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200" b="1">
              <a:solidFill>
                <a:srgbClr val="F8FFF5"/>
              </a:solidFill>
              <a:latin typeface="Share Tech Mono"/>
              <a:ea typeface="Share Tech Mono"/>
              <a:cs typeface="Share Tech Mono"/>
              <a:sym typeface="Share Tech Mono"/>
            </a:endParaRPr>
          </a:p>
        </p:txBody>
      </p:sp>
      <p:grpSp>
        <p:nvGrpSpPr>
          <p:cNvPr id="1583" name="Google Shape;1583;p50"/>
          <p:cNvGrpSpPr/>
          <p:nvPr/>
        </p:nvGrpSpPr>
        <p:grpSpPr>
          <a:xfrm flipH="1">
            <a:off x="250109" y="418435"/>
            <a:ext cx="216300" cy="965800"/>
            <a:chOff x="-3711584" y="4450360"/>
            <a:chExt cx="216300" cy="965800"/>
          </a:xfrm>
        </p:grpSpPr>
        <p:sp>
          <p:nvSpPr>
            <p:cNvPr id="1584" name="Google Shape;1584;p5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1586;p50"/>
          <p:cNvGrpSpPr/>
          <p:nvPr/>
        </p:nvGrpSpPr>
        <p:grpSpPr>
          <a:xfrm>
            <a:off x="831882" y="3426565"/>
            <a:ext cx="216300" cy="965800"/>
            <a:chOff x="4664716" y="3950185"/>
            <a:chExt cx="216300" cy="965800"/>
          </a:xfrm>
        </p:grpSpPr>
        <p:sp>
          <p:nvSpPr>
            <p:cNvPr id="1587" name="Google Shape;1587;p5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9" name="Google Shape;1589;p50"/>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0" name="Google Shape;1590;p50"/>
          <p:cNvGrpSpPr/>
          <p:nvPr/>
        </p:nvGrpSpPr>
        <p:grpSpPr>
          <a:xfrm>
            <a:off x="3165896" y="1382664"/>
            <a:ext cx="423079" cy="423043"/>
            <a:chOff x="-4478975" y="3251700"/>
            <a:chExt cx="293825" cy="293800"/>
          </a:xfrm>
        </p:grpSpPr>
        <p:sp>
          <p:nvSpPr>
            <p:cNvPr id="1591" name="Google Shape;1591;p50"/>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50"/>
          <p:cNvGrpSpPr/>
          <p:nvPr/>
        </p:nvGrpSpPr>
        <p:grpSpPr>
          <a:xfrm>
            <a:off x="3165896" y="3699635"/>
            <a:ext cx="423079" cy="419659"/>
            <a:chOff x="-4475825" y="3612425"/>
            <a:chExt cx="293825" cy="291450"/>
          </a:xfrm>
        </p:grpSpPr>
        <p:sp>
          <p:nvSpPr>
            <p:cNvPr id="1595" name="Google Shape;1595;p50"/>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50"/>
          <p:cNvGrpSpPr/>
          <p:nvPr/>
        </p:nvGrpSpPr>
        <p:grpSpPr>
          <a:xfrm>
            <a:off x="3220745" y="2568285"/>
            <a:ext cx="319874" cy="420199"/>
            <a:chOff x="-4082800" y="3612425"/>
            <a:chExt cx="222150" cy="291825"/>
          </a:xfrm>
        </p:grpSpPr>
        <p:sp>
          <p:nvSpPr>
            <p:cNvPr id="1602" name="Google Shape;1602;p50"/>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569</Words>
  <Application>Microsoft Office PowerPoint</Application>
  <PresentationFormat>On-screen Show (16:9)</PresentationFormat>
  <Paragraphs>47</Paragraphs>
  <Slides>11</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Calibri</vt:lpstr>
      <vt:lpstr>Lato</vt:lpstr>
      <vt:lpstr>Share Tech Mono</vt:lpstr>
      <vt:lpstr>Barlow</vt:lpstr>
      <vt:lpstr>Arial</vt:lpstr>
      <vt:lpstr>IT Consulting Toolkit by Slidesgo</vt:lpstr>
      <vt:lpstr>Visio</vt:lpstr>
      <vt:lpstr>2022</vt:lpstr>
      <vt:lpstr>Sistem Pakar Dapat Menjawab Permasalahan dibawah.</vt:lpstr>
      <vt:lpstr>Algoritma terbukti cukup akurat</vt:lpstr>
      <vt:lpstr>Penelitian-penelitian sebelumnya telah menghasilkan diagnosa penyakit yang cukup tinggi (rata-rata diatas 50%) dengan menggunakan metode Naïve Bayes. Pada penelitian sebelumnya juga terdapat potensi untuk dapat dikembangkan pada penelitian selanjutnya seperti kurang dalamnya keilmuan tentang studi kasus penyakit. Pada penelitian kali ini, yang menjadi fokus penelitian adalah apakah sistem pakar dengan mesin inferensi perhitungan probabilitas Naïve Bayes dapat juga berjalan dengan baik apabila diterapkan pada studi kasus gangguan menstruasi dan bagaimana tingkat keakuratan dari algoritma tersebut.</vt:lpstr>
      <vt:lpstr>Pemodelan Sistem</vt:lpstr>
      <vt:lpstr>Alur Sistem</vt:lpstr>
      <vt:lpstr>Pengumpulan Data</vt:lpstr>
      <vt:lpstr>spmenstruasi.com</vt:lpstr>
      <vt:lpstr>Pengujian Sistem</vt:lpstr>
      <vt:lpstr>Kesimpulan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Dana Wardhiana</dc:creator>
  <cp:lastModifiedBy>Dana Wardhiana</cp:lastModifiedBy>
  <cp:revision>3</cp:revision>
  <dcterms:modified xsi:type="dcterms:W3CDTF">2022-12-19T06:51:43Z</dcterms:modified>
</cp:coreProperties>
</file>