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226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c8a67bde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c8a67bde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69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c8a67bde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c8a67bde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255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c8a67bdee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c8a67bdee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251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c8a67bdee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c8a67bdee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528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c8a67bde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c8a67bde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50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c8a67bdee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c8a67bdee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713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c8a67bdee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c8a67bdee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448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cb4c5eb20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cb4c5eb20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382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cb4c5eb2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cb4c5eb2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39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58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c8a67bde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c8a67bde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56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c8a67bde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c8a67bde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c8a67bde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c8a67bde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39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8a67bde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8a67bde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17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c8a67bdee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c8a67bdee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03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8a67bdee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c8a67bdee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143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c8a67bdee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c8a67bdee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45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623950" y="2037988"/>
            <a:ext cx="38961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FFFFFF"/>
                </a:solidFill>
              </a:rPr>
              <a:t>우리동네 동아리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47950" y="2760113"/>
            <a:ext cx="1448100" cy="315900"/>
          </a:xfrm>
          <a:prstGeom prst="roundRect">
            <a:avLst>
              <a:gd name="adj" fmla="val 16667"/>
            </a:avLst>
          </a:prstGeom>
          <a:solidFill>
            <a:srgbClr val="FF5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961500" y="2738525"/>
            <a:ext cx="1221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박   단   비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-61900" y="2915350"/>
            <a:ext cx="3909900" cy="2700"/>
          </a:xfrm>
          <a:prstGeom prst="straightConnector1">
            <a:avLst/>
          </a:prstGeom>
          <a:noFill/>
          <a:ln w="28575" cap="flat" cmpd="sng">
            <a:solidFill>
              <a:srgbClr val="FF5F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5296050" y="2916725"/>
            <a:ext cx="3909900" cy="2700"/>
          </a:xfrm>
          <a:prstGeom prst="straightConnector1">
            <a:avLst/>
          </a:prstGeom>
          <a:noFill/>
          <a:ln w="28575" cap="flat" cmpd="sng">
            <a:solidFill>
              <a:srgbClr val="FF5F2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-1295350" y="0"/>
            <a:ext cx="12210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116100" y="67550"/>
            <a:ext cx="3411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마이페이지 하단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3" name="Google Shape;3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63" y="1774759"/>
            <a:ext cx="2604900" cy="1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2"/>
          <p:cNvSpPr txBox="1"/>
          <p:nvPr/>
        </p:nvSpPr>
        <p:spPr>
          <a:xfrm>
            <a:off x="3027175" y="326075"/>
            <a:ext cx="2079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리더 등록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5" name="Google Shape;30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5375" y="588375"/>
            <a:ext cx="2566725" cy="18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3225" y="588375"/>
            <a:ext cx="1089975" cy="1926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22"/>
          <p:cNvCxnSpPr/>
          <p:nvPr/>
        </p:nvCxnSpPr>
        <p:spPr>
          <a:xfrm rot="10800000" flipH="1">
            <a:off x="2141425" y="1565750"/>
            <a:ext cx="941400" cy="1052100"/>
          </a:xfrm>
          <a:prstGeom prst="straightConnector1">
            <a:avLst/>
          </a:prstGeom>
          <a:noFill/>
          <a:ln w="38100" cap="flat" cmpd="sng">
            <a:solidFill>
              <a:srgbClr val="FCBE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22"/>
          <p:cNvCxnSpPr/>
          <p:nvPr/>
        </p:nvCxnSpPr>
        <p:spPr>
          <a:xfrm>
            <a:off x="2116675" y="3122000"/>
            <a:ext cx="910500" cy="863400"/>
          </a:xfrm>
          <a:prstGeom prst="straightConnector1">
            <a:avLst/>
          </a:prstGeom>
          <a:noFill/>
          <a:ln w="38100" cap="flat" cmpd="sng">
            <a:solidFill>
              <a:srgbClr val="FCBE3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9" name="Google Shape;30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2825" y="2862975"/>
            <a:ext cx="1539124" cy="1658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2"/>
          <p:cNvSpPr txBox="1"/>
          <p:nvPr/>
        </p:nvSpPr>
        <p:spPr>
          <a:xfrm>
            <a:off x="2995475" y="2585825"/>
            <a:ext cx="2079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동아리 개설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1" name="Google Shape;311;p22"/>
          <p:cNvCxnSpPr>
            <a:stCxn id="306" idx="3"/>
          </p:cNvCxnSpPr>
          <p:nvPr/>
        </p:nvCxnSpPr>
        <p:spPr>
          <a:xfrm rot="10800000" flipH="1">
            <a:off x="4223200" y="1537574"/>
            <a:ext cx="701700" cy="14100"/>
          </a:xfrm>
          <a:prstGeom prst="straightConnector1">
            <a:avLst/>
          </a:prstGeom>
          <a:noFill/>
          <a:ln w="38100" cap="flat" cmpd="sng">
            <a:solidFill>
              <a:srgbClr val="FCBE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22"/>
          <p:cNvCxnSpPr/>
          <p:nvPr/>
        </p:nvCxnSpPr>
        <p:spPr>
          <a:xfrm>
            <a:off x="5710925" y="3553699"/>
            <a:ext cx="1151400" cy="0"/>
          </a:xfrm>
          <a:prstGeom prst="straightConnector1">
            <a:avLst/>
          </a:prstGeom>
          <a:noFill/>
          <a:ln w="38100" cap="flat" cmpd="sng">
            <a:solidFill>
              <a:srgbClr val="FCBE3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22"/>
          <p:cNvSpPr txBox="1"/>
          <p:nvPr/>
        </p:nvSpPr>
        <p:spPr>
          <a:xfrm>
            <a:off x="7462100" y="1238600"/>
            <a:ext cx="2079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리더 등록을 완료한 사람의 화면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116100" y="1537575"/>
            <a:ext cx="2079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리더 등록을 하지 않은 사람의 화면</a:t>
            </a:r>
            <a:endParaRPr sz="700">
              <a:solidFill>
                <a:srgbClr val="FFFFFF"/>
              </a:solidFill>
            </a:endParaRPr>
          </a:p>
        </p:txBody>
      </p:sp>
      <p:pic>
        <p:nvPicPr>
          <p:cNvPr id="315" name="Google Shape;31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4077" y="1472902"/>
            <a:ext cx="2373682" cy="11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77600" y="2862975"/>
            <a:ext cx="1033332" cy="16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62325" y="3442959"/>
            <a:ext cx="1965600" cy="1338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62325" y="2804800"/>
            <a:ext cx="1965601" cy="546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22"/>
          <p:cNvCxnSpPr/>
          <p:nvPr/>
        </p:nvCxnSpPr>
        <p:spPr>
          <a:xfrm>
            <a:off x="6349250" y="1560350"/>
            <a:ext cx="647700" cy="354600"/>
          </a:xfrm>
          <a:prstGeom prst="straightConnector1">
            <a:avLst/>
          </a:prstGeom>
          <a:noFill/>
          <a:ln w="38100" cap="flat" cmpd="sng">
            <a:solidFill>
              <a:srgbClr val="FCBE3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" name="Google Shape;320;p22"/>
          <p:cNvSpPr txBox="1"/>
          <p:nvPr/>
        </p:nvSpPr>
        <p:spPr>
          <a:xfrm>
            <a:off x="3784600" y="366875"/>
            <a:ext cx="25041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리더등록을 완료한 사람에게만 동아리 개설 권한 부여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6" name="Google Shape;3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25" y="489450"/>
            <a:ext cx="3458726" cy="35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3"/>
          <p:cNvSpPr txBox="1"/>
          <p:nvPr/>
        </p:nvSpPr>
        <p:spPr>
          <a:xfrm>
            <a:off x="-1295350" y="0"/>
            <a:ext cx="12210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328" name="Google Shape;3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3"/>
          <p:cNvSpPr txBox="1"/>
          <p:nvPr/>
        </p:nvSpPr>
        <p:spPr>
          <a:xfrm>
            <a:off x="116100" y="67550"/>
            <a:ext cx="5265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동아리 예약페이지 상단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4699450" y="2198138"/>
            <a:ext cx="2960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리더 테이블 / 동아리 테이블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925" y="4221050"/>
            <a:ext cx="3458725" cy="72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5944" y="403119"/>
            <a:ext cx="3608075" cy="17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3"/>
          <p:cNvSpPr txBox="1"/>
          <p:nvPr/>
        </p:nvSpPr>
        <p:spPr>
          <a:xfrm>
            <a:off x="4699450" y="132925"/>
            <a:ext cx="2079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동아리 대표사진/</a:t>
            </a:r>
            <a:r>
              <a:rPr lang="ko" sz="1200" b="1">
                <a:solidFill>
                  <a:schemeClr val="dk1"/>
                </a:solidFill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서브사진</a:t>
            </a:r>
            <a:endParaRPr sz="1200" b="1">
              <a:solidFill>
                <a:schemeClr val="dk1"/>
              </a:solidFill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5" name="Google Shape;33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5950" y="2478713"/>
            <a:ext cx="3608075" cy="75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5950" y="3359150"/>
            <a:ext cx="3608075" cy="15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/>
          <p:nvPr/>
        </p:nvSpPr>
        <p:spPr>
          <a:xfrm>
            <a:off x="3679650" y="862725"/>
            <a:ext cx="1096500" cy="49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-1295350" y="0"/>
            <a:ext cx="12210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4"/>
          <p:cNvSpPr txBox="1"/>
          <p:nvPr/>
        </p:nvSpPr>
        <p:spPr>
          <a:xfrm>
            <a:off x="116100" y="67550"/>
            <a:ext cx="5265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동아리 예약페이지 하단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600" y="498550"/>
            <a:ext cx="2561275" cy="17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600" y="2330850"/>
            <a:ext cx="2561275" cy="4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600" y="2900688"/>
            <a:ext cx="2561275" cy="77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600" y="3778875"/>
            <a:ext cx="2561275" cy="10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/>
          <p:nvPr/>
        </p:nvSpPr>
        <p:spPr>
          <a:xfrm>
            <a:off x="3290825" y="498538"/>
            <a:ext cx="2960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리더/동아리 정보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9">
            <a:alphaModFix/>
          </a:blip>
          <a:srcRect r="28515"/>
          <a:stretch/>
        </p:blipFill>
        <p:spPr>
          <a:xfrm>
            <a:off x="3378375" y="2534075"/>
            <a:ext cx="2579200" cy="7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78375" y="3414500"/>
            <a:ext cx="2579200" cy="1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78375" y="814450"/>
            <a:ext cx="2579209" cy="7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 rotWithShape="1">
          <a:blip r:embed="rId12">
            <a:alphaModFix/>
          </a:blip>
          <a:srcRect t="12365"/>
          <a:stretch/>
        </p:blipFill>
        <p:spPr>
          <a:xfrm>
            <a:off x="3378375" y="1664025"/>
            <a:ext cx="2579200" cy="721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/>
          <p:nvPr/>
        </p:nvSpPr>
        <p:spPr>
          <a:xfrm>
            <a:off x="4584075" y="539350"/>
            <a:ext cx="3761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리더와 동아리에 대한 정보를 출력하기 위해 총 4개의 테이블에서 컬럼들을 출력</a:t>
            </a:r>
            <a:endParaRPr sz="700">
              <a:solidFill>
                <a:srgbClr val="FFFFFF"/>
              </a:solidFill>
            </a:endParaRPr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46400" y="814450"/>
            <a:ext cx="2579200" cy="40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/>
          <p:nvPr/>
        </p:nvSpPr>
        <p:spPr>
          <a:xfrm>
            <a:off x="2734475" y="2271288"/>
            <a:ext cx="802200" cy="60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5705000" y="2271288"/>
            <a:ext cx="802200" cy="60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/>
          <p:nvPr/>
        </p:nvSpPr>
        <p:spPr>
          <a:xfrm>
            <a:off x="-23850" y="-1485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"/>
          <p:cNvSpPr txBox="1"/>
          <p:nvPr/>
        </p:nvSpPr>
        <p:spPr>
          <a:xfrm>
            <a:off x="610200" y="194900"/>
            <a:ext cx="6163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동아리 결제페이지 / 학생페이지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50" y="942625"/>
            <a:ext cx="1854599" cy="20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650" y="942625"/>
            <a:ext cx="2140649" cy="20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50" y="3345075"/>
            <a:ext cx="4189951" cy="134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7992" y="1100037"/>
            <a:ext cx="1140953" cy="298792"/>
          </a:xfrm>
          <a:prstGeom prst="rect">
            <a:avLst/>
          </a:prstGeom>
          <a:noFill/>
          <a:ln w="28575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0" name="Google Shape;37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5700" y="942625"/>
            <a:ext cx="3386886" cy="14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5"/>
          <p:cNvSpPr txBox="1"/>
          <p:nvPr/>
        </p:nvSpPr>
        <p:spPr>
          <a:xfrm>
            <a:off x="5104875" y="581563"/>
            <a:ext cx="2960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학생 테이블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2" name="Google Shape;37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5695" y="2487594"/>
            <a:ext cx="3386876" cy="120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85700" y="3828125"/>
            <a:ext cx="3386874" cy="8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5"/>
          <p:cNvSpPr txBox="1"/>
          <p:nvPr/>
        </p:nvSpPr>
        <p:spPr>
          <a:xfrm>
            <a:off x="466250" y="3072613"/>
            <a:ext cx="29604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예약 정보 INSERT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466250" y="668475"/>
            <a:ext cx="1281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학생 테이블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1346275" y="700900"/>
            <a:ext cx="2876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결제가 완료되면 학생페이지에서 예약 상세 정보 확인 가능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377" name="Google Shape;377;p25"/>
          <p:cNvSpPr/>
          <p:nvPr/>
        </p:nvSpPr>
        <p:spPr>
          <a:xfrm rot="5400000">
            <a:off x="2159375" y="2721975"/>
            <a:ext cx="712500" cy="533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 txBox="1"/>
          <p:nvPr/>
        </p:nvSpPr>
        <p:spPr>
          <a:xfrm>
            <a:off x="6005475" y="617975"/>
            <a:ext cx="2876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결제가 완료되면 학생 테이블과 카드/은행결제 테이블에 데이터 저장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/>
          <p:nvPr/>
        </p:nvSpPr>
        <p:spPr>
          <a:xfrm>
            <a:off x="-19700" y="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-1295350" y="0"/>
            <a:ext cx="12210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385" name="Google Shape;3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6"/>
          <p:cNvSpPr txBox="1"/>
          <p:nvPr/>
        </p:nvSpPr>
        <p:spPr>
          <a:xfrm>
            <a:off x="109875" y="288775"/>
            <a:ext cx="3631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리더페이지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8" name="Google Shape;3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416" y="1259713"/>
            <a:ext cx="2325338" cy="3152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0946" y="1259713"/>
            <a:ext cx="2019960" cy="194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0946" y="3279628"/>
            <a:ext cx="2019961" cy="53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0946" y="3893787"/>
            <a:ext cx="2019959" cy="51868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6"/>
          <p:cNvSpPr txBox="1"/>
          <p:nvPr/>
        </p:nvSpPr>
        <p:spPr>
          <a:xfrm>
            <a:off x="109875" y="941200"/>
            <a:ext cx="1127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리더페이지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1033552" y="989050"/>
            <a:ext cx="3667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리더 등록시 입력했던 정보 확인 가능 / 일정보기 / 동아리 상세보기 / 대금 내역 확인 / 받은 후기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394" name="Google Shape;39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12500" y="619913"/>
            <a:ext cx="2932848" cy="1656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12500" y="2335409"/>
            <a:ext cx="2932850" cy="156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12500" y="3934593"/>
            <a:ext cx="2932850" cy="927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/>
          <p:nvPr/>
        </p:nvSpPr>
        <p:spPr>
          <a:xfrm>
            <a:off x="4705600" y="2278350"/>
            <a:ext cx="802200" cy="60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6"/>
          <p:cNvSpPr txBox="1"/>
          <p:nvPr/>
        </p:nvSpPr>
        <p:spPr>
          <a:xfrm>
            <a:off x="5422625" y="311288"/>
            <a:ext cx="1983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리더 정보 SELECT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6777425" y="359150"/>
            <a:ext cx="19833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리더이름/소개/경력/자격증 등 상세 정보 출력</a:t>
            </a:r>
            <a:endParaRPr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7"/>
          <p:cNvSpPr txBox="1"/>
          <p:nvPr/>
        </p:nvSpPr>
        <p:spPr>
          <a:xfrm>
            <a:off x="-1295350" y="0"/>
            <a:ext cx="12210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406" name="Google Shape;4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7"/>
          <p:cNvSpPr txBox="1"/>
          <p:nvPr/>
        </p:nvSpPr>
        <p:spPr>
          <a:xfrm>
            <a:off x="116100" y="67550"/>
            <a:ext cx="4841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리더 동아리 현황 보기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" name="Google Shape;4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75" y="2089600"/>
            <a:ext cx="3574300" cy="28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675" y="936000"/>
            <a:ext cx="3574300" cy="10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/>
        </p:nvSpPr>
        <p:spPr>
          <a:xfrm>
            <a:off x="88425" y="593125"/>
            <a:ext cx="1443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동아리 현황 보기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1355500" y="633925"/>
            <a:ext cx="3450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시간대별로 동아리 보기 / 지난 동아리는 리뷰 / On going 인 경우에는 수정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378250" y="1636100"/>
            <a:ext cx="298500" cy="24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 rot="5400000">
            <a:off x="2126400" y="1985738"/>
            <a:ext cx="802200" cy="60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5" name="Google Shape;4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7325" y="789825"/>
            <a:ext cx="2864049" cy="18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7"/>
          <p:cNvSpPr txBox="1"/>
          <p:nvPr/>
        </p:nvSpPr>
        <p:spPr>
          <a:xfrm>
            <a:off x="5096350" y="517350"/>
            <a:ext cx="6624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후기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7" name="Google Shape;41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7400" y="3217268"/>
            <a:ext cx="3190874" cy="138677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7"/>
          <p:cNvSpPr txBox="1"/>
          <p:nvPr/>
        </p:nvSpPr>
        <p:spPr>
          <a:xfrm>
            <a:off x="5096350" y="2942813"/>
            <a:ext cx="555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9" name="Google Shape;419;p27"/>
          <p:cNvCxnSpPr>
            <a:endCxn id="415" idx="1"/>
          </p:cNvCxnSpPr>
          <p:nvPr/>
        </p:nvCxnSpPr>
        <p:spPr>
          <a:xfrm rot="10800000" flipH="1">
            <a:off x="3525625" y="1711450"/>
            <a:ext cx="1661700" cy="2124300"/>
          </a:xfrm>
          <a:prstGeom prst="straightConnector1">
            <a:avLst/>
          </a:prstGeom>
          <a:noFill/>
          <a:ln w="19050" cap="flat" cmpd="sng">
            <a:solidFill>
              <a:srgbClr val="FCBE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27"/>
          <p:cNvCxnSpPr>
            <a:endCxn id="417" idx="1"/>
          </p:cNvCxnSpPr>
          <p:nvPr/>
        </p:nvCxnSpPr>
        <p:spPr>
          <a:xfrm rot="10800000" flipH="1">
            <a:off x="3503500" y="3910653"/>
            <a:ext cx="1683900" cy="174300"/>
          </a:xfrm>
          <a:prstGeom prst="straightConnector1">
            <a:avLst/>
          </a:prstGeom>
          <a:noFill/>
          <a:ln w="19050" cap="flat" cmpd="sng">
            <a:solidFill>
              <a:srgbClr val="FCBE3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 txBox="1"/>
          <p:nvPr/>
        </p:nvSpPr>
        <p:spPr>
          <a:xfrm>
            <a:off x="152725" y="-29600"/>
            <a:ext cx="2913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학생페이지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8"/>
          <p:cNvSpPr txBox="1"/>
          <p:nvPr/>
        </p:nvSpPr>
        <p:spPr>
          <a:xfrm>
            <a:off x="109875" y="362675"/>
            <a:ext cx="11271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학생페이지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28"/>
          <p:cNvSpPr txBox="1"/>
          <p:nvPr/>
        </p:nvSpPr>
        <p:spPr>
          <a:xfrm>
            <a:off x="978252" y="410525"/>
            <a:ext cx="36672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예약한 동아리 정보 보기 / 후기 작성하러 가기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29" name="Google Shape;429;p28"/>
          <p:cNvSpPr txBox="1"/>
          <p:nvPr/>
        </p:nvSpPr>
        <p:spPr>
          <a:xfrm>
            <a:off x="3697075" y="362675"/>
            <a:ext cx="10299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후기 쓰기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>
            <a:off x="4476075" y="410525"/>
            <a:ext cx="15078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FFFF"/>
                </a:solidFill>
              </a:rPr>
              <a:t>평가항목 : 만족도 / 준비성 / 리더십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31" name="Google Shape;4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97" y="733175"/>
            <a:ext cx="2991276" cy="32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8"/>
          <p:cNvSpPr/>
          <p:nvPr/>
        </p:nvSpPr>
        <p:spPr>
          <a:xfrm>
            <a:off x="2982025" y="2322525"/>
            <a:ext cx="802200" cy="39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2195750" y="2430375"/>
            <a:ext cx="802200" cy="17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825" y="4089250"/>
            <a:ext cx="2991276" cy="61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4225" y="733175"/>
            <a:ext cx="3039390" cy="32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600" y="4089250"/>
            <a:ext cx="1738312" cy="61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8"/>
          <p:cNvSpPr/>
          <p:nvPr/>
        </p:nvSpPr>
        <p:spPr>
          <a:xfrm>
            <a:off x="1932888" y="4190175"/>
            <a:ext cx="802200" cy="39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2774475" y="4443075"/>
            <a:ext cx="903600" cy="17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9" name="Google Shape;4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7719" y="3615875"/>
            <a:ext cx="2579390" cy="10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/>
          <p:nvPr/>
        </p:nvSpPr>
        <p:spPr>
          <a:xfrm rot="5400000">
            <a:off x="6802475" y="2412125"/>
            <a:ext cx="1206900" cy="1164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 txBox="1"/>
          <p:nvPr/>
        </p:nvSpPr>
        <p:spPr>
          <a:xfrm>
            <a:off x="7417850" y="3237225"/>
            <a:ext cx="6063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b="1"/>
              <a:t>후기 INSERT</a:t>
            </a:r>
            <a:endParaRPr sz="500" b="1"/>
          </a:p>
        </p:txBody>
      </p:sp>
      <p:sp>
        <p:nvSpPr>
          <p:cNvPr id="442" name="Google Shape;442;p28"/>
          <p:cNvSpPr/>
          <p:nvPr/>
        </p:nvSpPr>
        <p:spPr>
          <a:xfrm>
            <a:off x="5545513" y="4190175"/>
            <a:ext cx="802200" cy="39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623950" y="2037988"/>
            <a:ext cx="38961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FFFFFF"/>
                </a:solidFill>
              </a:rPr>
              <a:t>우리동네 동아리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456" name="Google Shape;456;p30"/>
          <p:cNvSpPr/>
          <p:nvPr/>
        </p:nvSpPr>
        <p:spPr>
          <a:xfrm>
            <a:off x="3847950" y="2760113"/>
            <a:ext cx="1448100" cy="315900"/>
          </a:xfrm>
          <a:prstGeom prst="roundRect">
            <a:avLst>
              <a:gd name="adj" fmla="val 16667"/>
            </a:avLst>
          </a:prstGeom>
          <a:solidFill>
            <a:srgbClr val="FF5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3961500" y="2738525"/>
            <a:ext cx="1221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FFFFFF"/>
                </a:solidFill>
              </a:rPr>
              <a:t>박   단   비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58" name="Google Shape;458;p30"/>
          <p:cNvCxnSpPr/>
          <p:nvPr/>
        </p:nvCxnSpPr>
        <p:spPr>
          <a:xfrm>
            <a:off x="-61900" y="2915350"/>
            <a:ext cx="3909900" cy="2700"/>
          </a:xfrm>
          <a:prstGeom prst="straightConnector1">
            <a:avLst/>
          </a:prstGeom>
          <a:noFill/>
          <a:ln w="28575" cap="flat" cmpd="sng">
            <a:solidFill>
              <a:srgbClr val="FF5F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30"/>
          <p:cNvCxnSpPr/>
          <p:nvPr/>
        </p:nvCxnSpPr>
        <p:spPr>
          <a:xfrm>
            <a:off x="5296050" y="2916725"/>
            <a:ext cx="3909900" cy="2700"/>
          </a:xfrm>
          <a:prstGeom prst="straightConnector1">
            <a:avLst/>
          </a:prstGeom>
          <a:noFill/>
          <a:ln w="28575" cap="flat" cmpd="sng">
            <a:solidFill>
              <a:srgbClr val="FF5F2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453775" y="353125"/>
            <a:ext cx="2578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우리동네 동아리 개요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79750" y="665125"/>
            <a:ext cx="2323500" cy="4301100"/>
          </a:xfrm>
          <a:prstGeom prst="roundRect">
            <a:avLst>
              <a:gd name="adj" fmla="val 16667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25" y="851736"/>
            <a:ext cx="2017024" cy="392780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266275" y="1130875"/>
            <a:ext cx="5602200" cy="3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구분</a:t>
            </a:r>
            <a:r>
              <a:rPr lang="ko" sz="1500">
                <a:solidFill>
                  <a:srgbClr val="FFFFFF"/>
                </a:solidFill>
              </a:rPr>
              <a:t>  웹개발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명칭</a:t>
            </a:r>
            <a:r>
              <a:rPr lang="ko" sz="1500">
                <a:solidFill>
                  <a:srgbClr val="FFFFFF"/>
                </a:solidFill>
              </a:rPr>
              <a:t>  우리동네 동아리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개발인원</a:t>
            </a:r>
            <a:r>
              <a:rPr lang="ko" sz="1500">
                <a:solidFill>
                  <a:srgbClr val="FFFFFF"/>
                </a:solidFill>
              </a:rPr>
              <a:t>  본인포함 2명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제작기간</a:t>
            </a:r>
            <a:r>
              <a:rPr lang="ko" sz="1500">
                <a:solidFill>
                  <a:srgbClr val="FFFFFF"/>
                </a:solidFill>
              </a:rPr>
              <a:t>  8월5일 ~ 9월 28일 (7주)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개발환경</a:t>
            </a:r>
            <a:r>
              <a:rPr lang="ko" sz="1500">
                <a:solidFill>
                  <a:srgbClr val="FFFFFF"/>
                </a:solidFill>
              </a:rPr>
              <a:t>  Eclipse, Oracle sqldeveloper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프로토콜</a:t>
            </a:r>
            <a:r>
              <a:rPr lang="ko" sz="1500">
                <a:solidFill>
                  <a:srgbClr val="FFFFFF"/>
                </a:solidFill>
              </a:rPr>
              <a:t>  HTTP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개발언어</a:t>
            </a:r>
            <a:r>
              <a:rPr lang="ko" sz="1500">
                <a:solidFill>
                  <a:srgbClr val="FFFFFF"/>
                </a:solidFill>
              </a:rPr>
              <a:t> JAVA, HTML, javascript, css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웹서버</a:t>
            </a:r>
            <a:r>
              <a:rPr lang="ko" sz="1500">
                <a:solidFill>
                  <a:srgbClr val="FFFFFF"/>
                </a:solidFill>
              </a:rPr>
              <a:t>  Apache Tomcat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데이터베이스</a:t>
            </a:r>
            <a:r>
              <a:rPr lang="ko" sz="1500">
                <a:solidFill>
                  <a:srgbClr val="FFFFFF"/>
                </a:solidFill>
              </a:rPr>
              <a:t>  Oracle sqldeveloper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간단소개</a:t>
            </a:r>
            <a:r>
              <a:rPr lang="ko" sz="1500">
                <a:solidFill>
                  <a:srgbClr val="FFFFFF"/>
                </a:solidFill>
              </a:rPr>
              <a:t>  </a:t>
            </a:r>
            <a:r>
              <a:rPr lang="ko" sz="1300">
                <a:solidFill>
                  <a:srgbClr val="FFFFFF"/>
                </a:solidFill>
              </a:rPr>
              <a:t>동네 단위로 동아리를 개설하고 참여할 수 있는 사이트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highlight>
                  <a:srgbClr val="47B8E0"/>
                </a:highlight>
              </a:rPr>
              <a:t>깃허브 소스코드</a:t>
            </a:r>
            <a:r>
              <a:rPr lang="ko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</a:rPr>
              <a:t>https://github.com/Danbee-Honeybee/TIS_Dongari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-24675" y="33175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665925" y="470425"/>
            <a:ext cx="1810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목적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1695350" y="1320700"/>
            <a:ext cx="614000" cy="716700"/>
            <a:chOff x="199525" y="1226775"/>
            <a:chExt cx="614000" cy="716700"/>
          </a:xfrm>
        </p:grpSpPr>
        <p:sp>
          <p:nvSpPr>
            <p:cNvPr id="76" name="Google Shape;76;p15"/>
            <p:cNvSpPr/>
            <p:nvPr/>
          </p:nvSpPr>
          <p:spPr>
            <a:xfrm>
              <a:off x="199525" y="1285875"/>
              <a:ext cx="554400" cy="598500"/>
            </a:xfrm>
            <a:prstGeom prst="roundRect">
              <a:avLst>
                <a:gd name="adj" fmla="val 16667"/>
              </a:avLst>
            </a:prstGeom>
            <a:solidFill>
              <a:srgbClr val="F94E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259125" y="1226775"/>
              <a:ext cx="554400" cy="71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500">
                  <a:solidFill>
                    <a:srgbClr val="FFFFFF"/>
                  </a:solidFill>
                </a:rPr>
                <a:t>1</a:t>
              </a:r>
              <a:endParaRPr sz="3500">
                <a:solidFill>
                  <a:srgbClr val="FFFFFF"/>
                </a:solidFill>
              </a:endParaRPr>
            </a:p>
          </p:txBody>
        </p:sp>
      </p:grpSp>
      <p:sp>
        <p:nvSpPr>
          <p:cNvPr id="78" name="Google Shape;78;p15"/>
          <p:cNvSpPr txBox="1"/>
          <p:nvPr/>
        </p:nvSpPr>
        <p:spPr>
          <a:xfrm>
            <a:off x="2285650" y="1448275"/>
            <a:ext cx="53121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어린이, 직장인, 노인, 장애인 등 </a:t>
            </a:r>
            <a:r>
              <a:rPr lang="ko" sz="1000" b="1">
                <a:highlight>
                  <a:srgbClr val="FCBE32"/>
                </a:highlight>
              </a:rPr>
              <a:t>신체나 나이에 대한 제약없이</a:t>
            </a:r>
            <a:r>
              <a:rPr lang="ko" sz="1000" b="1">
                <a:solidFill>
                  <a:srgbClr val="FFFFFF"/>
                </a:solidFill>
              </a:rPr>
              <a:t> 누구나 참여 할 수 있도록 동아리 개설 내용에 다양한 선택지를 넣어 일반인의 </a:t>
            </a:r>
            <a:r>
              <a:rPr lang="ko" sz="1000" b="1">
                <a:highlight>
                  <a:srgbClr val="FCBE32"/>
                </a:highlight>
              </a:rPr>
              <a:t>운동 진입장벽을 낮췄다.</a:t>
            </a:r>
            <a:endParaRPr sz="1000" b="1">
              <a:highlight>
                <a:srgbClr val="FCBE32"/>
              </a:highlight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309350" y="2512188"/>
            <a:ext cx="51933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운동 전문가들이 개성 넘치는 동아리를 쉽게 등록 할 수 있으며 </a:t>
            </a:r>
            <a:r>
              <a:rPr lang="ko" sz="1000" b="1">
                <a:highlight>
                  <a:srgbClr val="FCBE32"/>
                </a:highlight>
              </a:rPr>
              <a:t>개인레슨, 단체레슨 예약</a:t>
            </a:r>
            <a:r>
              <a:rPr lang="ko" sz="1000" b="1">
                <a:solidFill>
                  <a:srgbClr val="FFFFFF"/>
                </a:solidFill>
              </a:rPr>
              <a:t>을 받을 수 있다.</a:t>
            </a:r>
            <a:endParaRPr sz="1000" b="1"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309350" y="3675575"/>
            <a:ext cx="52647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실내, 실외를 아울러 </a:t>
            </a:r>
            <a:r>
              <a:rPr lang="ko" sz="1000" b="1">
                <a:highlight>
                  <a:srgbClr val="FCBE32"/>
                </a:highlight>
              </a:rPr>
              <a:t>다양한 종목</a:t>
            </a:r>
            <a:r>
              <a:rPr lang="ko" sz="1000" b="1">
                <a:solidFill>
                  <a:srgbClr val="FFFFFF"/>
                </a:solidFill>
              </a:rPr>
              <a:t>의 운동을 접해볼수 있는 기회를 제공한다.</a:t>
            </a:r>
            <a:endParaRPr sz="1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</a:rPr>
              <a:t>또한, 코로나로 인해 주춤했던 </a:t>
            </a:r>
            <a:r>
              <a:rPr lang="ko" sz="1000" b="1">
                <a:highlight>
                  <a:srgbClr val="FCBE32"/>
                </a:highlight>
              </a:rPr>
              <a:t>스포츠 마켓을 활성화</a:t>
            </a:r>
            <a:r>
              <a:rPr lang="ko" sz="1000" b="1">
                <a:solidFill>
                  <a:srgbClr val="FFFFFF"/>
                </a:solidFill>
              </a:rPr>
              <a:t> 시킬 수 있다.</a:t>
            </a:r>
            <a:endParaRPr sz="1000" b="1">
              <a:solidFill>
                <a:srgbClr val="FFFFFF"/>
              </a:solidFill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1695350" y="2416113"/>
            <a:ext cx="614000" cy="716700"/>
            <a:chOff x="199525" y="1226775"/>
            <a:chExt cx="614000" cy="716700"/>
          </a:xfrm>
        </p:grpSpPr>
        <p:sp>
          <p:nvSpPr>
            <p:cNvPr id="82" name="Google Shape;82;p15"/>
            <p:cNvSpPr/>
            <p:nvPr/>
          </p:nvSpPr>
          <p:spPr>
            <a:xfrm>
              <a:off x="199525" y="1285875"/>
              <a:ext cx="554400" cy="598500"/>
            </a:xfrm>
            <a:prstGeom prst="roundRect">
              <a:avLst>
                <a:gd name="adj" fmla="val 16667"/>
              </a:avLst>
            </a:prstGeom>
            <a:solidFill>
              <a:srgbClr val="F94E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59125" y="1226775"/>
              <a:ext cx="554400" cy="71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500">
                  <a:solidFill>
                    <a:srgbClr val="FFFFFF"/>
                  </a:solidFill>
                </a:rPr>
                <a:t>2</a:t>
              </a:r>
              <a:endParaRPr sz="3500">
                <a:solidFill>
                  <a:srgbClr val="FFFFFF"/>
                </a:solidFill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1695350" y="3555700"/>
            <a:ext cx="614000" cy="716700"/>
            <a:chOff x="199525" y="1226775"/>
            <a:chExt cx="614000" cy="716700"/>
          </a:xfrm>
        </p:grpSpPr>
        <p:sp>
          <p:nvSpPr>
            <p:cNvPr id="85" name="Google Shape;85;p15"/>
            <p:cNvSpPr/>
            <p:nvPr/>
          </p:nvSpPr>
          <p:spPr>
            <a:xfrm>
              <a:off x="199525" y="1285875"/>
              <a:ext cx="554400" cy="598500"/>
            </a:xfrm>
            <a:prstGeom prst="roundRect">
              <a:avLst>
                <a:gd name="adj" fmla="val 16667"/>
              </a:avLst>
            </a:prstGeom>
            <a:solidFill>
              <a:srgbClr val="F94E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259125" y="1226775"/>
              <a:ext cx="554400" cy="71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500">
                  <a:solidFill>
                    <a:srgbClr val="FFFFFF"/>
                  </a:solidFill>
                </a:rPr>
                <a:t>3</a:t>
              </a:r>
              <a:endParaRPr sz="3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-1295350" y="0"/>
            <a:ext cx="1221000" cy="28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a3c9c7 민트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FFEEE4 연분홍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FFFFF3 아이보리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2b90d9 찐파랑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-23850" y="104525"/>
            <a:ext cx="1810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사이트맵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742075" y="984575"/>
            <a:ext cx="798600" cy="755400"/>
          </a:xfrm>
          <a:prstGeom prst="ellipse">
            <a:avLst/>
          </a:prstGeom>
          <a:solidFill>
            <a:srgbClr val="FF5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765775" y="1218150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FFFFFF"/>
                </a:solidFill>
              </a:rPr>
              <a:t>메인페이지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578300" y="969825"/>
            <a:ext cx="798600" cy="755400"/>
          </a:xfrm>
          <a:prstGeom prst="ellipse">
            <a:avLst/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578300" y="1081475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434343"/>
                </a:solidFill>
              </a:rPr>
              <a:t>인기동아리</a:t>
            </a:r>
            <a:endParaRPr sz="8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434343"/>
                </a:solidFill>
              </a:rPr>
              <a:t>신규동아리</a:t>
            </a:r>
            <a:endParaRPr sz="8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434343"/>
                </a:solidFill>
              </a:rPr>
              <a:t>종목별동아리</a:t>
            </a:r>
            <a:endParaRPr sz="800" b="1">
              <a:solidFill>
                <a:srgbClr val="434343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0825" y="992875"/>
            <a:ext cx="798600" cy="755400"/>
          </a:xfrm>
          <a:prstGeom prst="ellipse">
            <a:avLst/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390825" y="1215425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434343"/>
                </a:solidFill>
              </a:rPr>
              <a:t>예약 및 결제</a:t>
            </a:r>
            <a:endParaRPr sz="800" b="1">
              <a:solidFill>
                <a:srgbClr val="434343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735025" y="2399675"/>
            <a:ext cx="798600" cy="755400"/>
          </a:xfrm>
          <a:prstGeom prst="ellipse">
            <a:avLst/>
          </a:prstGeom>
          <a:solidFill>
            <a:srgbClr val="2B90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735025" y="2636975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커뮤니티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039200" y="1051325"/>
            <a:ext cx="626700" cy="621900"/>
          </a:xfrm>
          <a:prstGeom prst="ellipse">
            <a:avLst/>
          </a:prstGeom>
          <a:solidFill>
            <a:srgbClr val="EF9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5">
            <a:alphaModFix/>
          </a:blip>
          <a:srcRect l="8823" r="47388"/>
          <a:stretch/>
        </p:blipFill>
        <p:spPr>
          <a:xfrm>
            <a:off x="-1711925" y="1468900"/>
            <a:ext cx="386800" cy="12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953250" y="1221875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로그인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039200" y="202025"/>
            <a:ext cx="626700" cy="621900"/>
          </a:xfrm>
          <a:prstGeom prst="ellipse">
            <a:avLst/>
          </a:prstGeom>
          <a:solidFill>
            <a:srgbClr val="EF9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953250" y="372575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로그아웃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5973600" y="1047600"/>
            <a:ext cx="626700" cy="621900"/>
          </a:xfrm>
          <a:prstGeom prst="ellipse">
            <a:avLst/>
          </a:prstGeom>
          <a:solidFill>
            <a:srgbClr val="EF9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887650" y="1218150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회원가입</a:t>
            </a:r>
            <a:endParaRPr sz="800" b="1">
              <a:solidFill>
                <a:srgbClr val="FFFFFF"/>
              </a:solidFill>
            </a:endParaRPr>
          </a:p>
        </p:txBody>
      </p:sp>
      <p:cxnSp>
        <p:nvCxnSpPr>
          <p:cNvPr id="111" name="Google Shape;111;p16"/>
          <p:cNvCxnSpPr>
            <a:stCxn id="107" idx="4"/>
            <a:endCxn id="104" idx="0"/>
          </p:cNvCxnSpPr>
          <p:nvPr/>
        </p:nvCxnSpPr>
        <p:spPr>
          <a:xfrm>
            <a:off x="5352550" y="823925"/>
            <a:ext cx="0" cy="227400"/>
          </a:xfrm>
          <a:prstGeom prst="straightConnector1">
            <a:avLst/>
          </a:prstGeom>
          <a:noFill/>
          <a:ln w="28575" cap="flat" cmpd="sng">
            <a:solidFill>
              <a:srgbClr val="EF9E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/>
          <p:nvPr/>
        </p:nvCxnSpPr>
        <p:spPr>
          <a:xfrm rot="10800000">
            <a:off x="5665900" y="1347525"/>
            <a:ext cx="327300" cy="0"/>
          </a:xfrm>
          <a:prstGeom prst="straightConnector1">
            <a:avLst/>
          </a:prstGeom>
          <a:noFill/>
          <a:ln w="28575" cap="flat" cmpd="sng">
            <a:solidFill>
              <a:srgbClr val="EF9E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 rot="10800000">
            <a:off x="4537675" y="1362150"/>
            <a:ext cx="501600" cy="0"/>
          </a:xfrm>
          <a:prstGeom prst="straightConnector1">
            <a:avLst/>
          </a:prstGeom>
          <a:noFill/>
          <a:ln w="28575" cap="flat" cmpd="sng">
            <a:solidFill>
              <a:srgbClr val="FF5F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 rot="10800000">
            <a:off x="3381775" y="1361375"/>
            <a:ext cx="384000" cy="2700"/>
          </a:xfrm>
          <a:prstGeom prst="straightConnector1">
            <a:avLst/>
          </a:prstGeom>
          <a:noFill/>
          <a:ln w="28575" cap="flat" cmpd="sng">
            <a:solidFill>
              <a:srgbClr val="FF5F2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6"/>
          <p:cNvSpPr/>
          <p:nvPr/>
        </p:nvSpPr>
        <p:spPr>
          <a:xfrm>
            <a:off x="6072305" y="1721375"/>
            <a:ext cx="537900" cy="518100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998525" y="1863459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434343"/>
                </a:solidFill>
              </a:rPr>
              <a:t>마이페이지</a:t>
            </a:r>
            <a:endParaRPr sz="700" b="1">
              <a:solidFill>
                <a:srgbClr val="434343"/>
              </a:solidFill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 rot="10800000">
            <a:off x="5352500" y="1672975"/>
            <a:ext cx="0" cy="2061300"/>
          </a:xfrm>
          <a:prstGeom prst="straightConnector1">
            <a:avLst/>
          </a:prstGeom>
          <a:noFill/>
          <a:ln w="28575" cap="flat" cmpd="sng">
            <a:solidFill>
              <a:srgbClr val="EF9E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6072305" y="2297825"/>
            <a:ext cx="537900" cy="518100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5998525" y="2439909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434343"/>
                </a:solidFill>
              </a:rPr>
              <a:t>학생페이지</a:t>
            </a:r>
            <a:endParaRPr sz="700" b="1">
              <a:solidFill>
                <a:srgbClr val="434343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6072305" y="3414950"/>
            <a:ext cx="537900" cy="518100"/>
          </a:xfrm>
          <a:prstGeom prst="ellipse">
            <a:avLst/>
          </a:prstGeom>
          <a:solidFill>
            <a:srgbClr val="FADA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5998525" y="3557034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rgbClr val="434343"/>
                </a:solidFill>
              </a:rPr>
              <a:t>리더페이지</a:t>
            </a:r>
            <a:endParaRPr sz="700" b="1">
              <a:solidFill>
                <a:srgbClr val="434343"/>
              </a:solidFill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rot="10800000">
            <a:off x="5355850" y="1980425"/>
            <a:ext cx="723300" cy="0"/>
          </a:xfrm>
          <a:prstGeom prst="straightConnector1">
            <a:avLst/>
          </a:prstGeom>
          <a:noFill/>
          <a:ln w="28575" cap="flat" cmpd="sng">
            <a:solidFill>
              <a:srgbClr val="EF9E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rot="10800000">
            <a:off x="5355850" y="2556900"/>
            <a:ext cx="723300" cy="0"/>
          </a:xfrm>
          <a:prstGeom prst="straightConnector1">
            <a:avLst/>
          </a:prstGeom>
          <a:noFill/>
          <a:ln w="28575" cap="flat" cmpd="sng">
            <a:solidFill>
              <a:srgbClr val="EF9E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rot="10800000">
            <a:off x="5338450" y="3722025"/>
            <a:ext cx="740700" cy="0"/>
          </a:xfrm>
          <a:prstGeom prst="straightConnector1">
            <a:avLst/>
          </a:prstGeom>
          <a:noFill/>
          <a:ln w="28575" cap="flat" cmpd="sng">
            <a:solidFill>
              <a:srgbClr val="EF9E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6"/>
          <p:cNvCxnSpPr/>
          <p:nvPr/>
        </p:nvCxnSpPr>
        <p:spPr>
          <a:xfrm rot="10800000">
            <a:off x="6600225" y="1980425"/>
            <a:ext cx="442200" cy="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6"/>
          <p:cNvSpPr/>
          <p:nvPr/>
        </p:nvSpPr>
        <p:spPr>
          <a:xfrm>
            <a:off x="7042426" y="1751700"/>
            <a:ext cx="474900" cy="457500"/>
          </a:xfrm>
          <a:prstGeom prst="ellipse">
            <a:avLst/>
          </a:prstGeom>
          <a:solidFill>
            <a:srgbClr val="FF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6937125" y="1863459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434343"/>
                </a:solidFill>
              </a:rPr>
              <a:t>내정보보기</a:t>
            </a:r>
            <a:endParaRPr sz="600" b="1">
              <a:solidFill>
                <a:srgbClr val="434343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7042426" y="1221225"/>
            <a:ext cx="474900" cy="457500"/>
          </a:xfrm>
          <a:prstGeom prst="ellipse">
            <a:avLst/>
          </a:prstGeom>
          <a:solidFill>
            <a:srgbClr val="FF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6937125" y="1332984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434343"/>
                </a:solidFill>
              </a:rPr>
              <a:t>리더등록</a:t>
            </a:r>
            <a:endParaRPr sz="600" b="1">
              <a:solidFill>
                <a:srgbClr val="434343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7044626" y="690750"/>
            <a:ext cx="474900" cy="457500"/>
          </a:xfrm>
          <a:prstGeom prst="ellipse">
            <a:avLst/>
          </a:prstGeom>
          <a:solidFill>
            <a:srgbClr val="FF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6939325" y="802509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434343"/>
                </a:solidFill>
              </a:rPr>
              <a:t>동아리등록</a:t>
            </a:r>
            <a:endParaRPr sz="600" b="1">
              <a:solidFill>
                <a:srgbClr val="434343"/>
              </a:solidFill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 rot="10800000">
            <a:off x="6816650" y="930600"/>
            <a:ext cx="0" cy="104640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6"/>
          <p:cNvCxnSpPr/>
          <p:nvPr/>
        </p:nvCxnSpPr>
        <p:spPr>
          <a:xfrm rot="10800000">
            <a:off x="6827750" y="1455475"/>
            <a:ext cx="210000" cy="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6"/>
          <p:cNvCxnSpPr/>
          <p:nvPr/>
        </p:nvCxnSpPr>
        <p:spPr>
          <a:xfrm rot="10800000">
            <a:off x="6825638" y="930525"/>
            <a:ext cx="210000" cy="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4134325" y="1739975"/>
            <a:ext cx="0" cy="659700"/>
          </a:xfrm>
          <a:prstGeom prst="straightConnector1">
            <a:avLst/>
          </a:prstGeom>
          <a:noFill/>
          <a:ln w="28575" cap="flat" cmpd="sng">
            <a:solidFill>
              <a:srgbClr val="FF5F2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6"/>
          <p:cNvCxnSpPr/>
          <p:nvPr/>
        </p:nvCxnSpPr>
        <p:spPr>
          <a:xfrm rot="10800000">
            <a:off x="6600225" y="2556875"/>
            <a:ext cx="442200" cy="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6"/>
          <p:cNvSpPr/>
          <p:nvPr/>
        </p:nvSpPr>
        <p:spPr>
          <a:xfrm>
            <a:off x="7042426" y="2328150"/>
            <a:ext cx="474900" cy="457500"/>
          </a:xfrm>
          <a:prstGeom prst="ellipse">
            <a:avLst/>
          </a:prstGeom>
          <a:solidFill>
            <a:srgbClr val="FF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6937125" y="2395834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434343"/>
                </a:solidFill>
              </a:rPr>
              <a:t>예약내역</a:t>
            </a:r>
            <a:endParaRPr sz="6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434343"/>
                </a:solidFill>
              </a:rPr>
              <a:t>확인</a:t>
            </a:r>
            <a:endParaRPr sz="600" b="1">
              <a:solidFill>
                <a:srgbClr val="434343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044626" y="2871550"/>
            <a:ext cx="474900" cy="457500"/>
          </a:xfrm>
          <a:prstGeom prst="ellipse">
            <a:avLst/>
          </a:prstGeom>
          <a:solidFill>
            <a:srgbClr val="FF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6939325" y="2983309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434343"/>
                </a:solidFill>
              </a:rPr>
              <a:t>후기작성</a:t>
            </a:r>
            <a:endParaRPr sz="600" b="1">
              <a:solidFill>
                <a:srgbClr val="434343"/>
              </a:solidFill>
            </a:endParaRPr>
          </a:p>
        </p:txBody>
      </p:sp>
      <p:cxnSp>
        <p:nvCxnSpPr>
          <p:cNvPr id="141" name="Google Shape;141;p16"/>
          <p:cNvCxnSpPr/>
          <p:nvPr/>
        </p:nvCxnSpPr>
        <p:spPr>
          <a:xfrm rot="10800000">
            <a:off x="6817625" y="2556750"/>
            <a:ext cx="0" cy="53610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6"/>
          <p:cNvCxnSpPr/>
          <p:nvPr/>
        </p:nvCxnSpPr>
        <p:spPr>
          <a:xfrm rot="10800000">
            <a:off x="6803625" y="3100300"/>
            <a:ext cx="238800" cy="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6"/>
          <p:cNvSpPr/>
          <p:nvPr/>
        </p:nvSpPr>
        <p:spPr>
          <a:xfrm>
            <a:off x="7042426" y="3445275"/>
            <a:ext cx="474900" cy="457500"/>
          </a:xfrm>
          <a:prstGeom prst="ellipse">
            <a:avLst/>
          </a:prstGeom>
          <a:solidFill>
            <a:srgbClr val="FF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6937125" y="3557034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434343"/>
                </a:solidFill>
              </a:rPr>
              <a:t>대금내역</a:t>
            </a:r>
            <a:endParaRPr sz="600" b="1">
              <a:solidFill>
                <a:srgbClr val="434343"/>
              </a:solidFill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7044626" y="3977250"/>
            <a:ext cx="474900" cy="457500"/>
          </a:xfrm>
          <a:prstGeom prst="ellipse">
            <a:avLst/>
          </a:prstGeom>
          <a:solidFill>
            <a:srgbClr val="FF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6939325" y="4089009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434343"/>
                </a:solidFill>
              </a:rPr>
              <a:t>동아리관리</a:t>
            </a:r>
            <a:endParaRPr sz="600" b="1">
              <a:solidFill>
                <a:srgbClr val="434343"/>
              </a:solidFill>
            </a:endParaRPr>
          </a:p>
        </p:txBody>
      </p:sp>
      <p:cxnSp>
        <p:nvCxnSpPr>
          <p:cNvPr id="147" name="Google Shape;147;p16"/>
          <p:cNvCxnSpPr/>
          <p:nvPr/>
        </p:nvCxnSpPr>
        <p:spPr>
          <a:xfrm rot="10800000">
            <a:off x="6600225" y="3674013"/>
            <a:ext cx="442200" cy="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6"/>
          <p:cNvCxnSpPr/>
          <p:nvPr/>
        </p:nvCxnSpPr>
        <p:spPr>
          <a:xfrm rot="10800000">
            <a:off x="6792900" y="3673975"/>
            <a:ext cx="0" cy="103950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6"/>
          <p:cNvCxnSpPr/>
          <p:nvPr/>
        </p:nvCxnSpPr>
        <p:spPr>
          <a:xfrm rot="10800000">
            <a:off x="6803625" y="4205988"/>
            <a:ext cx="238800" cy="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6"/>
          <p:cNvSpPr/>
          <p:nvPr/>
        </p:nvSpPr>
        <p:spPr>
          <a:xfrm>
            <a:off x="7044626" y="4484800"/>
            <a:ext cx="474900" cy="457500"/>
          </a:xfrm>
          <a:prstGeom prst="ellipse">
            <a:avLst/>
          </a:prstGeom>
          <a:solidFill>
            <a:srgbClr val="FF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6939325" y="4596559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434343"/>
                </a:solidFill>
              </a:rPr>
              <a:t>후기보기</a:t>
            </a:r>
            <a:endParaRPr sz="600" b="1">
              <a:solidFill>
                <a:srgbClr val="434343"/>
              </a:solidFill>
            </a:endParaRPr>
          </a:p>
        </p:txBody>
      </p:sp>
      <p:cxnSp>
        <p:nvCxnSpPr>
          <p:cNvPr id="152" name="Google Shape;152;p16"/>
          <p:cNvCxnSpPr/>
          <p:nvPr/>
        </p:nvCxnSpPr>
        <p:spPr>
          <a:xfrm rot="10800000">
            <a:off x="6803625" y="4713538"/>
            <a:ext cx="238800" cy="0"/>
          </a:xfrm>
          <a:prstGeom prst="straightConnector1">
            <a:avLst/>
          </a:prstGeom>
          <a:noFill/>
          <a:ln w="28575" cap="flat" cmpd="sng">
            <a:solidFill>
              <a:srgbClr val="FADA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6"/>
          <p:cNvSpPr/>
          <p:nvPr/>
        </p:nvSpPr>
        <p:spPr>
          <a:xfrm>
            <a:off x="7774225" y="3535725"/>
            <a:ext cx="386700" cy="372600"/>
          </a:xfrm>
          <a:prstGeom prst="ellipse">
            <a:avLst/>
          </a:prstGeom>
          <a:solidFill>
            <a:srgbClr val="FFFF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7624825" y="3605034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b="1">
                <a:solidFill>
                  <a:srgbClr val="434343"/>
                </a:solidFill>
              </a:rPr>
              <a:t>자세히보기</a:t>
            </a:r>
            <a:endParaRPr sz="500" b="1">
              <a:solidFill>
                <a:srgbClr val="434343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7774225" y="4007425"/>
            <a:ext cx="386700" cy="372600"/>
          </a:xfrm>
          <a:prstGeom prst="ellipse">
            <a:avLst/>
          </a:prstGeom>
          <a:solidFill>
            <a:srgbClr val="FFFF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7624825" y="4076734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b="1">
                <a:solidFill>
                  <a:srgbClr val="434343"/>
                </a:solidFill>
              </a:rPr>
              <a:t>수업생성</a:t>
            </a:r>
            <a:endParaRPr sz="500" b="1">
              <a:solidFill>
                <a:srgbClr val="434343"/>
              </a:solidFill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 rot="10800000">
            <a:off x="7507825" y="3722025"/>
            <a:ext cx="282900" cy="0"/>
          </a:xfrm>
          <a:prstGeom prst="straightConnector1">
            <a:avLst/>
          </a:prstGeom>
          <a:noFill/>
          <a:ln w="28575" cap="flat" cmpd="sng">
            <a:solidFill>
              <a:srgbClr val="FFFF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6"/>
          <p:cNvSpPr/>
          <p:nvPr/>
        </p:nvSpPr>
        <p:spPr>
          <a:xfrm>
            <a:off x="7774225" y="4484725"/>
            <a:ext cx="386700" cy="372600"/>
          </a:xfrm>
          <a:prstGeom prst="ellipse">
            <a:avLst/>
          </a:prstGeom>
          <a:solidFill>
            <a:srgbClr val="FFFF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7624825" y="4554034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b="1">
                <a:solidFill>
                  <a:srgbClr val="434343"/>
                </a:solidFill>
              </a:rPr>
              <a:t>수업수정</a:t>
            </a:r>
            <a:endParaRPr sz="500" b="1">
              <a:solidFill>
                <a:srgbClr val="434343"/>
              </a:solidFill>
            </a:endParaRPr>
          </a:p>
        </p:txBody>
      </p:sp>
      <p:cxnSp>
        <p:nvCxnSpPr>
          <p:cNvPr id="160" name="Google Shape;160;p16"/>
          <p:cNvCxnSpPr/>
          <p:nvPr/>
        </p:nvCxnSpPr>
        <p:spPr>
          <a:xfrm>
            <a:off x="7967575" y="3905525"/>
            <a:ext cx="0" cy="104700"/>
          </a:xfrm>
          <a:prstGeom prst="straightConnector1">
            <a:avLst/>
          </a:prstGeom>
          <a:noFill/>
          <a:ln w="28575" cap="flat" cmpd="sng">
            <a:solidFill>
              <a:srgbClr val="FFFF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6"/>
          <p:cNvCxnSpPr/>
          <p:nvPr/>
        </p:nvCxnSpPr>
        <p:spPr>
          <a:xfrm>
            <a:off x="7967575" y="4344350"/>
            <a:ext cx="0" cy="154800"/>
          </a:xfrm>
          <a:prstGeom prst="straightConnector1">
            <a:avLst/>
          </a:prstGeom>
          <a:noFill/>
          <a:ln w="28575" cap="flat" cmpd="sng">
            <a:solidFill>
              <a:srgbClr val="FFFF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2" name="Google Shape;16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570875" y="3122963"/>
            <a:ext cx="282900" cy="69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7">
            <a:alphaModFix/>
          </a:blip>
          <a:srcRect l="12212" t="20727" r="20645" b="11622"/>
          <a:stretch/>
        </p:blipFill>
        <p:spPr>
          <a:xfrm>
            <a:off x="-1626600" y="2793550"/>
            <a:ext cx="327250" cy="2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/>
          <p:nvPr/>
        </p:nvSpPr>
        <p:spPr>
          <a:xfrm>
            <a:off x="4345075" y="3557025"/>
            <a:ext cx="626700" cy="621900"/>
          </a:xfrm>
          <a:prstGeom prst="ellipse">
            <a:avLst/>
          </a:prstGeom>
          <a:solidFill>
            <a:srgbClr val="6AAF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4259125" y="3727575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글검색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461375" y="3557025"/>
            <a:ext cx="626700" cy="621900"/>
          </a:xfrm>
          <a:prstGeom prst="ellipse">
            <a:avLst/>
          </a:prstGeom>
          <a:solidFill>
            <a:srgbClr val="6AAF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3375425" y="3727575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글쓰기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563863" y="3557025"/>
            <a:ext cx="626700" cy="621900"/>
          </a:xfrm>
          <a:prstGeom prst="ellipse">
            <a:avLst/>
          </a:prstGeom>
          <a:solidFill>
            <a:srgbClr val="6AAF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2477913" y="3727575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글읽기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601288" y="3557025"/>
            <a:ext cx="626700" cy="621900"/>
          </a:xfrm>
          <a:prstGeom prst="ellipse">
            <a:avLst/>
          </a:prstGeom>
          <a:solidFill>
            <a:srgbClr val="6AAF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1515338" y="3727575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글수정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587463" y="3557025"/>
            <a:ext cx="626700" cy="621900"/>
          </a:xfrm>
          <a:prstGeom prst="ellipse">
            <a:avLst/>
          </a:prstGeom>
          <a:solidFill>
            <a:srgbClr val="6AAF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501513" y="3727575"/>
            <a:ext cx="79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FFFFFF"/>
                </a:solidFill>
              </a:rPr>
              <a:t>글삭제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636076" y="4323000"/>
            <a:ext cx="474900" cy="457500"/>
          </a:xfrm>
          <a:prstGeom prst="ellipse">
            <a:avLst/>
          </a:prstGeom>
          <a:solidFill>
            <a:srgbClr val="A3D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2547375" y="4434759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666666"/>
                </a:solidFill>
              </a:rPr>
              <a:t>댓글쓰기</a:t>
            </a:r>
            <a:endParaRPr sz="600" b="1">
              <a:solidFill>
                <a:srgbClr val="666666"/>
              </a:solidFill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3278451" y="4323000"/>
            <a:ext cx="474900" cy="457500"/>
          </a:xfrm>
          <a:prstGeom prst="ellipse">
            <a:avLst/>
          </a:prstGeom>
          <a:solidFill>
            <a:srgbClr val="A3D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3173150" y="4434759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666666"/>
                </a:solidFill>
              </a:rPr>
              <a:t>댓글수정</a:t>
            </a:r>
            <a:endParaRPr sz="600" b="1">
              <a:solidFill>
                <a:srgbClr val="666666"/>
              </a:solidFill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1983676" y="4323000"/>
            <a:ext cx="474900" cy="457500"/>
          </a:xfrm>
          <a:prstGeom prst="ellipse">
            <a:avLst/>
          </a:prstGeom>
          <a:solidFill>
            <a:srgbClr val="A3D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1878375" y="4434759"/>
            <a:ext cx="6855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rgbClr val="666666"/>
                </a:solidFill>
              </a:rPr>
              <a:t>댓글삭제</a:t>
            </a:r>
            <a:endParaRPr sz="600" b="1">
              <a:solidFill>
                <a:srgbClr val="666666"/>
              </a:solidFill>
            </a:endParaRPr>
          </a:p>
        </p:txBody>
      </p:sp>
      <p:cxnSp>
        <p:nvCxnSpPr>
          <p:cNvPr id="180" name="Google Shape;180;p16"/>
          <p:cNvCxnSpPr/>
          <p:nvPr/>
        </p:nvCxnSpPr>
        <p:spPr>
          <a:xfrm>
            <a:off x="4141375" y="3151625"/>
            <a:ext cx="0" cy="238200"/>
          </a:xfrm>
          <a:prstGeom prst="straightConnector1">
            <a:avLst/>
          </a:prstGeom>
          <a:noFill/>
          <a:ln w="28575" cap="flat" cmpd="sng">
            <a:solidFill>
              <a:srgbClr val="2B9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6"/>
          <p:cNvCxnSpPr/>
          <p:nvPr/>
        </p:nvCxnSpPr>
        <p:spPr>
          <a:xfrm rot="10800000">
            <a:off x="886500" y="3392050"/>
            <a:ext cx="3755100" cy="0"/>
          </a:xfrm>
          <a:prstGeom prst="straightConnector1">
            <a:avLst/>
          </a:prstGeom>
          <a:noFill/>
          <a:ln w="28575" cap="flat" cmpd="sng">
            <a:solidFill>
              <a:srgbClr val="2B9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6"/>
          <p:cNvCxnSpPr/>
          <p:nvPr/>
        </p:nvCxnSpPr>
        <p:spPr>
          <a:xfrm>
            <a:off x="4641375" y="3376850"/>
            <a:ext cx="300" cy="183600"/>
          </a:xfrm>
          <a:prstGeom prst="straightConnector1">
            <a:avLst/>
          </a:prstGeom>
          <a:noFill/>
          <a:ln w="28575" cap="flat" cmpd="sng">
            <a:solidFill>
              <a:srgbClr val="2B9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6"/>
          <p:cNvCxnSpPr>
            <a:endCxn id="166" idx="0"/>
          </p:cNvCxnSpPr>
          <p:nvPr/>
        </p:nvCxnSpPr>
        <p:spPr>
          <a:xfrm>
            <a:off x="3774425" y="3399225"/>
            <a:ext cx="300" cy="157800"/>
          </a:xfrm>
          <a:prstGeom prst="straightConnector1">
            <a:avLst/>
          </a:prstGeom>
          <a:noFill/>
          <a:ln w="28575" cap="flat" cmpd="sng">
            <a:solidFill>
              <a:srgbClr val="2B9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6"/>
          <p:cNvCxnSpPr/>
          <p:nvPr/>
        </p:nvCxnSpPr>
        <p:spPr>
          <a:xfrm>
            <a:off x="2860450" y="3399225"/>
            <a:ext cx="0" cy="160500"/>
          </a:xfrm>
          <a:prstGeom prst="straightConnector1">
            <a:avLst/>
          </a:prstGeom>
          <a:noFill/>
          <a:ln w="28575" cap="flat" cmpd="sng">
            <a:solidFill>
              <a:srgbClr val="2B9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6"/>
          <p:cNvCxnSpPr/>
          <p:nvPr/>
        </p:nvCxnSpPr>
        <p:spPr>
          <a:xfrm>
            <a:off x="1914650" y="3399225"/>
            <a:ext cx="0" cy="160500"/>
          </a:xfrm>
          <a:prstGeom prst="straightConnector1">
            <a:avLst/>
          </a:prstGeom>
          <a:noFill/>
          <a:ln w="28575" cap="flat" cmpd="sng">
            <a:solidFill>
              <a:srgbClr val="2B9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6"/>
          <p:cNvCxnSpPr>
            <a:endCxn id="172" idx="0"/>
          </p:cNvCxnSpPr>
          <p:nvPr/>
        </p:nvCxnSpPr>
        <p:spPr>
          <a:xfrm>
            <a:off x="900813" y="3380025"/>
            <a:ext cx="0" cy="177000"/>
          </a:xfrm>
          <a:prstGeom prst="straightConnector1">
            <a:avLst/>
          </a:prstGeom>
          <a:noFill/>
          <a:ln w="28575" cap="flat" cmpd="sng">
            <a:solidFill>
              <a:srgbClr val="2B9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6"/>
          <p:cNvCxnSpPr/>
          <p:nvPr/>
        </p:nvCxnSpPr>
        <p:spPr>
          <a:xfrm>
            <a:off x="2877075" y="4178925"/>
            <a:ext cx="300" cy="157800"/>
          </a:xfrm>
          <a:prstGeom prst="straightConnector1">
            <a:avLst/>
          </a:prstGeom>
          <a:noFill/>
          <a:ln w="28575" cap="flat" cmpd="sng">
            <a:solidFill>
              <a:srgbClr val="A3DA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6"/>
          <p:cNvCxnSpPr/>
          <p:nvPr/>
        </p:nvCxnSpPr>
        <p:spPr>
          <a:xfrm rot="10800000">
            <a:off x="2458600" y="4551750"/>
            <a:ext cx="178500" cy="0"/>
          </a:xfrm>
          <a:prstGeom prst="straightConnector1">
            <a:avLst/>
          </a:prstGeom>
          <a:noFill/>
          <a:ln w="28575" cap="flat" cmpd="sng">
            <a:solidFill>
              <a:srgbClr val="A3DA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6"/>
          <p:cNvCxnSpPr/>
          <p:nvPr/>
        </p:nvCxnSpPr>
        <p:spPr>
          <a:xfrm rot="10800000">
            <a:off x="3110975" y="4551750"/>
            <a:ext cx="178500" cy="0"/>
          </a:xfrm>
          <a:prstGeom prst="straightConnector1">
            <a:avLst/>
          </a:prstGeom>
          <a:noFill/>
          <a:ln w="28575" cap="flat" cmpd="sng">
            <a:solidFill>
              <a:srgbClr val="A3DA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6"/>
          <p:cNvCxnSpPr/>
          <p:nvPr/>
        </p:nvCxnSpPr>
        <p:spPr>
          <a:xfrm rot="10800000">
            <a:off x="2169500" y="1355825"/>
            <a:ext cx="411000" cy="0"/>
          </a:xfrm>
          <a:prstGeom prst="straightConnector1">
            <a:avLst/>
          </a:prstGeom>
          <a:noFill/>
          <a:ln w="28575" cap="flat" cmpd="sng">
            <a:solidFill>
              <a:srgbClr val="FCBE3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-1295350" y="0"/>
            <a:ext cx="12210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197" name="Google Shape;1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116100" y="67550"/>
            <a:ext cx="3411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메인페이지 상단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200;p17"/>
          <p:cNvCxnSpPr/>
          <p:nvPr/>
        </p:nvCxnSpPr>
        <p:spPr>
          <a:xfrm>
            <a:off x="3112250" y="4047775"/>
            <a:ext cx="1018800" cy="0"/>
          </a:xfrm>
          <a:prstGeom prst="straightConnector1">
            <a:avLst/>
          </a:prstGeom>
          <a:noFill/>
          <a:ln w="76200" cap="flat" cmpd="sng">
            <a:solidFill>
              <a:srgbClr val="FCBE3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1" name="Google Shape;201;p17"/>
          <p:cNvPicPr preferRelativeResize="0"/>
          <p:nvPr/>
        </p:nvPicPr>
        <p:blipFill rotWithShape="1">
          <a:blip r:embed="rId5">
            <a:alphaModFix/>
          </a:blip>
          <a:srcRect r="1835"/>
          <a:stretch/>
        </p:blipFill>
        <p:spPr>
          <a:xfrm>
            <a:off x="533725" y="691125"/>
            <a:ext cx="2513175" cy="37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/>
          <p:nvPr/>
        </p:nvSpPr>
        <p:spPr>
          <a:xfrm>
            <a:off x="557400" y="3521200"/>
            <a:ext cx="2513100" cy="962400"/>
          </a:xfrm>
          <a:prstGeom prst="rect">
            <a:avLst/>
          </a:prstGeom>
          <a:noFill/>
          <a:ln w="114300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563275" y="2485550"/>
            <a:ext cx="2513100" cy="909600"/>
          </a:xfrm>
          <a:prstGeom prst="rect">
            <a:avLst/>
          </a:prstGeom>
          <a:noFill/>
          <a:ln w="114300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510350" y="664775"/>
            <a:ext cx="2560200" cy="234300"/>
          </a:xfrm>
          <a:prstGeom prst="rect">
            <a:avLst/>
          </a:prstGeom>
          <a:noFill/>
          <a:ln w="76200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17"/>
          <p:cNvCxnSpPr/>
          <p:nvPr/>
        </p:nvCxnSpPr>
        <p:spPr>
          <a:xfrm>
            <a:off x="3131575" y="3082900"/>
            <a:ext cx="1022400" cy="0"/>
          </a:xfrm>
          <a:prstGeom prst="straightConnector1">
            <a:avLst/>
          </a:prstGeom>
          <a:noFill/>
          <a:ln w="76200" cap="flat" cmpd="sng">
            <a:solidFill>
              <a:srgbClr val="FCBE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7"/>
          <p:cNvCxnSpPr/>
          <p:nvPr/>
        </p:nvCxnSpPr>
        <p:spPr>
          <a:xfrm>
            <a:off x="3076350" y="1652075"/>
            <a:ext cx="1083900" cy="134700"/>
          </a:xfrm>
          <a:prstGeom prst="straightConnector1">
            <a:avLst/>
          </a:prstGeom>
          <a:noFill/>
          <a:ln w="76200" cap="flat" cmpd="sng">
            <a:solidFill>
              <a:srgbClr val="FCBE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7"/>
          <p:cNvCxnSpPr>
            <a:stCxn id="204" idx="3"/>
          </p:cNvCxnSpPr>
          <p:nvPr/>
        </p:nvCxnSpPr>
        <p:spPr>
          <a:xfrm rot="10800000" flipH="1">
            <a:off x="3070550" y="257525"/>
            <a:ext cx="1128300" cy="524400"/>
          </a:xfrm>
          <a:prstGeom prst="straightConnector1">
            <a:avLst/>
          </a:prstGeom>
          <a:noFill/>
          <a:ln w="76200" cap="flat" cmpd="sng">
            <a:solidFill>
              <a:srgbClr val="FCBE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17"/>
          <p:cNvSpPr/>
          <p:nvPr/>
        </p:nvSpPr>
        <p:spPr>
          <a:xfrm>
            <a:off x="533775" y="1056800"/>
            <a:ext cx="2513100" cy="1302900"/>
          </a:xfrm>
          <a:prstGeom prst="rect">
            <a:avLst/>
          </a:prstGeom>
          <a:noFill/>
          <a:ln w="114300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4033650" y="2864275"/>
            <a:ext cx="2607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인기동아리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4033650" y="3871825"/>
            <a:ext cx="2607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신규동아리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" name="Google Shape;2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325" y="3137895"/>
            <a:ext cx="4988148" cy="78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5325" y="4145050"/>
            <a:ext cx="3878174" cy="8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5325" y="1855825"/>
            <a:ext cx="2244257" cy="106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5313" y="334625"/>
            <a:ext cx="2216775" cy="13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 txBox="1"/>
          <p:nvPr/>
        </p:nvSpPr>
        <p:spPr>
          <a:xfrm>
            <a:off x="4033650" y="1580725"/>
            <a:ext cx="2607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cus_banner.jsp  배너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4033650" y="67550"/>
            <a:ext cx="2607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cus_header.jsp  헤더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5571950" y="0"/>
            <a:ext cx="25602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로그인 한 사용자와 로그인하지 않은 사용자를 구분, </a:t>
            </a:r>
            <a:endParaRPr sz="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관리자로 로그인한 경우에는 관리자페이지 접근 권한 부여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5571950" y="1615575"/>
            <a:ext cx="13995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jQuery carousel slide 사용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4856275" y="2903600"/>
            <a:ext cx="15828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후기 평점이 3점 이상인 리더 출력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4828325" y="3930625"/>
            <a:ext cx="1491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가장 최근에 생성된 동아리 출력</a:t>
            </a:r>
            <a:endParaRPr sz="700">
              <a:solidFill>
                <a:srgbClr val="FFFFFF"/>
              </a:solidFill>
            </a:endParaRPr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10">
            <a:alphaModFix/>
          </a:blip>
          <a:srcRect l="839" t="3494" r="454" b="1790"/>
          <a:stretch/>
        </p:blipFill>
        <p:spPr>
          <a:xfrm>
            <a:off x="590775" y="2501550"/>
            <a:ext cx="2456100" cy="8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69" y="921000"/>
            <a:ext cx="2791909" cy="353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-1295350" y="0"/>
            <a:ext cx="12210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229" name="Google Shape;2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/>
          <p:nvPr/>
        </p:nvSpPr>
        <p:spPr>
          <a:xfrm>
            <a:off x="116100" y="67550"/>
            <a:ext cx="3411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메인페이지 하단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2398600" y="1349250"/>
            <a:ext cx="765900" cy="826800"/>
          </a:xfrm>
          <a:prstGeom prst="rect">
            <a:avLst/>
          </a:prstGeom>
          <a:noFill/>
          <a:ln w="114300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18"/>
          <p:cNvCxnSpPr>
            <a:stCxn id="232" idx="3"/>
          </p:cNvCxnSpPr>
          <p:nvPr/>
        </p:nvCxnSpPr>
        <p:spPr>
          <a:xfrm rot="10800000" flipH="1">
            <a:off x="3164500" y="1111950"/>
            <a:ext cx="1080900" cy="650700"/>
          </a:xfrm>
          <a:prstGeom prst="straightConnector1">
            <a:avLst/>
          </a:prstGeom>
          <a:noFill/>
          <a:ln w="76200" cap="flat" cmpd="sng">
            <a:solidFill>
              <a:srgbClr val="FCBE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18"/>
          <p:cNvSpPr txBox="1"/>
          <p:nvPr/>
        </p:nvSpPr>
        <p:spPr>
          <a:xfrm>
            <a:off x="4077550" y="950000"/>
            <a:ext cx="2079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요가 동아리 리스트로 이동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515525" y="3970825"/>
            <a:ext cx="2791800" cy="522600"/>
          </a:xfrm>
          <a:prstGeom prst="rect">
            <a:avLst/>
          </a:prstGeom>
          <a:noFill/>
          <a:ln w="114300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18"/>
          <p:cNvCxnSpPr/>
          <p:nvPr/>
        </p:nvCxnSpPr>
        <p:spPr>
          <a:xfrm rot="10800000" flipH="1">
            <a:off x="3366525" y="4057225"/>
            <a:ext cx="1033800" cy="174900"/>
          </a:xfrm>
          <a:prstGeom prst="straightConnector1">
            <a:avLst/>
          </a:prstGeom>
          <a:noFill/>
          <a:ln w="76200" cap="flat" cmpd="sng">
            <a:solidFill>
              <a:srgbClr val="FCBE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18"/>
          <p:cNvSpPr txBox="1"/>
          <p:nvPr/>
        </p:nvSpPr>
        <p:spPr>
          <a:xfrm>
            <a:off x="4279575" y="3879000"/>
            <a:ext cx="2079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cus_footer.jsp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8" name="Google Shape;23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9025" y="1220923"/>
            <a:ext cx="4763176" cy="17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1525" y="4152474"/>
            <a:ext cx="4276918" cy="1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 txBox="1"/>
          <p:nvPr/>
        </p:nvSpPr>
        <p:spPr>
          <a:xfrm>
            <a:off x="5992125" y="986625"/>
            <a:ext cx="2079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동아리코드를 전달해서 종목에 대한 정보 전달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5352325" y="3937800"/>
            <a:ext cx="2079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사이트 이용안내, 커뮤니티, 고객지원으로 이동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-1295350" y="0"/>
            <a:ext cx="12210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248" name="Google Shape;2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9"/>
          <p:cNvSpPr txBox="1"/>
          <p:nvPr/>
        </p:nvSpPr>
        <p:spPr>
          <a:xfrm>
            <a:off x="116100" y="67550"/>
            <a:ext cx="4638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자유게시판 글읽기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00" y="790370"/>
            <a:ext cx="3539951" cy="1884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9"/>
          <p:cNvSpPr/>
          <p:nvPr/>
        </p:nvSpPr>
        <p:spPr>
          <a:xfrm>
            <a:off x="1023775" y="2009088"/>
            <a:ext cx="1076100" cy="142200"/>
          </a:xfrm>
          <a:prstGeom prst="rect">
            <a:avLst/>
          </a:prstGeom>
          <a:noFill/>
          <a:ln w="28575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3915025" y="2646820"/>
            <a:ext cx="16371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글상세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400" y="2740350"/>
            <a:ext cx="3539950" cy="214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19"/>
          <p:cNvCxnSpPr/>
          <p:nvPr/>
        </p:nvCxnSpPr>
        <p:spPr>
          <a:xfrm>
            <a:off x="1533525" y="2151300"/>
            <a:ext cx="0" cy="770100"/>
          </a:xfrm>
          <a:prstGeom prst="straightConnector1">
            <a:avLst/>
          </a:prstGeom>
          <a:noFill/>
          <a:ln w="28575" cap="flat" cmpd="sng">
            <a:solidFill>
              <a:srgbClr val="FCBE3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" name="Google Shape;256;p19"/>
          <p:cNvSpPr txBox="1"/>
          <p:nvPr/>
        </p:nvSpPr>
        <p:spPr>
          <a:xfrm>
            <a:off x="3915025" y="704473"/>
            <a:ext cx="1637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글읽기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7" name="Google Shape;25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8020" y="967320"/>
            <a:ext cx="2692997" cy="17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8025" y="2921400"/>
            <a:ext cx="4721771" cy="18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-1295350" y="0"/>
            <a:ext cx="12210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/>
          <p:nvPr/>
        </p:nvSpPr>
        <p:spPr>
          <a:xfrm>
            <a:off x="116100" y="67550"/>
            <a:ext cx="46383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자유게시판 글쓰기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8" name="Google Shape;26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00" y="790374"/>
            <a:ext cx="2987726" cy="15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0"/>
          <p:cNvSpPr/>
          <p:nvPr/>
        </p:nvSpPr>
        <p:spPr>
          <a:xfrm>
            <a:off x="396425" y="2007650"/>
            <a:ext cx="258600" cy="193800"/>
          </a:xfrm>
          <a:prstGeom prst="rect">
            <a:avLst/>
          </a:prstGeom>
          <a:noFill/>
          <a:ln w="28575" cap="flat" cmpd="sng">
            <a:solidFill>
              <a:srgbClr val="FCBE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4114350" y="2716895"/>
            <a:ext cx="16371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4114350" y="695673"/>
            <a:ext cx="1637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글읽기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6">
            <a:alphaModFix/>
          </a:blip>
          <a:srcRect t="11016"/>
          <a:stretch/>
        </p:blipFill>
        <p:spPr>
          <a:xfrm>
            <a:off x="336400" y="2494200"/>
            <a:ext cx="2987724" cy="2392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20"/>
          <p:cNvCxnSpPr>
            <a:stCxn id="269" idx="2"/>
          </p:cNvCxnSpPr>
          <p:nvPr/>
        </p:nvCxnSpPr>
        <p:spPr>
          <a:xfrm>
            <a:off x="525725" y="2201450"/>
            <a:ext cx="4200" cy="493800"/>
          </a:xfrm>
          <a:prstGeom prst="straightConnector1">
            <a:avLst/>
          </a:prstGeom>
          <a:noFill/>
          <a:ln w="28575" cap="flat" cmpd="sng">
            <a:solidFill>
              <a:srgbClr val="FCBE3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4" name="Google Shape;27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7350" y="2982675"/>
            <a:ext cx="4251350" cy="16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07350" y="969200"/>
            <a:ext cx="2601450" cy="14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-23850" y="-29600"/>
            <a:ext cx="9191700" cy="5173200"/>
          </a:xfrm>
          <a:prstGeom prst="rect">
            <a:avLst/>
          </a:prstGeom>
          <a:solidFill>
            <a:srgbClr val="004E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-1295350" y="0"/>
            <a:ext cx="12210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e1eef6 블루화이트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ff5f2e 오렌지레드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fcbe32 오렌지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004e66 네이비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47b8e0 블루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282" name="Google Shape;2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82150" y="-29600"/>
            <a:ext cx="386800" cy="1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52375" y="1056799"/>
            <a:ext cx="327250" cy="31595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 txBox="1"/>
          <p:nvPr/>
        </p:nvSpPr>
        <p:spPr>
          <a:xfrm>
            <a:off x="116100" y="67550"/>
            <a:ext cx="3411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개요_ 마이페이지 상단</a:t>
            </a:r>
            <a:endParaRPr sz="1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3605550" y="349625"/>
            <a:ext cx="2079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내정보 보기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322" y="779050"/>
            <a:ext cx="2790725" cy="375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1"/>
          <p:cNvCxnSpPr/>
          <p:nvPr/>
        </p:nvCxnSpPr>
        <p:spPr>
          <a:xfrm rot="10800000" flipH="1">
            <a:off x="2335200" y="574375"/>
            <a:ext cx="1392300" cy="1428900"/>
          </a:xfrm>
          <a:prstGeom prst="straightConnector1">
            <a:avLst/>
          </a:prstGeom>
          <a:noFill/>
          <a:ln w="76200" cap="flat" cmpd="sng">
            <a:solidFill>
              <a:srgbClr val="FCBE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1"/>
          <p:cNvCxnSpPr/>
          <p:nvPr/>
        </p:nvCxnSpPr>
        <p:spPr>
          <a:xfrm rot="10800000" flipH="1">
            <a:off x="1852700" y="2497900"/>
            <a:ext cx="1922700" cy="1707900"/>
          </a:xfrm>
          <a:prstGeom prst="straightConnector1">
            <a:avLst/>
          </a:prstGeom>
          <a:noFill/>
          <a:ln w="76200" cap="flat" cmpd="sng">
            <a:solidFill>
              <a:srgbClr val="FCBE3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9" name="Google Shape;28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6099" y="617538"/>
            <a:ext cx="4287645" cy="17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6100" y="2634037"/>
            <a:ext cx="2897325" cy="1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1"/>
          <p:cNvSpPr txBox="1"/>
          <p:nvPr/>
        </p:nvSpPr>
        <p:spPr>
          <a:xfrm>
            <a:off x="3605550" y="2354113"/>
            <a:ext cx="2079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highlight>
                  <a:srgbClr val="FCBE32"/>
                </a:highlight>
                <a:latin typeface="Malgun Gothic"/>
                <a:ea typeface="Malgun Gothic"/>
                <a:cs typeface="Malgun Gothic"/>
                <a:sym typeface="Malgun Gothic"/>
              </a:rPr>
              <a:t>내정보 수정</a:t>
            </a:r>
            <a:endParaRPr sz="1200" b="1">
              <a:highlight>
                <a:srgbClr val="FCBE3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2" name="Google Shape;29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2221" y="2634038"/>
            <a:ext cx="1498204" cy="1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6461425" y="3423321"/>
            <a:ext cx="550800" cy="41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CBE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화면 슬라이드 쇼(16:9)</PresentationFormat>
  <Paragraphs>224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</cp:revision>
  <dcterms:modified xsi:type="dcterms:W3CDTF">2020-10-27T06:48:55Z</dcterms:modified>
</cp:coreProperties>
</file>