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sldIdLst>
    <p:sldId id="266" r:id="rId2"/>
    <p:sldId id="257" r:id="rId3"/>
    <p:sldId id="270" r:id="rId4"/>
    <p:sldId id="271" r:id="rId5"/>
    <p:sldId id="269" r:id="rId6"/>
    <p:sldId id="272" r:id="rId7"/>
    <p:sldId id="273" r:id="rId8"/>
    <p:sldId id="274" r:id="rId9"/>
    <p:sldId id="275" r:id="rId10"/>
    <p:sldId id="276" r:id="rId11"/>
    <p:sldId id="282" r:id="rId12"/>
    <p:sldId id="277" r:id="rId13"/>
    <p:sldId id="278" r:id="rId14"/>
    <p:sldId id="279" r:id="rId15"/>
    <p:sldId id="288" r:id="rId16"/>
    <p:sldId id="280" r:id="rId17"/>
    <p:sldId id="283" r:id="rId18"/>
    <p:sldId id="284" r:id="rId19"/>
    <p:sldId id="287" r:id="rId20"/>
    <p:sldId id="285" r:id="rId21"/>
    <p:sldId id="286" r:id="rId22"/>
    <p:sldId id="289" r:id="rId23"/>
    <p:sldId id="290" r:id="rId24"/>
    <p:sldId id="281" r:id="rId25"/>
  </p:sldIdLst>
  <p:sldSz cx="9906000" cy="6858000" type="A4"/>
  <p:notesSz cx="6858000" cy="95440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0066"/>
    <a:srgbClr val="CCFF99"/>
    <a:srgbClr val="669900"/>
    <a:srgbClr val="CC0066"/>
    <a:srgbClr val="FEECF9"/>
    <a:srgbClr val="3333C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3" autoAdjust="0"/>
    <p:restoredTop sz="86482" autoAdjust="0"/>
  </p:normalViewPr>
  <p:slideViewPr>
    <p:cSldViewPr>
      <p:cViewPr varScale="1">
        <p:scale>
          <a:sx n="51" d="100"/>
          <a:sy n="51" d="100"/>
        </p:scale>
        <p:origin x="800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9740900" y="3175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0"/>
            <a:ext cx="9906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68275" y="241935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65100" y="15240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Овал 12"/>
          <p:cNvSpPr/>
          <p:nvPr/>
        </p:nvSpPr>
        <p:spPr>
          <a:xfrm>
            <a:off x="4622800" y="211455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4724400" y="2209800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485900" y="2819400"/>
            <a:ext cx="69342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742950" y="381000"/>
            <a:ext cx="84201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5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75BA-FC3D-4D61-95EE-E0580375DA97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6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705350" y="2198688"/>
            <a:ext cx="4953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F729B6A-66F8-4C6E-BA21-D2C4DE9861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88D4D-F139-46D6-92A5-C8C35B3BA0A5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414EC-1972-4A20-ACCB-DC7F12E0C1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7594600" y="0"/>
            <a:ext cx="2311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9906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46180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7410450" y="2925763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512050" y="3021013"/>
            <a:ext cx="455613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30200" y="304800"/>
            <a:ext cx="7099300" cy="58213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07350" y="304802"/>
            <a:ext cx="15684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7493000" y="3009900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75DE5-E432-4284-AB81-146702E32A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FD75D-D19C-4EB2-A72F-915040688819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26898" y="1527048"/>
            <a:ext cx="921258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82E0A-CB20-450A-B127-BDF6E8DBBC52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724400" y="1027113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F46F9-8330-4E3E-8B17-5DA9598612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9740900" y="1905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165100" y="2286000"/>
            <a:ext cx="95694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68275" y="142875"/>
            <a:ext cx="95694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65100" y="15240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65100" y="243840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22800" y="211455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4724400" y="2209800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2461" y="2743200"/>
            <a:ext cx="7020189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533400"/>
            <a:ext cx="84201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594E4-379B-4E01-B440-EBC2440B1426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705350" y="2198688"/>
            <a:ext cx="4953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9D21261-07AB-43DB-8996-58168E55ED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 flipV="1">
            <a:off x="4943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898" y="228600"/>
            <a:ext cx="9245600" cy="75895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26898" y="1371600"/>
            <a:ext cx="437515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5200650" y="1371600"/>
            <a:ext cx="437515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6273800" y="6410325"/>
            <a:ext cx="3298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BD0FB-B486-4FDD-B7D6-80F38E3E5623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B8B58-55B0-40D9-BA05-3979BB1730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 flipV="1">
            <a:off x="4953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906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65100" y="1371600"/>
            <a:ext cx="95694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58750" y="6391275"/>
            <a:ext cx="9567863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65100" y="1279525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4622800" y="955675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4724400" y="1050925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6898" y="1524000"/>
            <a:ext cx="4376870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190608" y="1524000"/>
            <a:ext cx="4378590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26898" y="2471383"/>
            <a:ext cx="4378452" cy="38184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5200650" y="2471383"/>
            <a:ext cx="4375150" cy="38221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8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88B31-1FCF-4CF0-80A8-154BB63258F9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30200" y="6410325"/>
            <a:ext cx="3879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705350" y="1042988"/>
            <a:ext cx="4953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339550C0-C410-49F9-A01B-7276244879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2E640-C72F-4BD5-BF25-277D692686C3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705350" y="1036638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D7AB0-020F-4637-8EF2-255A4C80B6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white">
          <a:xfrm>
            <a:off x="0" y="0"/>
            <a:ext cx="9906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65100" y="15875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BA0B1-BFB1-43DC-8691-E80682B5EDE0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622800" y="6324600"/>
            <a:ext cx="6604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50B908-D672-4F4B-8784-A2767309A6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65100" y="152400"/>
            <a:ext cx="95694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906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65100" y="609600"/>
            <a:ext cx="29718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65100" y="15240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65100" y="53340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1403350" y="22860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504950" y="323850"/>
            <a:ext cx="4572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61925" y="6388100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914400"/>
            <a:ext cx="255905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12750" y="1981201"/>
            <a:ext cx="255905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384550" y="685800"/>
            <a:ext cx="6108700" cy="5410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1485900" y="312738"/>
            <a:ext cx="4953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37635DE6-314E-4543-B6C1-928A2E7DE5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7" name="Дата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497F3-19FD-4A56-B006-C17C4860E933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27025" y="6410325"/>
            <a:ext cx="3665538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165100" y="53340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65100" y="152400"/>
            <a:ext cx="95694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65100" y="609600"/>
            <a:ext cx="29718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Овал 12"/>
          <p:cNvSpPr/>
          <p:nvPr/>
        </p:nvSpPr>
        <p:spPr>
          <a:xfrm>
            <a:off x="1403350" y="22860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504950" y="323850"/>
            <a:ext cx="4572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61925" y="6388100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0406" y="5029200"/>
            <a:ext cx="635635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250406" y="609600"/>
            <a:ext cx="635635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2750" y="990600"/>
            <a:ext cx="26416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1485900" y="312738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D1BB6-3B10-418C-AB8E-6B9BD4A514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7" name="Дата 4"/>
          <p:cNvSpPr>
            <a:spLocks noGrp="1"/>
          </p:cNvSpPr>
          <p:nvPr>
            <p:ph type="dt" sz="half" idx="11"/>
          </p:nvPr>
        </p:nvSpPr>
        <p:spPr>
          <a:xfrm>
            <a:off x="6270625" y="6405563"/>
            <a:ext cx="3298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DFFF7-4F16-42FE-81AA-A35676FB0992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27025" y="6410325"/>
            <a:ext cx="388302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906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61925" y="6388100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273800" y="6405563"/>
            <a:ext cx="3298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C4E01C2-9D01-4C9D-B068-B982B7950264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30200" y="6410325"/>
            <a:ext cx="387985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65100" y="1276350"/>
            <a:ext cx="95694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22800" y="955675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4724400" y="1050925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705350" y="1039813"/>
            <a:ext cx="4953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835C4FB-1906-4F47-AE11-21147E90AC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8" name="Заголовок 21"/>
          <p:cNvSpPr>
            <a:spLocks noGrp="1"/>
          </p:cNvSpPr>
          <p:nvPr>
            <p:ph type="title"/>
          </p:nvPr>
        </p:nvSpPr>
        <p:spPr bwMode="auto">
          <a:xfrm>
            <a:off x="327025" y="228600"/>
            <a:ext cx="9245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39" name="Текст 12"/>
          <p:cNvSpPr>
            <a:spLocks noGrp="1"/>
          </p:cNvSpPr>
          <p:nvPr>
            <p:ph type="body" idx="1"/>
          </p:nvPr>
        </p:nvSpPr>
        <p:spPr bwMode="auto">
          <a:xfrm>
            <a:off x="327025" y="1524000"/>
            <a:ext cx="92456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rbookshop.ru/20465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9.xml"/><Relationship Id="rId7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423988" y="333375"/>
            <a:ext cx="6838950" cy="6492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solidFill>
                  <a:schemeClr val="tx2"/>
                </a:solidFill>
                <a:latin typeface="Times New Roman" pitchFamily="18" charset="0"/>
              </a:rPr>
              <a:t>Кафедра информатики и информационных таможенных технологий 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557338"/>
            <a:ext cx="8286778" cy="1295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800" b="1" dirty="0">
                <a:solidFill>
                  <a:srgbClr val="660033"/>
                </a:solidFill>
              </a:rPr>
              <a:t>Дисциплина «Информатика»</a:t>
            </a:r>
            <a:br>
              <a:rPr lang="ru-RU" sz="3800" b="1" dirty="0">
                <a:solidFill>
                  <a:srgbClr val="660033"/>
                </a:solidFill>
              </a:rPr>
            </a:br>
            <a:r>
              <a:rPr lang="ru-RU" sz="2100" b="1" dirty="0">
                <a:solidFill>
                  <a:srgbClr val="660033"/>
                </a:solidFill>
              </a:rPr>
              <a:t>Лекция 1</a:t>
            </a:r>
            <a:endParaRPr lang="ru-RU" sz="1400" b="1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560388" y="3213100"/>
            <a:ext cx="7250132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996633"/>
                </a:solidFill>
              </a:rPr>
              <a:t>Раздел 1: Общая характеристика процессов обработки информации</a:t>
            </a:r>
          </a:p>
          <a:p>
            <a:r>
              <a:rPr lang="ru-RU" b="1" dirty="0">
                <a:solidFill>
                  <a:srgbClr val="996633"/>
                </a:solidFill>
              </a:rPr>
              <a:t>Тема 1.1: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Основные понятия и методы теории информатики и кодирования</a:t>
            </a:r>
          </a:p>
          <a:p>
            <a:endParaRPr lang="ru-RU" b="1" dirty="0">
              <a:solidFill>
                <a:srgbClr val="996633"/>
              </a:solidFill>
            </a:endParaRPr>
          </a:p>
          <a:p>
            <a:r>
              <a:rPr lang="ru-RU" b="1" dirty="0">
                <a:solidFill>
                  <a:srgbClr val="996633"/>
                </a:solidFill>
                <a:latin typeface="Arial" pitchFamily="34" charset="0"/>
                <a:cs typeface="Arial" pitchFamily="34" charset="0"/>
              </a:rPr>
              <a:t>Направление</a:t>
            </a:r>
            <a:r>
              <a:rPr lang="ru-RU" dirty="0">
                <a:solidFill>
                  <a:srgbClr val="996633"/>
                </a:solidFill>
                <a:latin typeface="Arial" pitchFamily="34" charset="0"/>
                <a:cs typeface="Arial" pitchFamily="34" charset="0"/>
              </a:rPr>
              <a:t> подготовки: Таможенное дело</a:t>
            </a:r>
            <a:endParaRPr lang="ru-RU" b="1" dirty="0">
              <a:solidFill>
                <a:srgbClr val="996633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b="1" dirty="0">
                <a:solidFill>
                  <a:srgbClr val="996633"/>
                </a:solidFill>
                <a:latin typeface="Arial" pitchFamily="34" charset="0"/>
                <a:cs typeface="Arial" pitchFamily="34" charset="0"/>
              </a:rPr>
              <a:t>Квалификация</a:t>
            </a:r>
            <a:r>
              <a:rPr lang="ru-RU" dirty="0">
                <a:solidFill>
                  <a:srgbClr val="996633"/>
                </a:solidFill>
                <a:latin typeface="Arial" pitchFamily="34" charset="0"/>
                <a:cs typeface="Arial" pitchFamily="34" charset="0"/>
              </a:rPr>
              <a:t> выпускника «Специалист»</a:t>
            </a:r>
            <a:endParaRPr lang="ru-RU" b="1" dirty="0">
              <a:solidFill>
                <a:srgbClr val="996633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201025" cy="577850"/>
          </a:xfrm>
        </p:spPr>
        <p:txBody>
          <a:bodyPr/>
          <a:lstStyle/>
          <a:p>
            <a:r>
              <a:rPr lang="ru-RU" sz="2800">
                <a:solidFill>
                  <a:schemeClr val="bg1"/>
                </a:solidFill>
              </a:rPr>
              <a:t>Понятия и термины информатики</a:t>
            </a: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381000" y="1214438"/>
            <a:ext cx="9144000" cy="5016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ru-RU" sz="2000" b="1" i="1" dirty="0">
                <a:solidFill>
                  <a:srgbClr val="FF0000"/>
                </a:solidFill>
              </a:rPr>
              <a:t>Программные средства </a:t>
            </a:r>
            <a:r>
              <a:rPr lang="ru-RU" sz="2000" b="1" i="1" dirty="0">
                <a:solidFill>
                  <a:schemeClr val="accent3">
                    <a:lumMod val="75000"/>
                  </a:schemeClr>
                </a:solidFill>
              </a:rPr>
              <a:t>– это раздел, в котором рассматриваются программы, как системные, так и прикладные, используемые в различных областях деятельности.</a:t>
            </a:r>
          </a:p>
          <a:p>
            <a:pPr>
              <a:tabLst>
                <a:tab pos="457200" algn="l"/>
              </a:tabLst>
              <a:defRPr/>
            </a:pPr>
            <a:endParaRPr lang="ru-RU" sz="2000" b="1" i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tabLst>
                <a:tab pos="457200" algn="l"/>
              </a:tabLst>
              <a:defRPr/>
            </a:pPr>
            <a:r>
              <a:rPr lang="ru-RU" sz="2000" b="1" i="1" dirty="0">
                <a:solidFill>
                  <a:srgbClr val="FF0000"/>
                </a:solidFill>
              </a:rPr>
              <a:t>Алгоритмические средства</a:t>
            </a:r>
            <a:r>
              <a:rPr lang="ru-RU" sz="2000" b="1" i="1" dirty="0">
                <a:solidFill>
                  <a:schemeClr val="accent3">
                    <a:lumMod val="75000"/>
                  </a:schemeClr>
                </a:solidFill>
              </a:rPr>
              <a:t> – это раздел, в котором рассматриваются понятия модели, алгоритма и технологии его создания, понятия языка программирования и технологии программирования, приводится пример современного языка программирования </a:t>
            </a:r>
            <a:r>
              <a:rPr lang="en-US" sz="2000" b="1" i="1" dirty="0">
                <a:solidFill>
                  <a:schemeClr val="accent3">
                    <a:lumMod val="75000"/>
                  </a:schemeClr>
                </a:solidFill>
              </a:rPr>
              <a:t>VBA</a:t>
            </a:r>
            <a:r>
              <a:rPr lang="ru-RU" sz="2000" b="1" i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>
              <a:tabLst>
                <a:tab pos="457200" algn="l"/>
              </a:tabLst>
              <a:defRPr/>
            </a:pPr>
            <a:endParaRPr lang="ru-RU" sz="2000" b="1" i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tabLst>
                <a:tab pos="457200" algn="l"/>
              </a:tabLst>
              <a:defRPr/>
            </a:pPr>
            <a:r>
              <a:rPr lang="ru-RU" sz="2000" b="1" i="1" dirty="0">
                <a:solidFill>
                  <a:schemeClr val="accent3">
                    <a:lumMod val="75000"/>
                  </a:schemeClr>
                </a:solidFill>
              </a:rPr>
              <a:t>Для получения целостного представления о дисциплине определены базовые понятия, связанные с тремя вышеуказанными направлениями информатики, представлены офисные технологии (текстовый процессор, электронная таблица, система управления базами данных) и элементы программирования на языке высокого уровня </a:t>
            </a:r>
            <a:r>
              <a:rPr lang="en-US" sz="2000" b="1" i="1" dirty="0">
                <a:solidFill>
                  <a:schemeClr val="accent3">
                    <a:lumMod val="75000"/>
                  </a:schemeClr>
                </a:solidFill>
              </a:rPr>
              <a:t>VBA</a:t>
            </a:r>
            <a:r>
              <a:rPr lang="ru-RU" sz="2000" b="1" i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4295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85750"/>
            <a:ext cx="8201025" cy="500063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Понятия и термины информатики</a:t>
            </a:r>
            <a:endParaRPr lang="ru-RU" sz="2800" dirty="0">
              <a:solidFill>
                <a:schemeClr val="accent3">
                  <a:shade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201025" cy="577850"/>
          </a:xfrm>
        </p:spPr>
        <p:txBody>
          <a:bodyPr/>
          <a:lstStyle/>
          <a:p>
            <a:r>
              <a:rPr lang="ru-RU" sz="2800">
                <a:solidFill>
                  <a:schemeClr val="bg1"/>
                </a:solidFill>
              </a:rPr>
              <a:t>Понятия и термины информатики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09563" y="928688"/>
            <a:ext cx="9215437" cy="535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  <a:defRPr/>
            </a:pPr>
            <a:r>
              <a:rPr lang="ru-RU" sz="1900" b="1" i="1" dirty="0">
                <a:solidFill>
                  <a:schemeClr val="bg2">
                    <a:lumMod val="50000"/>
                  </a:schemeClr>
                </a:solidFill>
              </a:rPr>
              <a:t>Развитие информатики привело к возникновению и широкому внедрению новых информационных технологий (НИТ) в различные области человеческой деятельности.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sz="1900" b="1" i="1" dirty="0">
                <a:solidFill>
                  <a:schemeClr val="bg2">
                    <a:lumMod val="50000"/>
                  </a:schemeClr>
                </a:solidFill>
              </a:rPr>
              <a:t>Информационная технология – процесс, использующий совокупность средств и методов сбора, обработки и передачи данных (первичной информации) для получения информации нового качества о состоянии объекта, процесса или явления (информационного продукта).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sz="1900" b="1" i="1" dirty="0">
                <a:solidFill>
                  <a:schemeClr val="bg2">
                    <a:lumMod val="50000"/>
                  </a:schemeClr>
                </a:solidFill>
              </a:rPr>
              <a:t>Новая информационная технология – это информационная технология, использующая компьютеры и телекоммуникационные средства.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sz="1900" b="1" i="1" dirty="0">
                <a:solidFill>
                  <a:schemeClr val="bg2">
                    <a:lumMod val="50000"/>
                  </a:schemeClr>
                </a:solidFill>
              </a:rPr>
              <a:t>Развитие информационных технологий начиналось с наскальной живописи, далее появилась "бумажная технология" (книгопечатание), затем радиовещание, кино, телевидение и, наконец, компьютеры открыли новую эру — компьютерных или новых информационных технологий.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sz="1900" b="1" i="1" dirty="0">
                <a:solidFill>
                  <a:schemeClr val="bg2">
                    <a:lumMod val="50000"/>
                  </a:schemeClr>
                </a:solidFill>
              </a:rPr>
              <a:t>Можно выделить два направления НИТ: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sz="1900" b="1" i="1" dirty="0">
                <a:solidFill>
                  <a:schemeClr val="bg2">
                    <a:lumMod val="50000"/>
                  </a:schemeClr>
                </a:solidFill>
              </a:rPr>
              <a:t>общего назначения (используются в любой области),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sz="1900" b="1" i="1" dirty="0">
                <a:solidFill>
                  <a:schemeClr val="bg2">
                    <a:lumMod val="50000"/>
                  </a:schemeClr>
                </a:solidFill>
              </a:rPr>
              <a:t>узкоспециализированные (связаны со спецификой работы).</a:t>
            </a:r>
          </a:p>
        </p:txBody>
      </p:sp>
      <p:sp>
        <p:nvSpPr>
          <p:cNvPr id="60460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85750"/>
            <a:ext cx="8201025" cy="500063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Понятия и термины информатики</a:t>
            </a:r>
            <a:endParaRPr lang="ru-RU" sz="2800" dirty="0">
              <a:solidFill>
                <a:schemeClr val="accent3">
                  <a:shade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201025" cy="577850"/>
          </a:xfrm>
        </p:spPr>
        <p:txBody>
          <a:bodyPr/>
          <a:lstStyle/>
          <a:p>
            <a:r>
              <a:rPr lang="ru-RU" sz="2800">
                <a:solidFill>
                  <a:schemeClr val="bg1"/>
                </a:solidFill>
              </a:rPr>
              <a:t>Понятия и термины информатики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38125" y="785813"/>
            <a:ext cx="9358313" cy="5632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  <a:defRPr/>
            </a:pPr>
            <a:r>
              <a:rPr lang="ru-RU" sz="2000" b="1" i="1" dirty="0">
                <a:solidFill>
                  <a:schemeClr val="bg2">
                    <a:lumMod val="50000"/>
                  </a:schemeClr>
                </a:solidFill>
              </a:rPr>
              <a:t>Среди НИТ общего назначения наиболее широко используются:</a:t>
            </a:r>
          </a:p>
          <a:p>
            <a:pPr>
              <a:buFont typeface="Wingdings" pitchFamily="2" charset="2"/>
              <a:buChar char="ü"/>
              <a:tabLst>
                <a:tab pos="457200" algn="l"/>
              </a:tabLst>
              <a:defRPr/>
            </a:pPr>
            <a:r>
              <a:rPr lang="ru-RU" sz="2000" b="1" i="1" dirty="0">
                <a:solidFill>
                  <a:schemeClr val="bg2">
                    <a:lumMod val="50000"/>
                  </a:schemeClr>
                </a:solidFill>
              </a:rPr>
              <a:t>офисные технологии ,</a:t>
            </a:r>
          </a:p>
          <a:p>
            <a:pPr>
              <a:buFont typeface="Wingdings" pitchFamily="2" charset="2"/>
              <a:buChar char="ü"/>
              <a:tabLst>
                <a:tab pos="457200" algn="l"/>
              </a:tabLst>
              <a:defRPr/>
            </a:pPr>
            <a:r>
              <a:rPr lang="ru-RU" sz="2000" b="1" i="1" dirty="0">
                <a:solidFill>
                  <a:schemeClr val="bg2">
                    <a:lumMod val="50000"/>
                  </a:schemeClr>
                </a:solidFill>
              </a:rPr>
              <a:t>мультимедиа-технология,</a:t>
            </a:r>
          </a:p>
          <a:p>
            <a:pPr>
              <a:buFont typeface="Wingdings" pitchFamily="2" charset="2"/>
              <a:buChar char="ü"/>
              <a:tabLst>
                <a:tab pos="457200" algn="l"/>
              </a:tabLst>
              <a:defRPr/>
            </a:pPr>
            <a:r>
              <a:rPr lang="ru-RU" sz="2000" b="1" i="1" dirty="0">
                <a:solidFill>
                  <a:schemeClr val="bg2">
                    <a:lumMod val="50000"/>
                  </a:schemeClr>
                </a:solidFill>
              </a:rPr>
              <a:t>интернет-технология,</a:t>
            </a:r>
          </a:p>
          <a:p>
            <a:pPr>
              <a:buFont typeface="Wingdings" pitchFamily="2" charset="2"/>
              <a:buChar char="ü"/>
              <a:tabLst>
                <a:tab pos="457200" algn="l"/>
              </a:tabLst>
              <a:defRPr/>
            </a:pPr>
            <a:r>
              <a:rPr lang="ru-RU" sz="2000" b="1" i="1" dirty="0">
                <a:solidFill>
                  <a:schemeClr val="bg2">
                    <a:lumMod val="50000"/>
                  </a:schemeClr>
                </a:solidFill>
              </a:rPr>
              <a:t>технология презентаций, </a:t>
            </a:r>
          </a:p>
          <a:p>
            <a:pPr>
              <a:buFont typeface="Wingdings" pitchFamily="2" charset="2"/>
              <a:buChar char="ü"/>
              <a:tabLst>
                <a:tab pos="457200" algn="l"/>
              </a:tabLst>
              <a:defRPr/>
            </a:pPr>
            <a:r>
              <a:rPr lang="ru-RU" sz="2000" b="1" i="1" dirty="0">
                <a:solidFill>
                  <a:schemeClr val="bg2">
                    <a:lumMod val="50000"/>
                  </a:schemeClr>
                </a:solidFill>
              </a:rPr>
              <a:t>технология экспертных систем.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sz="2000" b="1" i="1" dirty="0">
                <a:solidFill>
                  <a:schemeClr val="bg2">
                    <a:lumMod val="50000"/>
                  </a:schemeClr>
                </a:solidFill>
              </a:rPr>
              <a:t>Специализированные  НИТ, как правило, предназначены для обработки данных в определенной области знания, в том числе и в деятельности таможенных органов используются информационные таможенные технологии (ИТТ).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sz="2000" b="1" i="1" dirty="0">
                <a:solidFill>
                  <a:schemeClr val="bg2">
                    <a:lumMod val="50000"/>
                  </a:schemeClr>
                </a:solidFill>
              </a:rPr>
              <a:t>В настоящее время осуществление таможенной деятельности на любом уровне исполнения проводится с максимальным использованием ЭВМ с преобладанием персональных компьютеров. На базе персональных компьютеров внедрены в эксплуатацию таможенных органов России автоматизированные рабочие места (АРМ) таможенного инспектора, таможенных платежей, валютного контроля, статистики, борьбы с контрабандой и др. Теперь они называются КПС — комплекс программных средств.</a:t>
            </a:r>
          </a:p>
        </p:txBody>
      </p:sp>
      <p:sp>
        <p:nvSpPr>
          <p:cNvPr id="55302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Hom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ru-RU" sz="1200"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85750"/>
            <a:ext cx="8201025" cy="500063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Понятия и термины информатики</a:t>
            </a:r>
            <a:endParaRPr lang="ru-RU" sz="2800" dirty="0">
              <a:solidFill>
                <a:schemeClr val="accent3">
                  <a:shade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6785" y="260350"/>
            <a:ext cx="7034239" cy="4540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Понятие информации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66688" y="714375"/>
            <a:ext cx="9572625" cy="6001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  <a:defRPr/>
            </a:pPr>
            <a:r>
              <a:rPr lang="ru-RU" sz="2400" b="1" i="1" dirty="0">
                <a:solidFill>
                  <a:schemeClr val="accent3">
                    <a:lumMod val="75000"/>
                  </a:schemeClr>
                </a:solidFill>
              </a:rPr>
              <a:t>Слово информация произошло от латинского слова </a:t>
            </a:r>
            <a:r>
              <a:rPr lang="en-US" sz="2400" b="1" i="1" dirty="0" err="1">
                <a:solidFill>
                  <a:schemeClr val="accent3">
                    <a:lumMod val="75000"/>
                  </a:schemeClr>
                </a:solidFill>
              </a:rPr>
              <a:t>informatio</a:t>
            </a:r>
            <a:r>
              <a:rPr lang="ru-RU" sz="2400" b="1" i="1" dirty="0">
                <a:solidFill>
                  <a:schemeClr val="accent3">
                    <a:lumMod val="75000"/>
                  </a:schemeClr>
                </a:solidFill>
              </a:rPr>
              <a:t>, что означает разъяснение, изложение.</a:t>
            </a:r>
          </a:p>
          <a:p>
            <a:pPr algn="ctr">
              <a:tabLst>
                <a:tab pos="457200" algn="l"/>
              </a:tabLst>
              <a:defRPr/>
            </a:pPr>
            <a:endParaRPr lang="ru-RU" sz="2400" b="1" i="1" dirty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tabLst>
                <a:tab pos="457200" algn="l"/>
              </a:tabLst>
              <a:defRPr/>
            </a:pPr>
            <a:r>
              <a:rPr lang="ru-RU" sz="2400" b="1" i="1" dirty="0">
                <a:solidFill>
                  <a:srgbClr val="0070C0"/>
                </a:solidFill>
              </a:rPr>
              <a:t>Понятие «информация», используется многими научными дисциплинами, имеет большое количество разнообразных свойств, но каждая дисциплина обращает внимание на те свойства информации, которые ей наиболее важны. </a:t>
            </a:r>
          </a:p>
          <a:p>
            <a:pPr algn="ctr">
              <a:tabLst>
                <a:tab pos="457200" algn="l"/>
              </a:tabLst>
              <a:defRPr/>
            </a:pPr>
            <a:endParaRPr lang="ru-RU" sz="2400" b="1" i="1" dirty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tabLst>
                <a:tab pos="457200" algn="l"/>
              </a:tabLst>
              <a:defRPr/>
            </a:pPr>
            <a:r>
              <a:rPr lang="ru-RU" sz="2400" b="1" i="1" dirty="0">
                <a:solidFill>
                  <a:schemeClr val="bg2">
                    <a:lumMod val="50000"/>
                  </a:schemeClr>
                </a:solidFill>
              </a:rPr>
              <a:t>В рамках нашего рассмотрения наиболее важными являются такие свойства, как полнота, достоверность, адекватность, доступность, актуальность. 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sz="2400" b="1" i="1" dirty="0">
                <a:solidFill>
                  <a:srgbClr val="FF0000"/>
                </a:solidFill>
              </a:rPr>
              <a:t>В более широком смысле, информация – сведения об объектах, процессах, которые уменьшают имеющуюся в знаниях о них степень неопределенности или неполноты (вероятностный подход, Клод Шеннон).</a:t>
            </a:r>
          </a:p>
          <a:p>
            <a:pPr algn="ctr">
              <a:tabLst>
                <a:tab pos="457200" algn="l"/>
              </a:tabLst>
              <a:defRPr/>
            </a:pPr>
            <a:endParaRPr lang="ru-RU" sz="2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32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6786" y="214313"/>
            <a:ext cx="7343802" cy="50004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Понятие информации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80968" y="3357562"/>
            <a:ext cx="9001188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tabLst>
                <a:tab pos="457200" algn="l"/>
              </a:tabLst>
              <a:defRPr/>
            </a:pPr>
            <a:r>
              <a:rPr lang="ru-RU" sz="2400" b="1" i="1" dirty="0">
                <a:solidFill>
                  <a:schemeClr val="bg2">
                    <a:lumMod val="50000"/>
                  </a:schemeClr>
                </a:solidFill>
              </a:rPr>
              <a:t>Существует количественная характеристика информации — числовая величина, отражающая ту степень неопределенности (неполноту знаний), которая исчезает после получения информационного сообщения. Эту меру неопределенности в теории информации называют энтропией (от греч. </a:t>
            </a:r>
            <a:r>
              <a:rPr lang="ru-RU" sz="2400" b="1" i="1" dirty="0" err="1">
                <a:solidFill>
                  <a:schemeClr val="bg2">
                    <a:lumMod val="50000"/>
                  </a:schemeClr>
                </a:solidFill>
              </a:rPr>
              <a:t>ἐντροπία </a:t>
            </a:r>
            <a:r>
              <a:rPr lang="ru-RU" sz="2400" b="1" i="1" dirty="0">
                <a:solidFill>
                  <a:schemeClr val="bg2">
                    <a:lumMod val="50000"/>
                  </a:schemeClr>
                </a:solidFill>
              </a:rPr>
              <a:t>— поворот, превращение, в данном случае, возможность разных исходов).</a:t>
            </a:r>
          </a:p>
        </p:txBody>
      </p:sp>
      <p:sp>
        <p:nvSpPr>
          <p:cNvPr id="5734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09530" y="785794"/>
            <a:ext cx="9215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57200" algn="l"/>
              </a:tabLst>
              <a:defRPr/>
            </a:pPr>
            <a:r>
              <a:rPr lang="ru-RU" sz="2400" b="1" i="1" dirty="0">
                <a:solidFill>
                  <a:srgbClr val="FF0000"/>
                </a:solidFill>
              </a:rPr>
              <a:t>В более узком смысле, вполне достаточном для данного курса, информация – это отображение реального мира с помощью сведений (сообщений).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sz="2400" b="1" i="1" dirty="0">
                <a:solidFill>
                  <a:srgbClr val="FF0000"/>
                </a:solidFill>
              </a:rPr>
              <a:t>Сообщение – это форма представления информации в виде текста, речи, изображений, цифровых данных, графиков, таблиц и т.д.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6786" y="214313"/>
            <a:ext cx="7343802" cy="50004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Понятие информации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714356"/>
            <a:ext cx="9667908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tabLst>
                <a:tab pos="457200" algn="l"/>
              </a:tabLst>
              <a:defRPr/>
            </a:pPr>
            <a:r>
              <a:rPr lang="ru-RU" sz="2400" b="1" i="1" dirty="0">
                <a:solidFill>
                  <a:schemeClr val="bg2">
                    <a:lumMod val="50000"/>
                  </a:schemeClr>
                </a:solidFill>
              </a:rPr>
              <a:t>Можно сказать, что информация — это сведения об объектах и явлениях окружающей среды. Например, </a:t>
            </a:r>
            <a:r>
              <a:rPr lang="ru-RU" sz="2400" b="1" i="1" dirty="0">
                <a:solidFill>
                  <a:schemeClr val="accent1"/>
                </a:solidFill>
              </a:rPr>
              <a:t>экономическая информация </a:t>
            </a:r>
            <a:r>
              <a:rPr lang="ru-RU" sz="2400" b="1" i="1" dirty="0">
                <a:solidFill>
                  <a:schemeClr val="bg2">
                    <a:lumMod val="50000"/>
                  </a:schemeClr>
                </a:solidFill>
              </a:rPr>
              <a:t>— это совокупность сведений, отражающих социально-экономические процессы, </a:t>
            </a:r>
            <a:r>
              <a:rPr lang="ru-RU" sz="2400" b="1" i="1" dirty="0">
                <a:solidFill>
                  <a:schemeClr val="accent1"/>
                </a:solidFill>
              </a:rPr>
              <a:t>таможенная информация </a:t>
            </a:r>
            <a:r>
              <a:rPr lang="ru-RU" sz="2400" b="1" i="1" dirty="0">
                <a:solidFill>
                  <a:schemeClr val="bg2">
                    <a:lumMod val="50000"/>
                  </a:schemeClr>
                </a:solidFill>
              </a:rPr>
              <a:t>— это совокупность сведений, отражающих таможенную политику (таможенный контроль и регулирование товарообмена) на таможенной территории Российской Федерации, </a:t>
            </a:r>
            <a:r>
              <a:rPr lang="ru-RU" sz="2400" b="1" i="1" dirty="0">
                <a:solidFill>
                  <a:schemeClr val="accent1"/>
                </a:solidFill>
              </a:rPr>
              <a:t>правовая информация </a:t>
            </a:r>
            <a:r>
              <a:rPr lang="ru-RU" sz="2400" b="1" i="1" dirty="0">
                <a:solidFill>
                  <a:schemeClr val="bg2">
                    <a:lumMod val="50000"/>
                  </a:schemeClr>
                </a:solidFill>
              </a:rPr>
              <a:t>— это совокупность сведений, отражающих социально-правовые процессы и т.д.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sz="2400" b="1" i="1" dirty="0">
                <a:solidFill>
                  <a:schemeClr val="bg2">
                    <a:lumMod val="50000"/>
                  </a:schemeClr>
                </a:solidFill>
              </a:rPr>
              <a:t>Наряду с термином «информация» в информатике используется понятие «данные». Понятие «информация» шире понятия «данные». Данные – это отрывочные, иногда не связанные между собой сведения.   С помощью данных проводятся исследования в различных областях.</a:t>
            </a:r>
          </a:p>
        </p:txBody>
      </p:sp>
      <p:sp>
        <p:nvSpPr>
          <p:cNvPr id="5734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201025" cy="577850"/>
          </a:xfrm>
        </p:spPr>
        <p:txBody>
          <a:bodyPr/>
          <a:lstStyle/>
          <a:p>
            <a:r>
              <a:rPr lang="ru-RU" sz="2800">
                <a:solidFill>
                  <a:schemeClr val="bg1"/>
                </a:solidFill>
              </a:rPr>
              <a:t>Понятие информации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38125" y="857250"/>
            <a:ext cx="9429750" cy="5648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 algn="ctr">
              <a:tabLst>
                <a:tab pos="457200" algn="l"/>
              </a:tabLst>
            </a:pPr>
            <a:r>
              <a:rPr lang="ru-RU" sz="1900" b="1" i="1"/>
              <a:t>В технологическом процессе обработки данных можно выделить 4 этапа:</a:t>
            </a:r>
          </a:p>
          <a:p>
            <a:pPr marL="228600" indent="-228600">
              <a:buFontTx/>
              <a:buAutoNum type="arabicPeriod"/>
              <a:tabLst>
                <a:tab pos="457200" algn="l"/>
              </a:tabLst>
            </a:pPr>
            <a:r>
              <a:rPr lang="ru-RU" sz="1900" b="1" i="1">
                <a:solidFill>
                  <a:srgbClr val="CC0066"/>
                </a:solidFill>
              </a:rPr>
              <a:t>Формирование первичных данных — первичные сообщения о хозяйственных операциях, документы, содержащие нормативные и юридические акты, результаты экспериментов, например, параметры новой модели самолета или автомобиля  и т.д.</a:t>
            </a:r>
          </a:p>
          <a:p>
            <a:pPr marL="228600" indent="-228600">
              <a:buFontTx/>
              <a:buAutoNum type="arabicPeriod"/>
              <a:tabLst>
                <a:tab pos="457200" algn="l"/>
              </a:tabLst>
            </a:pPr>
            <a:r>
              <a:rPr lang="ru-RU" sz="1900" b="1" i="1">
                <a:solidFill>
                  <a:srgbClr val="669900"/>
                </a:solidFill>
              </a:rPr>
              <a:t>Накопление и систематизация данных, т.е. организация такого размещения данных, которое обеспечило бы быстрый поиск и отбор нужных сведений, методическое обновление данных, защиту от искажений и т.д.</a:t>
            </a:r>
          </a:p>
          <a:p>
            <a:pPr marL="228600" indent="-228600">
              <a:buFontTx/>
              <a:buAutoNum type="arabicPeriod"/>
              <a:tabLst>
                <a:tab pos="457200" algn="l"/>
              </a:tabLst>
            </a:pPr>
            <a:r>
              <a:rPr lang="ru-RU" sz="1900" b="1" i="1">
                <a:solidFill>
                  <a:schemeClr val="accent2"/>
                </a:solidFill>
              </a:rPr>
              <a:t>Обработка данных — процессы, в результате которых на основе ранее накопленных данных формируются новые виды данных — обобщающие, аналитические, рекомендательные, прогнозные и т.д. Эти данные вторичной обработки могут быть подвергнуты следующей обработке и могут дать более глубокие, точные обобщения.</a:t>
            </a:r>
          </a:p>
          <a:p>
            <a:pPr marL="228600" indent="-228600">
              <a:buFontTx/>
              <a:buAutoNum type="arabicPeriod"/>
              <a:tabLst>
                <a:tab pos="457200" algn="l"/>
              </a:tabLst>
            </a:pPr>
            <a:r>
              <a:rPr lang="ru-RU" sz="1900" b="1" i="1">
                <a:solidFill>
                  <a:srgbClr val="969696"/>
                </a:solidFill>
              </a:rPr>
              <a:t>Отображение данных — представление данных в форме, удобной для человека. Это  вывод на печать, графические изображения (иллюстрации, графики, диаграммы и т.д.), звук и т.д.</a:t>
            </a:r>
            <a:r>
              <a:rPr lang="ru-RU" sz="1900" b="1" i="1">
                <a:solidFill>
                  <a:srgbClr val="669900"/>
                </a:solidFill>
              </a:rPr>
              <a:t> </a:t>
            </a:r>
          </a:p>
        </p:txBody>
      </p:sp>
      <p:sp>
        <p:nvSpPr>
          <p:cNvPr id="583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85750"/>
            <a:ext cx="8201025" cy="500063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Понятие информации</a:t>
            </a: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201025" cy="577850"/>
          </a:xfrm>
        </p:spPr>
        <p:txBody>
          <a:bodyPr/>
          <a:lstStyle/>
          <a:p>
            <a:r>
              <a:rPr lang="ru-RU" sz="2800">
                <a:solidFill>
                  <a:schemeClr val="bg1"/>
                </a:solidFill>
              </a:rPr>
              <a:t>Понятие информации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38125" y="714375"/>
            <a:ext cx="9429750" cy="163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28600" indent="-228600" algn="ctr">
              <a:tabLst>
                <a:tab pos="457200" algn="l"/>
              </a:tabLst>
              <a:defRPr/>
            </a:pPr>
            <a:r>
              <a:rPr lang="ru-RU" sz="2000" b="1" i="1" dirty="0">
                <a:solidFill>
                  <a:schemeClr val="bg2">
                    <a:lumMod val="50000"/>
                  </a:schemeClr>
                </a:solidFill>
              </a:rPr>
              <a:t>Данные характеризуются своим типом и множеством операций над ними. Данные в компьютере условно делятся на простые и сложные или составные. </a:t>
            </a:r>
          </a:p>
          <a:p>
            <a:pPr marL="228600" indent="-228600" algn="ctr">
              <a:tabLst>
                <a:tab pos="457200" algn="l"/>
              </a:tabLst>
              <a:defRPr/>
            </a:pPr>
            <a:r>
              <a:rPr lang="ru-RU" sz="2000" b="1" i="1" dirty="0">
                <a:solidFill>
                  <a:schemeClr val="bg2">
                    <a:lumMod val="50000"/>
                  </a:schemeClr>
                </a:solidFill>
              </a:rPr>
              <a:t>Примеры простых данных, которые может обрабатывать компьютер, представлены в таблице.</a:t>
            </a:r>
          </a:p>
        </p:txBody>
      </p:sp>
      <p:graphicFrame>
        <p:nvGraphicFramePr>
          <p:cNvPr id="61587" name="Group 147"/>
          <p:cNvGraphicFramePr>
            <a:graphicFrameLocks noGrp="1"/>
          </p:cNvGraphicFramePr>
          <p:nvPr/>
        </p:nvGraphicFramePr>
        <p:xfrm>
          <a:off x="381000" y="2370138"/>
          <a:ext cx="9144064" cy="3303675"/>
        </p:xfrm>
        <a:graphic>
          <a:graphicData uri="http://schemas.openxmlformats.org/drawingml/2006/table">
            <a:tbl>
              <a:tblPr/>
              <a:tblGrid>
                <a:gridCol w="335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6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Типы данных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Операции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Числа (числовые данные)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Все арифметические операции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Тексты (символьные данные)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Замещение, вставка, удаление символов, сравнение, конкатенация строк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Логические (бинарные) данные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Все логические операции (конъюнкция, дизъюнкция, отрицание и др.)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Изображения: рисунки, графика, анимация (графические данные)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Операции над пикселями, из которых состоит изображение: яркость, цвет, контрастность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Видео данные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Удаление фрагмента, вставка фрагмента, работа с кадрами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Аудио данные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Усиление, уменьшение, удаление фрагмента, вставка фрагмента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588" name="Text Box 148"/>
          <p:cNvSpPr txBox="1">
            <a:spLocks noChangeArrowheads="1"/>
          </p:cNvSpPr>
          <p:nvPr/>
        </p:nvSpPr>
        <p:spPr bwMode="auto">
          <a:xfrm>
            <a:off x="238125" y="5786438"/>
            <a:ext cx="9358313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sz="1600" b="1" i="1" dirty="0">
                <a:solidFill>
                  <a:schemeClr val="bg2">
                    <a:lumMod val="50000"/>
                  </a:schemeClr>
                </a:solidFill>
              </a:rPr>
              <a:t>К сложным данным относятся: массивы и списки, которые содержат однотипные значения, структуры, записи, таблицы, содержащие значения разного типа.</a:t>
            </a:r>
          </a:p>
        </p:txBody>
      </p:sp>
      <p:sp>
        <p:nvSpPr>
          <p:cNvPr id="61589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Hom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ru-RU" sz="1200">
              <a:latin typeface="Times New Roman" pitchFamily="18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1238224" y="285750"/>
            <a:ext cx="6962801" cy="500063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Понятие информации</a:t>
            </a: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238092" y="785794"/>
            <a:ext cx="9429783" cy="55007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Информация в ЭВМ кодируется в </a:t>
            </a:r>
            <a:r>
              <a:rPr lang="ru-RU" sz="2200" b="1" i="1" dirty="0">
                <a:solidFill>
                  <a:schemeClr val="accent5">
                    <a:lumMod val="75000"/>
                  </a:schemeClr>
                </a:solidFill>
              </a:rPr>
              <a:t>двоичной системе счисления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, в которой любое число представляется комбинацией 0 и 1, что является очень удобным с точки зрения технической реализации (два состояния: есть сигнал или нет сигнала, включено – выключено и т.д.). </a:t>
            </a:r>
          </a:p>
          <a:p>
            <a:pPr algn="ctr"/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Независимо от типа информации, кодируется она в виде элементарных единиц памяти, называемых </a:t>
            </a:r>
            <a:r>
              <a:rPr lang="ru-RU" sz="2200" b="1" i="1" dirty="0">
                <a:solidFill>
                  <a:schemeClr val="accent5">
                    <a:lumMod val="75000"/>
                  </a:schemeClr>
                </a:solidFill>
              </a:rPr>
              <a:t>битами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ru-RU" sz="2200" b="1" i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ru-RU" sz="2200" b="1" i="1" dirty="0">
                <a:solidFill>
                  <a:schemeClr val="accent5">
                    <a:lumMod val="75000"/>
                  </a:schemeClr>
                </a:solidFill>
              </a:rPr>
              <a:t>Бит 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binary digit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bit</a:t>
            </a:r>
            <a:r>
              <a:rPr lang="ru-RU" sz="2200" b="1" i="1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– это двоичный разряд, принимающий значения 0 или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1.</a:t>
            </a:r>
            <a:endParaRPr lang="ru-RU" sz="2200" b="1" i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ru-RU" sz="2200" b="1" i="1" dirty="0">
                <a:solidFill>
                  <a:schemeClr val="accent5">
                    <a:lumMod val="75000"/>
                  </a:schemeClr>
                </a:solidFill>
              </a:rPr>
              <a:t>Байт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byte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) – это единица представления одного символа информации, состоящая из 8-ми </a:t>
            </a:r>
            <a:r>
              <a:rPr lang="ru-RU" sz="2200" b="1" i="1" dirty="0">
                <a:solidFill>
                  <a:schemeClr val="accent5">
                    <a:lumMod val="75000"/>
                  </a:schemeClr>
                </a:solidFill>
              </a:rPr>
              <a:t>бит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 algn="ctr"/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Байт служит также единицей измерения компьютерной информации, но когда счет идет на сотни тысяч и миллионы байт, то используются более крупные единицы, килобайты, мегабайты, гигабайты, терабайты и т.д. </a:t>
            </a:r>
          </a:p>
          <a:p>
            <a:pPr algn="ctr"/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1 Кбайт=1024 байт  (2</a:t>
            </a:r>
            <a:r>
              <a:rPr lang="ru-RU" sz="2200" baseline="30000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), 1 Мбайт=1024 Кбайт  (2</a:t>
            </a:r>
            <a:r>
              <a:rPr lang="ru-RU" sz="2200" baseline="30000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), </a:t>
            </a:r>
          </a:p>
          <a:p>
            <a:pPr algn="ctr"/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1 Гбайт=1024 Мбайт  (2</a:t>
            </a:r>
            <a:r>
              <a:rPr lang="ru-RU" sz="2200" baseline="30000" dirty="0">
                <a:solidFill>
                  <a:schemeClr val="accent5">
                    <a:lumMod val="75000"/>
                  </a:schemeClr>
                </a:solidFill>
              </a:rPr>
              <a:t>30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), 1 Тбайт=1024 Гбайт   (2</a:t>
            </a:r>
            <a:r>
              <a:rPr lang="ru-RU" sz="2200" baseline="30000" dirty="0">
                <a:solidFill>
                  <a:schemeClr val="accent5">
                    <a:lumMod val="75000"/>
                  </a:schemeClr>
                </a:solidFill>
              </a:rPr>
              <a:t>40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) и т.д.</a:t>
            </a:r>
          </a:p>
        </p:txBody>
      </p:sp>
      <p:sp>
        <p:nvSpPr>
          <p:cNvPr id="29699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0968" y="214290"/>
            <a:ext cx="8201025" cy="5254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Представление данных. Кодовые таблицы</a:t>
            </a:r>
          </a:p>
        </p:txBody>
      </p:sp>
      <p:sp>
        <p:nvSpPr>
          <p:cNvPr id="29701" name="Заголовок 7"/>
          <p:cNvSpPr>
            <a:spLocks noGrp="1"/>
          </p:cNvSpPr>
          <p:nvPr>
            <p:ph type="title" idx="4294967295"/>
          </p:nvPr>
        </p:nvSpPr>
        <p:spPr>
          <a:xfrm>
            <a:off x="327025" y="228601"/>
            <a:ext cx="9245600" cy="342879"/>
          </a:xfrm>
        </p:spPr>
        <p:txBody>
          <a:bodyPr/>
          <a:lstStyle/>
          <a:p>
            <a:r>
              <a:rPr lang="ru-RU" sz="2800" dirty="0">
                <a:solidFill>
                  <a:schemeClr val="bg1"/>
                </a:solidFill>
              </a:rPr>
              <a:t>Понятие информации</a:t>
            </a:r>
            <a:endParaRPr lang="ru-RU" dirty="0"/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1034" y="214290"/>
            <a:ext cx="7715304" cy="42862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Представление данных. Кодовые таблицы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09530" y="2571744"/>
            <a:ext cx="9286940" cy="3857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ru-RU" sz="2400" b="1" i="1" dirty="0">
                <a:solidFill>
                  <a:schemeClr val="accent3">
                    <a:lumMod val="75000"/>
                  </a:schemeClr>
                </a:solidFill>
              </a:rPr>
              <a:t>Международным стандартом для персональных компьютеров с 1981 г. принята таблица 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</a:rPr>
              <a:t>ASCII</a:t>
            </a:r>
            <a:r>
              <a:rPr lang="ru-RU" sz="2400" b="1" i="1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</a:rPr>
              <a:t>American Standard Code for Information Interchange</a:t>
            </a:r>
            <a:r>
              <a:rPr lang="ru-RU" sz="2400" b="1" i="1" dirty="0">
                <a:solidFill>
                  <a:schemeClr val="accent3">
                    <a:lumMod val="75000"/>
                  </a:schemeClr>
                </a:solidFill>
              </a:rPr>
              <a:t>), в которой кодируется ровно половина символов от 0 до 127.</a:t>
            </a:r>
          </a:p>
          <a:p>
            <a:pPr algn="ctr">
              <a:defRPr/>
            </a:pPr>
            <a:r>
              <a:rPr lang="ru-RU" sz="2400" b="1" i="1" dirty="0">
                <a:solidFill>
                  <a:schemeClr val="accent3">
                    <a:lumMod val="75000"/>
                  </a:schemeClr>
                </a:solidFill>
              </a:rPr>
              <a:t>Вторая половина не определена американским стандартом и </a:t>
            </a:r>
            <a:r>
              <a:rPr lang="ru-RU" sz="2000" b="1" i="1" dirty="0">
                <a:solidFill>
                  <a:schemeClr val="accent3">
                    <a:lumMod val="75000"/>
                  </a:schemeClr>
                </a:solidFill>
              </a:rPr>
              <a:t>предназначена</a:t>
            </a:r>
            <a:r>
              <a:rPr lang="ru-RU" sz="2400" b="1" i="1" dirty="0">
                <a:solidFill>
                  <a:schemeClr val="accent3">
                    <a:lumMod val="75000"/>
                  </a:schemeClr>
                </a:solidFill>
              </a:rPr>
              <a:t> для размещения символов национальных алфавитов (в частности кириллицы), псевдографических символов и некоторых математических знаков. Расширенный – десятичные коды от 128 до 255.</a:t>
            </a:r>
          </a:p>
        </p:txBody>
      </p:sp>
      <p:sp>
        <p:nvSpPr>
          <p:cNvPr id="5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 rot="10800000" flipV="1">
            <a:off x="452406" y="712663"/>
            <a:ext cx="9072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CC0066"/>
                </a:solidFill>
              </a:rPr>
              <a:t>Для цифрового представления текстовых данных (символов) используются кодовые таблицы, в которых каждой букве, цифре или служебным знакам соответствует какой-либо код – десятичное число в диапазоне от 0 до 255. Таким образом, можно закодировать 256 символов, поскольку каждый символ – это 8 разрядов, то число возможных перестановок  равно 2</a:t>
            </a:r>
            <a:r>
              <a:rPr lang="ru-RU" sz="2000" baseline="30000" dirty="0">
                <a:solidFill>
                  <a:srgbClr val="CC0066"/>
                </a:solidFill>
              </a:rPr>
              <a:t>8</a:t>
            </a:r>
            <a:r>
              <a:rPr lang="ru-RU" sz="2000" dirty="0">
                <a:solidFill>
                  <a:srgbClr val="CC0066"/>
                </a:solidFill>
              </a:rPr>
              <a:t>=256</a:t>
            </a:r>
            <a:endParaRPr lang="ru-RU" sz="2000" dirty="0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6538"/>
            <a:ext cx="8204200" cy="40481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accent3">
                    <a:shade val="75000"/>
                  </a:schemeClr>
                </a:solidFill>
              </a:rPr>
              <a:t>Цель лекции</a:t>
            </a:r>
          </a:p>
        </p:txBody>
      </p:sp>
      <p:sp>
        <p:nvSpPr>
          <p:cNvPr id="14339" name="Text Box 38"/>
          <p:cNvSpPr txBox="1">
            <a:spLocks noChangeArrowheads="1"/>
          </p:cNvSpPr>
          <p:nvPr/>
        </p:nvSpPr>
        <p:spPr bwMode="auto">
          <a:xfrm>
            <a:off x="1136650" y="1700213"/>
            <a:ext cx="7077075" cy="350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AutoNum type="arabicPeriod"/>
            </a:pPr>
            <a:endParaRPr lang="ru-RU" sz="2400">
              <a:solidFill>
                <a:srgbClr val="996633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ru-RU" sz="2400">
                <a:solidFill>
                  <a:srgbClr val="996633"/>
                </a:solidFill>
              </a:rPr>
              <a:t>Дать определение науке Информатика и ее направлениях.</a:t>
            </a:r>
          </a:p>
          <a:p>
            <a:pPr marL="228600" indent="-228600">
              <a:spcBef>
                <a:spcPts val="1200"/>
              </a:spcBef>
              <a:buFontTx/>
              <a:buAutoNum type="arabicPeriod"/>
            </a:pPr>
            <a:r>
              <a:rPr lang="ru-RU" sz="2400">
                <a:solidFill>
                  <a:srgbClr val="996633"/>
                </a:solidFill>
              </a:rPr>
              <a:t>Познакомить с понятиями информация и информационные процессы, новые информационные технологии.</a:t>
            </a:r>
          </a:p>
          <a:p>
            <a:pPr marL="228600" indent="-228600">
              <a:spcBef>
                <a:spcPts val="1200"/>
              </a:spcBef>
              <a:buFontTx/>
              <a:buAutoNum type="arabicPeriod"/>
            </a:pPr>
            <a:r>
              <a:rPr lang="ru-RU" sz="2400">
                <a:solidFill>
                  <a:srgbClr val="996633"/>
                </a:solidFill>
              </a:rPr>
              <a:t>Дать определения основных понятий. </a:t>
            </a:r>
          </a:p>
          <a:p>
            <a:pPr marL="228600" indent="-228600">
              <a:spcBef>
                <a:spcPts val="1200"/>
              </a:spcBef>
              <a:buFontTx/>
              <a:buAutoNum type="arabicPeriod"/>
            </a:pPr>
            <a:r>
              <a:rPr lang="ru-RU" sz="2400">
                <a:solidFill>
                  <a:srgbClr val="996633"/>
                </a:solidFill>
              </a:rPr>
              <a:t>Представить кодовые таблицы.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201025" cy="5778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Представление данных. Кодовые таблицы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81000" y="928688"/>
            <a:ext cx="9001125" cy="4894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 sz="2400" b="1" i="1">
              <a:solidFill>
                <a:srgbClr val="669900"/>
              </a:solidFill>
            </a:endParaRPr>
          </a:p>
          <a:p>
            <a:pPr algn="ctr"/>
            <a:r>
              <a:rPr lang="ru-RU" sz="2400" b="1" i="1">
                <a:solidFill>
                  <a:srgbClr val="969696"/>
                </a:solidFill>
              </a:rPr>
              <a:t>Для кодирования русских букв существуют и другие кодовые таблицы, например КОИ8-Р (код для обмена информацией), </a:t>
            </a:r>
            <a:r>
              <a:rPr lang="en-US" sz="2400" b="1" i="1">
                <a:solidFill>
                  <a:srgbClr val="969696"/>
                </a:solidFill>
              </a:rPr>
              <a:t>Windows</a:t>
            </a:r>
            <a:r>
              <a:rPr lang="ru-RU" sz="2400" b="1" i="1">
                <a:solidFill>
                  <a:srgbClr val="969696"/>
                </a:solidFill>
              </a:rPr>
              <a:t>-1251, ГОСТ-альтернативная. Ведущими фирмами предложена новая система кодировки символов </a:t>
            </a:r>
            <a:r>
              <a:rPr lang="en-US" sz="2400" b="1" i="1">
                <a:solidFill>
                  <a:srgbClr val="969696"/>
                </a:solidFill>
              </a:rPr>
              <a:t>Unicode</a:t>
            </a:r>
            <a:r>
              <a:rPr lang="ru-RU" sz="2400" b="1" i="1">
                <a:solidFill>
                  <a:srgbClr val="969696"/>
                </a:solidFill>
              </a:rPr>
              <a:t> (</a:t>
            </a:r>
            <a:r>
              <a:rPr lang="en-US" sz="2400" b="1" i="1">
                <a:solidFill>
                  <a:srgbClr val="969696"/>
                </a:solidFill>
              </a:rPr>
              <a:t>Universal Code</a:t>
            </a:r>
            <a:r>
              <a:rPr lang="ru-RU" sz="2400" b="1" i="1">
                <a:solidFill>
                  <a:srgbClr val="969696"/>
                </a:solidFill>
              </a:rPr>
              <a:t>), в которой каждый символ кодируется не одним, а двумя байтами. Он позволяет закодировать 2</a:t>
            </a:r>
            <a:r>
              <a:rPr lang="ru-RU" sz="2400" b="1" i="1" baseline="30000">
                <a:solidFill>
                  <a:srgbClr val="969696"/>
                </a:solidFill>
              </a:rPr>
              <a:t>16</a:t>
            </a:r>
            <a:r>
              <a:rPr lang="ru-RU" sz="2400" b="1" i="1">
                <a:solidFill>
                  <a:srgbClr val="969696"/>
                </a:solidFill>
              </a:rPr>
              <a:t>=65536 символов, которых достаточно для кодирования всех национальных алфавитов в одной таблице. Несмотря на то, что объем информации увеличивается вдвое, современный уровень технических средств позволяет сгладить этот недостаток.</a:t>
            </a:r>
          </a:p>
        </p:txBody>
      </p:sp>
      <p:sp>
        <p:nvSpPr>
          <p:cNvPr id="63494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29713" y="6237288"/>
            <a:ext cx="431800" cy="360362"/>
          </a:xfrm>
          <a:prstGeom prst="actionButtonHom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ru-RU" sz="1200">
              <a:latin typeface="Times New Roman" pitchFamily="18" charset="0"/>
            </a:endParaRP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0968" y="260350"/>
            <a:ext cx="7820057" cy="45400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Кодирование графики и звука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60388" y="2786063"/>
            <a:ext cx="8712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endParaRPr lang="ru-RU" b="1" i="1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09563" y="1000107"/>
            <a:ext cx="9286907" cy="5170646"/>
          </a:xfrm>
          <a:prstGeom prst="rect">
            <a:avLst/>
          </a:prstGeom>
          <a:noFill/>
          <a:ln w="9525" algn="ctr">
            <a:solidFill>
              <a:srgbClr val="66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rgbClr val="CC0066"/>
                </a:solidFill>
              </a:rPr>
              <a:t>Для цифрового представления</a:t>
            </a:r>
            <a:r>
              <a:rPr lang="ru-RU" sz="2200" b="1" i="1" dirty="0">
                <a:solidFill>
                  <a:srgbClr val="CC0066"/>
                </a:solidFill>
              </a:rPr>
              <a:t> графической информации </a:t>
            </a:r>
            <a:r>
              <a:rPr lang="ru-RU" sz="2200" dirty="0">
                <a:solidFill>
                  <a:srgbClr val="CC0066"/>
                </a:solidFill>
              </a:rPr>
              <a:t>используют два способа</a:t>
            </a:r>
            <a:r>
              <a:rPr lang="ru-RU" sz="2200" b="1" i="1" dirty="0">
                <a:solidFill>
                  <a:srgbClr val="CC0066"/>
                </a:solidFill>
              </a:rPr>
              <a:t>: растровый и векторный. </a:t>
            </a:r>
            <a:r>
              <a:rPr lang="ru-RU" sz="2200" dirty="0">
                <a:solidFill>
                  <a:srgbClr val="CC0066"/>
                </a:solidFill>
              </a:rPr>
              <a:t>Растровые изображения представляют собой однослойную сетку точек, называемых пикселями (</a:t>
            </a:r>
            <a:r>
              <a:rPr lang="en-US" sz="2200" dirty="0">
                <a:solidFill>
                  <a:srgbClr val="CC0066"/>
                </a:solidFill>
              </a:rPr>
              <a:t>pixel</a:t>
            </a:r>
            <a:r>
              <a:rPr lang="ru-RU" sz="2200" dirty="0">
                <a:solidFill>
                  <a:srgbClr val="CC0066"/>
                </a:solidFill>
              </a:rPr>
              <a:t>, от англ. </a:t>
            </a:r>
            <a:r>
              <a:rPr lang="en-US" sz="2200" dirty="0">
                <a:solidFill>
                  <a:srgbClr val="CC0066"/>
                </a:solidFill>
              </a:rPr>
              <a:t>picture element</a:t>
            </a:r>
            <a:r>
              <a:rPr lang="ru-RU" sz="2200" dirty="0">
                <a:solidFill>
                  <a:srgbClr val="CC0066"/>
                </a:solidFill>
              </a:rPr>
              <a:t>). Код каждого пикселя содержит информацию о его цвете</a:t>
            </a:r>
            <a:r>
              <a:rPr lang="ru-RU" sz="2200" b="1" i="1" dirty="0">
                <a:solidFill>
                  <a:srgbClr val="CC0066"/>
                </a:solidFill>
              </a:rPr>
              <a:t>.</a:t>
            </a:r>
            <a:r>
              <a:rPr lang="ru-RU" sz="2200" dirty="0">
                <a:solidFill>
                  <a:srgbClr val="CC0066"/>
                </a:solidFill>
              </a:rPr>
              <a:t> Цветные изображения кодируются тремя числами — яркостью красной, зелёной и синей составляющих цвета. Этот способ кодирования называется</a:t>
            </a:r>
            <a:r>
              <a:rPr lang="ru-RU" sz="2200" b="1" dirty="0">
                <a:solidFill>
                  <a:srgbClr val="CC0066"/>
                </a:solidFill>
              </a:rPr>
              <a:t> RGB</a:t>
            </a:r>
            <a:r>
              <a:rPr lang="ru-RU" sz="2200" dirty="0">
                <a:solidFill>
                  <a:srgbClr val="CC0066"/>
                </a:solidFill>
              </a:rPr>
              <a:t> (</a:t>
            </a:r>
            <a:r>
              <a:rPr lang="ru-RU" sz="2200" dirty="0" err="1">
                <a:solidFill>
                  <a:srgbClr val="CC0066"/>
                </a:solidFill>
              </a:rPr>
              <a:t>Red</a:t>
            </a:r>
            <a:r>
              <a:rPr lang="ru-RU" sz="2200" dirty="0">
                <a:solidFill>
                  <a:srgbClr val="CC0066"/>
                </a:solidFill>
              </a:rPr>
              <a:t>—</a:t>
            </a:r>
            <a:r>
              <a:rPr lang="ru-RU" sz="2200" dirty="0" err="1">
                <a:solidFill>
                  <a:srgbClr val="CC0066"/>
                </a:solidFill>
              </a:rPr>
              <a:t>Green</a:t>
            </a:r>
            <a:r>
              <a:rPr lang="ru-RU" sz="2200" dirty="0">
                <a:solidFill>
                  <a:srgbClr val="CC0066"/>
                </a:solidFill>
              </a:rPr>
              <a:t>—</a:t>
            </a:r>
            <a:r>
              <a:rPr lang="ru-RU" sz="2200" dirty="0" err="1">
                <a:solidFill>
                  <a:srgbClr val="CC0066"/>
                </a:solidFill>
              </a:rPr>
              <a:t>Blue</a:t>
            </a:r>
            <a:r>
              <a:rPr lang="ru-RU" sz="2200" dirty="0">
                <a:solidFill>
                  <a:srgbClr val="CC0066"/>
                </a:solidFill>
              </a:rPr>
              <a:t>). Его используют в устройствах, способных излучать свет (мониторы). </a:t>
            </a:r>
          </a:p>
          <a:p>
            <a:pPr algn="ctr"/>
            <a:r>
              <a:rPr lang="ru-RU" sz="2200" dirty="0">
                <a:solidFill>
                  <a:srgbClr val="CC0066"/>
                </a:solidFill>
              </a:rPr>
              <a:t>В отличие от </a:t>
            </a:r>
            <a:r>
              <a:rPr lang="ru-RU" sz="2200" i="1" dirty="0">
                <a:solidFill>
                  <a:srgbClr val="CC0066"/>
                </a:solidFill>
              </a:rPr>
              <a:t>растровой</a:t>
            </a:r>
            <a:r>
              <a:rPr lang="ru-RU" sz="2200" dirty="0">
                <a:solidFill>
                  <a:srgbClr val="CC0066"/>
                </a:solidFill>
              </a:rPr>
              <a:t> графики </a:t>
            </a:r>
            <a:r>
              <a:rPr lang="ru-RU" sz="2200" i="1" dirty="0">
                <a:solidFill>
                  <a:srgbClr val="CC0066"/>
                </a:solidFill>
              </a:rPr>
              <a:t>векторное изображение </a:t>
            </a:r>
            <a:r>
              <a:rPr lang="ru-RU" sz="2200" dirty="0">
                <a:solidFill>
                  <a:srgbClr val="CC0066"/>
                </a:solidFill>
              </a:rPr>
              <a:t>представляет собой совокупность не светящихся точек, а ряда графических элементов (линий, прямоугольников, эллипсов, фрагментов текста), каждый из которых описывается с помощью специального </a:t>
            </a:r>
            <a:r>
              <a:rPr lang="ru-RU" sz="2200" b="1" i="1" dirty="0">
                <a:solidFill>
                  <a:srgbClr val="CC0066"/>
                </a:solidFill>
              </a:rPr>
              <a:t>языка кодирования</a:t>
            </a:r>
            <a:r>
              <a:rPr lang="ru-RU" sz="2200" dirty="0">
                <a:solidFill>
                  <a:srgbClr val="CC0066"/>
                </a:solidFill>
              </a:rPr>
              <a:t> (математических уравнений линий и окружностей и т.п.). </a:t>
            </a:r>
          </a:p>
        </p:txBody>
      </p:sp>
      <p:sp>
        <p:nvSpPr>
          <p:cNvPr id="7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201025" cy="5778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Кодирование графики и звука</a:t>
            </a:r>
          </a:p>
        </p:txBody>
      </p:sp>
      <p:sp>
        <p:nvSpPr>
          <p:cNvPr id="64515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29713" y="6237288"/>
            <a:ext cx="431800" cy="360362"/>
          </a:xfrm>
          <a:prstGeom prst="actionButtonHom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ru-RU" sz="12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60388" y="2786063"/>
            <a:ext cx="8712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endParaRPr lang="ru-RU" b="1" i="1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09530" y="928670"/>
            <a:ext cx="9358345" cy="5262979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3333CC"/>
                </a:solidFill>
              </a:rPr>
              <a:t>Кодирование звука</a:t>
            </a:r>
            <a:r>
              <a:rPr lang="ru-RU" sz="2400" i="1" dirty="0">
                <a:solidFill>
                  <a:srgbClr val="3333CC"/>
                </a:solidFill>
              </a:rPr>
              <a:t> </a:t>
            </a:r>
            <a:r>
              <a:rPr lang="ru-RU" sz="2400" dirty="0">
                <a:solidFill>
                  <a:srgbClr val="3333CC"/>
                </a:solidFill>
              </a:rPr>
              <a:t>основано на его преобразовании в электрические сигналы (например, с помощью микрофона или другой звукозаписывающей аппаратуры) с последующим представлением в виде последовательности двоичных чисел. Для этого измеряют напряжение записанных сигналов через равные (очень короткие) промежутки времени, и полученные значения заносят в память компьютера. Этот процесс называется </a:t>
            </a:r>
            <a:r>
              <a:rPr lang="ru-RU" sz="2400" i="1" dirty="0">
                <a:solidFill>
                  <a:srgbClr val="3333CC"/>
                </a:solidFill>
              </a:rPr>
              <a:t>дискретизацией </a:t>
            </a:r>
            <a:r>
              <a:rPr lang="ru-RU" sz="2400" dirty="0">
                <a:solidFill>
                  <a:srgbClr val="3333CC"/>
                </a:solidFill>
              </a:rPr>
              <a:t>(или оцифровкой), а устройство, выполняющее его – </a:t>
            </a:r>
            <a:r>
              <a:rPr lang="ru-RU" sz="2400" i="1" dirty="0">
                <a:solidFill>
                  <a:srgbClr val="3333CC"/>
                </a:solidFill>
              </a:rPr>
              <a:t>аналого-цифровым преобразователем </a:t>
            </a:r>
            <a:r>
              <a:rPr lang="ru-RU" sz="2400" dirty="0">
                <a:solidFill>
                  <a:srgbClr val="3333CC"/>
                </a:solidFill>
              </a:rPr>
              <a:t>(АЦП).</a:t>
            </a:r>
          </a:p>
          <a:p>
            <a:pPr algn="ctr"/>
            <a:r>
              <a:rPr lang="ru-RU" sz="2400" dirty="0">
                <a:solidFill>
                  <a:srgbClr val="3333CC"/>
                </a:solidFill>
              </a:rPr>
              <a:t>Чтобы воспроизвести закодированный таким образом звук, нужно выполнить обратное преобразование (для этого используют </a:t>
            </a:r>
            <a:r>
              <a:rPr lang="ru-RU" sz="2400" i="1" dirty="0">
                <a:solidFill>
                  <a:srgbClr val="3333CC"/>
                </a:solidFill>
              </a:rPr>
              <a:t>цифро-аналоговый преобразователь – </a:t>
            </a:r>
            <a:r>
              <a:rPr lang="ru-RU" sz="2400" dirty="0">
                <a:solidFill>
                  <a:srgbClr val="3333CC"/>
                </a:solidFill>
              </a:rPr>
              <a:t>ЦАП), а затем сгладить получившийся ступенчатый сигнал. </a:t>
            </a: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52604" y="285750"/>
            <a:ext cx="6248421" cy="5778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Задание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80968" y="1428736"/>
            <a:ext cx="9144064" cy="3877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28600" indent="-228600">
              <a:spcBef>
                <a:spcPts val="1200"/>
              </a:spcBef>
              <a:buFontTx/>
              <a:buAutoNum type="arabicPeriod"/>
              <a:tabLst>
                <a:tab pos="457200" algn="l"/>
              </a:tabLst>
            </a:pPr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Вспомнить, что такое файлы и операции над файлами. Использовать практикум по ИТ в ИОС.</a:t>
            </a:r>
          </a:p>
          <a:p>
            <a:pPr marL="228600" indent="-228600">
              <a:spcBef>
                <a:spcPts val="3000"/>
              </a:spcBef>
              <a:buFontTx/>
              <a:buAutoNum type="arabicPeriod"/>
              <a:tabLst>
                <a:tab pos="457200" algn="l"/>
              </a:tabLst>
            </a:pPr>
            <a:r>
              <a:rPr lang="ru-RU" sz="2400" dirty="0">
                <a:solidFill>
                  <a:srgbClr val="000066"/>
                </a:solidFill>
              </a:rPr>
              <a:t>Разобрать примеры в Практикуме, как  и для чего использовать ОС</a:t>
            </a:r>
            <a:r>
              <a:rPr lang="en-US" sz="2400" dirty="0">
                <a:solidFill>
                  <a:srgbClr val="000066"/>
                </a:solidFill>
              </a:rPr>
              <a:t> Windows</a:t>
            </a:r>
            <a:r>
              <a:rPr lang="ru-RU" sz="2400" dirty="0">
                <a:solidFill>
                  <a:srgbClr val="000066"/>
                </a:solidFill>
              </a:rPr>
              <a:t>. Разобрать по два примера из практикума. </a:t>
            </a:r>
          </a:p>
          <a:p>
            <a:pPr marL="228600" indent="-228600">
              <a:spcBef>
                <a:spcPts val="3000"/>
              </a:spcBef>
              <a:buFontTx/>
              <a:buAutoNum type="arabicPeriod"/>
              <a:tabLst>
                <a:tab pos="457200" algn="l"/>
              </a:tabLst>
            </a:pPr>
            <a:r>
              <a:rPr lang="ru-RU" sz="2400" dirty="0">
                <a:solidFill>
                  <a:srgbClr val="FF0000"/>
                </a:solidFill>
              </a:rPr>
              <a:t>Занятие будет проводиться в форме разбора ситуации и фронтального опроса. Максимальное количество баллов 5.</a:t>
            </a:r>
          </a:p>
          <a:p>
            <a:pPr marL="228600" indent="-228600">
              <a:buFontTx/>
              <a:buAutoNum type="arabicPeriod"/>
              <a:tabLst>
                <a:tab pos="457200" algn="l"/>
              </a:tabLst>
            </a:pP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0"/>
            <a:ext cx="8201025" cy="57785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Список источников</a:t>
            </a:r>
          </a:p>
        </p:txBody>
      </p:sp>
      <p:sp>
        <p:nvSpPr>
          <p:cNvPr id="59395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29713" y="6237288"/>
            <a:ext cx="431800" cy="360362"/>
          </a:xfrm>
          <a:prstGeom prst="actionButtonHom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ru-RU" sz="1200"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5282" y="1000108"/>
            <a:ext cx="8786874" cy="52014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Прохорова О. В. Информатика [Электронный ресурс]: учебник/ О. В. Прохорова. — Самара: Самарский государственный архитектурно-строительный университет, ЭБС АСВ, 2013. — 106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. — Режим доступа: </a:t>
            </a:r>
            <a:r>
              <a:rPr lang="ru-RU" sz="2400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http://www.iprbookshop.ru/20465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Крицкий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, С. П. Информационные технологии : практикум / С. П.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Крицкий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, Л. Б. Кудрявцева, Е. В.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Алымова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. - Ростов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/Д.: Российская таможенная академия, Ростовский филиал, 2016. - 215 с.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Кудрявцева, Л. Б. Информатика: учеб. пособие / Л. Б. Кудрявцева. – Ростов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/Д : Российская таможенная академия, Ростовский филиал, 2011. </a:t>
            </a:r>
          </a:p>
          <a:p>
            <a:pPr marL="228600" indent="-228600">
              <a:buFontTx/>
              <a:buAutoNum type="arabicPeriod"/>
              <a:tabLst>
                <a:tab pos="457200" algn="l"/>
              </a:tabLst>
            </a:pPr>
            <a:endParaRPr lang="ru-RU" sz="2400" dirty="0">
              <a:solidFill>
                <a:schemeClr val="accent1">
                  <a:lumMod val="50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6538"/>
            <a:ext cx="8204200" cy="404812"/>
          </a:xfrm>
        </p:spPr>
        <p:txBody>
          <a:bodyPr/>
          <a:lstStyle/>
          <a:p>
            <a:r>
              <a:rPr lang="ru-RU" sz="3200"/>
              <a:t>План лекции</a:t>
            </a:r>
          </a:p>
        </p:txBody>
      </p:sp>
      <p:sp>
        <p:nvSpPr>
          <p:cNvPr id="15363" name="Text Box 21"/>
          <p:cNvSpPr txBox="1">
            <a:spLocks noChangeArrowheads="1"/>
          </p:cNvSpPr>
          <p:nvPr/>
        </p:nvSpPr>
        <p:spPr bwMode="auto">
          <a:xfrm>
            <a:off x="920750" y="1341438"/>
            <a:ext cx="8280400" cy="32316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solidFill>
                  <a:schemeClr val="folHlink"/>
                </a:solidFill>
                <a:hlinkClick r:id="rId2" action="ppaction://hlinksldjump"/>
              </a:rPr>
              <a:t>Введение</a:t>
            </a:r>
            <a:endParaRPr lang="ru-RU" sz="2400" dirty="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solidFill>
                  <a:schemeClr val="folHlink"/>
                </a:solidFill>
                <a:hlinkClick r:id="rId3" action="ppaction://hlinksldjump"/>
              </a:rPr>
              <a:t>Понятия и термины информатики</a:t>
            </a:r>
            <a:endParaRPr lang="ru-RU" sz="2400" dirty="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solidFill>
                  <a:schemeClr val="folHlink"/>
                </a:solidFill>
                <a:hlinkClick r:id="rId4" action="ppaction://hlinksldjump"/>
              </a:rPr>
              <a:t>Информация. Определение. Типы данных. </a:t>
            </a:r>
            <a:endParaRPr lang="ru-RU" sz="2400" dirty="0">
              <a:solidFill>
                <a:schemeClr val="folHlink"/>
              </a:solidFill>
              <a:hlinkClick r:id="rId5" action="ppaction://hlinksldjump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solidFill>
                  <a:schemeClr val="folHlink"/>
                </a:solidFill>
                <a:hlinkClick r:id="rId6" action="ppaction://hlinksldjump"/>
              </a:rPr>
              <a:t>Представление данных. Кодовые таблицы.</a:t>
            </a:r>
            <a:endParaRPr lang="ru-RU" sz="2400" dirty="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solidFill>
                  <a:schemeClr val="folHlink"/>
                </a:solidFill>
                <a:hlinkClick r:id="rId7" action="ppaction://hlinksldjump"/>
              </a:rPr>
              <a:t>Кодирование графики и звука</a:t>
            </a:r>
            <a:endParaRPr lang="ru-RU" sz="2400" dirty="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solidFill>
                  <a:schemeClr val="folHlink"/>
                </a:solidFill>
                <a:hlinkClick r:id="rId8" action="ppaction://hlinksldjump"/>
              </a:rPr>
              <a:t>Список источников</a:t>
            </a:r>
            <a:endParaRPr lang="ru-RU" sz="2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6538"/>
            <a:ext cx="8204200" cy="404812"/>
          </a:xfrm>
        </p:spPr>
        <p:txBody>
          <a:bodyPr/>
          <a:lstStyle/>
          <a:p>
            <a:r>
              <a:rPr lang="ru-RU" sz="3200"/>
              <a:t>Введение</a:t>
            </a:r>
          </a:p>
        </p:txBody>
      </p:sp>
      <p:sp>
        <p:nvSpPr>
          <p:cNvPr id="48140" name="AutoShape 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Hom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ru-RU" sz="1200">
              <a:latin typeface="Times New Roman" pitchFamily="18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595688" y="3357563"/>
            <a:ext cx="2428875" cy="690562"/>
          </a:xfrm>
          <a:prstGeom prst="rect">
            <a:avLst/>
          </a:prstGeom>
          <a:solidFill>
            <a:srgbClr val="FEECF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2000" b="1" dirty="0">
                <a:solidFill>
                  <a:srgbClr val="660033"/>
                </a:solidFill>
                <a:latin typeface="Times New Roman" pitchFamily="18" charset="0"/>
              </a:rPr>
              <a:t>Информатика</a:t>
            </a:r>
          </a:p>
          <a:p>
            <a:pPr algn="ctr" eaLnBrk="0" hangingPunct="0"/>
            <a:r>
              <a:rPr lang="ru-RU" sz="2000" b="1" dirty="0">
                <a:solidFill>
                  <a:srgbClr val="660033"/>
                </a:solidFill>
                <a:latin typeface="Times New Roman" pitchFamily="18" charset="0"/>
              </a:rPr>
              <a:t>Информация + ЭВМ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3873500" y="1916113"/>
            <a:ext cx="1584325" cy="711200"/>
          </a:xfrm>
          <a:prstGeom prst="ellipse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ru-RU" sz="2000" b="1">
                <a:solidFill>
                  <a:srgbClr val="FEECF9"/>
                </a:solidFill>
                <a:latin typeface="Times New Roman" pitchFamily="18" charset="0"/>
              </a:rPr>
              <a:t>НИТ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4665663" y="2636838"/>
            <a:ext cx="9525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81000" y="1412875"/>
            <a:ext cx="2438400" cy="8001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2000" b="1">
                <a:solidFill>
                  <a:srgbClr val="660033"/>
                </a:solidFill>
                <a:latin typeface="Times New Roman" pitchFamily="18" charset="0"/>
              </a:rPr>
              <a:t>Общего назначения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6608763" y="1412875"/>
            <a:ext cx="2844800" cy="792163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2000" b="1">
                <a:solidFill>
                  <a:srgbClr val="660033"/>
                </a:solidFill>
                <a:latin typeface="Times New Roman" pitchFamily="18" charset="0"/>
              </a:rPr>
              <a:t>Специализированные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V="1">
            <a:off x="5168900" y="1557338"/>
            <a:ext cx="1584325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 flipV="1">
            <a:off x="2720975" y="1557338"/>
            <a:ext cx="15525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6096000" y="3714750"/>
            <a:ext cx="137795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2000250" y="3643313"/>
            <a:ext cx="1524000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4808538" y="414972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40" name="Rectangle 2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2188" y="4508500"/>
            <a:ext cx="2016125" cy="863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2000" b="1">
                <a:solidFill>
                  <a:srgbClr val="660033"/>
                </a:solidFill>
                <a:latin typeface="Times New Roman" pitchFamily="18" charset="0"/>
              </a:rPr>
              <a:t>Технические</a:t>
            </a:r>
          </a:p>
          <a:p>
            <a:pPr algn="ctr" eaLnBrk="0" hangingPunct="0"/>
            <a:r>
              <a:rPr lang="ru-RU" sz="2000" b="1">
                <a:solidFill>
                  <a:srgbClr val="660033"/>
                </a:solidFill>
                <a:latin typeface="Times New Roman" pitchFamily="18" charset="0"/>
              </a:rPr>
              <a:t>средства</a:t>
            </a:r>
          </a:p>
        </p:txBody>
      </p:sp>
      <p:sp>
        <p:nvSpPr>
          <p:cNvPr id="9241" name="Rectangle 2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944938" y="5373688"/>
            <a:ext cx="2160587" cy="792162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2000" b="1">
                <a:solidFill>
                  <a:srgbClr val="660033"/>
                </a:solidFill>
                <a:latin typeface="Times New Roman" pitchFamily="18" charset="0"/>
              </a:rPr>
              <a:t>Программные </a:t>
            </a:r>
          </a:p>
          <a:p>
            <a:pPr algn="ctr" eaLnBrk="0" hangingPunct="0"/>
            <a:r>
              <a:rPr lang="ru-RU" sz="2000" b="1">
                <a:solidFill>
                  <a:srgbClr val="660033"/>
                </a:solidFill>
                <a:latin typeface="Times New Roman" pitchFamily="18" charset="0"/>
              </a:rPr>
              <a:t>средства</a:t>
            </a:r>
          </a:p>
        </p:txBody>
      </p:sp>
      <p:sp>
        <p:nvSpPr>
          <p:cNvPr id="9277" name="Rectangle 6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753225" y="4221163"/>
            <a:ext cx="2087563" cy="9366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2000" b="1">
                <a:solidFill>
                  <a:srgbClr val="660033"/>
                </a:solidFill>
                <a:latin typeface="Times New Roman" pitchFamily="18" charset="0"/>
              </a:rPr>
              <a:t>Алгоритмические</a:t>
            </a:r>
          </a:p>
          <a:p>
            <a:pPr algn="ctr" eaLnBrk="0" hangingPunct="0"/>
            <a:r>
              <a:rPr lang="ru-RU" sz="2000" b="1">
                <a:solidFill>
                  <a:srgbClr val="660033"/>
                </a:solidFill>
                <a:latin typeface="Times New Roman" pitchFamily="18" charset="0"/>
              </a:rPr>
              <a:t>средства</a:t>
            </a:r>
          </a:p>
        </p:txBody>
      </p:sp>
      <p:cxnSp>
        <p:nvCxnSpPr>
          <p:cNvPr id="9292" name="AutoShape 76"/>
          <p:cNvCxnSpPr>
            <a:cxnSpLocks noChangeShapeType="1"/>
          </p:cNvCxnSpPr>
          <p:nvPr/>
        </p:nvCxnSpPr>
        <p:spPr bwMode="auto">
          <a:xfrm rot="5400000" flipV="1">
            <a:off x="5278438" y="1519238"/>
            <a:ext cx="646112" cy="1439862"/>
          </a:xfrm>
          <a:prstGeom prst="bentConnector4">
            <a:avLst>
              <a:gd name="adj1" fmla="val -35380"/>
              <a:gd name="adj2" fmla="val 77509"/>
            </a:avLst>
          </a:prstGeom>
          <a:noFill/>
          <a:ln w="9525">
            <a:solidFill>
              <a:srgbClr val="6600CC"/>
            </a:solidFill>
            <a:miter lim="800000"/>
            <a:headEnd/>
            <a:tailEnd type="triangle" w="med" len="med"/>
          </a:ln>
        </p:spPr>
      </p:cxnSp>
      <p:sp>
        <p:nvSpPr>
          <p:cNvPr id="9293" name="Text Box 77"/>
          <p:cNvSpPr txBox="1">
            <a:spLocks noChangeArrowheads="1"/>
          </p:cNvSpPr>
          <p:nvPr/>
        </p:nvSpPr>
        <p:spPr bwMode="auto">
          <a:xfrm>
            <a:off x="6321425" y="2492375"/>
            <a:ext cx="2663825" cy="1016000"/>
          </a:xfrm>
          <a:prstGeom prst="rect">
            <a:avLst/>
          </a:prstGeom>
          <a:noFill/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ru-RU" sz="2000" b="1">
                <a:solidFill>
                  <a:srgbClr val="6600CC"/>
                </a:solidFill>
                <a:latin typeface="Times New Roman" pitchFamily="18" charset="0"/>
              </a:rPr>
              <a:t>Новые информационные технологии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9219" grpId="0" animBg="1"/>
      <p:bldP spid="9220" grpId="0" animBg="1"/>
      <p:bldP spid="9221" grpId="0" animBg="1"/>
      <p:bldP spid="9222" grpId="0" animBg="1"/>
      <p:bldP spid="9223" grpId="0" animBg="1"/>
      <p:bldP spid="9224" grpId="0" animBg="1"/>
      <p:bldP spid="9225" grpId="0" animBg="1"/>
      <p:bldP spid="9227" grpId="0" animBg="1"/>
      <p:bldP spid="9234" grpId="0" animBg="1"/>
      <p:bldP spid="9238" grpId="0" animBg="1"/>
      <p:bldP spid="9240" grpId="0" animBg="1"/>
      <p:bldP spid="9241" grpId="0" animBg="1"/>
      <p:bldP spid="9277" grpId="0" animBg="1"/>
      <p:bldP spid="92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3050"/>
            <a:ext cx="8201025" cy="577850"/>
          </a:xfrm>
        </p:spPr>
        <p:txBody>
          <a:bodyPr/>
          <a:lstStyle/>
          <a:p>
            <a:r>
              <a:rPr lang="ru-RU" sz="2800"/>
              <a:t>Технические средства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026025" y="2779713"/>
            <a:ext cx="16557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2938463" y="2779713"/>
            <a:ext cx="151130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3873500" y="1844675"/>
            <a:ext cx="2016125" cy="863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solidFill>
                  <a:srgbClr val="660033"/>
                </a:solidFill>
                <a:latin typeface="Times New Roman" pitchFamily="18" charset="0"/>
              </a:rPr>
              <a:t>Технические</a:t>
            </a:r>
          </a:p>
          <a:p>
            <a:pPr algn="ctr" eaLnBrk="0" hangingPunct="0"/>
            <a:r>
              <a:rPr lang="ru-RU" sz="1600" b="1">
                <a:solidFill>
                  <a:srgbClr val="660033"/>
                </a:solidFill>
                <a:latin typeface="Times New Roman" pitchFamily="18" charset="0"/>
              </a:rPr>
              <a:t>средства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1209675" y="4148138"/>
            <a:ext cx="3311525" cy="576262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400" b="1">
                <a:latin typeface="Times New Roman" pitchFamily="18" charset="0"/>
              </a:rPr>
              <a:t>ЭВМ (структура, классы, особенности)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6034088" y="3932238"/>
            <a:ext cx="2736850" cy="757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Вычислительные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 сети и телекоммуникации</a:t>
            </a:r>
          </a:p>
        </p:txBody>
      </p:sp>
      <p:sp>
        <p:nvSpPr>
          <p:cNvPr id="9" name="Управляющая кнопка: возврат 8">
            <a:hlinkClick r:id="rId2" action="ppaction://hlinksldjump" highlightClick="1"/>
          </p:cNvPr>
          <p:cNvSpPr/>
          <p:nvPr/>
        </p:nvSpPr>
        <p:spPr>
          <a:xfrm>
            <a:off x="9167842" y="6215082"/>
            <a:ext cx="428628" cy="357190"/>
          </a:xfrm>
          <a:prstGeom prst="actionButtonReturn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  <p:bldP spid="12298" grpId="0" animBg="1"/>
      <p:bldP spid="12300" grpId="0" animBg="1"/>
      <p:bldP spid="12304" grpId="0" animBg="1"/>
      <p:bldP spid="123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3050"/>
            <a:ext cx="8201025" cy="577850"/>
          </a:xfrm>
        </p:spPr>
        <p:txBody>
          <a:bodyPr/>
          <a:lstStyle/>
          <a:p>
            <a:r>
              <a:rPr lang="ru-RU" sz="2800"/>
              <a:t>Программные средства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 flipH="1">
            <a:off x="2576513" y="2347913"/>
            <a:ext cx="1584325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5168900" y="2852738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160838" y="1989138"/>
            <a:ext cx="2016125" cy="863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2000" b="1">
                <a:solidFill>
                  <a:srgbClr val="660033"/>
                </a:solidFill>
                <a:latin typeface="Times New Roman" pitchFamily="18" charset="0"/>
              </a:rPr>
              <a:t>Программные</a:t>
            </a:r>
          </a:p>
          <a:p>
            <a:pPr algn="ctr" eaLnBrk="0" hangingPunct="0"/>
            <a:r>
              <a:rPr lang="ru-RU" sz="2000" b="1">
                <a:solidFill>
                  <a:srgbClr val="660033"/>
                </a:solidFill>
                <a:latin typeface="Times New Roman" pitchFamily="18" charset="0"/>
              </a:rPr>
              <a:t>средства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95313" y="3140075"/>
            <a:ext cx="3214687" cy="576263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ru-RU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Системные программы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953250" y="3357563"/>
            <a:ext cx="2428875" cy="642941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ru-RU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Инструментальные </a:t>
            </a:r>
          </a:p>
          <a:p>
            <a:pPr algn="ctr" eaLnBrk="0" hangingPunct="0">
              <a:defRPr/>
            </a:pPr>
            <a:r>
              <a:rPr lang="ru-RU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программы</a:t>
            </a:r>
          </a:p>
        </p:txBody>
      </p:sp>
      <p:sp>
        <p:nvSpPr>
          <p:cNvPr id="13321" name="Rectangle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595688" y="4005263"/>
            <a:ext cx="3000375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ru-RU" sz="20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Прикладные программы</a:t>
            </a: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6249988" y="2420938"/>
            <a:ext cx="13684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Управляющая кнопка: возврат 10">
            <a:hlinkClick r:id="rId3" action="ppaction://hlinksldjump" highlightClick="1"/>
          </p:cNvPr>
          <p:cNvSpPr/>
          <p:nvPr/>
        </p:nvSpPr>
        <p:spPr>
          <a:xfrm>
            <a:off x="9167842" y="6215082"/>
            <a:ext cx="428628" cy="357190"/>
          </a:xfrm>
          <a:prstGeom prst="actionButtonReturn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316" grpId="0" animBg="1"/>
      <p:bldP spid="13317" grpId="0" animBg="1"/>
      <p:bldP spid="13319" grpId="0" animBg="1"/>
      <p:bldP spid="13320" grpId="0" animBg="1"/>
      <p:bldP spid="13321" grpId="0" animBg="1"/>
      <p:bldP spid="133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3050"/>
            <a:ext cx="8201025" cy="577850"/>
          </a:xfrm>
        </p:spPr>
        <p:txBody>
          <a:bodyPr/>
          <a:lstStyle/>
          <a:p>
            <a:r>
              <a:rPr lang="ru-RU" sz="2800"/>
              <a:t>Алгоритмические средства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 flipH="1">
            <a:off x="2360613" y="2565400"/>
            <a:ext cx="1512887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H="1">
            <a:off x="4953000" y="29972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881438" y="2133600"/>
            <a:ext cx="2079625" cy="863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2000" b="1">
                <a:solidFill>
                  <a:srgbClr val="660033"/>
                </a:solidFill>
                <a:latin typeface="Times New Roman" pitchFamily="18" charset="0"/>
              </a:rPr>
              <a:t>Алгоритмические </a:t>
            </a:r>
          </a:p>
          <a:p>
            <a:pPr algn="ctr" eaLnBrk="0" hangingPunct="0"/>
            <a:r>
              <a:rPr lang="ru-RU" sz="2000" b="1">
                <a:solidFill>
                  <a:srgbClr val="660033"/>
                </a:solidFill>
                <a:latin typeface="Times New Roman" pitchFamily="18" charset="0"/>
              </a:rPr>
              <a:t>средства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60388" y="3357563"/>
            <a:ext cx="2592387" cy="12144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2000" b="1">
                <a:latin typeface="Times New Roman" pitchFamily="18" charset="0"/>
              </a:rPr>
              <a:t>Понятие </a:t>
            </a:r>
          </a:p>
          <a:p>
            <a:pPr algn="ctr" eaLnBrk="0" hangingPunct="0"/>
            <a:r>
              <a:rPr lang="ru-RU" sz="2000" b="1">
                <a:latin typeface="Times New Roman" pitchFamily="18" charset="0"/>
              </a:rPr>
              <a:t>моделирования и</a:t>
            </a:r>
          </a:p>
          <a:p>
            <a:pPr algn="ctr" eaLnBrk="0" hangingPunct="0"/>
            <a:r>
              <a:rPr lang="ru-RU" sz="2000" b="1">
                <a:latin typeface="Times New Roman" pitchFamily="18" charset="0"/>
              </a:rPr>
              <a:t>моделей объектов и</a:t>
            </a:r>
          </a:p>
          <a:p>
            <a:pPr algn="ctr" eaLnBrk="0" hangingPunct="0"/>
            <a:r>
              <a:rPr lang="ru-RU" sz="2000" b="1">
                <a:latin typeface="Times New Roman" pitchFamily="18" charset="0"/>
              </a:rPr>
              <a:t> процессов</a:t>
            </a:r>
            <a:endParaRPr lang="ru-RU" sz="20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524625" y="3500438"/>
            <a:ext cx="2676525" cy="71437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2000" b="1">
                <a:latin typeface="Times New Roman" pitchFamily="18" charset="0"/>
              </a:rPr>
              <a:t>Языки </a:t>
            </a:r>
          </a:p>
          <a:p>
            <a:pPr algn="ctr" eaLnBrk="0" hangingPunct="0"/>
            <a:r>
              <a:rPr lang="ru-RU" sz="2000" b="1">
                <a:latin typeface="Times New Roman" pitchFamily="18" charset="0"/>
              </a:rPr>
              <a:t>программирования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944938" y="4149725"/>
            <a:ext cx="2508250" cy="779463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2000" b="1">
                <a:latin typeface="Times New Roman" pitchFamily="18" charset="0"/>
              </a:rPr>
              <a:t>Алгоритмизация</a:t>
            </a:r>
          </a:p>
          <a:p>
            <a:pPr algn="ctr" eaLnBrk="0" hangingPunct="0"/>
            <a:r>
              <a:rPr lang="ru-RU" sz="2000" b="1">
                <a:latin typeface="Times New Roman" pitchFamily="18" charset="0"/>
              </a:rPr>
              <a:t>объектов и процессов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6034088" y="2565400"/>
            <a:ext cx="13684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Управляющая кнопка: возврат 10">
            <a:hlinkClick r:id="rId2" action="ppaction://hlinksldjump" highlightClick="1"/>
          </p:cNvPr>
          <p:cNvSpPr/>
          <p:nvPr/>
        </p:nvSpPr>
        <p:spPr>
          <a:xfrm>
            <a:off x="9167842" y="6215082"/>
            <a:ext cx="428628" cy="357190"/>
          </a:xfrm>
          <a:prstGeom prst="actionButtonReturn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 animBg="1"/>
      <p:bldP spid="14340" grpId="0" animBg="1"/>
      <p:bldP spid="14342" grpId="0" animBg="1"/>
      <p:bldP spid="14343" grpId="0" animBg="1"/>
      <p:bldP spid="14344" grpId="0" animBg="1"/>
      <p:bldP spid="143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0"/>
            <a:ext cx="8201025" cy="50006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3">
                    <a:shade val="75000"/>
                  </a:schemeClr>
                </a:solidFill>
              </a:rPr>
              <a:t>Понятия и термины информатики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38125" y="1000125"/>
            <a:ext cx="9429750" cy="5072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  <a:defRPr/>
            </a:pP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Информатика как наука сформировалась в середине 90-х годов прошлого столетия. Именно в эти годы в школах и вузах стали изучать дисциплину "Информатика". 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Как прикладная наука информатика находится на стыке многих наук. Например, она опирается на многие разделы математики, в частности, на булеву алгебру или алгебру логики, разработанную выдающимся англичанином Джорджем Булем еще в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XIX</a:t>
            </a: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 веке, теорию множеств, теорию графов. 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Для получения необходимого объема знаний следует выделить: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относительно стабильные базовые знания (ядро)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динамично изменяемые знания, практикум и технологии.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Термин "Информатика" произошел от двух французских слов "Автоматика" и "Информация". Иными словами — это автоматизированная переработка информации. 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Во Франции и странах Восточной Европы используется именно этот термин для обозначения науки Информатика. </a:t>
            </a:r>
          </a:p>
          <a:p>
            <a:pPr algn="ctr">
              <a:tabLst>
                <a:tab pos="457200" algn="l"/>
              </a:tabLst>
              <a:defRPr/>
            </a:pP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В США и странах Западной Европы термину "Информатика" соответствует словосочетание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Computer Science</a:t>
            </a:r>
            <a:r>
              <a:rPr lang="ru-RU" b="1" i="1" dirty="0">
                <a:solidFill>
                  <a:schemeClr val="accent3">
                    <a:lumMod val="75000"/>
                  </a:schemeClr>
                </a:solidFill>
              </a:rPr>
              <a:t> (Наука о компьютерах).</a:t>
            </a:r>
          </a:p>
        </p:txBody>
      </p:sp>
      <p:sp>
        <p:nvSpPr>
          <p:cNvPr id="5222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201025" cy="577850"/>
          </a:xfrm>
        </p:spPr>
        <p:txBody>
          <a:bodyPr/>
          <a:lstStyle/>
          <a:p>
            <a:r>
              <a:rPr lang="ru-RU" sz="2800">
                <a:solidFill>
                  <a:schemeClr val="bg1"/>
                </a:solidFill>
              </a:rPr>
              <a:t>Понятия и термины информатики</a:t>
            </a:r>
          </a:p>
        </p:txBody>
      </p:sp>
      <p:sp>
        <p:nvSpPr>
          <p:cNvPr id="53308" name="AutoShape 6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21508" name="Rectangle 61"/>
          <p:cNvSpPr>
            <a:spLocks noChangeArrowheads="1"/>
          </p:cNvSpPr>
          <p:nvPr/>
        </p:nvSpPr>
        <p:spPr bwMode="auto">
          <a:xfrm>
            <a:off x="238125" y="928688"/>
            <a:ext cx="9429750" cy="532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i="1"/>
              <a:t>Информатика — это наука, связанная с процессами преобразования, хранения и передачи информации с помощью компьютеров (электронно-вычислительных машин или ЭВМ).</a:t>
            </a:r>
          </a:p>
          <a:p>
            <a:r>
              <a:rPr lang="ru-RU" sz="2000" b="1" i="1"/>
              <a:t>В широком смысле информатику можно рассматривать, как </a:t>
            </a:r>
          </a:p>
          <a:p>
            <a:r>
              <a:rPr lang="ru-RU" sz="2000" b="1" i="1"/>
              <a:t>отрасль народного хозяйства, фундаментальную науку и </a:t>
            </a:r>
          </a:p>
          <a:p>
            <a:r>
              <a:rPr lang="ru-RU" sz="2000" b="1" i="1"/>
              <a:t>прикладную дисциплину.</a:t>
            </a:r>
          </a:p>
          <a:p>
            <a:r>
              <a:rPr lang="ru-RU" sz="2000" b="1" i="1"/>
              <a:t>В данном курсе Информатика рассматривается как прикладная дисциплин, которая состоит из трех взаимосвязанных разделов:</a:t>
            </a:r>
          </a:p>
          <a:p>
            <a:pPr lvl="1">
              <a:buFont typeface="Wingdings" pitchFamily="2" charset="2"/>
              <a:buChar char="ü"/>
            </a:pPr>
            <a:r>
              <a:rPr lang="ru-RU" sz="2000" b="1" i="1">
                <a:solidFill>
                  <a:srgbClr val="CC0066"/>
                </a:solidFill>
              </a:rPr>
              <a:t>Технические средства (</a:t>
            </a:r>
            <a:r>
              <a:rPr lang="en-US" sz="2000" b="1" i="1">
                <a:solidFill>
                  <a:srgbClr val="CC0066"/>
                </a:solidFill>
              </a:rPr>
              <a:t>Hardware)</a:t>
            </a:r>
            <a:endParaRPr lang="ru-RU" sz="2000" b="1" i="1">
              <a:solidFill>
                <a:srgbClr val="CC0066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ru-RU" sz="2000" b="1" i="1">
                <a:solidFill>
                  <a:srgbClr val="CC0066"/>
                </a:solidFill>
              </a:rPr>
              <a:t>Программные средства (Software)</a:t>
            </a:r>
          </a:p>
          <a:p>
            <a:pPr lvl="1">
              <a:buFont typeface="Wingdings" pitchFamily="2" charset="2"/>
              <a:buChar char="ü"/>
            </a:pPr>
            <a:r>
              <a:rPr lang="ru-RU" sz="2000" b="1" i="1">
                <a:solidFill>
                  <a:srgbClr val="CC0066"/>
                </a:solidFill>
              </a:rPr>
              <a:t>Алгоритмические средства </a:t>
            </a:r>
            <a:r>
              <a:rPr lang="en-US" sz="2000" b="1" i="1">
                <a:solidFill>
                  <a:srgbClr val="CC0066"/>
                </a:solidFill>
              </a:rPr>
              <a:t>(Brainware)</a:t>
            </a:r>
            <a:endParaRPr lang="ru-RU" sz="2000" b="1" i="1">
              <a:solidFill>
                <a:srgbClr val="CC0066"/>
              </a:solidFill>
            </a:endParaRPr>
          </a:p>
          <a:p>
            <a:endParaRPr lang="ru-RU" sz="2000" b="1" i="1"/>
          </a:p>
          <a:p>
            <a:r>
              <a:rPr lang="ru-RU" sz="2000" b="1" i="1">
                <a:solidFill>
                  <a:srgbClr val="CC0066"/>
                </a:solidFill>
              </a:rPr>
              <a:t>Технические средства</a:t>
            </a:r>
            <a:r>
              <a:rPr lang="ru-RU" sz="2000" b="1" i="1"/>
              <a:t> – это раздел, в котором рассматриваются общие принципы построения вычислительных систем на уровне архитектуры, определяющей состав, назначение, функциональные возможности и принципы взаимодействия устройств. Технические детали и электронные схемы выходят за рамки данного курса.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85750"/>
            <a:ext cx="8201025" cy="500063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Понятия и термины информатики</a:t>
            </a:r>
            <a:endParaRPr lang="ru-RU" sz="2800" dirty="0">
              <a:solidFill>
                <a:schemeClr val="accent3">
                  <a:shade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1446</TotalTime>
  <Words>2244</Words>
  <Application>Microsoft Office PowerPoint</Application>
  <PresentationFormat>Лист A4 (210x297 мм)</PresentationFormat>
  <Paragraphs>174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Georgia</vt:lpstr>
      <vt:lpstr>Times New Roman</vt:lpstr>
      <vt:lpstr>Wingdings</vt:lpstr>
      <vt:lpstr>Wingdings 2</vt:lpstr>
      <vt:lpstr>Официальная</vt:lpstr>
      <vt:lpstr>Дисциплина «Информатика» Лекция 1</vt:lpstr>
      <vt:lpstr>Цель лекции</vt:lpstr>
      <vt:lpstr>План лекции</vt:lpstr>
      <vt:lpstr>Введение</vt:lpstr>
      <vt:lpstr>Технические средства</vt:lpstr>
      <vt:lpstr>Программные средства</vt:lpstr>
      <vt:lpstr>Алгоритмические средства</vt:lpstr>
      <vt:lpstr>Понятия и термины информатики</vt:lpstr>
      <vt:lpstr>Понятия и термины информатики</vt:lpstr>
      <vt:lpstr>Понятия и термины информатики</vt:lpstr>
      <vt:lpstr>Понятия и термины информатики</vt:lpstr>
      <vt:lpstr>Понятия и термины информатики</vt:lpstr>
      <vt:lpstr>Понятие информации</vt:lpstr>
      <vt:lpstr>Понятие информации</vt:lpstr>
      <vt:lpstr>Понятие информации</vt:lpstr>
      <vt:lpstr>Понятие информации</vt:lpstr>
      <vt:lpstr>Понятие информации</vt:lpstr>
      <vt:lpstr>Понятие информации</vt:lpstr>
      <vt:lpstr>Представление данных. Кодовые таблицы</vt:lpstr>
      <vt:lpstr>Представление данных. Кодовые таблицы</vt:lpstr>
      <vt:lpstr>Кодирование графики и звука</vt:lpstr>
      <vt:lpstr>Кодирование графики и звука</vt:lpstr>
      <vt:lpstr>Задание</vt:lpstr>
      <vt:lpstr>Список источников</vt:lpstr>
    </vt:vector>
  </TitlesOfParts>
  <Company>RFRTA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K_L_B</dc:creator>
  <cp:lastModifiedBy>Praskovea Luzhetskaya</cp:lastModifiedBy>
  <cp:revision>106</cp:revision>
  <cp:lastPrinted>2006-09-18T11:46:39Z</cp:lastPrinted>
  <dcterms:created xsi:type="dcterms:W3CDTF">2002-09-15T08:06:25Z</dcterms:created>
  <dcterms:modified xsi:type="dcterms:W3CDTF">2024-02-13T20:47:08Z</dcterms:modified>
</cp:coreProperties>
</file>