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13"/>
  </p:notesMasterIdLst>
  <p:sldIdLst>
    <p:sldId id="266" r:id="rId2"/>
    <p:sldId id="257" r:id="rId3"/>
    <p:sldId id="292" r:id="rId4"/>
    <p:sldId id="291" r:id="rId5"/>
    <p:sldId id="293" r:id="rId6"/>
    <p:sldId id="294" r:id="rId7"/>
    <p:sldId id="289" r:id="rId8"/>
    <p:sldId id="288" r:id="rId9"/>
    <p:sldId id="295" r:id="rId10"/>
    <p:sldId id="281" r:id="rId11"/>
    <p:sldId id="290" r:id="rId12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33CC"/>
    <a:srgbClr val="CC0066"/>
    <a:srgbClr val="669900"/>
    <a:srgbClr val="CCFF99"/>
    <a:srgbClr val="996633"/>
    <a:srgbClr val="FEECF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86527" autoAdjust="0"/>
  </p:normalViewPr>
  <p:slideViewPr>
    <p:cSldViewPr>
      <p:cViewPr varScale="1">
        <p:scale>
          <a:sx n="51" d="100"/>
          <a:sy n="51" d="100"/>
        </p:scale>
        <p:origin x="148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28580-6D96-41D0-8F69-305AA2CBDD49}" type="datetimeFigureOut">
              <a:rPr lang="ru-RU" smtClean="0"/>
              <a:pPr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A379-F33C-4B9E-AFA4-B9166B5C62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0A379-F33C-4B9E-AFA4-B9166B5C62B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9740900" y="3175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68275" y="241935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75BA-FC3D-4D61-95EE-E0580375DA97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F729B6A-66F8-4C6E-BA21-D2C4DE986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8D4D-F139-46D6-92A5-C8C35B3BA0A5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414EC-1972-4A20-ACCB-DC7F12E0C1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594600" y="0"/>
            <a:ext cx="2311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6180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7410450" y="2925763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512050" y="3021013"/>
            <a:ext cx="455613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7099300" cy="58213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07350" y="304802"/>
            <a:ext cx="15684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7493000" y="3009900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DE5-E432-4284-AB81-146702E32A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FD75D-D19C-4EB2-A72F-915040688819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82E0A-CB20-450A-B127-BDF6E8DBBC52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24400" y="1027113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46F9-8330-4E3E-8B17-5DA9598612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1905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65100" y="2286000"/>
            <a:ext cx="95694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8275" y="142875"/>
            <a:ext cx="95694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2438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2461" y="2743200"/>
            <a:ext cx="7020189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533400"/>
            <a:ext cx="84201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594E4-379B-4E01-B440-EBC2440B1426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9D21261-07AB-43DB-8996-58168E55ED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943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26898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6273800" y="6410325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D0FB-B486-4FDD-B7D6-80F38E3E562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8B58-55B0-40D9-BA05-3979BB1730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953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65100" y="1371600"/>
            <a:ext cx="95694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58750" y="6391275"/>
            <a:ext cx="9567863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65100" y="1279525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4376870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190608" y="1524000"/>
            <a:ext cx="4378590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26898" y="2471383"/>
            <a:ext cx="4378452" cy="38184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5200650" y="2471383"/>
            <a:ext cx="4375150" cy="3822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88B31-1FCF-4CF0-80A8-154BB63258F9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0200" y="6410325"/>
            <a:ext cx="3879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705350" y="1042988"/>
            <a:ext cx="4953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339550C0-C410-49F9-A01B-7276244879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2E640-C72F-4BD5-BF25-277D692686C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705350" y="10366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D7AB0-020F-4637-8EF2-255A4C80B6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65100" y="15875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A0B1-BFB1-43DC-8691-E80682B5EDE0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622800" y="6324600"/>
            <a:ext cx="6604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50B908-D672-4F4B-8784-A2767309A6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65100" y="152400"/>
            <a:ext cx="95694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914400"/>
            <a:ext cx="255905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12750" y="1981201"/>
            <a:ext cx="255905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384550" y="685800"/>
            <a:ext cx="61087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7635DE6-314E-4543-B6C1-928A2E7DE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97F3-19FD-4A56-B006-C17C4860E93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66553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65100" y="152400"/>
            <a:ext cx="95694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406" y="5029200"/>
            <a:ext cx="635635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50406" y="609600"/>
            <a:ext cx="635635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2750" y="990600"/>
            <a:ext cx="26416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D1BB6-3B10-418C-AB8E-6B9BD4A51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6270625" y="6405563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DFFF7-4F16-42FE-81AA-A35676FB0992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88302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906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273800" y="6405563"/>
            <a:ext cx="3298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4E01C2-9D01-4C9D-B068-B982B7950264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30200" y="6410325"/>
            <a:ext cx="387985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65100" y="1276350"/>
            <a:ext cx="956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705350" y="1039813"/>
            <a:ext cx="4953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835C4FB-1906-4F47-AE11-21147E90AC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8" name="Заголовок 21"/>
          <p:cNvSpPr>
            <a:spLocks noGrp="1"/>
          </p:cNvSpPr>
          <p:nvPr>
            <p:ph type="title"/>
          </p:nvPr>
        </p:nvSpPr>
        <p:spPr bwMode="auto">
          <a:xfrm>
            <a:off x="327025" y="228600"/>
            <a:ext cx="9245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9" name="Текст 12"/>
          <p:cNvSpPr>
            <a:spLocks noGrp="1"/>
          </p:cNvSpPr>
          <p:nvPr>
            <p:ph type="body" idx="1"/>
          </p:nvPr>
        </p:nvSpPr>
        <p:spPr bwMode="auto">
          <a:xfrm>
            <a:off x="327025" y="1524000"/>
            <a:ext cx="92456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rbookshop.ru/20465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23988" y="333375"/>
            <a:ext cx="6838950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</a:rPr>
              <a:t>Кафедра информатики и информационных таможенных технологий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285860"/>
            <a:ext cx="8001026" cy="100013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b="1" dirty="0">
                <a:solidFill>
                  <a:srgbClr val="660033"/>
                </a:solidFill>
                <a:latin typeface="Arial Black" pitchFamily="34" charset="0"/>
              </a:rPr>
              <a:t>Дисциплина «Информатика»</a:t>
            </a:r>
            <a:br>
              <a:rPr lang="ru-RU" sz="3800" b="1" dirty="0">
                <a:solidFill>
                  <a:srgbClr val="660033"/>
                </a:solidFill>
                <a:latin typeface="Arial Black" pitchFamily="34" charset="0"/>
              </a:rPr>
            </a:br>
            <a:r>
              <a:rPr lang="ru-RU" sz="2100" b="1" dirty="0">
                <a:solidFill>
                  <a:srgbClr val="660033"/>
                </a:solidFill>
                <a:latin typeface="Arial Black" pitchFamily="34" charset="0"/>
              </a:rPr>
              <a:t>Лекция 2</a:t>
            </a:r>
            <a:endParaRPr lang="ru-RU" sz="1400" b="1" dirty="0">
              <a:solidFill>
                <a:schemeClr val="accent3">
                  <a:shade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38092" y="2857496"/>
            <a:ext cx="864399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Раздел1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Общая характеристика процессов обработки информации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Тема 1.2</a:t>
            </a:r>
            <a:r>
              <a:rPr lang="ru-RU" dirty="0"/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Общая характеристика процессов сбора, передачи, обработки и</a:t>
            </a: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накопления информации</a:t>
            </a:r>
          </a:p>
          <a:p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Направление подготовки: Таможенное дело</a:t>
            </a: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Квалификация выпускника «Специалист»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2604" y="285750"/>
            <a:ext cx="6248421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Задание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0968" y="1142984"/>
            <a:ext cx="9144064" cy="4616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indent="-228600">
              <a:spcBef>
                <a:spcPts val="12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Вспомнить, что такое позиционные и непозиционные системы счисления и как переводить из любой системы в десятичную и наоборот. Использовать учебник по информатике.</a:t>
            </a:r>
          </a:p>
          <a:p>
            <a:pPr marL="228600" indent="-228600">
              <a:spcBef>
                <a:spcPts val="30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rgbClr val="000066"/>
                </a:solidFill>
              </a:rPr>
              <a:t>Разобрать примеры в Практикуме, как  и для чего использовать формулы Шеннона и Хартли. Разобрать по два примера из практикума. </a:t>
            </a:r>
          </a:p>
          <a:p>
            <a:pPr marL="228600" indent="-228600">
              <a:spcBef>
                <a:spcPts val="30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rgbClr val="FF0000"/>
                </a:solidFill>
              </a:rPr>
              <a:t>Занятие будет проводиться в форме разбора ситуации и фронтального опроса. Максимальное количество баллов 5.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820102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Список источников</a:t>
            </a:r>
          </a:p>
        </p:txBody>
      </p:sp>
      <p:sp>
        <p:nvSpPr>
          <p:cNvPr id="5939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2406" y="1142984"/>
            <a:ext cx="9072626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Прохорова О. В. Информатика [Электронный ресурс]: учебник/ О. В. Прохорова. — Самара: Самарский государственный архитектурно-строительный университет, ЭБС АСВ, 2013. — 106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 — Режим доступа: </a:t>
            </a:r>
            <a:r>
              <a:rPr lang="ru-RU" sz="24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http://www.iprbookshop.ru/20465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Крицкий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С. П. Информационные технологии : практикум / С. П.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Крицкий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Л. Б. Кудрявцева, Е. В.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Алымова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 - Ростов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/Д.: Российская таможенная академия, Ростовский филиал, 2016. - 215 с.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Кудрявцева, Л. Б. Информатика: учеб. пособие / Л. Б. Кудрявцева. – Ростов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/Д : Российская таможенная академия, Ростовский филиал, 2011</a:t>
            </a:r>
            <a:r>
              <a:rPr lang="ru-RU" sz="240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8" y="236538"/>
            <a:ext cx="6394472" cy="69213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accent3">
                    <a:shade val="75000"/>
                  </a:schemeClr>
                </a:solidFill>
              </a:rPr>
              <a:t>Цель лекции</a:t>
            </a:r>
          </a:p>
        </p:txBody>
      </p:sp>
      <p:sp>
        <p:nvSpPr>
          <p:cNvPr id="14339" name="Text Box 38"/>
          <p:cNvSpPr txBox="1">
            <a:spLocks noChangeArrowheads="1"/>
          </p:cNvSpPr>
          <p:nvPr/>
        </p:nvSpPr>
        <p:spPr bwMode="auto">
          <a:xfrm>
            <a:off x="523844" y="1700213"/>
            <a:ext cx="8786874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2400" dirty="0"/>
              <a:t>Напомнить позиционные и непозиционные системы счисления. Способы перевода чисел из одной системы счисления в другую. Системы счисления, используемые в компьютере. Двоичная арифметика. Представление чисел в</a:t>
            </a:r>
          </a:p>
          <a:p>
            <a:r>
              <a:rPr lang="ru-RU" sz="2400" dirty="0"/>
              <a:t>двоичном коде.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09530" y="857232"/>
            <a:ext cx="9286907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Информация в ЭВМ кодируется в </a:t>
            </a:r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двоичной системе счисления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которой любое число представляется комбинацией 0 и 1, что является очень удобным с точки зрения технической реализации (два состояния: есть сигнал или нет сигнала, включено – выключено и т.д.). </a:t>
            </a:r>
          </a:p>
          <a:p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Система счисления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это способ наименования и изображения чисел с помощью символов, имеющих определенные количественные значения. В зависимости от способа изображения чисел системы делятся на </a:t>
            </a:r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позиционные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непозиционные.</a:t>
            </a:r>
            <a:endParaRPr lang="ru-RU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позиционных системах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количественное значение каждой цифры зависит от места (позиции) в числе.</a:t>
            </a:r>
          </a:p>
          <a:p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непозиционных системах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цифры не меняют своего количественного значения при изменении их расположения в числе.</a:t>
            </a:r>
          </a:p>
          <a:p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Примеры, </a:t>
            </a:r>
          </a:p>
          <a:p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позиционная система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арабская десятичная система (0 - 9), </a:t>
            </a:r>
          </a:p>
          <a:p>
            <a:r>
              <a:rPr lang="ru-RU" sz="2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непозиционная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римская, где для каждого числа используется специфическое сочетание символов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XIV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CXXVII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т. Д.</a:t>
            </a:r>
          </a:p>
        </p:txBody>
      </p:sp>
      <p:sp>
        <p:nvSpPr>
          <p:cNvPr id="2969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Заголовок 7"/>
          <p:cNvSpPr>
            <a:spLocks noGrp="1"/>
          </p:cNvSpPr>
          <p:nvPr>
            <p:ph type="title" idx="4294967295"/>
          </p:nvPr>
        </p:nvSpPr>
        <p:spPr>
          <a:xfrm>
            <a:off x="380968" y="214290"/>
            <a:ext cx="9245600" cy="571504"/>
          </a:xfrm>
        </p:spPr>
        <p:txBody>
          <a:bodyPr/>
          <a:lstStyle/>
          <a:p>
            <a:r>
              <a:rPr lang="ru-RU" sz="3200" b="1" dirty="0"/>
              <a:t>Представление информации в ЭВМ 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09530" y="857232"/>
            <a:ext cx="9286907" cy="4893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Основанием двоичной системы является число 2, поэтому перевод в 10-ю систему осуществляется очень просто. Двоичное число представляется в виде суммы степеней двойки с коэффициентами из цифр двоичного числа. Причем степень 2 – это порядковый номер цифры двоичного числа справа налево, начиная с нуля.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Например, 10011</a:t>
            </a:r>
            <a:r>
              <a:rPr lang="ru-RU" sz="24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*2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*2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*2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*2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*2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 программировании иногда используется шестнадцатеричная система, основанием которой является число 16. Перевод в 10-ю систему осуществляется аналогично предыдущему примеру с заменой двойки на шестнадцать. Ниже в таблице представлено соответствие кодов десятичных, шестнадцатеричных и двоичных цифр.</a:t>
            </a:r>
          </a:p>
        </p:txBody>
      </p:sp>
      <p:sp>
        <p:nvSpPr>
          <p:cNvPr id="2969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Заголовок 7"/>
          <p:cNvSpPr>
            <a:spLocks noGrp="1"/>
          </p:cNvSpPr>
          <p:nvPr>
            <p:ph type="title" idx="4294967295"/>
          </p:nvPr>
        </p:nvSpPr>
        <p:spPr>
          <a:xfrm>
            <a:off x="380968" y="214290"/>
            <a:ext cx="9245600" cy="571504"/>
          </a:xfrm>
        </p:spPr>
        <p:txBody>
          <a:bodyPr/>
          <a:lstStyle/>
          <a:p>
            <a:r>
              <a:rPr lang="ru-RU" sz="3200" b="1" dirty="0"/>
              <a:t>Представление информации в ЭВМ 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Заголовок 7"/>
          <p:cNvSpPr>
            <a:spLocks noGrp="1"/>
          </p:cNvSpPr>
          <p:nvPr>
            <p:ph type="title" idx="4294967295"/>
          </p:nvPr>
        </p:nvSpPr>
        <p:spPr>
          <a:xfrm>
            <a:off x="380968" y="214290"/>
            <a:ext cx="9245600" cy="571504"/>
          </a:xfrm>
        </p:spPr>
        <p:txBody>
          <a:bodyPr/>
          <a:lstStyle/>
          <a:p>
            <a:r>
              <a:rPr lang="ru-RU" sz="3200" b="1" dirty="0"/>
              <a:t>Представление информации в ЭВМ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80968" y="1857364"/>
          <a:ext cx="9001189" cy="3547935"/>
        </p:xfrm>
        <a:graphic>
          <a:graphicData uri="http://schemas.openxmlformats.org/drawingml/2006/table">
            <a:tbl>
              <a:tblPr/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285883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Цифра в 10-ной системе счисления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24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Цифра в 16-ричной системе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80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Двоичный код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0001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0010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0011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0100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0101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0110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0111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1001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1010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1011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1100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1101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1110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1111</a:t>
                      </a:r>
                      <a:endParaRPr lang="ru-RU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3910" y="928670"/>
            <a:ext cx="799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Коды десятичных и шестнадцатеричных цифр в двоичной системе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Заголовок 7"/>
          <p:cNvSpPr>
            <a:spLocks noGrp="1"/>
          </p:cNvSpPr>
          <p:nvPr>
            <p:ph type="title" idx="4294967295"/>
          </p:nvPr>
        </p:nvSpPr>
        <p:spPr>
          <a:xfrm>
            <a:off x="380968" y="214290"/>
            <a:ext cx="9245600" cy="571504"/>
          </a:xfrm>
        </p:spPr>
        <p:txBody>
          <a:bodyPr/>
          <a:lstStyle/>
          <a:p>
            <a:r>
              <a:rPr lang="ru-RU" sz="3200" b="1" dirty="0"/>
              <a:t>Представление информации в ЭВМ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845" y="928670"/>
            <a:ext cx="9072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Двоичный код целого числа можно получить путём деления числа на 2 до тех пор, пока частное не будет равно 1. Совокупность остатков от каждого деления, записанная справа налево вместе с последним частным, и образует двоичный аналог десятичного целого числа.</a:t>
            </a:r>
          </a:p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Пример: 13</a:t>
            </a:r>
            <a:r>
              <a:rPr lang="ru-RU" sz="2000" baseline="-25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= 1101</a:t>
            </a:r>
            <a:r>
              <a:rPr lang="ru-RU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l="42291" t="67438" r="37765" b="15919"/>
          <a:stretch>
            <a:fillRect/>
          </a:stretch>
        </p:blipFill>
        <p:spPr bwMode="auto">
          <a:xfrm>
            <a:off x="2524108" y="3143248"/>
            <a:ext cx="4572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968" y="214290"/>
            <a:ext cx="7820057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Формулы Хартли и Шеннона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80968" y="1285860"/>
            <a:ext cx="9215470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В 1928 г. американский инженер Ральф Хартли предложил научный подход к оценке сообщений. Предложенная им формула имела следующий вид:</a:t>
            </a: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           I = log</a:t>
            </a:r>
            <a:r>
              <a:rPr lang="ru-RU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K ,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Где К - количество равновероятных событий; I - количество бит в сообщении, такое, что любое из К событий произошло. </a:t>
            </a: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Тогда K=2</a:t>
            </a:r>
            <a:r>
              <a:rPr lang="ru-RU" sz="2400" baseline="300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Иногда формулу Хартли записывают так:</a:t>
            </a: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           I = log</a:t>
            </a:r>
            <a:r>
              <a:rPr lang="ru-RU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K = log</a:t>
            </a:r>
            <a:r>
              <a:rPr lang="ru-RU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(1 / 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) = - log</a:t>
            </a:r>
            <a:r>
              <a:rPr lang="ru-RU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т. к. каждое из К событий имеет равновероятный исход </a:t>
            </a:r>
          </a:p>
          <a:p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= 1 / К, то К = 1 / р.</a:t>
            </a:r>
          </a:p>
        </p:txBody>
      </p:sp>
      <p:sp>
        <p:nvSpPr>
          <p:cNvPr id="6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10" y="260350"/>
            <a:ext cx="717711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Формулы Хартли и Шеннона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2406" y="1142984"/>
            <a:ext cx="9072626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В 1948 г. американский инженер и математик Клод Шеннон предложил формулу для вычисления количества информации для событий с различными вероятностями.</a:t>
            </a:r>
            <a:br>
              <a:rPr 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Если I - количество информации,</a:t>
            </a:r>
            <a:br>
              <a:rPr 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      К - количество возможных событий,</a:t>
            </a:r>
            <a:br>
              <a:rPr 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      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рi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- вероятности отдельных событий,</a:t>
            </a:r>
            <a:br>
              <a:rPr 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то количество информации для событий с различными вероятностями можно определить по формуле: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         I = - </a:t>
            </a:r>
            <a:r>
              <a:rPr lang="el-GR" sz="2000" dirty="0">
                <a:solidFill>
                  <a:schemeClr val="accent1">
                    <a:lumMod val="50000"/>
                  </a:schemeClr>
                </a:solidFill>
              </a:rPr>
              <a:t>Σ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000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log</a:t>
            </a:r>
            <a:r>
              <a:rPr lang="ru-RU" sz="20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000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, </a:t>
            </a:r>
            <a:br>
              <a:rPr 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где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принимает значения от 1 до К.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Формулу Хартли теперь можно рассматривать как частный случай формулы Шеннона: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         I = - </a:t>
            </a:r>
            <a:r>
              <a:rPr lang="el-GR" sz="2000" dirty="0">
                <a:solidFill>
                  <a:schemeClr val="accent1">
                    <a:lumMod val="50000"/>
                  </a:schemeClr>
                </a:solidFill>
              </a:rPr>
              <a:t>Σ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1 / К log</a:t>
            </a:r>
            <a:r>
              <a:rPr lang="ru-RU" sz="20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(1 / К) = I = log</a:t>
            </a:r>
            <a:r>
              <a:rPr lang="ru-RU" sz="20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К.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   При равновероятных событиях получаемое количество информации максимально.</a:t>
            </a:r>
          </a:p>
        </p:txBody>
      </p:sp>
      <p:sp>
        <p:nvSpPr>
          <p:cNvPr id="6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10" y="260350"/>
            <a:ext cx="717711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2406" y="1000108"/>
            <a:ext cx="9072626" cy="5036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Примеры заданий и их решений.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Сколько Кбайт, Мбайт, Гбайт и Тбайт в 1598623 байт?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Решение: 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Кбайт: 1598623/ 1024 = 1561,18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Мбайт: 1598623/ 1024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1,52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Гбайт: 1598623/ 1024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0,002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Тбайт: 1598623/ 1024</a:t>
            </a:r>
            <a:r>
              <a:rPr lang="ru-RU" sz="240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0,0000019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Сколькими битами можно закодировать названия дней недели?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Всего в неделе семь дней: Пн., Вт., Ср., Чт., Пт., Сб., Вс. Чтобы каждому дню недели поставить в соответствие уникальную двоичную последовательность, требуется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400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 = 3.</a:t>
            </a: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Ответ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Достаточно использовать три бита: Пн. – 000, Вт. – 001, Ср. – 010, Чт. – 011, Пт. – 100, Сб. – 101, Вс. – 110.</a:t>
            </a:r>
          </a:p>
        </p:txBody>
      </p:sp>
      <p:sp>
        <p:nvSpPr>
          <p:cNvPr id="6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1836</TotalTime>
  <Words>1024</Words>
  <Application>Microsoft Office PowerPoint</Application>
  <PresentationFormat>Лист A4 (210x297 мм)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Georgia</vt:lpstr>
      <vt:lpstr>Times New Roman</vt:lpstr>
      <vt:lpstr>Wingdings</vt:lpstr>
      <vt:lpstr>Wingdings 2</vt:lpstr>
      <vt:lpstr>Официальная</vt:lpstr>
      <vt:lpstr>Дисциплина «Информатика» Лекция 2</vt:lpstr>
      <vt:lpstr>Цель лекции</vt:lpstr>
      <vt:lpstr>Представление информации в ЭВМ </vt:lpstr>
      <vt:lpstr>Представление информации в ЭВМ </vt:lpstr>
      <vt:lpstr>Представление информации в ЭВМ </vt:lpstr>
      <vt:lpstr>Представление информации в ЭВМ </vt:lpstr>
      <vt:lpstr>Формулы Хартли и Шеннона</vt:lpstr>
      <vt:lpstr>Формулы Хартли и Шеннона</vt:lpstr>
      <vt:lpstr>Задачи</vt:lpstr>
      <vt:lpstr>Задание</vt:lpstr>
      <vt:lpstr>Список источников</vt:lpstr>
    </vt:vector>
  </TitlesOfParts>
  <Company>RFRTA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Praskovea Luzhetskaya</cp:lastModifiedBy>
  <cp:revision>134</cp:revision>
  <cp:lastPrinted>2006-09-18T11:46:39Z</cp:lastPrinted>
  <dcterms:created xsi:type="dcterms:W3CDTF">2002-09-15T08:06:25Z</dcterms:created>
  <dcterms:modified xsi:type="dcterms:W3CDTF">2024-02-13T20:48:30Z</dcterms:modified>
</cp:coreProperties>
</file>