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91" r:id="rId1"/>
    <p:sldMasterId id="2147483906" r:id="rId2"/>
  </p:sldMasterIdLst>
  <p:notesMasterIdLst>
    <p:notesMasterId r:id="rId32"/>
  </p:notesMasterIdLst>
  <p:sldIdLst>
    <p:sldId id="266" r:id="rId3"/>
    <p:sldId id="257" r:id="rId4"/>
    <p:sldId id="270" r:id="rId5"/>
    <p:sldId id="295" r:id="rId6"/>
    <p:sldId id="269" r:id="rId7"/>
    <p:sldId id="260" r:id="rId8"/>
    <p:sldId id="321" r:id="rId9"/>
    <p:sldId id="261" r:id="rId10"/>
    <p:sldId id="263" r:id="rId11"/>
    <p:sldId id="265" r:id="rId12"/>
    <p:sldId id="262" r:id="rId13"/>
    <p:sldId id="322" r:id="rId14"/>
    <p:sldId id="323" r:id="rId15"/>
    <p:sldId id="324" r:id="rId16"/>
    <p:sldId id="325" r:id="rId17"/>
    <p:sldId id="326" r:id="rId18"/>
    <p:sldId id="264" r:id="rId19"/>
    <p:sldId id="327" r:id="rId20"/>
    <p:sldId id="284" r:id="rId21"/>
    <p:sldId id="328" r:id="rId22"/>
    <p:sldId id="333" r:id="rId23"/>
    <p:sldId id="329" r:id="rId24"/>
    <p:sldId id="330" r:id="rId25"/>
    <p:sldId id="331" r:id="rId26"/>
    <p:sldId id="332" r:id="rId27"/>
    <p:sldId id="294" r:id="rId28"/>
    <p:sldId id="267" r:id="rId29"/>
    <p:sldId id="276" r:id="rId30"/>
    <p:sldId id="293" r:id="rId31"/>
  </p:sldIdLst>
  <p:sldSz cx="9906000" cy="6858000" type="A4"/>
  <p:notesSz cx="6858000" cy="954405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CCFF99"/>
    <a:srgbClr val="669900"/>
    <a:srgbClr val="996633"/>
    <a:srgbClr val="CC0066"/>
    <a:srgbClr val="FEECF9"/>
    <a:srgbClr val="3333CC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0296" autoAdjust="0"/>
  </p:normalViewPr>
  <p:slideViewPr>
    <p:cSldViewPr>
      <p:cViewPr varScale="1">
        <p:scale>
          <a:sx n="57" d="100"/>
          <a:sy n="57" d="100"/>
        </p:scale>
        <p:origin x="1384" y="4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77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77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00F97A6-3784-4787-9085-2235111FD3BD}" type="datetimeFigureOut">
              <a:rPr lang="ru-RU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46138" y="715963"/>
            <a:ext cx="5165725" cy="3578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533900"/>
            <a:ext cx="5486400" cy="4294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064625"/>
            <a:ext cx="2971800" cy="477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064625"/>
            <a:ext cx="2971800" cy="477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EB67A36-5C5D-4DE0-9494-A7BA1CDA60A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3858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67A36-5C5D-4DE0-9494-A7BA1CDA60A1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50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91368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742950" y="1752624"/>
            <a:ext cx="84201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742950" y="3611607"/>
            <a:ext cx="84201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4068" y="4953000"/>
            <a:ext cx="9910079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E5043DF-4C97-44FC-A9B1-CA3BEA48BE1D}" type="datetimeFigureOut">
              <a:rPr lang="ru-RU" smtClean="0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4FE4953-AA12-44F9-8F64-864D08CAADCE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1481333"/>
            <a:ext cx="89154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023442-4C8D-484F-901A-EE25097D4F22}" type="datetimeFigureOut">
              <a:rPr lang="ru-RU" smtClean="0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DC7170-DD53-449A-A00B-157A615E8B6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414347" y="274663"/>
            <a:ext cx="1925593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85165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B54FC5-CD3E-4528-9994-3F3708618DBB}" type="datetimeFigureOut">
              <a:rPr lang="ru-RU" smtClean="0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8B7A6E-1D04-4C98-913B-AED8F868AE8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2950" y="609600"/>
            <a:ext cx="84201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742950" y="1981200"/>
            <a:ext cx="41275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981200"/>
            <a:ext cx="41275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F1277-3895-4A68-B747-5E73F9F989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3708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95300" y="1600200"/>
            <a:ext cx="89154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5300" y="3938589"/>
            <a:ext cx="89154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DA6D4E-E536-4B98-BC5D-5F625B67CF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BF3474-703F-4593-9576-B0182B0599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0BD80E-19AE-4621-918B-678BB6D15A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4CECBA-5857-4595-9387-988E1B5B7DF4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772551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DB51D8-9441-4B94-AA84-BFD7F2FCC0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84A6F4-3AA8-4866-8B24-86AB78CC75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E95B67-9927-4677-ADB2-F0D49B7CE0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D1E1D1-4CBF-4125-96FA-237A4C819786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275927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8B0A-2D7C-4B76-9273-1AEF8B1D76CF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841E-5BD6-4810-8EE4-F1DBFC36511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238250" y="731520"/>
            <a:ext cx="69342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398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4530"/>
            <a:ext cx="7429500" cy="2387600"/>
          </a:xfrm>
        </p:spPr>
        <p:txBody>
          <a:bodyPr anchor="b">
            <a:normAutofit/>
          </a:bodyPr>
          <a:lstStyle>
            <a:lvl1pPr algn="ctr">
              <a:defRPr sz="487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9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1466" indent="0" algn="ctr">
              <a:buNone/>
              <a:defRPr sz="2275"/>
            </a:lvl2pPr>
            <a:lvl3pPr marL="742931" indent="0" algn="ctr">
              <a:buNone/>
              <a:defRPr sz="1950"/>
            </a:lvl3pPr>
            <a:lvl4pPr marL="1114397" indent="0" algn="ctr">
              <a:buNone/>
              <a:defRPr sz="1625"/>
            </a:lvl4pPr>
            <a:lvl5pPr marL="1485863" indent="0" algn="ctr">
              <a:buNone/>
              <a:defRPr sz="1625"/>
            </a:lvl5pPr>
            <a:lvl6pPr marL="1857329" indent="0" algn="ctr">
              <a:buNone/>
              <a:defRPr sz="1625"/>
            </a:lvl6pPr>
            <a:lvl7pPr marL="2228794" indent="0" algn="ctr">
              <a:buNone/>
              <a:defRPr sz="1625"/>
            </a:lvl7pPr>
            <a:lvl8pPr marL="2600260" indent="0" algn="ctr">
              <a:buNone/>
              <a:defRPr sz="1625"/>
            </a:lvl8pPr>
            <a:lvl9pPr marL="2971726" indent="0" algn="ctr">
              <a:buNone/>
              <a:defRPr sz="1625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DF67-2284-4246-B452-D70F1F4351AE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8A4C5-8296-4AE6-A3A6-61D4D97A5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829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DF67-2284-4246-B452-D70F1F4351AE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8A4C5-8296-4AE6-A3A6-61D4D97A5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5789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12423"/>
            <a:ext cx="8543925" cy="2851208"/>
          </a:xfrm>
        </p:spPr>
        <p:txBody>
          <a:bodyPr anchor="b">
            <a:normAutofit/>
          </a:bodyPr>
          <a:lstStyle>
            <a:lvl1pPr>
              <a:defRPr sz="4875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52636"/>
            <a:ext cx="8543925" cy="1500187"/>
          </a:xfrm>
        </p:spPr>
        <p:txBody>
          <a:bodyPr anchor="t">
            <a:normAutofit/>
          </a:bodyPr>
          <a:lstStyle>
            <a:lvl1pPr marL="0" indent="0">
              <a:buNone/>
              <a:defRPr sz="19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1466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2pPr>
            <a:lvl3pPr marL="74293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14397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4pPr>
            <a:lvl5pPr marL="1485863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5pPr>
            <a:lvl6pPr marL="1857329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6pPr>
            <a:lvl7pPr marL="2228794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7pPr>
            <a:lvl8pPr marL="260026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8pPr>
            <a:lvl9pPr marL="2971726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DF67-2284-4246-B452-D70F1F4351AE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8A4C5-8296-4AE6-A3A6-61D4D97A5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0737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666" y="1828803"/>
            <a:ext cx="421005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8803"/>
            <a:ext cx="421005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DF67-2284-4246-B452-D70F1F4351AE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8A4C5-8296-4AE6-A3A6-61D4D97A5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9456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747A86-607A-493B-B6BC-03E1CE710FBF}" type="datetimeFigureOut">
              <a:rPr lang="ru-RU" smtClean="0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ECA5CA-A579-4D2A-8C66-371C9C855DFE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665" y="1681852"/>
            <a:ext cx="4189413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50" b="1"/>
            </a:lvl1pPr>
            <a:lvl2pPr marL="371466" indent="0">
              <a:buNone/>
              <a:defRPr sz="1625" b="1"/>
            </a:lvl2pPr>
            <a:lvl3pPr marL="742931" indent="0">
              <a:buNone/>
              <a:defRPr sz="1463" b="1"/>
            </a:lvl3pPr>
            <a:lvl4pPr marL="1114397" indent="0">
              <a:buNone/>
              <a:defRPr sz="1300" b="1"/>
            </a:lvl4pPr>
            <a:lvl5pPr marL="1485863" indent="0">
              <a:buNone/>
              <a:defRPr sz="1300" b="1"/>
            </a:lvl5pPr>
            <a:lvl6pPr marL="1857329" indent="0">
              <a:buNone/>
              <a:defRPr sz="1300" b="1"/>
            </a:lvl6pPr>
            <a:lvl7pPr marL="2228794" indent="0">
              <a:buNone/>
              <a:defRPr sz="1300" b="1"/>
            </a:lvl7pPr>
            <a:lvl8pPr marL="2600260" indent="0">
              <a:buNone/>
              <a:defRPr sz="1300" b="1"/>
            </a:lvl8pPr>
            <a:lvl9pPr marL="2971726" indent="0">
              <a:buNone/>
              <a:defRPr sz="13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665" y="2507553"/>
            <a:ext cx="4189413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4" y="1681851"/>
            <a:ext cx="421005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950" b="1"/>
            </a:lvl1pPr>
            <a:lvl2pPr marL="371466" indent="0">
              <a:buNone/>
              <a:defRPr sz="1625" b="1"/>
            </a:lvl2pPr>
            <a:lvl3pPr marL="742931" indent="0">
              <a:buNone/>
              <a:defRPr sz="1463" b="1"/>
            </a:lvl3pPr>
            <a:lvl4pPr marL="1114397" indent="0">
              <a:buNone/>
              <a:defRPr sz="1300" b="1"/>
            </a:lvl4pPr>
            <a:lvl5pPr marL="1485863" indent="0">
              <a:buNone/>
              <a:defRPr sz="1300" b="1"/>
            </a:lvl5pPr>
            <a:lvl6pPr marL="1857329" indent="0">
              <a:buNone/>
              <a:defRPr sz="1300" b="1"/>
            </a:lvl6pPr>
            <a:lvl7pPr marL="2228794" indent="0">
              <a:buNone/>
              <a:defRPr sz="1300" b="1"/>
            </a:lvl7pPr>
            <a:lvl8pPr marL="2600260" indent="0">
              <a:buNone/>
              <a:defRPr sz="1300" b="1"/>
            </a:lvl8pPr>
            <a:lvl9pPr marL="2971726" indent="0">
              <a:buNone/>
              <a:defRPr sz="13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4" y="2507553"/>
            <a:ext cx="421005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DF67-2284-4246-B452-D70F1F4351AE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8A4C5-8296-4AE6-A3A6-61D4D97A5A9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100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DF67-2284-4246-B452-D70F1F4351AE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8A4C5-8296-4AE6-A3A6-61D4D97A5A95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008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DF67-2284-4246-B452-D70F1F4351AE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8A4C5-8296-4AE6-A3A6-61D4D97A5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1548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14" y="457203"/>
            <a:ext cx="3194685" cy="1600197"/>
          </a:xfrm>
        </p:spPr>
        <p:txBody>
          <a:bodyPr anchor="b">
            <a:normAutofit/>
          </a:bodyPr>
          <a:lstStyle>
            <a:lvl1pPr>
              <a:defRPr sz="2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0050" y="990600"/>
            <a:ext cx="5014913" cy="4876800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514" y="2057399"/>
            <a:ext cx="3194685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/>
            </a:lvl1pPr>
            <a:lvl2pPr marL="371466" indent="0">
              <a:buNone/>
              <a:defRPr sz="975"/>
            </a:lvl2pPr>
            <a:lvl3pPr marL="742931" indent="0">
              <a:buNone/>
              <a:defRPr sz="813"/>
            </a:lvl3pPr>
            <a:lvl4pPr marL="1114397" indent="0">
              <a:buNone/>
              <a:defRPr sz="731"/>
            </a:lvl4pPr>
            <a:lvl5pPr marL="1485863" indent="0">
              <a:buNone/>
              <a:defRPr sz="731"/>
            </a:lvl5pPr>
            <a:lvl6pPr marL="1857329" indent="0">
              <a:buNone/>
              <a:defRPr sz="731"/>
            </a:lvl6pPr>
            <a:lvl7pPr marL="2228794" indent="0">
              <a:buNone/>
              <a:defRPr sz="731"/>
            </a:lvl7pPr>
            <a:lvl8pPr marL="2600260" indent="0">
              <a:buNone/>
              <a:defRPr sz="731"/>
            </a:lvl8pPr>
            <a:lvl9pPr marL="2971726" indent="0">
              <a:buNone/>
              <a:defRPr sz="73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DF67-2284-4246-B452-D70F1F4351AE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8A4C5-8296-4AE6-A3A6-61D4D97A5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6378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14" y="457200"/>
            <a:ext cx="3194685" cy="1600200"/>
          </a:xfrm>
        </p:spPr>
        <p:txBody>
          <a:bodyPr anchor="b">
            <a:normAutofit/>
          </a:bodyPr>
          <a:lstStyle>
            <a:lvl1pPr>
              <a:defRPr sz="2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0050" y="990600"/>
            <a:ext cx="5014913" cy="4876800"/>
          </a:xfrm>
        </p:spPr>
        <p:txBody>
          <a:bodyPr/>
          <a:lstStyle>
            <a:lvl1pPr marL="0" indent="0">
              <a:buNone/>
              <a:defRPr sz="2600"/>
            </a:lvl1pPr>
            <a:lvl2pPr marL="371466" indent="0">
              <a:buNone/>
              <a:defRPr sz="2275"/>
            </a:lvl2pPr>
            <a:lvl3pPr marL="742931" indent="0">
              <a:buNone/>
              <a:defRPr sz="1950"/>
            </a:lvl3pPr>
            <a:lvl4pPr marL="1114397" indent="0">
              <a:buNone/>
              <a:defRPr sz="1625"/>
            </a:lvl4pPr>
            <a:lvl5pPr marL="1485863" indent="0">
              <a:buNone/>
              <a:defRPr sz="1625"/>
            </a:lvl5pPr>
            <a:lvl6pPr marL="1857329" indent="0">
              <a:buNone/>
              <a:defRPr sz="1625"/>
            </a:lvl6pPr>
            <a:lvl7pPr marL="2228794" indent="0">
              <a:buNone/>
              <a:defRPr sz="1625"/>
            </a:lvl7pPr>
            <a:lvl8pPr marL="2600260" indent="0">
              <a:buNone/>
              <a:defRPr sz="1625"/>
            </a:lvl8pPr>
            <a:lvl9pPr marL="2971726" indent="0">
              <a:buNone/>
              <a:defRPr sz="162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514" y="2057400"/>
            <a:ext cx="3194685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/>
            </a:lvl1pPr>
            <a:lvl2pPr marL="371466" indent="0">
              <a:buNone/>
              <a:defRPr sz="975"/>
            </a:lvl2pPr>
            <a:lvl3pPr marL="742931" indent="0">
              <a:buNone/>
              <a:defRPr sz="813"/>
            </a:lvl3pPr>
            <a:lvl4pPr marL="1114397" indent="0">
              <a:buNone/>
              <a:defRPr sz="731"/>
            </a:lvl4pPr>
            <a:lvl5pPr marL="1485863" indent="0">
              <a:buNone/>
              <a:defRPr sz="731"/>
            </a:lvl5pPr>
            <a:lvl6pPr marL="1857329" indent="0">
              <a:buNone/>
              <a:defRPr sz="731"/>
            </a:lvl6pPr>
            <a:lvl7pPr marL="2228794" indent="0">
              <a:buNone/>
              <a:defRPr sz="731"/>
            </a:lvl7pPr>
            <a:lvl8pPr marL="2600260" indent="0">
              <a:buNone/>
              <a:defRPr sz="731"/>
            </a:lvl8pPr>
            <a:lvl9pPr marL="2971726" indent="0">
              <a:buNone/>
              <a:defRPr sz="73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DF67-2284-4246-B452-D70F1F4351AE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8A4C5-8296-4AE6-A3A6-61D4D97A5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953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DF67-2284-4246-B452-D70F1F4351AE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8A4C5-8296-4AE6-A3A6-61D4D97A5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2009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0362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0365"/>
            <a:ext cx="6284119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DF67-2284-4246-B452-D70F1F4351AE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8A4C5-8296-4AE6-A3A6-61D4D97A5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3045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74" y="1059712"/>
            <a:ext cx="84201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249606" y="2931712"/>
            <a:ext cx="4953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593150-DDE7-40B4-A8DE-8B1D0EC4E4BD}" type="datetimeFigureOut">
              <a:rPr lang="ru-RU" smtClean="0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DB0CB-508C-4085-A1EA-907454BAFDD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939737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737786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95300" y="148133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35550" y="148133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8EC7C8-CA57-4C5B-A369-E25B78DBF830}" type="datetimeFigureOut">
              <a:rPr lang="ru-RU" smtClean="0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4D33-1B19-4D33-9162-17BF55CDD5C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89154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5410200"/>
            <a:ext cx="437687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5032115" y="5410200"/>
            <a:ext cx="437859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95300" y="1444317"/>
            <a:ext cx="437687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32115" y="1444317"/>
            <a:ext cx="437859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F569A5-B2F7-44E9-B6B0-F86AE0BF414C}" type="datetimeFigureOut">
              <a:rPr lang="ru-RU" smtClean="0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0C5FFC-9A6C-423A-9ACE-2598D0C5780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B5CEA7-BDCF-45CB-8CDF-057F9830183A}" type="datetimeFigureOut">
              <a:rPr lang="ru-RU" smtClean="0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FCC44-8ED1-475D-B577-30ED9B27D8F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27A36-7E2E-4664-ADDC-162C19682516}" type="datetimeFigureOut">
              <a:rPr lang="ru-RU" smtClean="0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E09A47-A30D-4C25-B2B6-B93F45CAA6B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0600" y="4876800"/>
            <a:ext cx="8105257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787900" y="5355102"/>
            <a:ext cx="4305808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90600" y="274320"/>
            <a:ext cx="8103108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287618" y="6407944"/>
            <a:ext cx="2080260" cy="365760"/>
          </a:xfrm>
        </p:spPr>
        <p:txBody>
          <a:bodyPr/>
          <a:lstStyle/>
          <a:p>
            <a:pPr>
              <a:defRPr/>
            </a:pPr>
            <a:fld id="{A2063A80-F922-4850-BA77-567061C3DA0B}" type="datetimeFigureOut">
              <a:rPr lang="ru-RU" smtClean="0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8AB801-9D8A-43E1-B18A-91F3750AE6AE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36335" y="5443402"/>
            <a:ext cx="77597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47650" y="189968"/>
            <a:ext cx="94107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BF9C61B-E829-432C-B359-0E989AD25130}" type="datetimeFigureOut">
              <a:rPr lang="ru-RU" smtClean="0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745090" y="6407967"/>
            <a:ext cx="254657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A9974DB-E2B3-46DB-BB04-C8630DEC8E1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7652" y="4865122"/>
            <a:ext cx="8748385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540880" y="5944936"/>
            <a:ext cx="5352343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526206" y="5939011"/>
            <a:ext cx="3997989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545" y="5791253"/>
            <a:ext cx="3685840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994" y="5787761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938612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918417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540880" y="5944936"/>
            <a:ext cx="5352343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526206" y="5939011"/>
            <a:ext cx="3997989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545" y="5791253"/>
            <a:ext cx="3685840" cy="1080868"/>
          </a:xfrm>
          <a:prstGeom prst="rtTriangle">
            <a:avLst/>
          </a:prstGeom>
          <a:blipFill>
            <a:blip r:embed="rId1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994" y="5787761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95300" y="1481336"/>
            <a:ext cx="8915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7287618" y="6407944"/>
            <a:ext cx="208026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63E4047-A07C-4887-A834-EE0DB904F57F}" type="datetimeFigureOut">
              <a:rPr lang="ru-RU" smtClean="0"/>
              <a:pPr>
                <a:defRPr/>
              </a:pPr>
              <a:t>28.02.2022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745090" y="6407967"/>
            <a:ext cx="254657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9367878" y="6407967"/>
            <a:ext cx="39624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E55172B-CE95-47EB-BB4F-5C8D09370B5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18" r:id="rId13"/>
    <p:sldLayoutId id="2147483919" r:id="rId14"/>
    <p:sldLayoutId id="2147483920" r:id="rId15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666" y="365760"/>
            <a:ext cx="8543925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666" y="1828803"/>
            <a:ext cx="8543925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39DF67-2284-4246-B452-D70F1F4351AE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1741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8A4C5-8296-4AE6-A3A6-61D4D97A5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742931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3" indent="-185733" algn="l" defTabSz="742931" rtl="0" eaLnBrk="1" latinLnBrk="0" hangingPunct="1">
        <a:lnSpc>
          <a:spcPct val="90000"/>
        </a:lnSpc>
        <a:spcBef>
          <a:spcPts val="813"/>
        </a:spcBef>
        <a:buFont typeface="Wingdings 2" pitchFamily="18" charset="2"/>
        <a:buChar char="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185733" algn="l" defTabSz="742931" rtl="0" eaLnBrk="1" latinLnBrk="0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64" indent="-185733" algn="l" defTabSz="742931" rtl="0" eaLnBrk="1" latinLnBrk="0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30" indent="-185733" algn="l" defTabSz="742931" rtl="0" eaLnBrk="1" latinLnBrk="0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596" indent="-185733" algn="l" defTabSz="742931" rtl="0" eaLnBrk="1" latinLnBrk="0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061" indent="-185733" algn="l" defTabSz="742931" rtl="0" eaLnBrk="1" latinLnBrk="0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27" indent="-185733" algn="l" defTabSz="742931" rtl="0" eaLnBrk="1" latinLnBrk="0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5993" indent="-185733" algn="l" defTabSz="742931" rtl="0" eaLnBrk="1" latinLnBrk="0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459" indent="-185733" algn="l" defTabSz="742931" rtl="0" eaLnBrk="1" latinLnBrk="0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31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66" algn="l" defTabSz="742931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31" algn="l" defTabSz="742931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397" algn="l" defTabSz="742931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863" algn="l" defTabSz="742931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29" algn="l" defTabSz="742931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4" algn="l" defTabSz="742931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260" algn="l" defTabSz="742931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726" algn="l" defTabSz="742931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064568" y="404664"/>
            <a:ext cx="7886730" cy="64928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Кафедра информатики и  информационных таможенных технологий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309475" y="6021288"/>
            <a:ext cx="3313112" cy="5762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lin ang="2700000" scaled="1"/>
          </a:gradFill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 err="1">
                <a:solidFill>
                  <a:srgbClr val="660033"/>
                </a:solidFill>
                <a:latin typeface="Times New Roman" pitchFamily="18" charset="0"/>
              </a:rPr>
              <a:t>Лужецкая</a:t>
            </a:r>
            <a:r>
              <a:rPr lang="ru-RU" sz="1600" b="1" dirty="0">
                <a:solidFill>
                  <a:srgbClr val="660033"/>
                </a:solidFill>
                <a:latin typeface="Times New Roman" pitchFamily="18" charset="0"/>
              </a:rPr>
              <a:t> Прасковья Алексеевна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42950" y="1052736"/>
            <a:ext cx="8420100" cy="1829761"/>
          </a:xfrm>
        </p:spPr>
        <p:txBody>
          <a:bodyPr/>
          <a:lstStyle/>
          <a:p>
            <a:pPr algn="ctr" eaLnBrk="1" hangingPunct="1"/>
            <a:r>
              <a:rPr lang="ru-RU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 «Информатика»</a:t>
            </a:r>
            <a:br>
              <a:rPr lang="ru-RU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5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4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276975" y="3068960"/>
            <a:ext cx="9345612" cy="16471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2. Технические средства реализации информационных процессов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2.2. Состав и назначение основных элементов персонального компьютера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solidFill>
                  <a:srgbClr val="99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подготовки: Таможенное дело</a:t>
            </a:r>
          </a:p>
          <a:p>
            <a:r>
              <a:rPr lang="ru-RU" b="1" dirty="0">
                <a:solidFill>
                  <a:srgbClr val="99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Квалификация выпускника «Специалист»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  <p:bldP spid="1536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639CE79-A302-488C-86A4-AD054A967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50" y="949326"/>
            <a:ext cx="1784350" cy="7540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D7A481F-4E22-4D59-A2CD-4F4535ECE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064" y="908720"/>
            <a:ext cx="2081213" cy="7540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внутренняя память</a:t>
            </a:r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4" name="Line 4">
            <a:extLst>
              <a:ext uri="{FF2B5EF4-FFF2-40B4-BE49-F238E27FC236}">
                <a16:creationId xmlns:a16="http://schemas.microsoft.com/office/drawing/2014/main" id="{DC1194FE-B5B7-4428-B8E5-2360985102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050" y="2709863"/>
            <a:ext cx="7729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1F37BDBF-BC3C-421D-84A6-9A64DCD1B8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6264" y="3095625"/>
            <a:ext cx="55006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6" name="Line 6">
            <a:extLst>
              <a:ext uri="{FF2B5EF4-FFF2-40B4-BE49-F238E27FC236}">
                <a16:creationId xmlns:a16="http://schemas.microsoft.com/office/drawing/2014/main" id="{36CDEF3F-D1F8-47B5-A2C2-92D5B8D579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6264" y="3495675"/>
            <a:ext cx="55006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7" name="Line 7">
            <a:extLst>
              <a:ext uri="{FF2B5EF4-FFF2-40B4-BE49-F238E27FC236}">
                <a16:creationId xmlns:a16="http://schemas.microsoft.com/office/drawing/2014/main" id="{635E20D4-13DD-4468-85BC-7F08B037F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050" y="3967163"/>
            <a:ext cx="7729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E77C2395-387F-429A-9EAD-14FD197C2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3" y="4724401"/>
            <a:ext cx="1757362" cy="6207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 ввода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BC43565D-A6A9-43C6-8ADD-34EC411FE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8313" y="4724401"/>
            <a:ext cx="1873250" cy="6524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 вывода</a:t>
            </a:r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0" name="Rectangle 10">
            <a:extLst>
              <a:ext uri="{FF2B5EF4-FFF2-40B4-BE49-F238E27FC236}">
                <a16:creationId xmlns:a16="http://schemas.microsoft.com/office/drawing/2014/main" id="{3160D0A1-AC1C-4AFE-A7EC-B589A3BFF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39" y="4724401"/>
            <a:ext cx="1584325" cy="6524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внешняя память</a:t>
            </a:r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1" name="Line 11">
            <a:extLst>
              <a:ext uri="{FF2B5EF4-FFF2-40B4-BE49-F238E27FC236}">
                <a16:creationId xmlns:a16="http://schemas.microsoft.com/office/drawing/2014/main" id="{4C7B9548-EE15-4438-A016-FBA010FF01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4088" y="1703389"/>
            <a:ext cx="0" cy="1006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2" name="Line 12">
            <a:extLst>
              <a:ext uri="{FF2B5EF4-FFF2-40B4-BE49-F238E27FC236}">
                <a16:creationId xmlns:a16="http://schemas.microsoft.com/office/drawing/2014/main" id="{5B87292C-ECF5-477F-B47B-BF40439354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5738" y="1703389"/>
            <a:ext cx="0" cy="1006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3" name="Line 13">
            <a:extLst>
              <a:ext uri="{FF2B5EF4-FFF2-40B4-BE49-F238E27FC236}">
                <a16:creationId xmlns:a16="http://schemas.microsoft.com/office/drawing/2014/main" id="{542DDF31-7AD7-4CAA-BD7D-BD1595E0B8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0672" y="3967163"/>
            <a:ext cx="0" cy="754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4" name="Line 14">
            <a:extLst>
              <a:ext uri="{FF2B5EF4-FFF2-40B4-BE49-F238E27FC236}">
                <a16:creationId xmlns:a16="http://schemas.microsoft.com/office/drawing/2014/main" id="{CA7954E7-0752-4FEB-849B-508E369557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4888" y="3971081"/>
            <a:ext cx="0" cy="754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5" name="Text Box 15">
            <a:extLst>
              <a:ext uri="{FF2B5EF4-FFF2-40B4-BE49-F238E27FC236}">
                <a16:creationId xmlns:a16="http://schemas.microsoft.com/office/drawing/2014/main" id="{CAFA5074-97FE-4BFB-B1C7-AE2D44DD5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2733676"/>
            <a:ext cx="28821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(8, 16, 32, 64 бита)</a:t>
            </a:r>
          </a:p>
        </p:txBody>
      </p:sp>
      <p:sp>
        <p:nvSpPr>
          <p:cNvPr id="10256" name="Text Box 16">
            <a:extLst>
              <a:ext uri="{FF2B5EF4-FFF2-40B4-BE49-F238E27FC236}">
                <a16:creationId xmlns:a16="http://schemas.microsoft.com/office/drawing/2014/main" id="{504691FE-6CC9-4C81-A50F-D1B652F5E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038" y="3094038"/>
            <a:ext cx="4240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адреса (16, 20, 24, 32, 36 битов)</a:t>
            </a:r>
          </a:p>
        </p:txBody>
      </p:sp>
      <p:sp>
        <p:nvSpPr>
          <p:cNvPr id="10257" name="Text Box 17">
            <a:extLst>
              <a:ext uri="{FF2B5EF4-FFF2-40B4-BE49-F238E27FC236}">
                <a16:creationId xmlns:a16="http://schemas.microsoft.com/office/drawing/2014/main" id="{4B42808B-21E9-4748-B78C-6564F7DC7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038" y="3500438"/>
            <a:ext cx="1422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</a:p>
        </p:txBody>
      </p:sp>
      <p:sp>
        <p:nvSpPr>
          <p:cNvPr id="10258" name="Text Box 18">
            <a:extLst>
              <a:ext uri="{FF2B5EF4-FFF2-40B4-BE49-F238E27FC236}">
                <a16:creationId xmlns:a16="http://schemas.microsoft.com/office/drawing/2014/main" id="{A5EE1D05-4BAE-4CF1-865A-4A6280E62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3021013"/>
            <a:ext cx="124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Шина</a:t>
            </a:r>
          </a:p>
        </p:txBody>
      </p:sp>
      <p:sp>
        <p:nvSpPr>
          <p:cNvPr id="10259" name="Rectangle 19">
            <a:extLst>
              <a:ext uri="{FF2B5EF4-FFF2-40B4-BE49-F238E27FC236}">
                <a16:creationId xmlns:a16="http://schemas.microsoft.com/office/drawing/2014/main" id="{C0983B15-30A6-4BE1-A52B-DA7D77DD9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564" y="4724400"/>
            <a:ext cx="1728787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сетевые </a:t>
            </a:r>
          </a:p>
          <a:p>
            <a:pPr algn="ctr" eaLnBrk="1" hangingPunct="1"/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</a:t>
            </a:r>
          </a:p>
        </p:txBody>
      </p:sp>
      <p:sp>
        <p:nvSpPr>
          <p:cNvPr id="10260" name="Line 20">
            <a:extLst>
              <a:ext uri="{FF2B5EF4-FFF2-40B4-BE49-F238E27FC236}">
                <a16:creationId xmlns:a16="http://schemas.microsoft.com/office/drawing/2014/main" id="{2CF2A0E8-11A4-45F3-B54B-6DF7287277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1112" y="3933056"/>
            <a:ext cx="0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61" name="Line 21">
            <a:extLst>
              <a:ext uri="{FF2B5EF4-FFF2-40B4-BE49-F238E27FC236}">
                <a16:creationId xmlns:a16="http://schemas.microsoft.com/office/drawing/2014/main" id="{66E3622F-61E4-4B07-8A1A-4EF35A33C5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2725" y="3933826"/>
            <a:ext cx="0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078" y="1008183"/>
            <a:ext cx="681505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94084" algn="just"/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это «мозг» компьютера. Он является главным компонентом и производит все вычисления в компьютере, контролирует все операции и процессы. Является одним из самых дорогих компонентов.</a:t>
            </a:r>
          </a:p>
          <a:p>
            <a:pPr indent="294084"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Бывают процессоры фирмы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AMD. Процессоры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меньше нагреваются, потребляют меньше электроэнергии. При всём этом у AMD лучше идёт обработка графики.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129" y="2997949"/>
            <a:ext cx="3027871" cy="227090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084" y="1008183"/>
            <a:ext cx="2732328" cy="1821552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8B24636D-30A1-43B1-ACD8-D0B885A22CD2}"/>
              </a:ext>
            </a:extLst>
          </p:cNvPr>
          <p:cNvSpPr txBox="1">
            <a:spLocks noChangeArrowheads="1"/>
          </p:cNvSpPr>
          <p:nvPr/>
        </p:nvSpPr>
        <p:spPr>
          <a:xfrm>
            <a:off x="272480" y="271461"/>
            <a:ext cx="8229600" cy="504031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109728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</a:pPr>
            <a:r>
              <a:rPr lang="ru-RU" altLang="ru-RU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Процессор</a:t>
            </a:r>
          </a:p>
        </p:txBody>
      </p:sp>
    </p:spTree>
    <p:extLst>
      <p:ext uri="{BB962C8B-B14F-4D97-AF65-F5344CB8AC3E}">
        <p14:creationId xmlns:p14="http://schemas.microsoft.com/office/powerpoint/2010/main" val="6682418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078" y="764704"/>
            <a:ext cx="96634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94084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Основными характеристиками процессора являются его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тактовая частота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разрядность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Процессор обрабатывает поступающие к нему электрические сигналы (импульсы). Промежуток времени между двумя последовательными электрическими импульсами называется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тактом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На выполнение процессором каждой операции выделяется определённое количество тактов. Тактовая частота процессора равна количеству тактов обработки данных, которые процессор производит за 1 секунду. Тактовая частота измеряется в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мегагерцах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МГц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— миллионах тактов в секунду. Чем больше тактовая частота, тем быстрее работает компьютер. Тактовая частота современных процессоров уже превышает 1000 МГц = 1 ГГц (гигагерц).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B24636D-30A1-43B1-ACD8-D0B885A22CD2}"/>
              </a:ext>
            </a:extLst>
          </p:cNvPr>
          <p:cNvSpPr txBox="1">
            <a:spLocks noChangeArrowheads="1"/>
          </p:cNvSpPr>
          <p:nvPr/>
        </p:nvSpPr>
        <p:spPr>
          <a:xfrm>
            <a:off x="272480" y="66254"/>
            <a:ext cx="8229600" cy="554434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109728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</a:pPr>
            <a:r>
              <a:rPr lang="ru-RU" altLang="ru-RU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Процессор</a:t>
            </a:r>
          </a:p>
        </p:txBody>
      </p:sp>
      <p:pic>
        <p:nvPicPr>
          <p:cNvPr id="6" name="Picture 3" descr="C:\Users\Натуля\Desktop\913ae4d4-b7ae-11e4-8b2d-0cc47a152011.jpeg">
            <a:extLst>
              <a:ext uri="{FF2B5EF4-FFF2-40B4-BE49-F238E27FC236}">
                <a16:creationId xmlns:a16="http://schemas.microsoft.com/office/drawing/2014/main" id="{7091FB61-54DF-49C6-ACF7-350E3DB4F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60" y="4509120"/>
            <a:ext cx="2880635" cy="24568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765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078" y="1053019"/>
            <a:ext cx="92104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94084" algn="just"/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Разрядность процессора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это максимальная длина двоичного кода, который может обрабатываться или передаваться одновременно. Разрядность процессоров современных компьютеров достигает 64.</a:t>
            </a:r>
          </a:p>
          <a:p>
            <a:pPr indent="294084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Разъём для подключения процессора к материнской плате называется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сокетом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Например, сокет LGA 1155.</a:t>
            </a:r>
          </a:p>
          <a:p>
            <a:pPr indent="294084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снабжают системой охлаждения. Выделяют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жидкостное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пассивное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воздушное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охлаждение.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B24636D-30A1-43B1-ACD8-D0B885A22CD2}"/>
              </a:ext>
            </a:extLst>
          </p:cNvPr>
          <p:cNvSpPr txBox="1">
            <a:spLocks noChangeArrowheads="1"/>
          </p:cNvSpPr>
          <p:nvPr/>
        </p:nvSpPr>
        <p:spPr>
          <a:xfrm>
            <a:off x="272480" y="271461"/>
            <a:ext cx="8229600" cy="504031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109728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</a:pPr>
            <a:r>
              <a:rPr lang="ru-RU" altLang="ru-RU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Процессор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7F015F-C884-48AE-88C4-3F33D1726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60" y="4293096"/>
            <a:ext cx="3168650" cy="216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748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485" y="2214739"/>
            <a:ext cx="6121678" cy="4530042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5430" y="655528"/>
            <a:ext cx="9662733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294084" algn="just"/>
            <a:r>
              <a:rPr lang="ru-RU" altLang="ru-RU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Материнская плата</a:t>
            </a:r>
            <a:r>
              <a:rPr lang="ru-RU" alt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altLang="ru-RU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системная плата)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altLang="ru-RU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сложная многослойная печатная плата, на которой устанавливаются основные компоненты персонального компьютера либо сервера начального уровня. Она 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беспечивает связь между всеми элементами системного блока.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564904"/>
            <a:ext cx="37064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94084" algn="just"/>
            <a:r>
              <a:rPr lang="ru-RU" altLang="ru-RU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материнской плате подключаются </a:t>
            </a:r>
            <a:r>
              <a:rPr lang="ru-RU" altLang="ru-RU" sz="24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процессор, жесткий диск, дисководы, видеокарта, монитор, клавиатура, мышь, принтер, модем</a:t>
            </a:r>
            <a:r>
              <a:rPr lang="ru-RU" altLang="ru-RU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прочее.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7158C0D-4A08-4AD1-9B2E-0AC38B2DF097}"/>
              </a:ext>
            </a:extLst>
          </p:cNvPr>
          <p:cNvSpPr txBox="1">
            <a:spLocks noChangeArrowheads="1"/>
          </p:cNvSpPr>
          <p:nvPr/>
        </p:nvSpPr>
        <p:spPr>
          <a:xfrm>
            <a:off x="344488" y="69614"/>
            <a:ext cx="8229600" cy="504031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109728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</a:pPr>
            <a:r>
              <a:rPr lang="ru-RU" altLang="ru-RU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Материнская плата </a:t>
            </a:r>
          </a:p>
        </p:txBody>
      </p:sp>
    </p:spTree>
    <p:extLst>
      <p:ext uri="{BB962C8B-B14F-4D97-AF65-F5344CB8AC3E}">
        <p14:creationId xmlns:p14="http://schemas.microsoft.com/office/powerpoint/2010/main" val="15602536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237" y="1127641"/>
            <a:ext cx="506279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94084" algn="just"/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Оперативная память (ОЗУ)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это временная память, в которую подгружаются все запускаемые программы на компьютере, процессы и всё остальное. Данная память не предназначена для хранения ваших данных. При выключении и повторном включении компьютера содержимое ОЗУ очищается и по мере запуска вами различных программа начнёт снова заполняться, т.е. это энергозависимая память.</a:t>
            </a:r>
          </a:p>
        </p:txBody>
      </p:sp>
      <p:pic>
        <p:nvPicPr>
          <p:cNvPr id="1026" name="Picture 2" descr="https://serfery.ru/wp-content/uploads/osnovnye-komponenty-kompyutera-chto-i-dlya-chego-nuzhno/oz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42"/>
          <a:stretch/>
        </p:blipFill>
        <p:spPr bwMode="auto">
          <a:xfrm>
            <a:off x="5531238" y="4637609"/>
            <a:ext cx="3287204" cy="81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§Ð°ÑÑÐ¸ Ð¿ÐµÑÑÐ¾Ð½Ð°Ð»ÑÐ½Ð¾Ð³Ð¾ ÐºÐ¾Ð¼Ð¿ÑÑÑÐµÑÐ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319" y="1340768"/>
            <a:ext cx="4186833" cy="329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771742" y="4921284"/>
            <a:ext cx="908803" cy="442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38" dirty="0">
                <a:cs typeface="Times New Roman" panose="02020603050405020304" pitchFamily="18" charset="0"/>
              </a:rPr>
              <a:t>DDR4 RAM</a:t>
            </a:r>
            <a:endParaRPr lang="ru-RU" sz="1138" dirty="0"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8878D9B-718D-45AA-9DA2-CC82733CEAFF}"/>
              </a:ext>
            </a:extLst>
          </p:cNvPr>
          <p:cNvSpPr txBox="1">
            <a:spLocks noChangeArrowheads="1"/>
          </p:cNvSpPr>
          <p:nvPr/>
        </p:nvSpPr>
        <p:spPr>
          <a:xfrm>
            <a:off x="584728" y="0"/>
            <a:ext cx="9321271" cy="1143000"/>
          </a:xfrm>
          <a:prstGeom prst="rect">
            <a:avLst/>
          </a:prstGeom>
        </p:spPr>
        <p:txBody>
          <a:bodyPr vert="horz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base">
              <a:spcAft>
                <a:spcPct val="0"/>
              </a:spcAft>
            </a:pPr>
            <a:r>
              <a:rPr lang="ru-RU" altLang="ru-RU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Запоминающие устройства: классификация, принцип работы, основные характеристики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339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713" y="1339269"/>
            <a:ext cx="54155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94084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объема оперативки, который измеряется в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мегабайтах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(МБ) или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гигабайтах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(ГБ), а также пропускной способности системной шины устройства, зависит быстродействие компьютера. На сегодняшний день существует несколько типов такой памяти:</a:t>
            </a:r>
          </a:p>
          <a:p>
            <a:pPr indent="294084"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4678" indent="-140593" algn="just"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устаревший вид ОЗУ — SIMM и DIMM</a:t>
            </a:r>
          </a:p>
          <a:p>
            <a:pPr marL="434678" indent="-140593" algn="just"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самые распространённые типы оперативной памяти — DDR, DDR2, DDR3</a:t>
            </a:r>
          </a:p>
          <a:p>
            <a:pPr marL="434678" indent="-140593" algn="just">
              <a:buFont typeface="Wingdings" panose="05000000000000000000" pitchFamily="2" charset="2"/>
              <a:buChar char="Ø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новый тип ОЗУ — DDR4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4678" indent="-140593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94084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Объём одного модуля у памяти поколения DDR4 уже может достигать 128 Гб (гигабайт).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8878D9B-718D-45AA-9DA2-CC82733CEAFF}"/>
              </a:ext>
            </a:extLst>
          </p:cNvPr>
          <p:cNvSpPr txBox="1">
            <a:spLocks noChangeArrowheads="1"/>
          </p:cNvSpPr>
          <p:nvPr/>
        </p:nvSpPr>
        <p:spPr>
          <a:xfrm>
            <a:off x="584728" y="0"/>
            <a:ext cx="9321271" cy="1143000"/>
          </a:xfrm>
          <a:prstGeom prst="rect">
            <a:avLst/>
          </a:prstGeom>
        </p:spPr>
        <p:txBody>
          <a:bodyPr vert="horz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base">
              <a:spcAft>
                <a:spcPct val="0"/>
              </a:spcAft>
            </a:pPr>
            <a:r>
              <a:rPr lang="ru-RU" altLang="ru-RU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Запоминающие устройства: классификация, принцип работы, основные характеристики</a:t>
            </a:r>
            <a:endParaRPr lang="ru-RU" alt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C:\Users\Натуля\Desktop\1511815391.jpg">
            <a:extLst>
              <a:ext uri="{FF2B5EF4-FFF2-40B4-BE49-F238E27FC236}">
                <a16:creationId xmlns:a16="http://schemas.microsoft.com/office/drawing/2014/main" id="{9D78B20B-AF4E-485C-8557-3A5D12099B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15" b="6915"/>
          <a:stretch/>
        </p:blipFill>
        <p:spPr bwMode="auto">
          <a:xfrm>
            <a:off x="5817096" y="1988840"/>
            <a:ext cx="4174492" cy="33048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1051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464" y="692696"/>
            <a:ext cx="71287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94084" algn="just"/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Жёсткий диск (HDD)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SSD</a:t>
            </a:r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это память, на которой постоянно хранятся все ваши файлы, куда устанавливаются программы, игры, скачиваются фильмы, музыка и всё прочее. Этот вид памяти не очищается после перезагрузки или выключения компьютера, как в случае с оперативной памятью, т.е. является энергонезависимой.</a:t>
            </a:r>
          </a:p>
          <a:p>
            <a:pPr indent="294084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Различают диски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Главным преимуществом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записи/считывания данных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она в 10-ки раз превышает скорость HDD. SSD диски намного прочнее потребляют меньше энергии (HDD около 6 Вт, а SSD менее 2 Вт), бесшумны, намного легче по весу, меньше нагреваются.</a:t>
            </a:r>
          </a:p>
        </p:txBody>
      </p:sp>
      <p:pic>
        <p:nvPicPr>
          <p:cNvPr id="1026" name="Picture 2" descr="https://serfery.ru/wp-content/uploads/osnovnye-komponenty-kompyutera-chto-i-dlya-chego-nuzhno/hd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280" y="940987"/>
            <a:ext cx="1713175" cy="248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erfery.ru/wp-content/uploads/osnovnye-komponenty-kompyutera-chto-i-dlya-chego-nuzhno/ss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279" y="3483161"/>
            <a:ext cx="1749277" cy="2509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222555" y="2034952"/>
            <a:ext cx="79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60507" y="4587724"/>
            <a:ext cx="89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6C16039-9936-4307-AD0E-5ECBB0D83C29}"/>
              </a:ext>
            </a:extLst>
          </p:cNvPr>
          <p:cNvSpPr txBox="1">
            <a:spLocks noChangeArrowheads="1"/>
          </p:cNvSpPr>
          <p:nvPr/>
        </p:nvSpPr>
        <p:spPr>
          <a:xfrm>
            <a:off x="344488" y="69614"/>
            <a:ext cx="8229600" cy="504031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109728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</a:pPr>
            <a:r>
              <a:rPr lang="ru-RU" altLang="ru-RU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Жёсткий диск </a:t>
            </a:r>
          </a:p>
        </p:txBody>
      </p:sp>
    </p:spTree>
    <p:extLst>
      <p:ext uri="{BB962C8B-B14F-4D97-AF65-F5344CB8AC3E}">
        <p14:creationId xmlns:p14="http://schemas.microsoft.com/office/powerpoint/2010/main" val="3437645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60869"/>
            <a:ext cx="97775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94084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Недостатками SSD являются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стоимость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значительно меньшее число циклов перезаписи, чем у HDD, т.е. SSD диски меньше служат.</a:t>
            </a:r>
          </a:p>
          <a:p>
            <a:pPr indent="294084" algn="just"/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характеристика у HDD и SSD – объём для хранения данных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(измеряется в гигабайтах, Гб, или терабайтах, Тб).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Чем он больше, тем, соответственно, больше информации вы сможете хранить на компьютере. На данный момент объёмы и тех, и других примерно уравниваются. Объёмы HDD для домашних компьютеров достигают уже 10 Тб (терабайт). Важной характеристикой для SDD является скорость записи/считывания (хорошей считается скорость около 500 Мб/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cек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Для HDD похожий параметр – скорость вращения шпинделя (вполне подойдут диски со скоростью 7200 оборотов в минуту).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6C16039-9936-4307-AD0E-5ECBB0D83C29}"/>
              </a:ext>
            </a:extLst>
          </p:cNvPr>
          <p:cNvSpPr txBox="1">
            <a:spLocks noChangeArrowheads="1"/>
          </p:cNvSpPr>
          <p:nvPr/>
        </p:nvSpPr>
        <p:spPr>
          <a:xfrm>
            <a:off x="344488" y="69614"/>
            <a:ext cx="8229600" cy="504031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109728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</a:pPr>
            <a:r>
              <a:rPr lang="ru-RU" altLang="ru-RU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Жёсткий диск </a:t>
            </a:r>
          </a:p>
        </p:txBody>
      </p:sp>
      <p:pic>
        <p:nvPicPr>
          <p:cNvPr id="8" name="Picture 2" descr="C:\Users\Натуля\Desktop\i.jpeg">
            <a:extLst>
              <a:ext uri="{FF2B5EF4-FFF2-40B4-BE49-F238E27FC236}">
                <a16:creationId xmlns:a16="http://schemas.microsoft.com/office/drawing/2014/main" id="{D028C4B5-796E-4779-9030-96FC7E06B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016" y="4865935"/>
            <a:ext cx="3419836" cy="19931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990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8C42A96-DA9E-43B9-BB66-020894BF7F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6496" y="1700808"/>
            <a:ext cx="7696200" cy="2592510"/>
          </a:xfr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109728">
              <a:buNone/>
            </a:pPr>
            <a:r>
              <a:rPr lang="ru-RU" altLang="ru-RU" sz="32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Основные характеристики накопителей и носителей:</a:t>
            </a:r>
          </a:p>
          <a:p>
            <a:pPr marL="109728">
              <a:buNone/>
            </a:pPr>
            <a:endParaRPr lang="ru-RU" altLang="ru-RU" sz="3200" b="1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196596" indent="-342900">
              <a:buFont typeface="Wingdings" panose="05000000000000000000" pitchFamily="2" charset="2"/>
              <a:buChar char="ü"/>
            </a:pPr>
            <a:r>
              <a:rPr lang="ru-RU" altLang="ru-RU" sz="3200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информационная емкость;</a:t>
            </a:r>
          </a:p>
          <a:p>
            <a:pPr marL="196596" indent="-342900">
              <a:buFont typeface="Wingdings" panose="05000000000000000000" pitchFamily="2" charset="2"/>
              <a:buChar char="ü"/>
            </a:pPr>
            <a:r>
              <a:rPr lang="ru-RU" altLang="ru-RU" sz="3200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скорость обмена информацией;</a:t>
            </a:r>
          </a:p>
          <a:p>
            <a:pPr marL="196596" indent="-342900">
              <a:buFont typeface="Wingdings" panose="05000000000000000000" pitchFamily="2" charset="2"/>
              <a:buChar char="ü"/>
            </a:pPr>
            <a:r>
              <a:rPr lang="ru-RU" altLang="ru-RU" sz="3200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надежность хранения информации;</a:t>
            </a:r>
          </a:p>
          <a:p>
            <a:pPr marL="196596" indent="-342900">
              <a:buFont typeface="Wingdings" panose="05000000000000000000" pitchFamily="2" charset="2"/>
              <a:buChar char="ü"/>
            </a:pPr>
            <a:r>
              <a:rPr lang="ru-RU" altLang="ru-RU" sz="3200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стоимость.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6244" y="260648"/>
            <a:ext cx="8856985" cy="692150"/>
          </a:xfrm>
        </p:spPr>
        <p:txBody>
          <a:bodyPr/>
          <a:lstStyle/>
          <a:p>
            <a:pPr eaLnBrk="1" hangingPunct="1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лекции</a:t>
            </a:r>
          </a:p>
        </p:txBody>
      </p:sp>
      <p:sp>
        <p:nvSpPr>
          <p:cNvPr id="14339" name="Text Box 38"/>
          <p:cNvSpPr txBox="1">
            <a:spLocks noChangeArrowheads="1"/>
          </p:cNvSpPr>
          <p:nvPr/>
        </p:nvSpPr>
        <p:spPr bwMode="auto">
          <a:xfrm>
            <a:off x="523879" y="1257210"/>
            <a:ext cx="8769350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buFontTx/>
              <a:buAutoNum type="arabicPeriod"/>
            </a:pPr>
            <a:endParaRPr lang="ru-RU" sz="2400" b="1" dirty="0">
              <a:solidFill>
                <a:srgbClr val="9966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b="1" dirty="0">
                <a:solidFill>
                  <a:srgbClr val="99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Познакомить коротко с составом и назначением основных элементов персонального компьютера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4803C85-FF3F-4B62-AAAF-CF85B065FE32}"/>
              </a:ext>
            </a:extLst>
          </p:cNvPr>
          <p:cNvSpPr txBox="1">
            <a:spLocks noChangeArrowheads="1"/>
          </p:cNvSpPr>
          <p:nvPr/>
        </p:nvSpPr>
        <p:spPr>
          <a:xfrm>
            <a:off x="-231576" y="428178"/>
            <a:ext cx="9937104" cy="483209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708660" indent="-342900" algn="just" fontAlgn="auto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Диски </a:t>
            </a:r>
            <a:r>
              <a:rPr lang="en-US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 </a:t>
            </a:r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Disk Only Memory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предназначены для хранения больших массивов информации (до 3 Гб), которая заносится на их поверхность путем изменения её отражающей способности, т.е. принцип записи и считывания – оптический. Информация на 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располагается так же, как на виниловом звуковом диске (по спирали), в отличие от способа занесения информации на магнитные диски. Их изготовление напоминает процесс изготовления звуковых пластинок. </a:t>
            </a:r>
          </a:p>
          <a:p>
            <a:pPr marL="708660" indent="-342900" algn="just" fontAlgn="auto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472BF3E-98F4-44AE-8B91-C3B5327546E2}"/>
              </a:ext>
            </a:extLst>
          </p:cNvPr>
          <p:cNvSpPr txBox="1">
            <a:spLocks noChangeArrowheads="1"/>
          </p:cNvSpPr>
          <p:nvPr/>
        </p:nvSpPr>
        <p:spPr>
          <a:xfrm>
            <a:off x="344488" y="-99392"/>
            <a:ext cx="8229600" cy="504031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109728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</a:pPr>
            <a:r>
              <a:rPr lang="ru-RU" altLang="ru-RU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Внешние накопители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39E043C7-3C26-478C-80F1-525388B3A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208" y="4516680"/>
            <a:ext cx="2376264" cy="234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154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4803C85-FF3F-4B62-AAAF-CF85B065FE32}"/>
              </a:ext>
            </a:extLst>
          </p:cNvPr>
          <p:cNvSpPr txBox="1">
            <a:spLocks noChangeArrowheads="1"/>
          </p:cNvSpPr>
          <p:nvPr/>
        </p:nvSpPr>
        <p:spPr>
          <a:xfrm>
            <a:off x="-231576" y="428178"/>
            <a:ext cx="9937104" cy="397031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708660" indent="-342900" algn="just" fontAlgn="auto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DVD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(Digital </a:t>
            </a:r>
            <a:r>
              <a:rPr lang="ru-RU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Versatile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Disk) – диски с высокой плотностью представляют собой развитие принципов CD. Для повышения емкости уменьшены ширина трека и размер хранящейся ячейки, снижены издержки избыточности кодов коррекции ошибок. Кроме того, используются две стороны диска, а на каждой стороне информация может храниться в двух слоях, таким образом, один диск может иметь четыре рабочих плоскости.</a:t>
            </a:r>
          </a:p>
          <a:p>
            <a:pPr marL="708660" indent="-342900" algn="just" fontAlgn="auto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472BF3E-98F4-44AE-8B91-C3B5327546E2}"/>
              </a:ext>
            </a:extLst>
          </p:cNvPr>
          <p:cNvSpPr txBox="1">
            <a:spLocks noChangeArrowheads="1"/>
          </p:cNvSpPr>
          <p:nvPr/>
        </p:nvSpPr>
        <p:spPr>
          <a:xfrm>
            <a:off x="344488" y="-99392"/>
            <a:ext cx="8229600" cy="504031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109728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</a:pPr>
            <a:r>
              <a:rPr lang="ru-RU" altLang="ru-RU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Внешние накопители</a:t>
            </a:r>
          </a:p>
        </p:txBody>
      </p:sp>
      <p:pic>
        <p:nvPicPr>
          <p:cNvPr id="4" name="Picture 13" descr="C:\Users\Натуля\Desktop\CD_VCD_CD_ROM_DVD.jpg">
            <a:extLst>
              <a:ext uri="{FF2B5EF4-FFF2-40B4-BE49-F238E27FC236}">
                <a16:creationId xmlns:a16="http://schemas.microsoft.com/office/drawing/2014/main" id="{B037CC8E-28A1-442B-9E93-6658BB531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5" y="3933056"/>
            <a:ext cx="3335313" cy="26682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5270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4803C85-FF3F-4B62-AAAF-CF85B065FE32}"/>
              </a:ext>
            </a:extLst>
          </p:cNvPr>
          <p:cNvSpPr txBox="1">
            <a:spLocks noChangeArrowheads="1"/>
          </p:cNvSpPr>
          <p:nvPr/>
        </p:nvSpPr>
        <p:spPr>
          <a:xfrm>
            <a:off x="-303584" y="692696"/>
            <a:ext cx="9937104" cy="224676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708660" indent="-342900" algn="just" fontAlgn="auto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Флэш-память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использует особую технологию построения запоминающих ячеек. Это энергонезависимая полупроводниковая память. Стирание во флэш-памяти производится сразу для целой области ячеек. Это повышает производительность в режиме записи.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71825D-1D13-416D-A3EB-F098D6F6917F}"/>
              </a:ext>
            </a:extLst>
          </p:cNvPr>
          <p:cNvSpPr txBox="1">
            <a:spLocks noChangeArrowheads="1"/>
          </p:cNvSpPr>
          <p:nvPr/>
        </p:nvSpPr>
        <p:spPr>
          <a:xfrm>
            <a:off x="344488" y="116632"/>
            <a:ext cx="8229600" cy="504031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109728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</a:pPr>
            <a:r>
              <a:rPr lang="ru-RU" altLang="ru-RU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Внешние накопители</a:t>
            </a:r>
          </a:p>
        </p:txBody>
      </p:sp>
      <p:pic>
        <p:nvPicPr>
          <p:cNvPr id="4" name="Picture 14" descr="C:\Users\Натуля\Desktop\usb-flash.jpg">
            <a:extLst>
              <a:ext uri="{FF2B5EF4-FFF2-40B4-BE49-F238E27FC236}">
                <a16:creationId xmlns:a16="http://schemas.microsoft.com/office/drawing/2014/main" id="{FFF498B8-1E1A-4309-BF90-4512A7AEF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24" y="2952909"/>
            <a:ext cx="3672408" cy="36724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028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3C726A9-E665-46C0-B0B8-BCBC169A40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3460" y="854870"/>
            <a:ext cx="8229600" cy="746125"/>
          </a:xfr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109728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ru-RU" altLang="ru-RU" sz="28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Устройства ввода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89E8506-B21F-470D-8D18-900DCF612F5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44488" y="1744664"/>
            <a:ext cx="3776662" cy="3657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Мышь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Клавиатура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планшет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Тачпад (сенсорная панель)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Сканер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Цифровая камера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Микрофон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Джойстик</a:t>
            </a:r>
          </a:p>
        </p:txBody>
      </p:sp>
      <p:pic>
        <p:nvPicPr>
          <p:cNvPr id="32772" name="Picture 4">
            <a:extLst>
              <a:ext uri="{FF2B5EF4-FFF2-40B4-BE49-F238E27FC236}">
                <a16:creationId xmlns:a16="http://schemas.microsoft.com/office/drawing/2014/main" id="{C17DAE25-85A5-43ED-99DB-872F2A4D001B}"/>
              </a:ext>
            </a:extLst>
          </p:cNvPr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06081" y="1557339"/>
            <a:ext cx="1493838" cy="2016125"/>
          </a:xfrm>
        </p:spPr>
      </p:pic>
      <p:pic>
        <p:nvPicPr>
          <p:cNvPr id="32773" name="Picture 5">
            <a:extLst>
              <a:ext uri="{FF2B5EF4-FFF2-40B4-BE49-F238E27FC236}">
                <a16:creationId xmlns:a16="http://schemas.microsoft.com/office/drawing/2014/main" id="{D60F8FAD-E447-4B00-8093-229BC127B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3716338"/>
            <a:ext cx="2736850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6">
            <a:extLst>
              <a:ext uri="{FF2B5EF4-FFF2-40B4-BE49-F238E27FC236}">
                <a16:creationId xmlns:a16="http://schemas.microsoft.com/office/drawing/2014/main" id="{1B1E632A-1BD6-4E31-8A70-89A33FAAD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1" y="1916114"/>
            <a:ext cx="30972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7">
            <a:extLst>
              <a:ext uri="{FF2B5EF4-FFF2-40B4-BE49-F238E27FC236}">
                <a16:creationId xmlns:a16="http://schemas.microsoft.com/office/drawing/2014/main" id="{2057094F-984C-42EB-A8AB-BE41ADD89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63" y="3860801"/>
            <a:ext cx="1655762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5B8AE90E-F261-4BF7-81C5-8C4038117AEE}"/>
              </a:ext>
            </a:extLst>
          </p:cNvPr>
          <p:cNvSpPr txBox="1">
            <a:spLocks noChangeArrowheads="1"/>
          </p:cNvSpPr>
          <p:nvPr/>
        </p:nvSpPr>
        <p:spPr>
          <a:xfrm>
            <a:off x="373460" y="-31749"/>
            <a:ext cx="9489504" cy="1143000"/>
          </a:xfrm>
          <a:prstGeom prst="rect">
            <a:avLst/>
          </a:prstGeom>
        </p:spPr>
        <p:txBody>
          <a:bodyPr vert="horz" anchor="ctr">
            <a:normAutofit fontScale="97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base">
              <a:spcAft>
                <a:spcPct val="0"/>
              </a:spcAft>
            </a:pPr>
            <a:r>
              <a:rPr lang="ru-RU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Устройства ввода/вывода данных, их разновидности и основные характеристики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2A10B5B-0688-4578-934E-50B5574526A9}"/>
              </a:ext>
            </a:extLst>
          </p:cNvPr>
          <p:cNvSpPr txBox="1"/>
          <p:nvPr/>
        </p:nvSpPr>
        <p:spPr>
          <a:xfrm>
            <a:off x="181267" y="916551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94084" algn="just" defTabSz="742950" fontAlgn="auto">
              <a:spcBef>
                <a:spcPts val="0"/>
              </a:spcBef>
              <a:spcAft>
                <a:spcPts val="0"/>
              </a:spcAft>
            </a:pPr>
            <a:r>
              <a:rPr lang="ru-RU" sz="2400" b="1" dirty="0">
                <a:solidFill>
                  <a:srgbClr val="5B9BD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Клавиатура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устройство </a:t>
            </a:r>
            <a:r>
              <a:rPr lang="ru-RU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ввода данных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компьютер: букв, цифр и знаков. Также используется для управления системой, т.е. является аналогом компьютерной мыши.</a:t>
            </a:r>
          </a:p>
          <a:p>
            <a:pPr algn="just" defTabSz="742950" fontAlgn="auto">
              <a:spcBef>
                <a:spcPts val="0"/>
              </a:spcBef>
              <a:spcAft>
                <a:spcPts val="0"/>
              </a:spcAft>
            </a:pP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742950" fontAlgn="auto"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типу соединения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32172" indent="-232172" algn="just" defTabSz="7429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проводная </a:t>
            </a:r>
          </a:p>
          <a:p>
            <a:pPr marL="232172" indent="-232172" algn="just" defTabSz="7429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Беспроводная</a:t>
            </a:r>
          </a:p>
          <a:p>
            <a:pPr marL="232172" indent="-232172" algn="just" defTabSz="7429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ru-RU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742950" fontAlgn="auto"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принципу устройства</a:t>
            </a: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выделяют:</a:t>
            </a:r>
          </a:p>
          <a:p>
            <a:pPr marL="232172" indent="-232172" algn="just" defTabSz="7429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мембранные </a:t>
            </a:r>
          </a:p>
          <a:p>
            <a:pPr marL="232172" indent="-232172" algn="just" defTabSz="7429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ножничные </a:t>
            </a:r>
          </a:p>
          <a:p>
            <a:pPr marL="232172" indent="-232172" algn="just" defTabSz="7429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механические </a:t>
            </a:r>
          </a:p>
          <a:p>
            <a:pPr marL="232172" indent="-232172" algn="just" defTabSz="7429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полумеханические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93C726A9-E665-46C0-B0B8-BCBC169A40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4488" y="-9996"/>
            <a:ext cx="8229600" cy="746125"/>
          </a:xfr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109728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ru-RU" altLang="ru-RU" sz="28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Клавиатура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B53B4F9A-88A5-4E1A-AC1A-151B21F0A98E}"/>
              </a:ext>
            </a:extLst>
          </p:cNvPr>
          <p:cNvGrpSpPr/>
          <p:nvPr/>
        </p:nvGrpSpPr>
        <p:grpSpPr>
          <a:xfrm>
            <a:off x="4016896" y="2420888"/>
            <a:ext cx="5707837" cy="4010959"/>
            <a:chOff x="3766447" y="1462448"/>
            <a:chExt cx="8832644" cy="5919045"/>
          </a:xfrm>
        </p:grpSpPr>
        <p:pic>
          <p:nvPicPr>
            <p:cNvPr id="12" name="Picture 2" descr="E:\Плакаты\Знакомство с клавиатурой.jpg">
              <a:extLst>
                <a:ext uri="{FF2B5EF4-FFF2-40B4-BE49-F238E27FC236}">
                  <a16:creationId xmlns:a16="http://schemas.microsoft.com/office/drawing/2014/main" id="{1C564D43-2695-4E87-A280-E37AA90EB0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7100" y="2897816"/>
              <a:ext cx="6507163" cy="2081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198113-9CEE-43F0-B259-DA1C34ABE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6447" y="1462448"/>
              <a:ext cx="3511343" cy="1188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742950" fontAlgn="auto">
                <a:spcBef>
                  <a:spcPts val="0"/>
                </a:spcBef>
                <a:spcAft>
                  <a:spcPts val="0"/>
                </a:spcAft>
              </a:pPr>
              <a:r>
                <a:rPr lang="ru-RU" altLang="ru-RU" sz="195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Функциональные</a:t>
              </a:r>
            </a:p>
            <a:p>
              <a:pPr algn="ctr" defTabSz="742950" fontAlgn="auto">
                <a:spcBef>
                  <a:spcPts val="0"/>
                </a:spcBef>
                <a:spcAft>
                  <a:spcPts val="0"/>
                </a:spcAft>
              </a:pPr>
              <a:r>
                <a:rPr lang="ru-RU" altLang="ru-RU" sz="195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клавиши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3E84BF-350F-40E1-A779-B9D2AE3B6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5256" y="5903964"/>
              <a:ext cx="2639477" cy="1188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742950" fontAlgn="auto">
                <a:spcBef>
                  <a:spcPts val="0"/>
                </a:spcBef>
                <a:spcAft>
                  <a:spcPts val="0"/>
                </a:spcAft>
              </a:pPr>
              <a:r>
                <a:rPr lang="ru-RU" altLang="ru-RU" sz="1950" dirty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Символьные</a:t>
              </a:r>
            </a:p>
            <a:p>
              <a:pPr algn="ctr" defTabSz="742950" fontAlgn="auto">
                <a:spcBef>
                  <a:spcPts val="0"/>
                </a:spcBef>
                <a:spcAft>
                  <a:spcPts val="0"/>
                </a:spcAft>
              </a:pPr>
              <a:r>
                <a:rPr lang="ru-RU" altLang="ru-RU" sz="1950" dirty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клавиши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1EAA87-DED5-4704-A868-78420CC33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5648" y="5677824"/>
              <a:ext cx="2557462" cy="1703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742950" fontAlgn="auto">
                <a:spcBef>
                  <a:spcPts val="0"/>
                </a:spcBef>
                <a:spcAft>
                  <a:spcPts val="0"/>
                </a:spcAft>
              </a:pPr>
              <a:r>
                <a:rPr lang="ru-RU" altLang="ru-RU" sz="1950" dirty="0">
                  <a:solidFill>
                    <a:srgbClr val="3399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Клавиши</a:t>
              </a:r>
            </a:p>
            <a:p>
              <a:pPr algn="ctr" defTabSz="742950" fontAlgn="auto">
                <a:spcBef>
                  <a:spcPts val="0"/>
                </a:spcBef>
                <a:spcAft>
                  <a:spcPts val="0"/>
                </a:spcAft>
              </a:pPr>
              <a:r>
                <a:rPr lang="ru-RU" altLang="ru-RU" sz="1950" dirty="0">
                  <a:solidFill>
                    <a:srgbClr val="3399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управления</a:t>
              </a:r>
            </a:p>
            <a:p>
              <a:pPr algn="ctr" defTabSz="742950" fontAlgn="auto">
                <a:spcBef>
                  <a:spcPts val="0"/>
                </a:spcBef>
                <a:spcAft>
                  <a:spcPts val="0"/>
                </a:spcAft>
              </a:pPr>
              <a:r>
                <a:rPr lang="ru-RU" altLang="ru-RU" sz="1950" dirty="0">
                  <a:solidFill>
                    <a:srgbClr val="3399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курсором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8E6299E-1B0D-4AE5-B433-354FEA21D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0135" y="1592891"/>
              <a:ext cx="3458956" cy="1188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742950" fontAlgn="auto">
                <a:spcBef>
                  <a:spcPts val="0"/>
                </a:spcBef>
                <a:spcAft>
                  <a:spcPts val="0"/>
                </a:spcAft>
              </a:pPr>
              <a:r>
                <a:rPr lang="ru-RU" altLang="ru-RU" sz="1950" dirty="0">
                  <a:solidFill>
                    <a:srgbClr val="CC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Дополнительная </a:t>
              </a:r>
            </a:p>
            <a:p>
              <a:pPr algn="ctr" defTabSz="742950" fontAlgn="auto">
                <a:spcBef>
                  <a:spcPts val="0"/>
                </a:spcBef>
                <a:spcAft>
                  <a:spcPts val="0"/>
                </a:spcAft>
              </a:pPr>
              <a:r>
                <a:rPr lang="ru-RU" altLang="ru-RU" sz="1950" dirty="0">
                  <a:solidFill>
                    <a:srgbClr val="CC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клавиатура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105862-2791-4B67-861F-9D3108AE6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6586" y="5779128"/>
              <a:ext cx="2639478" cy="102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742950" fontAlgn="auto">
                <a:spcBef>
                  <a:spcPts val="0"/>
                </a:spcBef>
                <a:spcAft>
                  <a:spcPts val="0"/>
                </a:spcAft>
              </a:pPr>
              <a:r>
                <a:rPr lang="ru-RU" altLang="ru-RU" sz="19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Специальные</a:t>
              </a:r>
            </a:p>
            <a:p>
              <a:pPr algn="ctr" defTabSz="742950" fontAlgn="auto">
                <a:spcBef>
                  <a:spcPts val="0"/>
                </a:spcBef>
                <a:spcAft>
                  <a:spcPts val="0"/>
                </a:spcAft>
              </a:pPr>
              <a:r>
                <a:rPr lang="ru-RU" altLang="ru-RU" sz="19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клавиши</a:t>
              </a:r>
            </a:p>
          </p:txBody>
        </p: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11C5D11A-240C-4DBA-8D16-2E8C992833D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0249694" y="3119273"/>
              <a:ext cx="1143000" cy="214312"/>
            </a:xfrm>
            <a:prstGeom prst="straightConnector1">
              <a:avLst/>
            </a:prstGeom>
            <a:noFill/>
            <a:ln w="25400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A662A008-8970-492B-A5C8-4E0D21A1CFE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7050088" y="5164766"/>
              <a:ext cx="1143000" cy="142875"/>
            </a:xfrm>
            <a:prstGeom prst="straightConnector1">
              <a:avLst/>
            </a:prstGeom>
            <a:noFill/>
            <a:ln w="25400" algn="ctr">
              <a:solidFill>
                <a:srgbClr val="333333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2D203808-9B50-4941-8FA1-40BC771B02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03938" y="2178679"/>
              <a:ext cx="433387" cy="11509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742950" fontAlgn="auto">
                <a:spcBef>
                  <a:spcPts val="0"/>
                </a:spcBef>
                <a:spcAft>
                  <a:spcPts val="0"/>
                </a:spcAft>
              </a:pPr>
              <a:endParaRPr lang="ru-RU" sz="1463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2A1AEB66-C08A-4973-B348-0346E8E83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7325" y="2178679"/>
              <a:ext cx="790575" cy="115093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742950" fontAlgn="auto">
                <a:spcBef>
                  <a:spcPts val="0"/>
                </a:spcBef>
                <a:spcAft>
                  <a:spcPts val="0"/>
                </a:spcAft>
              </a:pPr>
              <a:endParaRPr lang="ru-RU" sz="1463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A031DADE-7946-43B6-AD7B-B42B74FB4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7325" y="2178679"/>
              <a:ext cx="1727200" cy="10795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742950" fontAlgn="auto">
                <a:spcBef>
                  <a:spcPts val="0"/>
                </a:spcBef>
                <a:spcAft>
                  <a:spcPts val="0"/>
                </a:spcAft>
              </a:pPr>
              <a:endParaRPr lang="ru-RU" sz="1463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8522DBA-EDD4-43A3-991D-C867408734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704388" y="3978904"/>
              <a:ext cx="504825" cy="1800225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742950" fontAlgn="auto">
                <a:spcBef>
                  <a:spcPts val="0"/>
                </a:spcBef>
                <a:spcAft>
                  <a:spcPts val="0"/>
                </a:spcAft>
              </a:pPr>
              <a:endParaRPr lang="ru-RU" sz="1463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91713170-953B-4716-941B-5EEDF94A21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417050" y="4626604"/>
              <a:ext cx="792163" cy="1152525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742950" fontAlgn="auto">
                <a:spcBef>
                  <a:spcPts val="0"/>
                </a:spcBef>
                <a:spcAft>
                  <a:spcPts val="0"/>
                </a:spcAft>
              </a:pPr>
              <a:endParaRPr lang="ru-RU" sz="1463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F2ED30E7-FB36-4984-9070-B534073C66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68900" y="4482141"/>
              <a:ext cx="431800" cy="13684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742950" fontAlgn="auto">
                <a:spcBef>
                  <a:spcPts val="0"/>
                </a:spcBef>
                <a:spcAft>
                  <a:spcPts val="0"/>
                </a:spcAft>
              </a:pPr>
              <a:endParaRPr lang="ru-RU" sz="1463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3B34DE69-9E9F-4C55-87AA-4122C14CA0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00700" y="4339266"/>
              <a:ext cx="3024188" cy="15113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742950" fontAlgn="auto">
                <a:spcBef>
                  <a:spcPts val="0"/>
                </a:spcBef>
                <a:spcAft>
                  <a:spcPts val="0"/>
                </a:spcAft>
              </a:pPr>
              <a:endParaRPr lang="ru-RU" sz="1463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6804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0" y="-284555"/>
            <a:ext cx="8543925" cy="1076325"/>
          </a:xfr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109728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Манипуляторы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401" y="965586"/>
            <a:ext cx="9490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94084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Осуществляют непосредственный ввод информации, указывая курсором на экране монитора команду или место ввода данных. Используются для облегчения управления ПК.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601" y="2382102"/>
            <a:ext cx="94901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94084" algn="just"/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ышь (компьютерная)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координатное устройство для управления курсором и отдачи различных команд компьютеру. Управление курсором осуществляется путём перемещения мыши по поверхности стола или коврика для мыши. Клавиши и колёсико мыши вызывают определённые действия</a:t>
            </a:r>
          </a:p>
        </p:txBody>
      </p:sp>
      <p:pic>
        <p:nvPicPr>
          <p:cNvPr id="5122" name="Picture 2" descr="https://media2.24aul.ru/imgs/5a21150073fce827d4cb7d8b/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" t="9887" r="15318" b="11528"/>
          <a:stretch/>
        </p:blipFill>
        <p:spPr bwMode="auto">
          <a:xfrm>
            <a:off x="6251828" y="4149080"/>
            <a:ext cx="2292097" cy="219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759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2A412F09-23DA-484C-8A22-9CCA268F0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3076" y="260353"/>
            <a:ext cx="8229600" cy="642937"/>
          </a:xfr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109728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ru-RU" altLang="ru-RU" sz="28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Устройства вывода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6852BA4-3471-4304-B185-D89408753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2520" y="1556792"/>
            <a:ext cx="8915400" cy="4525963"/>
          </a:xfrm>
        </p:spPr>
        <p:txBody>
          <a:bodyPr vert="horz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Принтер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Колонки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Наушники</a:t>
            </a:r>
          </a:p>
        </p:txBody>
      </p:sp>
      <p:pic>
        <p:nvPicPr>
          <p:cNvPr id="33796" name="Picture 4">
            <a:extLst>
              <a:ext uri="{FF2B5EF4-FFF2-40B4-BE49-F238E27FC236}">
                <a16:creationId xmlns:a16="http://schemas.microsoft.com/office/drawing/2014/main" id="{520C0CEA-473A-4AF6-89D7-7BD3B495A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1" y="1268414"/>
            <a:ext cx="2951163" cy="29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5">
            <a:extLst>
              <a:ext uri="{FF2B5EF4-FFF2-40B4-BE49-F238E27FC236}">
                <a16:creationId xmlns:a16="http://schemas.microsoft.com/office/drawing/2014/main" id="{E74740D7-43D8-47E1-BA83-8B3E7F039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9" y="4581526"/>
            <a:ext cx="3024187" cy="191611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7">
            <a:extLst>
              <a:ext uri="{FF2B5EF4-FFF2-40B4-BE49-F238E27FC236}">
                <a16:creationId xmlns:a16="http://schemas.microsoft.com/office/drawing/2014/main" id="{28713DB8-188A-4239-AD6D-5F01F4373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581525"/>
            <a:ext cx="3378200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082" y="692696"/>
            <a:ext cx="97489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94084" algn="just"/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устройство, предназначенное для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воспроизведения видеосигнала и визуального отображения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полученной от компьютера. Современный монитор состоит из экрана (дисплея), блока питания, плат управления и корпуса.</a:t>
            </a:r>
          </a:p>
          <a:p>
            <a:pPr indent="294084"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94084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типу экрана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монитора выделяют: </a:t>
            </a:r>
          </a:p>
          <a:p>
            <a:pPr marL="434678" indent="-140593" algn="just">
              <a:buFont typeface="Wingdings" panose="05000000000000000000" pitchFamily="2" charset="2"/>
              <a:buChar char="Ø"/>
            </a:pP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(на основе электронно-лучевой трубки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CRT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34678" indent="-140593" algn="just">
              <a:buFont typeface="Wingdings" panose="05000000000000000000" pitchFamily="2" charset="2"/>
              <a:buChar char="Ø"/>
            </a:pP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(жидкокристаллические мониторы, LCD)</a:t>
            </a:r>
          </a:p>
          <a:p>
            <a:pPr marL="434678" indent="-140593" algn="just">
              <a:buFont typeface="Wingdings" panose="05000000000000000000" pitchFamily="2" charset="2"/>
              <a:buChar char="Ø"/>
            </a:pP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Плазменный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(на основе плазменной панели, PDP)</a:t>
            </a:r>
          </a:p>
          <a:p>
            <a:pPr marL="434678" indent="-140593" algn="just">
              <a:buFont typeface="Wingdings" panose="05000000000000000000" pitchFamily="2" charset="2"/>
              <a:buChar char="Ø"/>
            </a:pP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LED-монитор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(на технологии LED, светоизлучающий диод)</a:t>
            </a:r>
          </a:p>
          <a:p>
            <a:pPr marL="434678" indent="-140593" algn="just">
              <a:buFont typeface="Wingdings" panose="05000000000000000000" pitchFamily="2" charset="2"/>
              <a:buChar char="Ø"/>
            </a:pP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OLED-монитор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(на технологии OLED, органический светоизлучающий диод)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https://p1009.3sferi.com/blog-image/23041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8" t="461" r="8801"/>
          <a:stretch/>
        </p:blipFill>
        <p:spPr bwMode="auto">
          <a:xfrm>
            <a:off x="7113240" y="4869160"/>
            <a:ext cx="1960713" cy="178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157082" y="-27384"/>
            <a:ext cx="8543925" cy="634041"/>
          </a:xfrm>
        </p:spPr>
        <p:txBody>
          <a:bodyPr vert="horz" rtlCol="0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109728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Монитор</a:t>
            </a:r>
          </a:p>
        </p:txBody>
      </p:sp>
    </p:spTree>
    <p:extLst>
      <p:ext uri="{BB962C8B-B14F-4D97-AF65-F5344CB8AC3E}">
        <p14:creationId xmlns:p14="http://schemas.microsoft.com/office/powerpoint/2010/main" val="4185788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44487" y="980728"/>
            <a:ext cx="93578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94084"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Принтер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устройство, предназначенное для вывода информации на бумагу. Виды принтеров: струйные, лазерные, матричные, по цветности это – монохромные (черно-белые) и цветные.</a:t>
            </a:r>
          </a:p>
        </p:txBody>
      </p:sp>
      <p:pic>
        <p:nvPicPr>
          <p:cNvPr id="8194" name="Picture 2" descr="C:\Users\Натуля\Desktop\55d809dc9c0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848" y="2348880"/>
            <a:ext cx="6117479" cy="4431039"/>
          </a:xfrm>
          <a:prstGeom prst="roundRect">
            <a:avLst>
              <a:gd name="adj" fmla="val 8594"/>
            </a:avLst>
          </a:prstGeom>
          <a:noFill/>
        </p:spPr>
      </p:pic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C6F9C3F0-420C-489F-97CB-E38277F4D26B}"/>
              </a:ext>
            </a:extLst>
          </p:cNvPr>
          <p:cNvSpPr txBox="1">
            <a:spLocks/>
          </p:cNvSpPr>
          <p:nvPr/>
        </p:nvSpPr>
        <p:spPr>
          <a:xfrm>
            <a:off x="488504" y="78081"/>
            <a:ext cx="8543925" cy="634041"/>
          </a:xfrm>
          <a:prstGeom prst="rect">
            <a:avLst/>
          </a:prstGeom>
        </p:spPr>
        <p:txBody>
          <a:bodyPr vert="horz" rtlCol="0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109728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</a:pP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Принтер</a:t>
            </a:r>
          </a:p>
        </p:txBody>
      </p:sp>
    </p:spTree>
    <p:extLst>
      <p:ext uri="{BB962C8B-B14F-4D97-AF65-F5344CB8AC3E}">
        <p14:creationId xmlns:p14="http://schemas.microsoft.com/office/powerpoint/2010/main" val="3772672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8504" y="332656"/>
            <a:ext cx="8201025" cy="577850"/>
          </a:xfrm>
        </p:spPr>
        <p:txBody>
          <a:bodyPr vert="horz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fontAlgn="base">
              <a:spcAft>
                <a:spcPct val="0"/>
              </a:spcAft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источников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992188" y="1494076"/>
            <a:ext cx="8353425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Гаврилов, М. В. Информатика и информационные технологии: учебник / М.В. Гаврилов, В.А. Климов. — 4-е изд.,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 доп. — М.: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Юрайт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2017. — 383 с.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Зинюк О.В. Информатика: учеб. пособие / О.В. Зинюк,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И.И.Никитченко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РТА. - М. : Изд-во РТА, 2013. - 176 с.</a:t>
            </a:r>
          </a:p>
          <a:p>
            <a:pPr marL="228600" indent="-228600">
              <a:buFontTx/>
              <a:buAutoNum type="arabicPeriod"/>
              <a:tabLst>
                <a:tab pos="457200" algn="l"/>
              </a:tabLst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2520" y="260648"/>
            <a:ext cx="7966075" cy="620712"/>
          </a:xfrm>
        </p:spPr>
        <p:txBody>
          <a:bodyPr vert="horz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 лекции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4532" y="1412776"/>
            <a:ext cx="9001000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ru-RU"/>
            </a:defPPr>
            <a:lvl1pPr marL="228600" indent="-228600">
              <a:buFontTx/>
              <a:buAutoNum type="arabicPeriod"/>
              <a:defRPr sz="2400" b="1">
                <a:solidFill>
                  <a:srgbClr val="99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 Состав и назначение основных элементов персонального компьютера, их характеристики. </a:t>
            </a:r>
          </a:p>
          <a:p>
            <a:endParaRPr lang="ru-RU" dirty="0"/>
          </a:p>
          <a:p>
            <a:r>
              <a:rPr lang="ru-RU" dirty="0"/>
              <a:t>Запоминающие устройства: классификация, принцип работы, основные характеристики.</a:t>
            </a:r>
          </a:p>
          <a:p>
            <a:endParaRPr lang="ru-RU" dirty="0"/>
          </a:p>
          <a:p>
            <a:r>
              <a:rPr lang="ru-RU" dirty="0"/>
              <a:t> Устройства ввода/вывода данных, их разновидности и основные характеристики.</a:t>
            </a:r>
          </a:p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17105" y="37368"/>
            <a:ext cx="9788895" cy="1159384"/>
          </a:xfrm>
          <a:prstGeom prst="rect">
            <a:avLst/>
          </a:prstGeom>
        </p:spPr>
        <p:txBody>
          <a:bodyPr vert="horz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1. Состав и назначение основных элементов персонального компьютера, их характеристики</a:t>
            </a:r>
          </a:p>
        </p:txBody>
      </p:sp>
      <p:pic>
        <p:nvPicPr>
          <p:cNvPr id="12" name="Picture 2" descr="C:\Users\Натуля\Desktop\Pc1.png">
            <a:extLst>
              <a:ext uri="{FF2B5EF4-FFF2-40B4-BE49-F238E27FC236}">
                <a16:creationId xmlns:a16="http://schemas.microsoft.com/office/drawing/2014/main" id="{839F765D-8362-4733-9C04-71C473456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41" y="3403022"/>
            <a:ext cx="5112568" cy="409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одзаголовок 1">
            <a:extLst>
              <a:ext uri="{FF2B5EF4-FFF2-40B4-BE49-F238E27FC236}">
                <a16:creationId xmlns:a16="http://schemas.microsoft.com/office/drawing/2014/main" id="{B88B75E9-708C-4159-B9DC-D1C37BC0904F}"/>
              </a:ext>
            </a:extLst>
          </p:cNvPr>
          <p:cNvSpPr txBox="1">
            <a:spLocks/>
          </p:cNvSpPr>
          <p:nvPr/>
        </p:nvSpPr>
        <p:spPr>
          <a:xfrm>
            <a:off x="272480" y="1421424"/>
            <a:ext cx="8712968" cy="4032448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buFont typeface="Wingdings" panose="05000000000000000000" pitchFamily="2" charset="2"/>
              <a:buChar char="ü"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Персональный компьютер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– это компьютер, предназначенный для обслуживания одного рабочего места. По своим характеристикам он может отличаться от больших ЭВМ, но функционально способен выполнять аналогичные операции.</a:t>
            </a:r>
          </a:p>
        </p:txBody>
      </p:sp>
    </p:spTree>
    <p:extLst>
      <p:ext uri="{BB962C8B-B14F-4D97-AF65-F5344CB8AC3E}">
        <p14:creationId xmlns:p14="http://schemas.microsoft.com/office/powerpoint/2010/main" val="2638107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248002" y="1056104"/>
            <a:ext cx="9144000" cy="720080"/>
          </a:xfrm>
        </p:spPr>
        <p:txBody>
          <a:bodyPr vert="horz">
            <a:noAutofit/>
          </a:bodyPr>
          <a:lstStyle/>
          <a:p>
            <a:pPr marL="365760" indent="-256032" algn="l"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Базовая конфигурация ПК - </a:t>
            </a:r>
            <a:r>
              <a:rPr lang="ru-RU" sz="2400" b="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минимальный комплект аппаратных средств, достаточный для работы. В настоящее время для настольных ПК базовой считается конфигурация, в которую входит четыре устройства: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2050" name="Picture 2" descr="C:\Users\Натуля\Desktop\1763054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5" y="2067022"/>
            <a:ext cx="2254549" cy="225454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Натуля\Desktop\5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063" y="2058407"/>
            <a:ext cx="2254548" cy="225454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Натуля\Desktop\Custom_format_K480_BLACK_FO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676" y="2391397"/>
            <a:ext cx="2783907" cy="158856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Натуля\Desktop\703144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767" y="2585692"/>
            <a:ext cx="1652525" cy="12884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6040" y="4312954"/>
            <a:ext cx="2742161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Системный блок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033120" y="4312954"/>
            <a:ext cx="1604927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Монитор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440832" y="4312954"/>
            <a:ext cx="1943545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Клавиатура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296450" y="4312954"/>
            <a:ext cx="1184940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Мышь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E7289CB-460E-4467-972D-8B6C7D5F0D82}"/>
              </a:ext>
            </a:extLst>
          </p:cNvPr>
          <p:cNvSpPr txBox="1">
            <a:spLocks noChangeArrowheads="1"/>
          </p:cNvSpPr>
          <p:nvPr/>
        </p:nvSpPr>
        <p:spPr>
          <a:xfrm>
            <a:off x="-8096" y="4936783"/>
            <a:ext cx="9787595" cy="1750499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marL="365760" indent="-256032" eaLnBrk="1" latinLnBrk="0" hangingPunct="1">
              <a:spcBef>
                <a:spcPts val="400"/>
              </a:spcBef>
              <a:buClr>
                <a:schemeClr val="accent1"/>
              </a:buClr>
              <a:buSzPct val="68000"/>
              <a:buFont typeface="Wingdings" panose="05000000000000000000" pitchFamily="2" charset="2"/>
              <a:buChar char="ü"/>
              <a:defRPr kumimoji="0" sz="2400" b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altLang="ru-RU" sz="2000" dirty="0">
                <a:solidFill>
                  <a:schemeClr val="bg1"/>
                </a:solidFill>
              </a:rPr>
              <a:t>Главная часть комплекта – системный блок. В нем находится все то, что собственно и называется компьютером. Системный блок – сердце домашнего компьютера. К нему подключаются все остальные устройства.</a:t>
            </a:r>
          </a:p>
        </p:txBody>
      </p:sp>
    </p:spTree>
    <p:extLst>
      <p:ext uri="{BB962C8B-B14F-4D97-AF65-F5344CB8AC3E}">
        <p14:creationId xmlns:p14="http://schemas.microsoft.com/office/powerpoint/2010/main" val="30793708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-3405"/>
            <a:ext cx="8543925" cy="552085"/>
          </a:xfr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109728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Системный блок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" t="14763" r="3196" b="2030"/>
          <a:stretch/>
        </p:blipFill>
        <p:spPr>
          <a:xfrm>
            <a:off x="2864768" y="2889052"/>
            <a:ext cx="5890723" cy="35184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551" y="564704"/>
            <a:ext cx="9649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 в себя следующие компоненты:</a:t>
            </a:r>
          </a:p>
          <a:p>
            <a:pPr marL="232172" indent="-232172" algn="just"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материнская плата</a:t>
            </a:r>
          </a:p>
          <a:p>
            <a:pPr marL="232172" indent="-232172" algn="just"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(с системой охлаждения)</a:t>
            </a:r>
          </a:p>
          <a:p>
            <a:pPr marL="232172" indent="-232172" algn="just"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(оперативное запоминающие устройство) или оперативная память</a:t>
            </a:r>
          </a:p>
          <a:p>
            <a:pPr marL="232172" indent="-232172" algn="just">
              <a:buFont typeface="Wingdings" panose="05000000000000000000" pitchFamily="2" charset="2"/>
              <a:buChar char="Ø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жёсткий диск (винчестер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HDD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SSD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(в современных компьютерах)</a:t>
            </a:r>
          </a:p>
        </p:txBody>
      </p:sp>
    </p:spTree>
    <p:extLst>
      <p:ext uri="{BB962C8B-B14F-4D97-AF65-F5344CB8AC3E}">
        <p14:creationId xmlns:p14="http://schemas.microsoft.com/office/powerpoint/2010/main" val="2005964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-3405"/>
            <a:ext cx="8543925" cy="552085"/>
          </a:xfr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109728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Системный блок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" t="14763" r="3196" b="2030"/>
          <a:stretch/>
        </p:blipFill>
        <p:spPr>
          <a:xfrm>
            <a:off x="4271962" y="3632302"/>
            <a:ext cx="5400600" cy="32256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551" y="564704"/>
            <a:ext cx="96490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Включает в себя следующие компоненты:</a:t>
            </a:r>
          </a:p>
          <a:p>
            <a:pPr marL="232172" marR="0" lvl="0" indent="-232172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блок питания</a:t>
            </a:r>
          </a:p>
          <a:p>
            <a:pPr marL="232172" marR="0" lvl="0" indent="-232172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видеокарта</a:t>
            </a:r>
          </a:p>
          <a:p>
            <a:pPr marL="232172" marR="0" lvl="0" indent="-232172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звуковая карта (или любая другая карта расширения – модем,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TV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-тюнер и др.)</a:t>
            </a:r>
          </a:p>
          <a:p>
            <a:pPr marL="232172" marR="0" lvl="0" indent="-232172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дисковод/оптический привод (для компакт-дисков)</a:t>
            </a:r>
          </a:p>
          <a:p>
            <a:pPr marL="232172" marR="0" lvl="0" indent="-232172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при необходимости – дисковод FDD (для гибких дисков) (на современных компьютерах вместо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FDD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используется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картридер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– для чтения/записи карт памяти)</a:t>
            </a:r>
          </a:p>
        </p:txBody>
      </p:sp>
    </p:spTree>
    <p:extLst>
      <p:ext uri="{BB962C8B-B14F-4D97-AF65-F5344CB8AC3E}">
        <p14:creationId xmlns:p14="http://schemas.microsoft.com/office/powerpoint/2010/main" val="2417819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FB49D41-3A08-4C3C-800B-3778BB5BC2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2480" y="271461"/>
            <a:ext cx="8229600" cy="504031"/>
          </a:xfr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109728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ru-RU" altLang="ru-RU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Функциональная схема компьютера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1473FD4-6FA1-48C2-BE7C-E3959F3F08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6496" y="1052736"/>
            <a:ext cx="8229600" cy="3785652"/>
          </a:xfr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ru-RU" alt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Начиная с самых первых поколений, любой компьютер состоит из следующих устройств: процессор, память (внутренняя и внешняя), устройства ввода и вывода.</a:t>
            </a: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lang="ru-RU" alt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ru-RU" alt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основу архитектуры современных ПК положен магистрально-модульный принцип.</a:t>
            </a: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ru-RU" alt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Модульный принцип позволяет потребителю самому комплектовать нужную ему конфигурацию компьютера и производить при необходимости ее модернизацию.</a:t>
            </a: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lang="ru-RU" alt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 descr="j0195384">
            <a:extLst>
              <a:ext uri="{FF2B5EF4-FFF2-40B4-BE49-F238E27FC236}">
                <a16:creationId xmlns:a16="http://schemas.microsoft.com/office/drawing/2014/main" id="{1A11F62F-661D-426B-A2A6-472C2ECFE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336" y="4838388"/>
            <a:ext cx="1795462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BB44F63-7ED0-4AC5-AC52-6626E322B32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6496" y="-27384"/>
            <a:ext cx="9489504" cy="1200329"/>
          </a:xfrm>
          <a:noFill/>
        </p:spPr>
        <p:txBody>
          <a:bodyPr vert="horz" wrap="square" rtlCol="0">
            <a:spAutoFit/>
          </a:bodyPr>
          <a:lstStyle/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ru-RU" alt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Модульная организация компьютера опирается на магистральный (шинный) принцип.</a:t>
            </a:r>
          </a:p>
          <a:p>
            <a:pPr marL="342900" indent="-342900" algn="just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lang="ru-RU" alt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195" name="Object 3">
            <a:extLst>
              <a:ext uri="{FF2B5EF4-FFF2-40B4-BE49-F238E27FC236}">
                <a16:creationId xmlns:a16="http://schemas.microsoft.com/office/drawing/2014/main" id="{13454163-6053-412D-A921-D73CE9F1F105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44889671"/>
              </p:ext>
            </p:extLst>
          </p:nvPr>
        </p:nvGraphicFramePr>
        <p:xfrm>
          <a:off x="2633662" y="2924944"/>
          <a:ext cx="7272338" cy="494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Документ" r:id="rId3" imgW="6896100" imgH="5781675" progId="Word.Document.8">
                  <p:embed/>
                </p:oleObj>
              </mc:Choice>
              <mc:Fallback>
                <p:oleObj name="Документ" r:id="rId3" imgW="6896100" imgH="5781675" progId="Word.Document.8">
                  <p:embed/>
                  <p:pic>
                    <p:nvPicPr>
                      <p:cNvPr id="8195" name="Object 3">
                        <a:extLst>
                          <a:ext uri="{FF2B5EF4-FFF2-40B4-BE49-F238E27FC236}">
                            <a16:creationId xmlns:a16="http://schemas.microsoft.com/office/drawing/2014/main" id="{13454163-6053-412D-A921-D73CE9F1F1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62" y="2924944"/>
                        <a:ext cx="7272338" cy="494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D2732139-3FDF-4535-98E2-9CAB3B116077}"/>
              </a:ext>
            </a:extLst>
          </p:cNvPr>
          <p:cNvSpPr txBox="1">
            <a:spLocks noChangeArrowheads="1"/>
          </p:cNvSpPr>
          <p:nvPr/>
        </p:nvSpPr>
        <p:spPr>
          <a:xfrm>
            <a:off x="416496" y="764704"/>
            <a:ext cx="9489504" cy="237757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lvl1pPr marL="342900" indent="-342900" algn="just" eaLnBrk="1" latinLnBrk="0" hangingPunct="1">
              <a:buClrTx/>
              <a:buSzTx/>
              <a:buFont typeface="Wingdings" panose="05000000000000000000" pitchFamily="2" charset="2"/>
              <a:buChar char="ü"/>
              <a:defRPr kumimoji="0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21792" indent="-22860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>
                <a:latin typeface="+mn-lt"/>
              </a:defRPr>
            </a:lvl2pPr>
            <a:lvl3pPr marL="859536" indent="-22860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>
                <a:latin typeface="+mn-lt"/>
              </a:defRPr>
            </a:lvl3pPr>
            <a:lvl4pPr marL="1143000" indent="-22860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>
                <a:latin typeface="+mn-lt"/>
              </a:defRPr>
            </a:lvl4pPr>
            <a:lvl5pPr marL="1371600" indent="-22860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>
                <a:latin typeface="+mn-lt"/>
              </a:defRPr>
            </a:lvl5pPr>
            <a:lvl6pPr marL="16002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>
                <a:latin typeface="+mn-lt"/>
              </a:defRPr>
            </a:lvl6pPr>
            <a:lvl7pPr marL="18288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>
                <a:latin typeface="+mn-lt"/>
              </a:defRPr>
            </a:lvl7pPr>
            <a:lvl8pPr marL="20574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>
                <a:latin typeface="+mn-lt"/>
              </a:defRPr>
            </a:lvl8pPr>
            <a:lvl9pPr marL="2286000" indent="-228600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baseline="0">
                <a:latin typeface="+mn-lt"/>
              </a:defRPr>
            </a:lvl9pPr>
            <a:extLst/>
          </a:lstStyle>
          <a:p>
            <a:r>
              <a:rPr lang="ru-RU" altLang="ru-RU" dirty="0"/>
              <a:t>   Магистраль (системная шина) включает в себя три многоразрядные шины:</a:t>
            </a:r>
          </a:p>
          <a:p>
            <a:pPr lvl="1"/>
            <a:r>
              <a:rPr lang="ru-RU" altLang="ru-RU" dirty="0"/>
              <a:t> 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шину данных, </a:t>
            </a:r>
          </a:p>
          <a:p>
            <a:pPr lvl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шину адреса,</a:t>
            </a:r>
          </a:p>
          <a:p>
            <a:pPr lvl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шину управления,</a:t>
            </a:r>
          </a:p>
          <a:p>
            <a:pPr marL="0" indent="0">
              <a:buNone/>
            </a:pPr>
            <a:r>
              <a:rPr lang="ru-RU" altLang="ru-RU" dirty="0"/>
              <a:t>которые представляют собой </a:t>
            </a:r>
            <a:r>
              <a:rPr lang="ru-RU" altLang="ru-RU" dirty="0" err="1"/>
              <a:t>многопроводные</a:t>
            </a:r>
            <a:r>
              <a:rPr lang="ru-RU" altLang="ru-RU" dirty="0"/>
              <a:t> линии. 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2712</TotalTime>
  <Words>1669</Words>
  <Application>Microsoft Office PowerPoint</Application>
  <PresentationFormat>Лист A4 (210x297 мм)</PresentationFormat>
  <Paragraphs>160</Paragraphs>
  <Slides>29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41" baseType="lpstr">
      <vt:lpstr>Arial</vt:lpstr>
      <vt:lpstr>Calibri</vt:lpstr>
      <vt:lpstr>Calibri Light</vt:lpstr>
      <vt:lpstr>Lucida Sans Unicode</vt:lpstr>
      <vt:lpstr>Times New Roman</vt:lpstr>
      <vt:lpstr>Verdana</vt:lpstr>
      <vt:lpstr>Wingdings</vt:lpstr>
      <vt:lpstr>Wingdings 2</vt:lpstr>
      <vt:lpstr>Wingdings 3</vt:lpstr>
      <vt:lpstr>Открытая</vt:lpstr>
      <vt:lpstr>HDOfficeLightV0</vt:lpstr>
      <vt:lpstr>Документ</vt:lpstr>
      <vt:lpstr>Дисциплина «Информатика» Лекция 4</vt:lpstr>
      <vt:lpstr>Цель лекции</vt:lpstr>
      <vt:lpstr>План лекции</vt:lpstr>
      <vt:lpstr>Презентация PowerPoint</vt:lpstr>
      <vt:lpstr>Базовая конфигурация ПК - минимальный комплект аппаратных средств, достаточный для работы. В настоящее время для настольных ПК базовой считается конфигурация, в которую входит четыре устройства:</vt:lpstr>
      <vt:lpstr>Системный блок</vt:lpstr>
      <vt:lpstr>Системный блок</vt:lpstr>
      <vt:lpstr>Функциональная схема компьютера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Устройства ввода</vt:lpstr>
      <vt:lpstr>Клавиатура</vt:lpstr>
      <vt:lpstr>Манипуляторы</vt:lpstr>
      <vt:lpstr>Устройства вывода</vt:lpstr>
      <vt:lpstr>Монитор</vt:lpstr>
      <vt:lpstr>Презентация PowerPoint</vt:lpstr>
      <vt:lpstr>Список источников</vt:lpstr>
    </vt:vector>
  </TitlesOfParts>
  <Company>RFRTA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K_L_B</dc:creator>
  <cp:lastModifiedBy>Praskovea Luzhetskaya</cp:lastModifiedBy>
  <cp:revision>161</cp:revision>
  <cp:lastPrinted>2006-09-18T11:46:39Z</cp:lastPrinted>
  <dcterms:created xsi:type="dcterms:W3CDTF">2002-09-15T08:06:25Z</dcterms:created>
  <dcterms:modified xsi:type="dcterms:W3CDTF">2022-02-28T20:57:53Z</dcterms:modified>
</cp:coreProperties>
</file>