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24"/>
  </p:notesMasterIdLst>
  <p:sldIdLst>
    <p:sldId id="266" r:id="rId2"/>
    <p:sldId id="257" r:id="rId3"/>
    <p:sldId id="270" r:id="rId4"/>
    <p:sldId id="295" r:id="rId5"/>
    <p:sldId id="299" r:id="rId6"/>
    <p:sldId id="309" r:id="rId7"/>
    <p:sldId id="31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3" r:id="rId16"/>
    <p:sldId id="314" r:id="rId17"/>
    <p:sldId id="311" r:id="rId18"/>
    <p:sldId id="312" r:id="rId19"/>
    <p:sldId id="315" r:id="rId20"/>
    <p:sldId id="316" r:id="rId21"/>
    <p:sldId id="317" r:id="rId22"/>
    <p:sldId id="281" r:id="rId23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99"/>
    <a:srgbClr val="669900"/>
    <a:srgbClr val="996633"/>
    <a:srgbClr val="CC0066"/>
    <a:srgbClr val="FEECF9"/>
    <a:srgbClr val="3333CC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4664" autoAdjust="0"/>
  </p:normalViewPr>
  <p:slideViewPr>
    <p:cSldViewPr>
      <p:cViewPr varScale="1">
        <p:scale>
          <a:sx n="59" d="100"/>
          <a:sy n="59" d="100"/>
        </p:scale>
        <p:origin x="1420" y="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9DE609-8405-4541-ADF6-B3B1EB32FC3F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ABEC6C-9B3F-4143-871C-286C92A54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7892E7-3E84-4055-9D19-1AA9D820C1ED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9740900" y="3175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68275" y="241935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0D0F-F326-491E-BD99-535745B47981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D895E3-9737-4A92-94C3-5211EF6E91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E3E47-E774-4119-8F47-B14528BAF474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43BB4-46C7-4629-93AC-1B00E35365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594600" y="0"/>
            <a:ext cx="2311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6180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7410450" y="2925763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512050" y="3021013"/>
            <a:ext cx="455613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7099300" cy="58213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07350" y="304802"/>
            <a:ext cx="15684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7493000" y="3009900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87CBE-DB8E-457E-8642-C6ECED85B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3DA9-CE5D-4262-87DF-78AAE1C8784C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C82F-BAB6-425D-8129-A9E6D1A723E4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24400" y="1027113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24FB-CA4F-4653-AD5B-2AB801C31B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1905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65100" y="2286000"/>
            <a:ext cx="95694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8275" y="142875"/>
            <a:ext cx="95694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2438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2461" y="2743200"/>
            <a:ext cx="7020189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533400"/>
            <a:ext cx="84201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A70FB-61EB-4A8A-AB03-AB9D9A88B640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CAE6F29-FD9D-4EA7-B988-1BE3F74562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943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26898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6273800" y="6410325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5DD30-F910-47D9-A49E-F7D195CDBFB6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7B2E-15BF-4BA9-A544-2709656497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953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65100" y="1371600"/>
            <a:ext cx="95694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58750" y="6391275"/>
            <a:ext cx="9567863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65100" y="1279525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4376870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190608" y="1524000"/>
            <a:ext cx="4378590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26898" y="2471383"/>
            <a:ext cx="4378452" cy="38184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5200650" y="2471383"/>
            <a:ext cx="4375150" cy="3822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81C18-4488-486F-8DAD-EFC9A9D83C83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0200" y="6410325"/>
            <a:ext cx="3879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705350" y="1042988"/>
            <a:ext cx="4953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99AAE2E-F312-4BF6-8B5A-0C5DA730D4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6305-BA37-4804-BBCC-DB9A2681E27C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705350" y="10366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B25A-A92F-4D49-9C9F-DA885EE404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65100" y="15875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3F4C2-D7D4-43E7-83EB-FB13694499FB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622800" y="6324600"/>
            <a:ext cx="6604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280A6-43B5-408B-AE00-D6873F97A4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65100" y="152400"/>
            <a:ext cx="95694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914400"/>
            <a:ext cx="255905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12750" y="1981201"/>
            <a:ext cx="255905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384550" y="685800"/>
            <a:ext cx="61087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2C124B-F58C-4300-8ADE-2818433091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AD948-B18A-4A25-8CF8-49C23144C88F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66553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65100" y="152400"/>
            <a:ext cx="95694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406" y="5029200"/>
            <a:ext cx="635635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50406" y="609600"/>
            <a:ext cx="635635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2750" y="990600"/>
            <a:ext cx="26416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41EB-7D2D-4807-AEC2-8D2213F6B2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6270625" y="6405563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7EC2C-7CF5-4E71-A1B7-19094A531BE2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88302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906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273800" y="6405563"/>
            <a:ext cx="3298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933C5A-DC99-44A4-9681-431BB7A260E0}" type="datetimeFigureOut">
              <a:rPr lang="ru-RU"/>
              <a:pPr>
                <a:defRPr/>
              </a:pPr>
              <a:t>14.03.2022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30200" y="6410325"/>
            <a:ext cx="387985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65100" y="1276350"/>
            <a:ext cx="956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705350" y="1039813"/>
            <a:ext cx="4953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A6F03DA-03E7-4B3B-BD74-2D9D59D386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8" name="Заголовок 21"/>
          <p:cNvSpPr>
            <a:spLocks noGrp="1"/>
          </p:cNvSpPr>
          <p:nvPr>
            <p:ph type="title"/>
          </p:nvPr>
        </p:nvSpPr>
        <p:spPr bwMode="auto">
          <a:xfrm>
            <a:off x="327025" y="228600"/>
            <a:ext cx="9245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9" name="Текст 12"/>
          <p:cNvSpPr>
            <a:spLocks noGrp="1"/>
          </p:cNvSpPr>
          <p:nvPr>
            <p:ph type="body" idx="1"/>
          </p:nvPr>
        </p:nvSpPr>
        <p:spPr bwMode="auto">
          <a:xfrm>
            <a:off x="327025" y="1524000"/>
            <a:ext cx="92456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9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23988" y="333375"/>
            <a:ext cx="7315226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</a:rPr>
              <a:t>Кафедра информатики и информационных таможенных технологий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845168" y="5589240"/>
            <a:ext cx="3313112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rgbClr val="660033"/>
                </a:solidFill>
                <a:latin typeface="Times New Roman" pitchFamily="18" charset="0"/>
              </a:rPr>
              <a:t>Кудрявцева Лариса Борисовна</a:t>
            </a:r>
          </a:p>
          <a:p>
            <a:pPr algn="ctr" eaLnBrk="0" hangingPunct="0"/>
            <a:r>
              <a:rPr lang="ru-RU" sz="1600" b="1" dirty="0">
                <a:solidFill>
                  <a:srgbClr val="660033"/>
                </a:solidFill>
                <a:latin typeface="Times New Roman" pitchFamily="18" charset="0"/>
              </a:rPr>
              <a:t>Лужецкая Прасковья Алексеевна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8188" y="1071563"/>
            <a:ext cx="8429625" cy="1357312"/>
          </a:xfrm>
        </p:spPr>
        <p:txBody>
          <a:bodyPr/>
          <a:lstStyle/>
          <a:p>
            <a:pPr eaLnBrk="1" hangingPunct="1"/>
            <a:r>
              <a:rPr lang="ru-RU" sz="3800" b="1" dirty="0">
                <a:solidFill>
                  <a:srgbClr val="660033"/>
                </a:solidFill>
              </a:rPr>
              <a:t>Дисциплина «Информатика»</a:t>
            </a:r>
            <a:br>
              <a:rPr lang="ru-RU" sz="3800" b="1" dirty="0">
                <a:solidFill>
                  <a:srgbClr val="660033"/>
                </a:solidFill>
              </a:rPr>
            </a:br>
            <a:br>
              <a:rPr lang="ru-RU" sz="2100" b="1" dirty="0">
                <a:solidFill>
                  <a:srgbClr val="660033"/>
                </a:solidFill>
              </a:rPr>
            </a:br>
            <a:r>
              <a:rPr lang="ru-RU" sz="21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Лекция 6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95282" y="2643182"/>
            <a:ext cx="803592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Раздел 3: Программные средства реализации информационных процессов</a:t>
            </a:r>
          </a:p>
          <a:p>
            <a:pPr>
              <a:defRPr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Тема 3.2: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Служебное программное обеспечение.</a:t>
            </a:r>
          </a:p>
          <a:p>
            <a:pPr>
              <a:defRPr/>
            </a:pP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Направление подготовки: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Таможенное дело</a:t>
            </a:r>
          </a:p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Квалификация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выпускника «Специалист»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38125" y="857250"/>
            <a:ext cx="9286875" cy="5170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chemeClr val="accent6">
                    <a:lumMod val="75000"/>
                  </a:schemeClr>
                </a:solidFill>
              </a:rPr>
              <a:t>Средства сжатия данных </a:t>
            </a:r>
          </a:p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Средства сжатия данных (архиваторы) предназначены для создания архивов. Архивирование данных упрощает их хранение за счет того, что большие группы файлов и каталогов сводятся в один архивный файл. При этом повышается и эффективность использования носителя за счет того, что архивные файлы обычно имеют повышенную плотность записи информации. Архиваторы часто используют для создания резервных копий ценных данных. </a:t>
            </a:r>
          </a:p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Алгоритм упаковки основан на том, что повторяющиеся и избыточные последовательности данных трансформируются в некоторые коды, которые потом можно восстановить в первоначальные данные. Упакованные файлы занимают значительно меньше места по сравнению с упакованными, например, текстовые файлы становятся меньше на 15% - 40%, исполнимые - на 30% - 60%. </a:t>
            </a:r>
          </a:p>
        </p:txBody>
      </p:sp>
      <p:sp>
        <p:nvSpPr>
          <p:cNvPr id="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09563" y="714375"/>
            <a:ext cx="9215437" cy="550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Известно более 200 архиваторов. Под ОС MS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Windows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используются архиваторы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Winzip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Winrar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, которые предоставляют пользователю удобный графический интерфейс и создают архивы форматов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RAR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или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ZIP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Они же позволяют разархивировать файлы, т.е. производить обратную операцию. </a:t>
            </a:r>
          </a:p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Архиваторы  предоставляют пользователю следующие возможности: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архивировать с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подкаталогами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создавать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архивы с паролем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создавать 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многотомные архивы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на нескольких дискетах.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создавать </a:t>
            </a:r>
            <a:r>
              <a:rPr lang="ru-RU" sz="2200" b="1" i="1" dirty="0" err="1">
                <a:solidFill>
                  <a:schemeClr val="accent5">
                    <a:lumMod val="75000"/>
                  </a:schemeClr>
                </a:solidFill>
              </a:rPr>
              <a:t>саморазархивирующийся</a:t>
            </a: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 архив, 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являющийся отдельной программой, содержащей архив формата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RAR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или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ZIP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 (файл-архив имеет расширение .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</a:rPr>
              <a:t>ехе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ru-RU" sz="2200" b="1" i="1" dirty="0">
                <a:solidFill>
                  <a:schemeClr val="accent5">
                    <a:lumMod val="75000"/>
                  </a:schemeClr>
                </a:solidFill>
              </a:rPr>
              <a:t>разархивировать архивы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</a:rPr>
              <a:t>, т.е. выделять упакованные в нем файлы.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381000" y="857250"/>
            <a:ext cx="9215438" cy="526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Антивирусные программы</a:t>
            </a:r>
          </a:p>
          <a:p>
            <a:pPr>
              <a:defRPr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Антивирусная программа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антивирус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— программа для обнаружения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компьютерных вирусов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, а также программ, считающихся вредоносными, и восстановления зараженных (модифицированных) такими программами файлов, а также для профилактики — предотвращения заражения файлов или операционной системы.</a:t>
            </a:r>
          </a:p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Компьютерные вирусы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– это небольшие программы, которые производят несанкционированные действия: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Перехватывают управление компьютером на себя;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Дублируют сами себя и записывают копии исполняемых программ;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Заражают не только программы, но и магнитные диски.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309563" y="1000125"/>
            <a:ext cx="9215437" cy="526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rgbClr val="0070C0"/>
                </a:solidFill>
              </a:rPr>
              <a:t>По среде обитания вирусы можно разделить на:</a:t>
            </a: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rgbClr val="0070C0"/>
                </a:solidFill>
              </a:rPr>
              <a:t>файловые;</a:t>
            </a:r>
            <a:endParaRPr lang="ru-RU" sz="24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rgbClr val="0070C0"/>
                </a:solidFill>
              </a:rPr>
              <a:t>загрузочные;</a:t>
            </a:r>
            <a:endParaRPr lang="ru-RU" sz="24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rgbClr val="0070C0"/>
                </a:solidFill>
              </a:rPr>
              <a:t>макро;</a:t>
            </a:r>
            <a:endParaRPr lang="ru-RU" sz="240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rgbClr val="0070C0"/>
                </a:solidFill>
              </a:rPr>
              <a:t>сетевые</a:t>
            </a:r>
            <a:r>
              <a:rPr lang="ru-RU" sz="2400">
                <a:solidFill>
                  <a:srgbClr val="0070C0"/>
                </a:solidFill>
              </a:rPr>
              <a:t>.</a:t>
            </a:r>
          </a:p>
          <a:p>
            <a:r>
              <a:rPr lang="ru-RU" sz="2400" b="1" i="1">
                <a:solidFill>
                  <a:srgbClr val="0070C0"/>
                </a:solidFill>
              </a:rPr>
              <a:t>Файловые вирусы</a:t>
            </a:r>
            <a:r>
              <a:rPr lang="ru-RU" sz="2400">
                <a:solidFill>
                  <a:srgbClr val="0070C0"/>
                </a:solidFill>
              </a:rPr>
              <a:t> либо различными способами внедряются в выполняемые файлы (наиболее распространенный тип вирусов), либо создают файлы-двойники (компаньон-вирусы), либо используют особенности организации файловой системы (link-вирусы).</a:t>
            </a:r>
          </a:p>
          <a:p>
            <a:r>
              <a:rPr lang="ru-RU" sz="2400" b="1" i="1">
                <a:solidFill>
                  <a:srgbClr val="0070C0"/>
                </a:solidFill>
              </a:rPr>
              <a:t>Загрузочные вирусы</a:t>
            </a:r>
            <a:r>
              <a:rPr lang="ru-RU" sz="2400">
                <a:solidFill>
                  <a:srgbClr val="0070C0"/>
                </a:solidFill>
              </a:rPr>
              <a:t> записывают себя либо в загрузочный сектор диска (boot-сектор), либо в сектор, содержащий системный загрузчик винчестера (Master Boot Record), либо меняют указатель на активный boot-сектор.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9563" y="1143000"/>
            <a:ext cx="9215437" cy="489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solidFill>
                  <a:srgbClr val="0070C0"/>
                </a:solidFill>
              </a:rPr>
              <a:t>Макро-вирусы</a:t>
            </a:r>
            <a:r>
              <a:rPr lang="ru-RU" sz="2400" b="1">
                <a:solidFill>
                  <a:srgbClr val="0070C0"/>
                </a:solidFill>
              </a:rPr>
              <a:t> </a:t>
            </a:r>
            <a:r>
              <a:rPr lang="ru-RU" sz="2400">
                <a:solidFill>
                  <a:srgbClr val="0070C0"/>
                </a:solidFill>
              </a:rPr>
              <a:t>заражают файлы-документы и электронные таблицы нескольких популярных редакторов.</a:t>
            </a:r>
          </a:p>
          <a:p>
            <a:r>
              <a:rPr lang="ru-RU" sz="2400" b="1" i="1">
                <a:solidFill>
                  <a:srgbClr val="0070C0"/>
                </a:solidFill>
              </a:rPr>
              <a:t>Сетевые вирусы</a:t>
            </a:r>
            <a:r>
              <a:rPr lang="ru-RU" sz="2400" b="1">
                <a:solidFill>
                  <a:srgbClr val="0070C0"/>
                </a:solidFill>
              </a:rPr>
              <a:t> </a:t>
            </a:r>
            <a:r>
              <a:rPr lang="ru-RU" sz="2400">
                <a:solidFill>
                  <a:srgbClr val="0070C0"/>
                </a:solidFill>
              </a:rPr>
              <a:t>используют для своего распространения протоколы или команды компьютерных сетей и электронной почты</a:t>
            </a:r>
            <a:r>
              <a:rPr lang="ru-RU" sz="2400" b="1">
                <a:solidFill>
                  <a:srgbClr val="0070C0"/>
                </a:solidFill>
              </a:rPr>
              <a:t>.</a:t>
            </a:r>
            <a:endParaRPr lang="ru-RU" sz="2400">
              <a:solidFill>
                <a:srgbClr val="0070C0"/>
              </a:solidFill>
            </a:endParaRPr>
          </a:p>
          <a:p>
            <a:r>
              <a:rPr lang="ru-RU" sz="2400">
                <a:solidFill>
                  <a:srgbClr val="0070C0"/>
                </a:solidFill>
              </a:rPr>
              <a:t>Для проведения профилактических работ создаются программы-антивирусы, например:</a:t>
            </a:r>
          </a:p>
          <a:p>
            <a:pPr>
              <a:buFont typeface="Wingdings" pitchFamily="2" charset="2"/>
              <a:buChar char="q"/>
            </a:pPr>
            <a:r>
              <a:rPr lang="ru-RU" sz="2400">
                <a:solidFill>
                  <a:srgbClr val="0070C0"/>
                </a:solidFill>
              </a:rPr>
              <a:t>"Перехватчики" – следят за опасными симптомами;</a:t>
            </a:r>
          </a:p>
          <a:p>
            <a:pPr>
              <a:buFont typeface="Wingdings" pitchFamily="2" charset="2"/>
              <a:buChar char="q"/>
            </a:pPr>
            <a:r>
              <a:rPr lang="ru-RU" sz="2400">
                <a:solidFill>
                  <a:srgbClr val="0070C0"/>
                </a:solidFill>
              </a:rPr>
              <a:t>"Доктора"          – проверяют исполняемые файлы на наличие вируса;</a:t>
            </a:r>
          </a:p>
          <a:p>
            <a:pPr>
              <a:buFont typeface="Wingdings" pitchFamily="2" charset="2"/>
              <a:buChar char="q"/>
            </a:pPr>
            <a:r>
              <a:rPr lang="ru-RU" sz="2400">
                <a:solidFill>
                  <a:srgbClr val="0070C0"/>
                </a:solidFill>
              </a:rPr>
              <a:t>"Прививки"       – присоединяются к программе и проверяют ее целостность.</a:t>
            </a:r>
          </a:p>
          <a:p>
            <a:r>
              <a:rPr lang="ru-RU" sz="2400">
                <a:solidFill>
                  <a:srgbClr val="0070C0"/>
                </a:solidFill>
              </a:rPr>
              <a:t> 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309563" y="857250"/>
            <a:ext cx="9215437" cy="5262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dirty="0">
                <a:solidFill>
                  <a:srgbClr val="C00000"/>
                </a:solidFill>
                <a:sym typeface="Wingdings" pitchFamily="2" charset="2"/>
              </a:rPr>
              <a:t></a:t>
            </a:r>
            <a:r>
              <a:rPr lang="ru-RU" sz="2400" b="1" dirty="0">
                <a:solidFill>
                  <a:srgbClr val="C00000"/>
                </a:solidFill>
              </a:rPr>
              <a:t> </a:t>
            </a:r>
            <a:r>
              <a:rPr lang="ru-RU" sz="2400" b="1" i="1" dirty="0">
                <a:solidFill>
                  <a:srgbClr val="C00000"/>
                </a:solidFill>
              </a:rPr>
              <a:t>Антивирусная профилактика:</a:t>
            </a:r>
            <a:endParaRPr lang="ru-RU" sz="2400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проверять компьютер новейшей антивирусной программой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периодически архивировать важную информацию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хранить дубли на дискетах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системные дискеты защищать от записи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не запускать чужие диски или программы, не проверив их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при распаковке чужого архива проверить разархивированные файлы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при обнаружении вируса - тестировать до полного уничтожения.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Наиболее используемые антивирусные программы: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Доктор</a:t>
            </a:r>
            <a:r>
              <a:rPr lang="en-US" sz="2400" dirty="0">
                <a:solidFill>
                  <a:srgbClr val="C00000"/>
                </a:solidFill>
              </a:rPr>
              <a:t> Web              </a:t>
            </a:r>
            <a:r>
              <a:rPr lang="ru-RU" sz="2400" dirty="0">
                <a:solidFill>
                  <a:srgbClr val="C00000"/>
                </a:solidFill>
              </a:rPr>
              <a:t>– Данилова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Aidstest</a:t>
            </a:r>
            <a:r>
              <a:rPr lang="en-US" sz="2400" dirty="0">
                <a:solidFill>
                  <a:srgbClr val="C00000"/>
                </a:solidFill>
              </a:rPr>
              <a:t>                      </a:t>
            </a:r>
            <a:r>
              <a:rPr lang="ru-RU" sz="2400" dirty="0">
                <a:solidFill>
                  <a:srgbClr val="C00000"/>
                </a:solidFill>
              </a:rPr>
              <a:t>–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Лозинского</a:t>
            </a:r>
            <a:endParaRPr lang="ru-RU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Antiviral Toolkit Pro – </a:t>
            </a:r>
            <a:r>
              <a:rPr lang="en-US" sz="2400" dirty="0" err="1">
                <a:solidFill>
                  <a:srgbClr val="C00000"/>
                </a:solidFill>
              </a:rPr>
              <a:t>Касперского</a:t>
            </a:r>
            <a:r>
              <a:rPr lang="ru-RU" sz="2400" dirty="0">
                <a:solidFill>
                  <a:srgbClr val="C00000"/>
                </a:solidFill>
              </a:rPr>
              <a:t> </a:t>
            </a:r>
          </a:p>
        </p:txBody>
      </p:sp>
      <p:sp>
        <p:nvSpPr>
          <p:cNvPr id="5" name="AutoShape 3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239250" y="6286500"/>
            <a:ext cx="431800" cy="360363"/>
          </a:xfrm>
          <a:prstGeom prst="actionButtonHom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092" y="260350"/>
            <a:ext cx="9144063" cy="45400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b="1" i="1" dirty="0">
              <a:solidFill>
                <a:srgbClr val="C00000"/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38092" y="785795"/>
            <a:ext cx="9358378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К ним относятся виды пассивной и активной защиты данных от повреждения, несанкционированного доступа. Средства пассивной защиты — это служебные программы, предназначенные для резервного копирования. Средства активной защиты — антивирусное программное обеспечение. Для защиты данных от несанкционированного доступа, их пересмотра и изменения используют специальные системы.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Под защитой информации понимается обеспечение ее сохранности на машинных носителях и запрет несанкционированного доступа к ней.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Защита информации обеспечивается: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Резервированием файлов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Восстановлением файлов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Применением антивирусных средств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>
                <a:solidFill>
                  <a:srgbClr val="C00000"/>
                </a:solidFill>
              </a:rPr>
              <a:t>Ограничением доступа к данным.</a:t>
            </a:r>
            <a:endParaRPr lang="ru-RU" sz="2400" dirty="0"/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8501091" cy="8111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9563" y="1214422"/>
            <a:ext cx="9215437" cy="4893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Ограничение доступа к информации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обеспечивается программными и техническими средствами: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применением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паролей, 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шифрованием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файлов,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защитой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дисков и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 уничтожением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файлов после их удаления,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использованием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электронных ключей,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изготовлением ЭВМ в специальном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защищенном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исполнении.</a:t>
            </a:r>
          </a:p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Пароли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применяются для идентификации пользователей и разграничения их прав в сети ЭВМ и для ограничения доступа пользователей, работающих на одной ЭВМ, к различным логическим дискам, каталогам и файлам. 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8111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9563" y="1143000"/>
            <a:ext cx="9215437" cy="4894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Шифрование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 —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это такое преобразование данных, в результате которого их можно прочесть только при помощи ключа. Шифрованием занимается наука, которая называется криптографией. В криптографии любой незашифрованный текст называется открытым текстом, а зашифрованные данные называются зашифрованным текстом. Современные алгоритмы шифрования представляют собой сложную математическую задачу, для решения которой без знания дешифрующего ключа требуется выполнить гигантский объем вычислений и получить ответ, возможно, через несколько лет.</a:t>
            </a:r>
          </a:p>
          <a:p>
            <a:pPr algn="ctr"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В настоящее время имеются два способа цифровой криптографии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: традиционная криптография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криптография с открытым ключом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44" y="285728"/>
            <a:ext cx="8929719" cy="73975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381000" y="1357298"/>
            <a:ext cx="9144000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защитой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дисков и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 уничтожением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файлов после их удаления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Удаление файлов средствами операционной системы или оболочек не уничтожает содержимое файлов, а только делает невозможным доступ к ним. Для обеспечения секретности удаленных файлов их требуется уничтожить.</a:t>
            </a:r>
          </a:p>
          <a:p>
            <a:pPr>
              <a:defRPr/>
            </a:pP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Электронные ключи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относятся к аппаратным средствам защиты программ и данных. Электронный ключ представляет собой специализированную заказную микросхему (чип) с площадью размером немного больше спичечного коробка.</a:t>
            </a:r>
          </a:p>
          <a:p>
            <a:pPr>
              <a:defRPr/>
            </a:pP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5313" y="236538"/>
            <a:ext cx="7608887" cy="6921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>
                <a:solidFill>
                  <a:schemeClr val="accent3">
                    <a:shade val="75000"/>
                  </a:schemeClr>
                </a:solidFill>
              </a:rPr>
              <a:t>Цель лекции</a:t>
            </a:r>
          </a:p>
        </p:txBody>
      </p:sp>
      <p:sp>
        <p:nvSpPr>
          <p:cNvPr id="14339" name="Text Box 38"/>
          <p:cNvSpPr txBox="1">
            <a:spLocks noChangeArrowheads="1"/>
          </p:cNvSpPr>
          <p:nvPr/>
        </p:nvSpPr>
        <p:spPr bwMode="auto">
          <a:xfrm>
            <a:off x="523875" y="1989138"/>
            <a:ext cx="8643938" cy="1685925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ru-RU" sz="2400">
                <a:solidFill>
                  <a:srgbClr val="996633"/>
                </a:solidFill>
              </a:rPr>
              <a:t>Познакомить со служебными программами, обеспечивающими работу ЭВМ и средствами защиты информации.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60350"/>
            <a:ext cx="8501091" cy="8111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38125" y="1142984"/>
            <a:ext cx="9286875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  <a:sym typeface="Wingdings"/>
              </a:rPr>
              <a:t>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ЭВМ, изготовленные в специальном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защищенном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исполнении обеспечивают излучение информационных сигналов на уровне естественного шума. Такая мера защиты противодействует попыткам получить дистанционный доступ к конфиденциальной информации при помощи специальной подслушивающей аппаратуры. Помимо излучению ЭВМ, предусмотрены и другие меры: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средства криптографической защиты;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система разграничения доступа с электронным ключом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Touch Memory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съемный накопитель на жестком магнитном диске</a:t>
            </a: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60350"/>
            <a:ext cx="8429653" cy="73975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rgbClr val="C00000"/>
                </a:solidFill>
              </a:rPr>
              <a:t>Средства обеспечения компьютерной безопасности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38125" y="1071545"/>
            <a:ext cx="9286875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Вывод.</a:t>
            </a:r>
            <a:r>
              <a:rPr lang="ru-RU" sz="2400" dirty="0">
                <a:solidFill>
                  <a:srgbClr val="C00000"/>
                </a:solidFill>
              </a:rPr>
              <a:t> Средства обеспечения компьютерной безопасности предупреждают несанкционированный доступ к информации и обеспечивают 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защиту от неавторизованного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2400" dirty="0">
                <a:solidFill>
                  <a:srgbClr val="C00000"/>
                </a:solidFill>
              </a:rPr>
              <a:t>создания или уничтожения данных на разных уровнях: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C00000"/>
                </a:solidFill>
              </a:rPr>
              <a:t> физической защитой информации,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C00000"/>
                </a:solidFill>
              </a:rPr>
              <a:t>ограничением доступа к информации,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C00000"/>
                </a:solidFill>
              </a:rPr>
              <a:t>разработкой программно-аппаратных комплексов,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rgbClr val="C00000"/>
                </a:solidFill>
              </a:rPr>
              <a:t>устройств и специализированного программного обеспечения.</a:t>
            </a:r>
          </a:p>
          <a:p>
            <a:pPr>
              <a:defRPr/>
            </a:pPr>
            <a:r>
              <a:rPr lang="ru-RU" sz="2400" dirty="0">
                <a:solidFill>
                  <a:srgbClr val="C00000"/>
                </a:solidFill>
              </a:rPr>
              <a:t>Для защиты компьютеров, подключенных к сети, используются специальные средства, называемые 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брандмауэрами</a:t>
            </a:r>
            <a:r>
              <a:rPr lang="ru-RU" sz="2400" dirty="0">
                <a:solidFill>
                  <a:srgbClr val="C00000"/>
                </a:solidFill>
              </a:rPr>
              <a:t>.</a:t>
            </a:r>
          </a:p>
          <a:p>
            <a:pPr>
              <a:defRPr/>
            </a:pP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</a:rPr>
              <a:t>Брандмауэр</a:t>
            </a:r>
            <a:r>
              <a:rPr lang="ru-RU" sz="2400" dirty="0">
                <a:solidFill>
                  <a:srgbClr val="C00000"/>
                </a:solidFill>
              </a:rPr>
              <a:t> – это комплекс аппаратных или программных средств, осуществляющий контроль и фильтрацию проходящих через него сетевых пакетов.</a:t>
            </a:r>
          </a:p>
        </p:txBody>
      </p:sp>
      <p:sp>
        <p:nvSpPr>
          <p:cNvPr id="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260350"/>
            <a:ext cx="7177087" cy="577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Список источников</a:t>
            </a:r>
          </a:p>
        </p:txBody>
      </p:sp>
      <p:sp>
        <p:nvSpPr>
          <p:cNvPr id="35843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2438" y="2333625"/>
            <a:ext cx="9072562" cy="2436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AutoNum type="arabicPeriod"/>
              <a:tabLst>
                <a:tab pos="457200" algn="l"/>
              </a:tabLst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Макарова, Н. В. Информатика : учебник / Н. В. Макарова. – М. : Финансы и статистика, 2009. </a:t>
            </a:r>
          </a:p>
          <a:p>
            <a:pPr marL="228600" indent="-228600">
              <a:spcBef>
                <a:spcPct val="35000"/>
              </a:spcBef>
              <a:buFontTx/>
              <a:buAutoNum type="arabicPeriod"/>
              <a:tabLst>
                <a:tab pos="457200" algn="l"/>
              </a:tabLst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Кудрявцева, Л. Б. Информатика: учеб. пособие / Л. Б. Кудрявцева. – Ростов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/Д : Российская таможенная академия, Ростовский филиал, 2011. 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  <a:defRPr/>
            </a:pP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8204200" cy="404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3">
                    <a:shade val="75000"/>
                  </a:schemeClr>
                </a:solidFill>
              </a:rPr>
              <a:t>План лекции</a:t>
            </a:r>
          </a:p>
        </p:txBody>
      </p:sp>
      <p:sp>
        <p:nvSpPr>
          <p:cNvPr id="15363" name="Text Box 21"/>
          <p:cNvSpPr txBox="1">
            <a:spLocks noChangeArrowheads="1"/>
          </p:cNvSpPr>
          <p:nvPr/>
        </p:nvSpPr>
        <p:spPr bwMode="auto">
          <a:xfrm>
            <a:off x="920750" y="1916113"/>
            <a:ext cx="8280400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hlinkClick r:id="rId2" action="ppaction://hlinksldjump"/>
              </a:rPr>
              <a:t>Роль системных программ</a:t>
            </a:r>
            <a:endParaRPr lang="ru-RU" sz="2400" dirty="0">
              <a:solidFill>
                <a:schemeClr val="folHlink"/>
              </a:solidFill>
              <a:hlinkClick r:id="rId2" action="ppaction://hlinksldjump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hlinkClick r:id="rId3" action="ppaction://hlinksldjump"/>
              </a:rPr>
              <a:t>Служебные программы: внутренние и внешние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hlinkClick r:id="rId4" action="ppaction://hlinksldjump"/>
              </a:rPr>
              <a:t>Средства обеспечения </a:t>
            </a:r>
            <a:r>
              <a:rPr lang="ru-RU" sz="2400">
                <a:hlinkClick r:id="rId4" action="ppaction://hlinksldjump"/>
              </a:rPr>
              <a:t>компьютерной безопасности</a:t>
            </a:r>
            <a:r>
              <a:rPr lang="ru-RU" sz="2400"/>
              <a:t>.</a:t>
            </a:r>
            <a:r>
              <a:rPr lang="ru-RU" sz="2400">
                <a:solidFill>
                  <a:schemeClr val="folHlink"/>
                </a:solidFill>
                <a:hlinkClick r:id="rId5" action="ppaction://hlinksldjump"/>
              </a:rPr>
              <a:t> </a:t>
            </a:r>
            <a:endParaRPr lang="ru-RU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6" action="ppaction://hlinksldjump"/>
              </a:rPr>
              <a:t>Список источников</a:t>
            </a:r>
            <a:endParaRPr lang="ru-RU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88913"/>
            <a:ext cx="8215313" cy="7191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3">
                    <a:shade val="75000"/>
                  </a:schemeClr>
                </a:solidFill>
              </a:rPr>
              <a:t>Системные программы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1738313" y="1571625"/>
            <a:ext cx="1643062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452813" y="1143000"/>
            <a:ext cx="3000375" cy="1000125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>
                <a:solidFill>
                  <a:srgbClr val="0070C0"/>
                </a:solidFill>
              </a:rPr>
              <a:t>Системные</a:t>
            </a:r>
          </a:p>
          <a:p>
            <a:pPr algn="ctr"/>
            <a:r>
              <a:rPr lang="ru-RU" sz="2400" b="1">
                <a:solidFill>
                  <a:srgbClr val="0070C0"/>
                </a:solidFill>
              </a:rPr>
              <a:t> программы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24563" y="2500313"/>
            <a:ext cx="3357562" cy="857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Служебные </a:t>
            </a:r>
          </a:p>
          <a:p>
            <a:pPr algn="ctr">
              <a:defRPr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программы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81000" y="2500313"/>
            <a:ext cx="4071938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Операционные системы </a:t>
            </a:r>
          </a:p>
          <a:p>
            <a:pPr algn="ctr"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(ОС)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453188" y="1500188"/>
            <a:ext cx="1500187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09563" y="3571875"/>
            <a:ext cx="9358312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u="sng">
                <a:solidFill>
                  <a:schemeClr val="accent1"/>
                </a:solidFill>
              </a:rPr>
              <a:t>Системное программное обеспечение</a:t>
            </a:r>
            <a:r>
              <a:rPr lang="ru-RU" sz="2400">
                <a:solidFill>
                  <a:schemeClr val="accent1"/>
                </a:solidFill>
              </a:rPr>
              <a:t> (ПО) организует процесс обработки данных в компьютере и обеспечивает нормальную рабочую среду для прикладных программ. Системное ПО очень тесно связано с аппаратными средствами, поэтому без системного ПО просто невозможна была бы работа  на ЭВМ. К системным программам  относятся: </a:t>
            </a:r>
            <a:r>
              <a:rPr lang="ru-RU" sz="2400" b="1" i="1">
                <a:solidFill>
                  <a:schemeClr val="accent1"/>
                </a:solidFill>
              </a:rPr>
              <a:t>операционные системы</a:t>
            </a:r>
            <a:r>
              <a:rPr lang="ru-RU" sz="2400">
                <a:solidFill>
                  <a:schemeClr val="accent1"/>
                </a:solidFill>
              </a:rPr>
              <a:t> и </a:t>
            </a:r>
            <a:r>
              <a:rPr lang="ru-RU" sz="2400" b="1" i="1">
                <a:solidFill>
                  <a:schemeClr val="accent1"/>
                </a:solidFill>
              </a:rPr>
              <a:t>служебные (сервисные) программы</a:t>
            </a:r>
            <a:r>
              <a:rPr lang="ru-RU" sz="24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393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8201025" cy="577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Служебные программы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9563" y="928688"/>
            <a:ext cx="9215437" cy="5010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i="1">
                <a:solidFill>
                  <a:schemeClr val="bg1"/>
                </a:solidFill>
              </a:rPr>
              <a:t>Служебные программы</a:t>
            </a:r>
            <a:r>
              <a:rPr lang="ru-RU" sz="2400">
                <a:solidFill>
                  <a:schemeClr val="bg1"/>
                </a:solidFill>
              </a:rPr>
              <a:t> предназначены для выполнения различного рода вспомогательных работ, например, проверки диска, архивации (сжатия) файлов, обнаружения и удаления вируса (антивирусные программы). </a:t>
            </a:r>
          </a:p>
          <a:p>
            <a:pPr algn="ctr">
              <a:lnSpc>
                <a:spcPct val="150000"/>
              </a:lnSpc>
            </a:pPr>
            <a:r>
              <a:rPr lang="ru-RU" sz="2400">
                <a:solidFill>
                  <a:schemeClr val="bg1"/>
                </a:solidFill>
              </a:rPr>
              <a:t>Некоторые </a:t>
            </a:r>
            <a:r>
              <a:rPr lang="ru-RU" sz="2400" b="1" i="1">
                <a:solidFill>
                  <a:schemeClr val="bg1"/>
                </a:solidFill>
              </a:rPr>
              <a:t>служебные программы</a:t>
            </a:r>
            <a:r>
              <a:rPr lang="ru-RU" sz="2400">
                <a:solidFill>
                  <a:schemeClr val="bg1"/>
                </a:solidFill>
              </a:rPr>
              <a:t> (как правило, это программы обслуживания) изначально включены в состав операционной системы, но большинство </a:t>
            </a:r>
            <a:r>
              <a:rPr lang="ru-RU" sz="2400" b="1" i="1">
                <a:solidFill>
                  <a:schemeClr val="bg1"/>
                </a:solidFill>
              </a:rPr>
              <a:t>служебных программ</a:t>
            </a:r>
            <a:r>
              <a:rPr lang="ru-RU" sz="2400">
                <a:solidFill>
                  <a:schemeClr val="bg1"/>
                </a:solidFill>
              </a:rPr>
              <a:t> являются для операционной системы </a:t>
            </a:r>
            <a:r>
              <a:rPr lang="ru-RU" sz="2400" b="1" i="1">
                <a:solidFill>
                  <a:schemeClr val="bg1"/>
                </a:solidFill>
              </a:rPr>
              <a:t>внешними</a:t>
            </a:r>
            <a:r>
              <a:rPr lang="ru-RU" sz="2400">
                <a:solidFill>
                  <a:schemeClr val="bg1"/>
                </a:solidFill>
              </a:rPr>
              <a:t> и служат для расширения ее функций.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60350"/>
            <a:ext cx="7748587" cy="577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Служебные программы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9563" y="1285875"/>
            <a:ext cx="9215437" cy="45243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chemeClr val="bg1"/>
                </a:solidFill>
              </a:rPr>
              <a:t>Можно выделить следующие </a:t>
            </a:r>
            <a:r>
              <a:rPr lang="ru-RU" sz="2400" b="1" i="1">
                <a:solidFill>
                  <a:schemeClr val="bg1"/>
                </a:solidFill>
              </a:rPr>
              <a:t>основные</a:t>
            </a:r>
            <a:r>
              <a:rPr lang="ru-RU" sz="2400">
                <a:solidFill>
                  <a:schemeClr val="bg1"/>
                </a:solidFill>
              </a:rPr>
              <a:t> </a:t>
            </a:r>
            <a:r>
              <a:rPr lang="ru-RU" sz="2400" b="1" i="1">
                <a:solidFill>
                  <a:schemeClr val="bg1"/>
                </a:solidFill>
              </a:rPr>
              <a:t>служебные программы</a:t>
            </a:r>
            <a:r>
              <a:rPr lang="ru-RU" sz="2400">
                <a:solidFill>
                  <a:schemeClr val="bg1"/>
                </a:solidFill>
              </a:rPr>
              <a:t>, используемые операционными системами (ОС):</a:t>
            </a:r>
          </a:p>
          <a:p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Сведения о системе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диагностики компьютера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Программа дефрагментации диска</a:t>
            </a:r>
            <a:r>
              <a:rPr lang="ru-RU" sz="240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коммуникации (коммуникационные программы)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Диспетчеры файлов (файловые менеджеры)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сжатия данных (архиваторы)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Антивирусные программы 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обеспечения компьютерной безопасности </a:t>
            </a:r>
            <a:endParaRPr lang="ru-RU" sz="2400">
              <a:solidFill>
                <a:schemeClr val="bg1"/>
              </a:solidFill>
            </a:endParaRPr>
          </a:p>
          <a:p>
            <a:endParaRPr lang="ru-RU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60350"/>
            <a:ext cx="7748587" cy="577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Служебные программы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8125" y="1285875"/>
            <a:ext cx="4714875" cy="41544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Внутренние: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 dirty="0">
                <a:solidFill>
                  <a:schemeClr val="bg1"/>
                </a:solidFill>
              </a:rPr>
              <a:t>Сведения о системе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 dirty="0">
                <a:solidFill>
                  <a:schemeClr val="bg1"/>
                </a:solidFill>
              </a:rPr>
              <a:t>Средства диагностики компьютера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 dirty="0">
                <a:solidFill>
                  <a:schemeClr val="bg1"/>
                </a:solidFill>
              </a:rPr>
              <a:t>Программа дефрагментации диска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ru-RU" sz="2400" i="1" dirty="0">
                <a:solidFill>
                  <a:schemeClr val="bg1"/>
                </a:solidFill>
              </a:rPr>
              <a:t>Средства коммуникации (коммуникационные программы)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167313" y="1285875"/>
            <a:ext cx="4405312" cy="415448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>
                <a:solidFill>
                  <a:schemeClr val="bg1"/>
                </a:solidFill>
              </a:rPr>
              <a:t>Внешние:</a:t>
            </a:r>
          </a:p>
          <a:p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Диспетчеры файлов (файловые менеджеры)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сжатия данных (архиваторы)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Антивирусные программы </a:t>
            </a:r>
            <a:endParaRPr lang="ru-RU" sz="240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i="1">
                <a:solidFill>
                  <a:schemeClr val="bg1"/>
                </a:solidFill>
              </a:rPr>
              <a:t>Средства обеспечения компьютерной безопасности </a:t>
            </a:r>
            <a:endParaRPr lang="ru-RU" sz="2400">
              <a:solidFill>
                <a:schemeClr val="bg1"/>
              </a:solidFill>
            </a:endParaRPr>
          </a:p>
          <a:p>
            <a:endParaRPr lang="ru-RU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5313" y="260350"/>
            <a:ext cx="7605712" cy="5778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1071563"/>
            <a:ext cx="9001125" cy="526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Диспетчеры файлов (файловые менеджеры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В настоящее время для работы с файловой системой используются программы 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файловые менеджеры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, например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Total Commander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.С их помощью выполняются операции, связанные с обслуживанием файловой структуры: копирование, перемещение и переименование файлов, создание каталогов (папок), удаление файлов и каталогов, поиск файлов и навигация в файловой структуре. Несмотря на то, что в ОС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</a:rPr>
              <a:t>Windows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 есть программа Проводник для работы с файловой системой, для более безопасной работы (в смысле заражения вирусами), особенно с внешними носителями большинство пользователей предпочитает файловые менеджеры.</a:t>
            </a:r>
          </a:p>
        </p:txBody>
      </p:sp>
      <p:sp>
        <p:nvSpPr>
          <p:cNvPr id="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5" y="260350"/>
            <a:ext cx="7677150" cy="454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Служебные программы (внешние)</a:t>
            </a:r>
            <a:endParaRPr lang="ru-RU" sz="32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309563" y="785813"/>
            <a:ext cx="9286875" cy="6002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Большинство современных файловых менеджеров предоставляют дополнительные возможности: групповые операции с файлами, упорядочение (сортировка) объектов, возможность работы с файловыми архивами как с обычными папками, средства сравнения файлов и папок и многие другие. Данный класс программ довольно широко представлен на рынке ПО; отдельные файловые менеджеры отличаются друг от друга по степени удобства работы и наличию дополнительных функций.</a:t>
            </a:r>
          </a:p>
          <a:p>
            <a:pPr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Как правило, структура файлового менеджера такова: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Два окна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Командная строка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Строка подсказок.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Операции над дисками, файлами и каталогами выполняются с помощью функциональных клавиш. </a:t>
            </a:r>
          </a:p>
          <a:p>
            <a:pPr>
              <a:defRPr/>
            </a:pP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167813" y="6286500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1827</TotalTime>
  <Words>1573</Words>
  <Application>Microsoft Office PowerPoint</Application>
  <PresentationFormat>Лист A4 (210x297 мм)</PresentationFormat>
  <Paragraphs>153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Дисциплина «Информатика»  Лекция 6</vt:lpstr>
      <vt:lpstr>Цель лекции</vt:lpstr>
      <vt:lpstr>План лекции</vt:lpstr>
      <vt:lpstr>Системные программы</vt:lpstr>
      <vt:lpstr>Служебные программы</vt:lpstr>
      <vt:lpstr>Служебные программы</vt:lpstr>
      <vt:lpstr>Служебные программы</vt:lpstr>
      <vt:lpstr>Служебные программы</vt:lpstr>
      <vt:lpstr>Служебные программы (внешние)</vt:lpstr>
      <vt:lpstr>Служебные программы (внешние)</vt:lpstr>
      <vt:lpstr>Служебные программы (внешние)</vt:lpstr>
      <vt:lpstr>Служебные программы (внешние)</vt:lpstr>
      <vt:lpstr>Служебные программы (внешние)</vt:lpstr>
      <vt:lpstr>Служебные программы (внешние)</vt:lpstr>
      <vt:lpstr>Служебные программы (внешние)</vt:lpstr>
      <vt:lpstr>Средства обеспечения компьютерной безопасности</vt:lpstr>
      <vt:lpstr>Средства обеспечения компьютерной безопасности</vt:lpstr>
      <vt:lpstr>Средства обеспечения компьютерной безопасности</vt:lpstr>
      <vt:lpstr>Средства обеспечения компьютерной безопасности</vt:lpstr>
      <vt:lpstr>Средства обеспечения компьютерной безопасности</vt:lpstr>
      <vt:lpstr>Средства обеспечения компьютерной безопасности</vt:lpstr>
      <vt:lpstr>Список источников</vt:lpstr>
    </vt:vector>
  </TitlesOfParts>
  <Company>RFRTA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Praskovea Luzhetskaya</cp:lastModifiedBy>
  <cp:revision>129</cp:revision>
  <cp:lastPrinted>2006-09-18T11:46:39Z</cp:lastPrinted>
  <dcterms:created xsi:type="dcterms:W3CDTF">2002-09-15T08:06:25Z</dcterms:created>
  <dcterms:modified xsi:type="dcterms:W3CDTF">2022-03-14T20:05:35Z</dcterms:modified>
</cp:coreProperties>
</file>