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27"/>
  </p:notesMasterIdLst>
  <p:sldIdLst>
    <p:sldId id="266" r:id="rId2"/>
    <p:sldId id="257" r:id="rId3"/>
    <p:sldId id="270" r:id="rId4"/>
    <p:sldId id="316" r:id="rId5"/>
    <p:sldId id="327" r:id="rId6"/>
    <p:sldId id="295" r:id="rId7"/>
    <p:sldId id="318" r:id="rId8"/>
    <p:sldId id="319" r:id="rId9"/>
    <p:sldId id="320" r:id="rId10"/>
    <p:sldId id="321" r:id="rId11"/>
    <p:sldId id="322" r:id="rId12"/>
    <p:sldId id="323" r:id="rId13"/>
    <p:sldId id="299" r:id="rId14"/>
    <p:sldId id="309" r:id="rId15"/>
    <p:sldId id="324" r:id="rId16"/>
    <p:sldId id="317" r:id="rId17"/>
    <p:sldId id="310" r:id="rId18"/>
    <p:sldId id="302" r:id="rId19"/>
    <p:sldId id="303" r:id="rId20"/>
    <p:sldId id="304" r:id="rId21"/>
    <p:sldId id="305" r:id="rId22"/>
    <p:sldId id="325" r:id="rId23"/>
    <p:sldId id="306" r:id="rId24"/>
    <p:sldId id="326" r:id="rId25"/>
    <p:sldId id="281" r:id="rId26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9900"/>
    <a:srgbClr val="E8BCFA"/>
    <a:srgbClr val="BBF7F0"/>
    <a:srgbClr val="3333CC"/>
    <a:srgbClr val="E5FBD1"/>
    <a:srgbClr val="B8EDF8"/>
    <a:srgbClr val="CCFF99"/>
    <a:srgbClr val="996633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2" autoAdjust="0"/>
    <p:restoredTop sz="94669" autoAdjust="0"/>
  </p:normalViewPr>
  <p:slideViewPr>
    <p:cSldViewPr>
      <p:cViewPr varScale="1">
        <p:scale>
          <a:sx n="56" d="100"/>
          <a:sy n="56" d="100"/>
        </p:scale>
        <p:origin x="1436" y="4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9DE609-8405-4541-ADF6-B3B1EB32FC3F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ABEC6C-9B3F-4143-871C-286C92A541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B7892E7-3E84-4055-9D19-1AA9D820C1ED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9740900" y="3175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9906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68275" y="241935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485900" y="2819400"/>
            <a:ext cx="69342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742950" y="381000"/>
            <a:ext cx="84201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D0D0F-F326-491E-BD99-535745B47981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6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8D895E3-9737-4A92-94C3-5211EF6E91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E3E47-E774-4119-8F47-B14528BAF474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543BB4-46C7-4629-93AC-1B00E35365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7594600" y="0"/>
            <a:ext cx="2311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46180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Овал 10"/>
          <p:cNvSpPr/>
          <p:nvPr/>
        </p:nvSpPr>
        <p:spPr>
          <a:xfrm>
            <a:off x="7410450" y="2925763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7512050" y="3021013"/>
            <a:ext cx="455613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30200" y="304800"/>
            <a:ext cx="7099300" cy="582136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007350" y="304802"/>
            <a:ext cx="156845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0"/>
          </p:nvPr>
        </p:nvSpPr>
        <p:spPr>
          <a:xfrm>
            <a:off x="7493000" y="3009900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87CBE-DB8E-457E-8642-C6ECED85BC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4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93DA9-CE5D-4262-87DF-78AAE1C8784C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26898" y="1527048"/>
            <a:ext cx="9212580" cy="4572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FC82F-BAB6-425D-8129-A9E6D1A723E4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24400" y="1027113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A24FB-CA4F-4653-AD5B-2AB801C31B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1905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165100" y="2286000"/>
            <a:ext cx="95694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8275" y="142875"/>
            <a:ext cx="95694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2438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4622800" y="211455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4724400" y="2209800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2461" y="2743200"/>
            <a:ext cx="7020189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533400"/>
            <a:ext cx="84201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Дата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A70FB-61EB-4A8A-AB03-AB9D9A88B640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705350" y="219868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7CAE6F29-FD9D-4EA7-B988-1BE3F745620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 flipV="1">
            <a:off x="4943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6898" y="228600"/>
            <a:ext cx="9245600" cy="75895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26898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5200650" y="1371600"/>
            <a:ext cx="437515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Дата 4"/>
          <p:cNvSpPr>
            <a:spLocks noGrp="1"/>
          </p:cNvSpPr>
          <p:nvPr>
            <p:ph type="dt" sz="half" idx="10"/>
          </p:nvPr>
        </p:nvSpPr>
        <p:spPr>
          <a:xfrm>
            <a:off x="6273800" y="6410325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5DD30-F910-47D9-A49E-F7D195CDBFB6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7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C7B2E-15BF-4BA9-A544-2709656497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 flipV="1">
            <a:off x="4953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65100" y="1371600"/>
            <a:ext cx="95694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58750" y="6391275"/>
            <a:ext cx="9567863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65100" y="1279525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Овал 15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6898" y="1524000"/>
            <a:ext cx="4376870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190608" y="1524000"/>
            <a:ext cx="4378590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26898" y="2471383"/>
            <a:ext cx="4378452" cy="38184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5200650" y="2471383"/>
            <a:ext cx="4375150" cy="38221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8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481C18-4488-486F-8DAD-EFC9A9D83C83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30200" y="6410325"/>
            <a:ext cx="38798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705350" y="1042988"/>
            <a:ext cx="4953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99AAE2E-F312-4BF6-8B5A-0C5DA730D4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6305-BA37-4804-BBCC-DB9A2681E27C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705350" y="10366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35B25A-A92F-4D49-9C9F-DA885EE404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" name="Прямоугольник 2"/>
          <p:cNvSpPr>
            <a:spLocks noChangeArrowheads="1"/>
          </p:cNvSpPr>
          <p:nvPr/>
        </p:nvSpPr>
        <p:spPr bwMode="white">
          <a:xfrm>
            <a:off x="0" y="0"/>
            <a:ext cx="9906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Прямоугольник 3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8750" y="6391275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auto">
          <a:xfrm>
            <a:off x="165100" y="15875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3F4C2-D7D4-43E7-83EB-FB13694499FB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9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622800" y="6324600"/>
            <a:ext cx="6604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7280A6-43B5-408B-AE00-D6873F97A4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65100" y="152400"/>
            <a:ext cx="95694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65100" y="152400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914400"/>
            <a:ext cx="255905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12750" y="1981201"/>
            <a:ext cx="255905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384550" y="685800"/>
            <a:ext cx="6108700" cy="5410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72C124B-F58C-4300-8ADE-2818433091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AD948-B18A-4A25-8CF8-49C23144C88F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665538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165100" y="533400"/>
            <a:ext cx="95694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65100" y="152400"/>
            <a:ext cx="95694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65100" y="609600"/>
            <a:ext cx="29718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Овал 12"/>
          <p:cNvSpPr/>
          <p:nvPr/>
        </p:nvSpPr>
        <p:spPr>
          <a:xfrm>
            <a:off x="1403350" y="228600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Овал 13"/>
          <p:cNvSpPr/>
          <p:nvPr/>
        </p:nvSpPr>
        <p:spPr>
          <a:xfrm>
            <a:off x="1504950" y="323850"/>
            <a:ext cx="4572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50406" y="5029200"/>
            <a:ext cx="635635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250406" y="609600"/>
            <a:ext cx="635635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12750" y="990600"/>
            <a:ext cx="26416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Номер слайда 6"/>
          <p:cNvSpPr>
            <a:spLocks noGrp="1"/>
          </p:cNvSpPr>
          <p:nvPr>
            <p:ph type="sldNum" sz="quarter" idx="10"/>
          </p:nvPr>
        </p:nvSpPr>
        <p:spPr>
          <a:xfrm>
            <a:off x="1485900" y="312738"/>
            <a:ext cx="4953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941EB-7D2D-4807-AEC2-8D2213F6B2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7" name="Дата 4"/>
          <p:cNvSpPr>
            <a:spLocks noGrp="1"/>
          </p:cNvSpPr>
          <p:nvPr>
            <p:ph type="dt" sz="half" idx="11"/>
          </p:nvPr>
        </p:nvSpPr>
        <p:spPr>
          <a:xfrm>
            <a:off x="6270625" y="6405563"/>
            <a:ext cx="3298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7EC2C-7CF5-4E71-A1B7-19094A531BE2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18" name="Нижний колонтитул 5"/>
          <p:cNvSpPr>
            <a:spLocks noGrp="1"/>
          </p:cNvSpPr>
          <p:nvPr>
            <p:ph type="ftr" sz="quarter" idx="12"/>
          </p:nvPr>
        </p:nvSpPr>
        <p:spPr>
          <a:xfrm>
            <a:off x="327025" y="6410325"/>
            <a:ext cx="388302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906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906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9740900" y="0"/>
            <a:ext cx="1651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61925" y="6388100"/>
            <a:ext cx="95694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273800" y="6405563"/>
            <a:ext cx="3298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933C5A-DC99-44A4-9681-431BB7A260E0}" type="datetimeFigureOut">
              <a:rPr lang="ru-RU"/>
              <a:pPr>
                <a:defRPr/>
              </a:pPr>
              <a:t>13.02.2024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30200" y="6410325"/>
            <a:ext cx="387985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65100" y="155575"/>
            <a:ext cx="95694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65100" y="1276350"/>
            <a:ext cx="95694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4622800" y="955675"/>
            <a:ext cx="6604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Овал 14"/>
          <p:cNvSpPr/>
          <p:nvPr/>
        </p:nvSpPr>
        <p:spPr>
          <a:xfrm>
            <a:off x="4724400" y="1050925"/>
            <a:ext cx="4572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705350" y="1039813"/>
            <a:ext cx="4953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A6F03DA-03E7-4B3B-BD74-2D9D59D386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038" name="Заголовок 21"/>
          <p:cNvSpPr>
            <a:spLocks noGrp="1"/>
          </p:cNvSpPr>
          <p:nvPr>
            <p:ph type="title"/>
          </p:nvPr>
        </p:nvSpPr>
        <p:spPr bwMode="auto">
          <a:xfrm>
            <a:off x="327025" y="228600"/>
            <a:ext cx="9245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39" name="Текст 12"/>
          <p:cNvSpPr>
            <a:spLocks noGrp="1"/>
          </p:cNvSpPr>
          <p:nvPr>
            <p:ph type="body" idx="1"/>
          </p:nvPr>
        </p:nvSpPr>
        <p:spPr bwMode="auto">
          <a:xfrm>
            <a:off x="327025" y="1524000"/>
            <a:ext cx="92456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slide" Target="slide9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23988" y="333375"/>
            <a:ext cx="6838950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solidFill>
                  <a:schemeClr val="tx2"/>
                </a:solidFill>
                <a:latin typeface="Times New Roman" pitchFamily="18" charset="0"/>
              </a:rPr>
              <a:t>Кафедра информатики и информационных таможенных технологий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38188" y="1071563"/>
            <a:ext cx="8429625" cy="1357312"/>
          </a:xfrm>
        </p:spPr>
        <p:txBody>
          <a:bodyPr/>
          <a:lstStyle/>
          <a:p>
            <a:pPr eaLnBrk="1" hangingPunct="1"/>
            <a:r>
              <a:rPr lang="ru-RU" sz="3800" b="1" dirty="0">
                <a:solidFill>
                  <a:srgbClr val="660033"/>
                </a:solidFill>
              </a:rPr>
              <a:t>Дисциплина «Информатика»</a:t>
            </a:r>
            <a:br>
              <a:rPr lang="ru-RU" sz="3800" b="1" dirty="0">
                <a:solidFill>
                  <a:srgbClr val="660033"/>
                </a:solidFill>
              </a:rPr>
            </a:br>
            <a:br>
              <a:rPr lang="ru-RU" sz="2100" b="1" dirty="0">
                <a:solidFill>
                  <a:srgbClr val="660033"/>
                </a:solidFill>
              </a:rPr>
            </a:br>
            <a:r>
              <a:rPr lang="ru-RU" sz="2100" b="1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Лекция 8</a:t>
            </a:r>
            <a:endParaRPr lang="ru-RU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95282" y="2643182"/>
            <a:ext cx="8035925" cy="22467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Раздел 3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: Программные </a:t>
            </a:r>
            <a:r>
              <a:rPr lang="ru-RU" sz="2000">
                <a:solidFill>
                  <a:schemeClr val="accent6">
                    <a:lumMod val="75000"/>
                  </a:schemeClr>
                </a:solidFill>
              </a:rPr>
              <a:t>средства реализации информационных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процессов</a:t>
            </a: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Тема 3.4: 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Электронные таблицы</a:t>
            </a:r>
          </a:p>
          <a:p>
            <a:endParaRPr lang="ru-RU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/>
            </a:pP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Направление подготовки: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 Таможенное дело</a:t>
            </a:r>
          </a:p>
          <a:p>
            <a:r>
              <a:rPr lang="ru-RU" sz="2000" b="1" dirty="0">
                <a:solidFill>
                  <a:schemeClr val="accent6">
                    <a:lumMod val="75000"/>
                  </a:schemeClr>
                </a:solidFill>
              </a:rPr>
              <a:t>Квалификация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</a:rPr>
              <a:t> выпускника «Специалист»</a:t>
            </a:r>
            <a:endParaRPr lang="ru-RU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Формулы.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09530" y="857232"/>
            <a:ext cx="9286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При выполнении операций копирования и перемещения следует иметь в виду, что формулы могут содержать три вида адресов (</a:t>
            </a:r>
            <a:r>
              <a:rPr lang="ru-RU" sz="2400" b="1" i="1" dirty="0">
                <a:solidFill>
                  <a:srgbClr val="0070C0"/>
                </a:solidFill>
              </a:rPr>
              <a:t>двумерных ссылок</a:t>
            </a:r>
            <a:r>
              <a:rPr lang="ru-RU" sz="2400" dirty="0">
                <a:solidFill>
                  <a:srgbClr val="0070C0"/>
                </a:solidFill>
              </a:rPr>
              <a:t>):</a:t>
            </a:r>
          </a:p>
          <a:p>
            <a:endParaRPr lang="ru-RU" sz="2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ru-RU" sz="2400" dirty="0">
                <a:solidFill>
                  <a:srgbClr val="0070C0"/>
                </a:solidFill>
              </a:rPr>
              <a:t>Относительные (обозначение А1+В3),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dirty="0">
                <a:solidFill>
                  <a:srgbClr val="0070C0"/>
                </a:solidFill>
              </a:rPr>
              <a:t>Абсолютные (</a:t>
            </a:r>
            <a:r>
              <a:rPr lang="en-US" sz="2400" dirty="0">
                <a:solidFill>
                  <a:srgbClr val="0070C0"/>
                </a:solidFill>
              </a:rPr>
              <a:t>$A$1+$B$3)</a:t>
            </a:r>
            <a:r>
              <a:rPr lang="ru-RU" sz="2400" dirty="0">
                <a:solidFill>
                  <a:srgbClr val="0070C0"/>
                </a:solidFill>
              </a:rPr>
              <a:t>,</a:t>
            </a:r>
            <a:r>
              <a:rPr lang="en-US" sz="2400" dirty="0">
                <a:solidFill>
                  <a:srgbClr val="0070C0"/>
                </a:solidFill>
              </a:rPr>
              <a:t>                                   </a:t>
            </a:r>
            <a:endParaRPr lang="ru-RU" sz="2400" dirty="0">
              <a:solidFill>
                <a:srgbClr val="0070C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ru-RU" sz="2400" dirty="0">
                <a:solidFill>
                  <a:srgbClr val="0070C0"/>
                </a:solidFill>
              </a:rPr>
              <a:t>Смешанные</a:t>
            </a:r>
            <a:r>
              <a:rPr lang="en-US" sz="2400" dirty="0">
                <a:solidFill>
                  <a:srgbClr val="0070C0"/>
                </a:solidFill>
              </a:rPr>
              <a:t> ($A1+B$1)</a:t>
            </a:r>
            <a:r>
              <a:rPr lang="ru-RU" sz="2400" dirty="0">
                <a:solidFill>
                  <a:srgbClr val="0070C0"/>
                </a:solidFill>
              </a:rPr>
              <a:t>.</a:t>
            </a:r>
          </a:p>
          <a:p>
            <a:endParaRPr lang="ru-RU" sz="2400" dirty="0">
              <a:solidFill>
                <a:srgbClr val="0070C0"/>
              </a:solidFill>
            </a:endParaRPr>
          </a:p>
          <a:p>
            <a:r>
              <a:rPr lang="ru-RU" sz="2400" dirty="0">
                <a:solidFill>
                  <a:srgbClr val="0070C0"/>
                </a:solidFill>
              </a:rPr>
              <a:t>Есть еще один вид ссылок –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ru-RU" sz="2400" b="1" i="1" dirty="0">
                <a:solidFill>
                  <a:srgbClr val="0070C0"/>
                </a:solidFill>
              </a:rPr>
              <a:t>трехмерные</a:t>
            </a:r>
            <a:r>
              <a:rPr lang="ru-RU" sz="2400" dirty="0">
                <a:solidFill>
                  <a:srgbClr val="0070C0"/>
                </a:solidFill>
              </a:rPr>
              <a:t>, связанные с местоположением ячейки на листе, например, </a:t>
            </a:r>
          </a:p>
          <a:p>
            <a:pPr lvl="1">
              <a:buFont typeface="Wingdings" pitchFamily="2" charset="2"/>
              <a:buChar char="q"/>
            </a:pPr>
            <a:r>
              <a:rPr lang="ru-RU" sz="2400" dirty="0">
                <a:solidFill>
                  <a:srgbClr val="0070C0"/>
                </a:solidFill>
              </a:rPr>
              <a:t>адрес Лист2!А3 – это ячейка А3 на листе Лист2, </a:t>
            </a:r>
          </a:p>
          <a:p>
            <a:pPr lvl="1">
              <a:buFont typeface="Wingdings" pitchFamily="2" charset="2"/>
              <a:buChar char="q"/>
            </a:pPr>
            <a:r>
              <a:rPr lang="ru-RU" sz="2400" dirty="0">
                <a:solidFill>
                  <a:srgbClr val="0070C0"/>
                </a:solidFill>
              </a:rPr>
              <a:t>адреса Лист2:Лист6!А3:А5 – диапазон прямоугольной области, расположенной на листах 2, 3, 4, 5, 6.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Формулы.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09530" y="857232"/>
            <a:ext cx="92869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Относительные адреса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используются в формулах в тех случаях, когда вычисления нужно произвести по одной и той же формуле, но с разными данными. В этом случае при копировании формулы происходит пересчет с другими данными, расположенными по направлению (вертикально или горизонтально) копирования относительно исходных данных.</a:t>
            </a:r>
          </a:p>
          <a:p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Абсолютные адреса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закрепляют какие-то данные (например, постоянный множитель), и при копировании вычисления происходят с одними и теми же закрепленными данными.</a:t>
            </a:r>
          </a:p>
          <a:p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Смешанные адреса</a:t>
            </a: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 фиксируют столбец или строку при копировании.</a:t>
            </a:r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Формулы.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9530" y="714357"/>
            <a:ext cx="9286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Запомнить!</a:t>
            </a: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Формула пишется один раз с учетом адресации, затем она копируется по вертикали или горизонтали.</a:t>
            </a:r>
          </a:p>
          <a:p>
            <a:endParaRPr lang="ru-RU" sz="2400" b="1" i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Адрес, меняющийся при копировании формулы, называется </a:t>
            </a:r>
            <a:r>
              <a:rPr lang="ru-RU" sz="2400" b="1" i="1" dirty="0">
                <a:solidFill>
                  <a:srgbClr val="FF0000"/>
                </a:solidFill>
              </a:rPr>
              <a:t>относительным.</a:t>
            </a: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Адрес, не меняющийся при копировании формулы, называется </a:t>
            </a:r>
            <a:r>
              <a:rPr lang="ru-RU" sz="2400" b="1" i="1" dirty="0">
                <a:solidFill>
                  <a:srgbClr val="FF0000"/>
                </a:solidFill>
              </a:rPr>
              <a:t>абсолютным.</a:t>
            </a:r>
          </a:p>
          <a:p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Адрес, не меняющийся </a:t>
            </a:r>
            <a:r>
              <a:rPr lang="ru-RU" sz="2400" b="1" i="1" dirty="0">
                <a:solidFill>
                  <a:srgbClr val="FF0000"/>
                </a:solidFill>
              </a:rPr>
              <a:t>частично</a:t>
            </a:r>
            <a:r>
              <a:rPr lang="ru-RU" sz="2400" b="1" i="1" dirty="0">
                <a:solidFill>
                  <a:schemeClr val="accent6">
                    <a:lumMod val="75000"/>
                  </a:schemeClr>
                </a:solidFill>
              </a:rPr>
              <a:t> при копировании формулы, называется </a:t>
            </a:r>
            <a:r>
              <a:rPr lang="ru-RU" sz="2400" b="1" i="1" dirty="0">
                <a:solidFill>
                  <a:srgbClr val="FF0000"/>
                </a:solidFill>
              </a:rPr>
              <a:t>смешанным.</a:t>
            </a:r>
          </a:p>
          <a:p>
            <a:r>
              <a:rPr lang="ru-RU" sz="2400" b="1" i="1" dirty="0">
                <a:solidFill>
                  <a:srgbClr val="FF0000"/>
                </a:solidFill>
              </a:rPr>
              <a:t>Для абсолютизации адреса используется знак </a:t>
            </a:r>
            <a:r>
              <a:rPr lang="en-US" sz="2400" dirty="0"/>
              <a:t>$</a:t>
            </a:r>
            <a:r>
              <a:rPr lang="ru-RU" sz="2400" dirty="0"/>
              <a:t> для закрепления буквы и (или) цифры адреса </a:t>
            </a:r>
            <a:r>
              <a:rPr lang="ru-RU" sz="2400" dirty="0">
                <a:solidFill>
                  <a:srgbClr val="FF0000"/>
                </a:solidFill>
              </a:rPr>
              <a:t>или ячейке задается имя.</a:t>
            </a:r>
          </a:p>
          <a:p>
            <a:r>
              <a:rPr lang="ru-RU" sz="2400" dirty="0">
                <a:solidFill>
                  <a:srgbClr val="000066"/>
                </a:solidFill>
              </a:rPr>
              <a:t>В ЭТ можно создавать интегрированные документы с помощью гиперссылок.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67842" y="6286520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06" y="260350"/>
            <a:ext cx="9072626" cy="45400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Списки.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9530" y="1000107"/>
            <a:ext cx="9358378" cy="32778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ru-RU" sz="2300" b="1" i="1" dirty="0">
                <a:solidFill>
                  <a:schemeClr val="bg1"/>
                </a:solidFill>
              </a:rPr>
              <a:t>Работа со структурированными данными или списками в ЭТ</a:t>
            </a:r>
            <a:endParaRPr lang="ru-RU" sz="2300" dirty="0">
              <a:solidFill>
                <a:schemeClr val="bg1"/>
              </a:solidFill>
            </a:endParaRPr>
          </a:p>
          <a:p>
            <a:pPr algn="ctr"/>
            <a:r>
              <a:rPr lang="ru-RU" sz="2300" dirty="0">
                <a:solidFill>
                  <a:schemeClr val="bg1"/>
                </a:solidFill>
              </a:rPr>
              <a:t>С точки зрения ЭТ список – это связанная информация в формате таблиц. Для организации списка каждому столбцу присваивается имя, затем вводятся данные.</a:t>
            </a:r>
          </a:p>
          <a:p>
            <a:pPr algn="ctr"/>
            <a:r>
              <a:rPr lang="ru-RU" sz="2300" dirty="0">
                <a:solidFill>
                  <a:schemeClr val="bg1"/>
                </a:solidFill>
              </a:rPr>
              <a:t>При вводе всех данных по строкам формируются записи с полями, имена которых заданы в начале каждого столбца. Каждый столбец должен содержать однородную информацию, причем не допускаются пустые строки и столбцы списка.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9014"/>
              </p:ext>
            </p:extLst>
          </p:nvPr>
        </p:nvGraphicFramePr>
        <p:xfrm>
          <a:off x="452406" y="4714884"/>
          <a:ext cx="9001187" cy="1280160"/>
        </p:xfrm>
        <a:graphic>
          <a:graphicData uri="http://schemas.openxmlformats.org/drawingml/2006/table">
            <a:tbl>
              <a:tblPr/>
              <a:tblGrid>
                <a:gridCol w="271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3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1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Таможенное учреждение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Регион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Месяц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Кол-во ДТ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5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Т/П Ростов-Авиа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ЮФО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Январь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124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Новороссийская таможня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ЮФО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Март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439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Адыгейская таможня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ЮФО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latin typeface="Times New Roman"/>
                          <a:ea typeface="Times New Roman"/>
                        </a:rPr>
                        <a:t>Январь</a:t>
                      </a:r>
                      <a:endParaRPr lang="ru-RU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Times New Roman"/>
                          <a:ea typeface="Times New Roman"/>
                        </a:rPr>
                        <a:t>117</a:t>
                      </a:r>
                      <a:endParaRPr lang="ru-RU" sz="1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0"/>
            <a:ext cx="9072594" cy="57148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Списки.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9530" y="714356"/>
            <a:ext cx="9358345" cy="56323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Над списками можно проводить следующие операции: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b="1" i="1" dirty="0">
                <a:solidFill>
                  <a:schemeClr val="bg1"/>
                </a:solidFill>
              </a:rPr>
              <a:t>Сортировка (упорядочение по возрастанию или убыванию).</a:t>
            </a:r>
            <a:endParaRPr lang="ru-RU" sz="2400" dirty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ru-RU" sz="2400" b="1" i="1" dirty="0">
                <a:solidFill>
                  <a:schemeClr val="bg1"/>
                </a:solidFill>
              </a:rPr>
              <a:t>Фильтрация (выборка по критерию)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b="1" i="1" dirty="0">
                <a:solidFill>
                  <a:schemeClr val="bg1"/>
                </a:solidFill>
              </a:rPr>
              <a:t>Подведение ИТОГОВ</a:t>
            </a:r>
            <a:r>
              <a:rPr lang="ru-RU" sz="2400" dirty="0">
                <a:solidFill>
                  <a:schemeClr val="bg1"/>
                </a:solidFill>
              </a:rPr>
              <a:t>. Эту операцию можно проводить  после сортировки списка.</a:t>
            </a:r>
          </a:p>
          <a:p>
            <a:pPr lvl="1">
              <a:buFont typeface="Wingdings" pitchFamily="2" charset="2"/>
              <a:buChar char="Ø"/>
            </a:pPr>
            <a:r>
              <a:rPr lang="ru-RU" sz="2400" b="1" i="1" dirty="0">
                <a:solidFill>
                  <a:schemeClr val="bg1"/>
                </a:solidFill>
              </a:rPr>
              <a:t>Создание сводной таблицы. </a:t>
            </a:r>
            <a:r>
              <a:rPr lang="ru-RU" sz="2400" dirty="0">
                <a:solidFill>
                  <a:schemeClr val="bg1"/>
                </a:solidFill>
              </a:rPr>
              <a:t>С помощью специального диалогового окна создается </a:t>
            </a:r>
            <a:r>
              <a:rPr lang="ru-RU" sz="2400" b="1" i="1" dirty="0">
                <a:solidFill>
                  <a:schemeClr val="bg1"/>
                </a:solidFill>
              </a:rPr>
              <a:t>макет сводной таблицы</a:t>
            </a:r>
            <a:r>
              <a:rPr lang="ru-RU" sz="2400" dirty="0">
                <a:solidFill>
                  <a:schemeClr val="bg1"/>
                </a:solidFill>
              </a:rPr>
              <a:t> с нужными полями. </a:t>
            </a:r>
          </a:p>
          <a:p>
            <a:endParaRPr lang="ru-RU" sz="2400" b="1" i="1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Сводная таблица </a:t>
            </a:r>
            <a:r>
              <a:rPr lang="ru-RU" sz="2400" dirty="0">
                <a:solidFill>
                  <a:schemeClr val="bg1"/>
                </a:solidFill>
              </a:rPr>
              <a:t>–</a:t>
            </a:r>
            <a:r>
              <a:rPr lang="ru-RU" sz="2400" b="1" i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это специальный тип таблицы, в которой систематизируются данные в соответствии с </a:t>
            </a:r>
            <a:r>
              <a:rPr lang="ru-RU" sz="2400" b="1" i="1" dirty="0">
                <a:solidFill>
                  <a:schemeClr val="bg1"/>
                </a:solidFill>
              </a:rPr>
              <a:t>макетом</a:t>
            </a:r>
            <a:r>
              <a:rPr lang="ru-RU" sz="2400" dirty="0">
                <a:solidFill>
                  <a:schemeClr val="bg1"/>
                </a:solidFill>
              </a:rPr>
              <a:t> пользователя и производятся итоговые вычисления (суммирование, нахождение максимума, минимума, среднего значения и т.д.). </a:t>
            </a:r>
          </a:p>
        </p:txBody>
      </p:sp>
      <p:sp>
        <p:nvSpPr>
          <p:cNvPr id="7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0"/>
            <a:ext cx="9072594" cy="57148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Диаграммы.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09530" y="714356"/>
            <a:ext cx="9358345" cy="56323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bg1"/>
                </a:solidFill>
              </a:rPr>
              <a:t>Построение диаграмм в ЭТ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Самый эффективный метод представления данных – с помощью графики. Он позволяет увидеть те закономерности, которые не всегда усматриваются в таблице чисел. Электронная таблица </a:t>
            </a:r>
            <a:r>
              <a:rPr lang="ru-RU" sz="2400" dirty="0" err="1">
                <a:solidFill>
                  <a:schemeClr val="bg1"/>
                </a:solidFill>
              </a:rPr>
              <a:t>Excel</a:t>
            </a:r>
            <a:r>
              <a:rPr lang="ru-RU" sz="2400" dirty="0">
                <a:solidFill>
                  <a:schemeClr val="bg1"/>
                </a:solidFill>
              </a:rPr>
              <a:t> предоставляет пользователю богатый выбор диаграмм.</a:t>
            </a:r>
          </a:p>
          <a:p>
            <a:r>
              <a:rPr lang="ru-RU" sz="2400" b="1" dirty="0">
                <a:solidFill>
                  <a:schemeClr val="bg1"/>
                </a:solidFill>
                <a:sym typeface="Wingdings"/>
              </a:rPr>
              <a:t>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b="1" i="1" dirty="0">
                <a:solidFill>
                  <a:schemeClr val="bg1"/>
                </a:solidFill>
              </a:rPr>
              <a:t>Диаграмма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это графическое представление табличных данных.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 зависимости от задачи можно использовать: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График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Столбиковую гистограмму (объемную, цилиндрическую, коническую и т.д.)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Круговую диаграмму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Точечную диаграмму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Линейчатую</a:t>
            </a:r>
          </a:p>
        </p:txBody>
      </p:sp>
      <p:sp>
        <p:nvSpPr>
          <p:cNvPr id="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67842" y="6286520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Анализ данных.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95546" y="1000108"/>
            <a:ext cx="4032250" cy="790575"/>
          </a:xfrm>
          <a:prstGeom prst="rect">
            <a:avLst/>
          </a:prstGeom>
          <a:gradFill rotWithShape="1">
            <a:gsLst>
              <a:gs pos="0">
                <a:srgbClr val="FF9933">
                  <a:alpha val="94000"/>
                </a:srgbClr>
              </a:gs>
              <a:gs pos="100000">
                <a:srgbClr val="FF9933">
                  <a:gamma/>
                  <a:tint val="43529"/>
                  <a:invGamma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0">
                <a:solidFill>
                  <a:srgbClr val="80261A"/>
                </a:solidFill>
              </a:rPr>
              <a:t>Средства анализа данных </a:t>
            </a:r>
          </a:p>
          <a:p>
            <a:pPr algn="ctr"/>
            <a:r>
              <a:rPr lang="ru-RU" b="0">
                <a:solidFill>
                  <a:srgbClr val="80261A"/>
                </a:solidFill>
              </a:rPr>
              <a:t>в </a:t>
            </a:r>
            <a:r>
              <a:rPr lang="en-US" b="0">
                <a:solidFill>
                  <a:srgbClr val="80261A"/>
                </a:solidFill>
              </a:rPr>
              <a:t>MS Excel</a:t>
            </a:r>
            <a:r>
              <a:rPr lang="ru-RU">
                <a:solidFill>
                  <a:srgbClr val="80261A"/>
                </a:solidFill>
              </a:rPr>
              <a:t> </a:t>
            </a:r>
            <a:r>
              <a:rPr lang="ru-RU"/>
              <a:t> 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3098784" y="1792271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4251309" y="1792271"/>
            <a:ext cx="0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259371" y="1792271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483334" y="1792271"/>
            <a:ext cx="0" cy="194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387709" y="4095733"/>
            <a:ext cx="165735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>
                <a:solidFill>
                  <a:srgbClr val="80261A"/>
                </a:solidFill>
              </a:rPr>
              <a:t>Финансовый анализ 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395771" y="3016233"/>
            <a:ext cx="189230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>
                <a:solidFill>
                  <a:schemeClr val="tx2"/>
                </a:solidFill>
              </a:rPr>
              <a:t>Статистический анализ 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5691171" y="3879833"/>
            <a:ext cx="2182813" cy="376238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0">
                <a:solidFill>
                  <a:srgbClr val="008000"/>
                </a:solidFill>
              </a:rPr>
              <a:t>Анализ "что-если" 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>
            <a:off x="5475271" y="4311633"/>
            <a:ext cx="3603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6843696" y="4311633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7635859" y="4311633"/>
            <a:ext cx="4318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4322746" y="4960921"/>
            <a:ext cx="1441450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>
                <a:solidFill>
                  <a:srgbClr val="008000"/>
                </a:solidFill>
              </a:rPr>
              <a:t>Диспетчер сценариев 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6122971" y="4960921"/>
            <a:ext cx="1439863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80261A"/>
                </a:solidFill>
              </a:rPr>
              <a:t>Подбор параметра 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7851759" y="4960921"/>
            <a:ext cx="1223962" cy="65087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>
                <a:solidFill>
                  <a:srgbClr val="FF9933"/>
                </a:solidFill>
              </a:rPr>
              <a:t>Поиск решения 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2238356" y="2857496"/>
            <a:ext cx="1676400" cy="925513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000066"/>
                </a:solidFill>
              </a:rPr>
              <a:t>Основные встроенные функции 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38" y="260350"/>
            <a:ext cx="8929718" cy="38256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Функции.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373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380968" y="714356"/>
            <a:ext cx="9144064" cy="563231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b="1" i="1" dirty="0">
                <a:solidFill>
                  <a:schemeClr val="bg1"/>
                </a:solidFill>
              </a:rPr>
              <a:t>Средства анализа данных в ЭТ </a:t>
            </a:r>
            <a:r>
              <a:rPr lang="en-US" sz="2400" b="1" i="1" dirty="0">
                <a:solidFill>
                  <a:schemeClr val="bg1"/>
                </a:solidFill>
              </a:rPr>
              <a:t>Excel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Средства анализа данных включают: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Основные встроенные функции;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Финансовый анализ;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Статистический анализ;</a:t>
            </a:r>
          </a:p>
          <a:p>
            <a:pPr lvl="1">
              <a:buFont typeface="Wingdings" pitchFamily="2" charset="2"/>
              <a:buChar char="ü"/>
            </a:pPr>
            <a:r>
              <a:rPr lang="ru-RU" sz="2400" dirty="0">
                <a:solidFill>
                  <a:schemeClr val="bg1"/>
                </a:solidFill>
              </a:rPr>
              <a:t>Анализ "</a:t>
            </a:r>
            <a:r>
              <a:rPr lang="ru-RU" sz="2400" dirty="0" err="1">
                <a:solidFill>
                  <a:schemeClr val="bg1"/>
                </a:solidFill>
              </a:rPr>
              <a:t>что-если</a:t>
            </a:r>
            <a:r>
              <a:rPr lang="ru-RU" sz="2400" dirty="0">
                <a:solidFill>
                  <a:schemeClr val="bg1"/>
                </a:solidFill>
              </a:rPr>
              <a:t>".</a:t>
            </a:r>
          </a:p>
          <a:p>
            <a:endParaRPr lang="ru-RU" sz="2400" b="1" i="1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Функции</a:t>
            </a:r>
            <a:r>
              <a:rPr lang="ru-RU" sz="2400" dirty="0">
                <a:solidFill>
                  <a:schemeClr val="bg1"/>
                </a:solidFill>
              </a:rPr>
              <a:t> – это специальные, заранее созданные формулы, которые позволяют легко и быстро выполнять сложные вычисления. </a:t>
            </a:r>
            <a:r>
              <a:rPr lang="ru-RU" sz="2400" dirty="0" err="1">
                <a:solidFill>
                  <a:schemeClr val="bg1"/>
                </a:solidFill>
              </a:rPr>
              <a:t>Microsoft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Excel</a:t>
            </a:r>
            <a:r>
              <a:rPr lang="ru-RU" sz="2400" dirty="0">
                <a:solidFill>
                  <a:schemeClr val="bg1"/>
                </a:solidFill>
              </a:rPr>
              <a:t> имеет более 300 встроенных функций, которые выполняют широкий спектр различных вычислений. </a:t>
            </a:r>
          </a:p>
          <a:p>
            <a:endParaRPr lang="ru-RU" sz="2400" b="1" i="1" dirty="0">
              <a:solidFill>
                <a:schemeClr val="bg1"/>
              </a:solidFill>
            </a:endParaRPr>
          </a:p>
          <a:p>
            <a:r>
              <a:rPr lang="ru-RU" sz="2400" b="1" i="1" dirty="0">
                <a:solidFill>
                  <a:schemeClr val="bg1"/>
                </a:solidFill>
              </a:rPr>
              <a:t>Назовите изученные вами основные встроенные функции.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06" y="260350"/>
            <a:ext cx="9215502" cy="454006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80968" y="785794"/>
            <a:ext cx="928694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Финансовый анализ</a:t>
            </a:r>
            <a:endParaRPr lang="ru-RU" sz="24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Финансовые функции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Excel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позволяют выполнять такие обычные </a:t>
            </a:r>
          </a:p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Финансовые  вычисления, как определение </a:t>
            </a:r>
          </a:p>
          <a:p>
            <a:pPr algn="ctr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чистой текущей стоимости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и </a:t>
            </a:r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будущего значения вложения</a:t>
            </a:r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2400" dirty="0">
                <a:solidFill>
                  <a:schemeClr val="accent6">
                    <a:lumMod val="50000"/>
                  </a:schemeClr>
                </a:solidFill>
              </a:rPr>
              <a:t>без построения длинных и сложных формул.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309530" y="3286124"/>
            <a:ext cx="9358378" cy="3000396"/>
          </a:xfrm>
          <a:prstGeom prst="rect">
            <a:avLst/>
          </a:prstGeom>
          <a:gradFill rotWithShape="1">
            <a:gsLst>
              <a:gs pos="0">
                <a:srgbClr val="FF9933">
                  <a:alpha val="62000"/>
                </a:srgbClr>
              </a:gs>
              <a:gs pos="100000">
                <a:srgbClr val="FF9933">
                  <a:gamma/>
                  <a:tint val="35686"/>
                  <a:invGamma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400" i="1" dirty="0">
                <a:solidFill>
                  <a:schemeClr val="accent6">
                    <a:lumMod val="50000"/>
                  </a:schemeClr>
                </a:solidFill>
              </a:rPr>
              <a:t>Статистический анализ</a:t>
            </a:r>
            <a:endParaRPr lang="ru-RU" sz="2400" b="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В состав </a:t>
            </a:r>
            <a:r>
              <a:rPr lang="ru-RU" sz="2400" b="0" dirty="0" err="1">
                <a:solidFill>
                  <a:schemeClr val="accent6">
                    <a:lumMod val="50000"/>
                  </a:schemeClr>
                </a:solidFill>
              </a:rPr>
              <a:t>Microsoft</a:t>
            </a:r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2400" b="0" dirty="0" err="1">
                <a:solidFill>
                  <a:schemeClr val="accent6">
                    <a:lumMod val="50000"/>
                  </a:schemeClr>
                </a:solidFill>
              </a:rPr>
              <a:t>Excel</a:t>
            </a:r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 входит набор средств анализа данных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(называемый пакет анализа),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предназначенный для решения сложных статистических и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инженерных задач.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Для проведения анализа данных с помощью этих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инструментов следует </a:t>
            </a:r>
          </a:p>
          <a:p>
            <a:pPr algn="ctr"/>
            <a:r>
              <a:rPr lang="ru-RU" sz="2400" b="0" dirty="0">
                <a:solidFill>
                  <a:schemeClr val="accent6">
                    <a:lumMod val="50000"/>
                  </a:schemeClr>
                </a:solidFill>
              </a:rPr>
              <a:t>указать входные данные и выбрать параметры.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60350"/>
            <a:ext cx="9072595" cy="66832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endParaRPr lang="ru-RU" sz="2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4716463" y="2781300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2339975" y="2636838"/>
            <a:ext cx="1081088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3276600" y="1844675"/>
            <a:ext cx="3024188" cy="5746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0"/>
              <a:t>Средства анализа данных</a:t>
            </a:r>
          </a:p>
        </p:txBody>
      </p:sp>
      <p:sp>
        <p:nvSpPr>
          <p:cNvPr id="9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50825" y="3284538"/>
            <a:ext cx="2808288" cy="719137"/>
          </a:xfrm>
          <a:prstGeom prst="rect">
            <a:avLst/>
          </a:prstGeom>
          <a:gradFill rotWithShape="1">
            <a:gsLst>
              <a:gs pos="0">
                <a:srgbClr val="FF9933">
                  <a:gamma/>
                  <a:tint val="15686"/>
                  <a:invGamma/>
                </a:srgbClr>
              </a:gs>
              <a:gs pos="100000">
                <a:srgbClr val="FF9933">
                  <a:alpha val="94000"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i="1"/>
              <a:t>Диспетчер сценариев</a:t>
            </a:r>
            <a:r>
              <a:rPr lang="ru-RU"/>
              <a:t> </a:t>
            </a:r>
          </a:p>
        </p:txBody>
      </p:sp>
      <p:sp>
        <p:nvSpPr>
          <p:cNvPr id="10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92500" y="3716338"/>
            <a:ext cx="2519363" cy="757237"/>
          </a:xfrm>
          <a:prstGeom prst="rect">
            <a:avLst/>
          </a:prstGeom>
          <a:gradFill rotWithShape="1">
            <a:gsLst>
              <a:gs pos="0">
                <a:srgbClr val="FF9933">
                  <a:alpha val="62000"/>
                </a:srgbClr>
              </a:gs>
              <a:gs pos="100000">
                <a:srgbClr val="FF9933">
                  <a:gamma/>
                  <a:tint val="27843"/>
                  <a:invGamma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i="1"/>
              <a:t>Подбор параметра</a:t>
            </a:r>
            <a:r>
              <a:rPr lang="ru-RU"/>
              <a:t> 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084888" y="2492375"/>
            <a:ext cx="1368425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12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443663" y="3213100"/>
            <a:ext cx="2159000" cy="649288"/>
          </a:xfrm>
          <a:prstGeom prst="rect">
            <a:avLst/>
          </a:prstGeom>
          <a:gradFill rotWithShape="1">
            <a:gsLst>
              <a:gs pos="0">
                <a:srgbClr val="FF9933">
                  <a:gamma/>
                  <a:tint val="15686"/>
                  <a:invGamma/>
                </a:srgbClr>
              </a:gs>
              <a:gs pos="100000">
                <a:srgbClr val="FF9933">
                  <a:alpha val="94000"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i="1"/>
              <a:t>Поиск решения</a:t>
            </a:r>
            <a:r>
              <a:rPr lang="ru-RU"/>
              <a:t> </a:t>
            </a:r>
          </a:p>
        </p:txBody>
      </p:sp>
      <p:sp>
        <p:nvSpPr>
          <p:cNvPr id="14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5313" y="236538"/>
            <a:ext cx="7608887" cy="6921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 dirty="0">
                <a:solidFill>
                  <a:schemeClr val="accent3">
                    <a:shade val="75000"/>
                  </a:schemeClr>
                </a:solidFill>
              </a:rPr>
              <a:t>Цель лекции</a:t>
            </a:r>
          </a:p>
        </p:txBody>
      </p:sp>
      <p:sp>
        <p:nvSpPr>
          <p:cNvPr id="14339" name="Text Box 38"/>
          <p:cNvSpPr txBox="1">
            <a:spLocks noChangeArrowheads="1"/>
          </p:cNvSpPr>
          <p:nvPr/>
        </p:nvSpPr>
        <p:spPr bwMode="auto">
          <a:xfrm>
            <a:off x="523875" y="1989138"/>
            <a:ext cx="8643938" cy="1200329"/>
          </a:xfrm>
          <a:prstGeom prst="rect">
            <a:avLst/>
          </a:prstGeom>
          <a:noFill/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>
              <a:lnSpc>
                <a:spcPct val="150000"/>
              </a:lnSpc>
            </a:pPr>
            <a:r>
              <a:rPr lang="ru-RU" sz="2400" dirty="0">
                <a:solidFill>
                  <a:srgbClr val="996633"/>
                </a:solidFill>
              </a:rPr>
              <a:t>Познакомить с  электронной таблицей или табличным процессором </a:t>
            </a:r>
            <a:r>
              <a:rPr lang="en-US" sz="2400" dirty="0">
                <a:solidFill>
                  <a:srgbClr val="996633"/>
                </a:solidFill>
              </a:rPr>
              <a:t>MS Excel</a:t>
            </a:r>
            <a:r>
              <a:rPr lang="ru-RU" sz="2400" dirty="0">
                <a:solidFill>
                  <a:srgbClr val="996633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2406" y="214290"/>
            <a:ext cx="9215502" cy="500085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r>
              <a:rPr lang="ru-RU" sz="2400" b="1" dirty="0"/>
              <a:t>. Диспетчер сценариев.</a:t>
            </a:r>
            <a:endParaRPr lang="ru-RU" sz="24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238092" y="785794"/>
            <a:ext cx="9429783" cy="54476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При моделировании сложных задач, можно использовать </a:t>
            </a:r>
          </a:p>
          <a:p>
            <a:pPr algn="ctr"/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диспетчер сценариев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2400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Диспетчер сценариев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– это механизм, позволяющий производить  анализ влияния изменяемых переменных на результирующие, вычисляемые по формулам, для выбора наилучшего результата.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Прежде чем начнется работа с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диспетчером сценариев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имеет смысл присвоить имена ячейкам, которые используются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для переменных, а также ячейкам, содержащим формулы.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Данный шаг не является необходимым,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но в этом случае отчеты по сценариям, а также некоторые </a:t>
            </a: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окна диалогов станут более наглядными. </a:t>
            </a: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60351"/>
            <a:ext cx="9144033" cy="382568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r>
              <a:rPr lang="ru-RU" sz="2400" b="1" dirty="0"/>
              <a:t>. Подбор параметра.</a:t>
            </a:r>
            <a:endParaRPr lang="ru-RU" sz="2400" b="1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09530" y="642919"/>
            <a:ext cx="9286940" cy="221457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i="1" dirty="0"/>
              <a:t>Подбор параметра</a:t>
            </a:r>
            <a:r>
              <a:rPr lang="ru-RU" sz="2000" b="0" dirty="0"/>
              <a:t> – это механизм для решения уравнений</a:t>
            </a:r>
          </a:p>
          <a:p>
            <a:pPr algn="ctr"/>
            <a:r>
              <a:rPr lang="ru-RU" sz="2000" b="0" dirty="0"/>
              <a:t> (даже очень сложных, трансцендентных). </a:t>
            </a:r>
          </a:p>
          <a:p>
            <a:pPr algn="ctr"/>
            <a:r>
              <a:rPr lang="ru-RU" sz="2000" b="0" dirty="0"/>
              <a:t>Однако этот механизм позволяет найти только одно значение. </a:t>
            </a:r>
          </a:p>
          <a:p>
            <a:pPr algn="ctr"/>
            <a:r>
              <a:rPr lang="ru-RU" sz="2000" b="0" dirty="0"/>
              <a:t>Например, для решения квадратного уравнения, имеющего два корня, </a:t>
            </a:r>
          </a:p>
          <a:p>
            <a:pPr algn="ctr"/>
            <a:r>
              <a:rPr lang="ru-RU" sz="2000" b="0" dirty="0"/>
              <a:t>необходимо применить </a:t>
            </a:r>
            <a:r>
              <a:rPr lang="ru-RU" sz="2000" i="1" dirty="0"/>
              <a:t>Подбор параметра</a:t>
            </a:r>
            <a:r>
              <a:rPr lang="ru-RU" sz="2000" b="0" dirty="0"/>
              <a:t> дважды.</a:t>
            </a:r>
          </a:p>
          <a:p>
            <a:pPr algn="ctr"/>
            <a:r>
              <a:rPr lang="ru-RU" sz="2000" b="0" dirty="0"/>
              <a:t>С помощью техники </a:t>
            </a:r>
            <a:r>
              <a:rPr lang="ru-RU" sz="2000" i="1" dirty="0"/>
              <a:t>Подбор параметра</a:t>
            </a:r>
            <a:r>
              <a:rPr lang="ru-RU" sz="2000" b="0" dirty="0"/>
              <a:t> можно</a:t>
            </a:r>
          </a:p>
          <a:p>
            <a:pPr algn="ctr"/>
            <a:r>
              <a:rPr lang="ru-RU" sz="2000" b="0" dirty="0"/>
              <a:t> решать как математические, так и экономические задачи. </a:t>
            </a:r>
          </a:p>
        </p:txBody>
      </p:sp>
      <p:sp>
        <p:nvSpPr>
          <p:cNvPr id="7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09531" y="4500571"/>
            <a:ext cx="9358377" cy="1714512"/>
          </a:xfrm>
          <a:prstGeom prst="rect">
            <a:avLst/>
          </a:prstGeom>
          <a:gradFill rotWithShape="1">
            <a:gsLst>
              <a:gs pos="0">
                <a:srgbClr val="FF9933">
                  <a:gamma/>
                  <a:tint val="15686"/>
                  <a:invGamma/>
                </a:srgbClr>
              </a:gs>
              <a:gs pos="100000">
                <a:srgbClr val="FF9933">
                  <a:alpha val="94000"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30000"/>
              </a:lnSpc>
            </a:pPr>
            <a:r>
              <a:rPr lang="ru-RU" sz="2000" b="0" dirty="0"/>
              <a:t>На картинке приводятся значения Х, У (слева) до применения техники </a:t>
            </a:r>
          </a:p>
          <a:p>
            <a:pPr algn="ctr">
              <a:lnSpc>
                <a:spcPct val="130000"/>
              </a:lnSpc>
            </a:pPr>
            <a:r>
              <a:rPr lang="ru-RU" sz="2000" b="0" dirty="0"/>
              <a:t>Подбор параметра, </a:t>
            </a:r>
          </a:p>
          <a:p>
            <a:pPr algn="ctr">
              <a:lnSpc>
                <a:spcPct val="130000"/>
              </a:lnSpc>
            </a:pPr>
            <a:r>
              <a:rPr lang="ru-RU" sz="2000" b="0" dirty="0"/>
              <a:t>а справа после ее применения – два найденных корня </a:t>
            </a:r>
          </a:p>
          <a:p>
            <a:pPr algn="ctr">
              <a:lnSpc>
                <a:spcPct val="130000"/>
              </a:lnSpc>
            </a:pPr>
            <a:r>
              <a:rPr lang="ru-RU" sz="2000" b="0" dirty="0"/>
              <a:t>с некоторой точностью (1-й менее точный, 2-й - более).</a:t>
            </a:r>
            <a:r>
              <a:rPr lang="ru-RU" sz="2000" dirty="0"/>
              <a:t> </a:t>
            </a:r>
          </a:p>
        </p:txBody>
      </p:sp>
      <p:sp>
        <p:nvSpPr>
          <p:cNvPr id="8" name="Rectangle 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52802" y="3214686"/>
            <a:ext cx="6046851" cy="863600"/>
          </a:xfrm>
          <a:prstGeom prst="rect">
            <a:avLst/>
          </a:prstGeom>
          <a:gradFill rotWithShape="1">
            <a:gsLst>
              <a:gs pos="0">
                <a:srgbClr val="FF9933">
                  <a:alpha val="62000"/>
                </a:srgbClr>
              </a:gs>
              <a:gs pos="100000">
                <a:srgbClr val="FF9933">
                  <a:gamma/>
                  <a:tint val="27843"/>
                  <a:invGamma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2000" i="1" dirty="0"/>
              <a:t>Пример математической задачи</a:t>
            </a:r>
            <a:endParaRPr lang="ru-RU" sz="2000" b="0" dirty="0"/>
          </a:p>
          <a:p>
            <a:pPr algn="ctr"/>
            <a:r>
              <a:rPr lang="ru-RU" sz="2000" b="0" dirty="0"/>
              <a:t>Необходимо найти корни уравнения Х</a:t>
            </a:r>
            <a:r>
              <a:rPr lang="ru-RU" sz="2000" b="0" baseline="30000" dirty="0"/>
              <a:t>2</a:t>
            </a:r>
            <a:r>
              <a:rPr lang="ru-RU" sz="2000" b="0" dirty="0"/>
              <a:t> - 3Х + 1 = 0.</a:t>
            </a:r>
            <a:r>
              <a:rPr lang="ru-RU" sz="2000" dirty="0"/>
              <a:t> </a:t>
            </a:r>
          </a:p>
        </p:txBody>
      </p:sp>
      <p:pic>
        <p:nvPicPr>
          <p:cNvPr id="9" name="Picture 12" descr="urav_kv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68" y="2928934"/>
            <a:ext cx="2952750" cy="1500187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14290"/>
            <a:ext cx="9001157" cy="35719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r>
              <a:rPr lang="ru-RU" sz="2400" b="1" dirty="0"/>
              <a:t>. Поиск решения.</a:t>
            </a:r>
            <a:endParaRPr lang="ru-RU" sz="24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9388" y="714357"/>
            <a:ext cx="9345644" cy="278608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40000"/>
              </a:lnSpc>
            </a:pPr>
            <a:r>
              <a:rPr lang="ru-RU" sz="2000" i="1" dirty="0"/>
              <a:t>Поиск решения</a:t>
            </a:r>
            <a:r>
              <a:rPr lang="ru-RU" sz="2000" b="0" dirty="0"/>
              <a:t> используется для решения сложных задач, например,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по оптимизации каких-либо решений.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Этот инструмент может применяться для решения задач,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которые включают много изменяемых ячеек, т.е. найти несколько значений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переменных целевой функции.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Он также позволяет задать одно или несколько </a:t>
            </a:r>
            <a:r>
              <a:rPr lang="ru-RU" sz="2000" i="1" dirty="0"/>
              <a:t>ограничений-условий</a:t>
            </a:r>
            <a:r>
              <a:rPr lang="ru-RU" sz="2000" b="0" dirty="0"/>
              <a:t>, </a:t>
            </a:r>
          </a:p>
          <a:p>
            <a:pPr algn="ctr">
              <a:lnSpc>
                <a:spcPct val="140000"/>
              </a:lnSpc>
            </a:pPr>
            <a:r>
              <a:rPr lang="ru-RU" sz="2000" b="0" dirty="0"/>
              <a:t>которые должны выполняться при поиске решения.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8" y="3573463"/>
            <a:ext cx="9274206" cy="27515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b="0" dirty="0">
                <a:solidFill>
                  <a:schemeClr val="accent6">
                    <a:lumMod val="50000"/>
                  </a:schemeClr>
                </a:solidFill>
              </a:rPr>
              <a:t>Метод 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Поиск решения</a:t>
            </a:r>
            <a:r>
              <a:rPr lang="ru-RU" b="0" dirty="0">
                <a:solidFill>
                  <a:schemeClr val="accent6">
                    <a:lumMod val="50000"/>
                  </a:schemeClr>
                </a:solidFill>
              </a:rPr>
              <a:t> является удобным для решения задач, которые зависят от нескольких неизвестных параметров. Этот метод используется, как правило, для решения задач линейного программирования, таких как Транспортная задача, План производства, Портфель ценных бумаг и т.д.</a:t>
            </a:r>
          </a:p>
          <a:p>
            <a:pPr algn="ctr">
              <a:lnSpc>
                <a:spcPct val="120000"/>
              </a:lnSpc>
            </a:pPr>
            <a:r>
              <a:rPr lang="ru-RU" b="0" dirty="0">
                <a:solidFill>
                  <a:schemeClr val="accent6">
                    <a:lumMod val="50000"/>
                  </a:schemeClr>
                </a:solidFill>
              </a:rPr>
              <a:t>Формально любая задача линейного программирования сводится к максимизации (минимизации) линейной функции:</a:t>
            </a:r>
            <a:endParaRPr lang="ru-RU" b="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ct val="120000"/>
              </a:lnSpc>
            </a:pP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z=c</a:t>
            </a:r>
            <a:r>
              <a:rPr lang="ru-RU" b="0" i="1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 b="0" i="1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 + c</a:t>
            </a:r>
            <a:r>
              <a:rPr lang="ru-RU" b="0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 b="0" i="1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 + .....+ </a:t>
            </a:r>
            <a:r>
              <a:rPr lang="ru-RU" b="0" i="1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ru-RU" b="0" i="1" baseline="-25000" dirty="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ru-RU" b="0" i="1" dirty="0" err="1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ru-RU" b="0" i="1" baseline="-25000" dirty="0" err="1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</a:p>
          <a:p>
            <a:pPr algn="ctr">
              <a:lnSpc>
                <a:spcPct val="120000"/>
              </a:lnSpc>
            </a:pPr>
            <a:r>
              <a:rPr lang="ru-RU" b="0" i="1" dirty="0">
                <a:solidFill>
                  <a:schemeClr val="accent6">
                    <a:lumMod val="50000"/>
                  </a:schemeClr>
                </a:solidFill>
              </a:rPr>
              <a:t>удовлетворяющей некоторым ограничениям.</a:t>
            </a:r>
            <a:r>
              <a:rPr lang="ru-RU" b="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006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14290"/>
            <a:ext cx="9001157" cy="35719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r>
              <a:rPr lang="ru-RU" sz="2400" b="1" dirty="0"/>
              <a:t>. Поиск решения.</a:t>
            </a:r>
            <a:endParaRPr lang="ru-RU" sz="24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79388" y="571481"/>
            <a:ext cx="9345644" cy="271350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dirty="0"/>
              <a:t>Например, для задачи </a:t>
            </a:r>
            <a:r>
              <a:rPr lang="ru-RU" i="1" dirty="0"/>
              <a:t>планирования выпуска продукции при ограниченных ресурсах </a:t>
            </a:r>
          </a:p>
          <a:p>
            <a:r>
              <a:rPr lang="ru-RU" dirty="0"/>
              <a:t>строится её </a:t>
            </a:r>
            <a:r>
              <a:rPr lang="ru-RU" i="1" dirty="0"/>
              <a:t>математическая модель</a:t>
            </a:r>
            <a:r>
              <a:rPr lang="ru-RU" dirty="0"/>
              <a:t>. С этой целью выделяются существенные </a:t>
            </a:r>
          </a:p>
          <a:p>
            <a:r>
              <a:rPr lang="ru-RU" dirty="0"/>
              <a:t>характеристики, имеющие числовые значения. Это может быть </a:t>
            </a:r>
            <a:r>
              <a:rPr lang="ru-RU" i="1" dirty="0"/>
              <a:t>объём производства, </a:t>
            </a:r>
          </a:p>
          <a:p>
            <a:r>
              <a:rPr lang="ru-RU" i="1" dirty="0"/>
              <a:t>запасы сырья, прибыль предприяти</a:t>
            </a:r>
            <a:r>
              <a:rPr lang="ru-RU" dirty="0"/>
              <a:t>я и т.п. В задаче планирования можно </a:t>
            </a:r>
          </a:p>
          <a:p>
            <a:r>
              <a:rPr lang="ru-RU" dirty="0"/>
              <a:t>сформулировать следующие </a:t>
            </a:r>
            <a:r>
              <a:rPr lang="ru-RU" i="1" dirty="0"/>
              <a:t>ограничения</a:t>
            </a:r>
            <a:r>
              <a:rPr lang="ru-RU" dirty="0"/>
              <a:t>: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Расходы ресурсов не должны превосходить запасы.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Объём планируемой продукции должен быть неотрицательным.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Если объём продукции измеряется в целых числах, то добавляется ограничение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ru-RU" dirty="0"/>
              <a:t>для объема «целое». 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9387" y="3284984"/>
            <a:ext cx="9345643" cy="286232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ru-RU" dirty="0"/>
              <a:t>Рассмотрим простую задачу на использование техники </a:t>
            </a:r>
            <a:r>
              <a:rPr lang="ru-RU" b="1" i="1" dirty="0"/>
              <a:t>Поиск решения. </a:t>
            </a:r>
            <a:r>
              <a:rPr lang="ru-RU" dirty="0"/>
              <a:t>Требуется минимизировать функцию z = -3*x1 - 4*x2 при ограничениях:</a:t>
            </a:r>
          </a:p>
          <a:p>
            <a:r>
              <a:rPr lang="ru-RU" dirty="0"/>
              <a:t>х1, х2 &gt;= 0;</a:t>
            </a:r>
            <a:br>
              <a:rPr lang="ru-RU" dirty="0"/>
            </a:br>
            <a:r>
              <a:rPr lang="ru-RU" dirty="0"/>
              <a:t>х1 + х2 &lt;=20;</a:t>
            </a:r>
            <a:br>
              <a:rPr lang="ru-RU" dirty="0"/>
            </a:br>
            <a:r>
              <a:rPr lang="ru-RU" dirty="0"/>
              <a:t>-х1 + 4*х2 &lt;=20;</a:t>
            </a:r>
            <a:br>
              <a:rPr lang="ru-RU" dirty="0"/>
            </a:br>
            <a:r>
              <a:rPr lang="ru-RU" dirty="0"/>
              <a:t>х1 &gt;= 10;</a:t>
            </a:r>
            <a:br>
              <a:rPr lang="ru-RU" dirty="0"/>
            </a:br>
            <a:r>
              <a:rPr lang="ru-RU" dirty="0"/>
              <a:t>х2 &gt;= 5.</a:t>
            </a:r>
          </a:p>
          <a:p>
            <a:r>
              <a:rPr lang="ru-RU" dirty="0"/>
              <a:t>На рабочем листе закрепим за ячейкой А1 переменную х1, а за ячейкой А2 - х2. В ячейке А3 запишем формулу для z =-3*А1 - 4*А2.</a:t>
            </a:r>
          </a:p>
          <a:p>
            <a:r>
              <a:rPr lang="ru-RU" dirty="0"/>
              <a:t>Далее вызывается из меню ДАННЫЕ ‑ ПОИСК РЕШЕНИЯ.</a:t>
            </a: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3874" y="214290"/>
            <a:ext cx="9001157" cy="357191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b="1" dirty="0"/>
              <a:t>Электронная таблица </a:t>
            </a:r>
            <a:r>
              <a:rPr lang="en-US" sz="2400" b="1" dirty="0"/>
              <a:t>MS Excel</a:t>
            </a:r>
            <a:r>
              <a:rPr lang="ru-RU" sz="2400" b="1" dirty="0"/>
              <a:t>. Поиск решения.</a:t>
            </a:r>
            <a:endParaRPr lang="ru-RU" sz="24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pic>
        <p:nvPicPr>
          <p:cNvPr id="7" name="Рисунок 6" descr="ПР1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140" y="571481"/>
            <a:ext cx="3168352" cy="1512168"/>
          </a:xfrm>
          <a:prstGeom prst="rect">
            <a:avLst/>
          </a:prstGeom>
        </p:spPr>
      </p:pic>
      <p:pic>
        <p:nvPicPr>
          <p:cNvPr id="9" name="Рисунок 8" descr="ПР2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080" y="2204864"/>
            <a:ext cx="3438525" cy="20085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94718" y="764704"/>
            <a:ext cx="520357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Шаг 1. В открывшемся окне указывается адрес целевой ячейки, диапазон изменяемых ячеек (А1:А2) и ограничения.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После нажатия кнопки </a:t>
            </a:r>
            <a:r>
              <a:rPr lang="ru-RU" sz="1600" b="1" dirty="0">
                <a:solidFill>
                  <a:schemeClr val="accent5">
                    <a:lumMod val="75000"/>
                  </a:schemeClr>
                </a:solidFill>
              </a:rPr>
              <a:t>Добавить</a:t>
            </a:r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 появляется окно, в которое вносятся ограничения, указанные в условии задачи. Следует учитывать, что слева должен быть адрес одной из ячеек А1 или А2, остальная часть выражения переносится влево с изменением знаков (+, -).</a:t>
            </a: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Шаг 2, 3. Внесение ограничений.</a:t>
            </a:r>
          </a:p>
          <a:p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Здесь нужно указать "Минимизировать значение". После нажатия кнопки "Выполнить" получаем решение.</a:t>
            </a:r>
          </a:p>
          <a:p>
            <a:endParaRPr lang="ru-RU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600" dirty="0">
                <a:solidFill>
                  <a:schemeClr val="accent5">
                    <a:lumMod val="75000"/>
                  </a:schemeClr>
                </a:solidFill>
              </a:rPr>
              <a:t>Найти минимальное значение общей пошлины на ввозимые товары, если завозится 3 вида товаров в объеме (Х1, Х2, Х3) &gt;0, стоимость единицы товара соответственно С1, С2, С3, при ограничениях 20Х1+Х2&gt;=100, 4Х2+3Х3&gt;=150, 3Х1+2Х2+3Х3&gt;=300 и С1=40, С2=45, С3=47. </a:t>
            </a:r>
            <a:endParaRPr lang="ru-RU" dirty="0"/>
          </a:p>
        </p:txBody>
      </p:sp>
      <p:pic>
        <p:nvPicPr>
          <p:cNvPr id="10" name="Рисунок 9" descr="ПР3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140" y="4250690"/>
            <a:ext cx="3209925" cy="205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20228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260350"/>
            <a:ext cx="7177087" cy="5778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dirty="0">
                <a:solidFill>
                  <a:schemeClr val="accent6">
                    <a:lumMod val="50000"/>
                  </a:schemeClr>
                </a:solidFill>
              </a:rPr>
              <a:t>Список источников</a:t>
            </a:r>
          </a:p>
        </p:txBody>
      </p:sp>
      <p:sp>
        <p:nvSpPr>
          <p:cNvPr id="35843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452438" y="2333625"/>
            <a:ext cx="9072562" cy="2436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228600" indent="-228600">
              <a:buFontTx/>
              <a:buAutoNum type="arabicPeriod"/>
              <a:tabLst>
                <a:tab pos="457200" algn="l"/>
              </a:tabLst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Макарова, Н. В. Информатика : учебник / Н. В. Макарова. – М. : Финансы и статистика, 2009. </a:t>
            </a:r>
          </a:p>
          <a:p>
            <a:pPr marL="228600" indent="-228600">
              <a:spcBef>
                <a:spcPct val="35000"/>
              </a:spcBef>
              <a:buFontTx/>
              <a:buAutoNum type="arabicPeriod"/>
              <a:tabLst>
                <a:tab pos="457200" algn="l"/>
              </a:tabLst>
              <a:defRPr/>
            </a:pP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Кудрявцева, Л. Б. Информатика: учеб. пособие / Л. Б. Кудрявцева. – Ростов </a:t>
            </a:r>
            <a:r>
              <a:rPr lang="ru-RU" sz="2400" dirty="0" err="1">
                <a:solidFill>
                  <a:schemeClr val="accent5">
                    <a:lumMod val="75000"/>
                  </a:schemeClr>
                </a:solidFill>
              </a:rPr>
              <a:t>н</a:t>
            </a:r>
            <a:r>
              <a:rPr lang="ru-RU" sz="2400" dirty="0">
                <a:solidFill>
                  <a:schemeClr val="accent5">
                    <a:lumMod val="75000"/>
                  </a:schemeClr>
                </a:solidFill>
              </a:rPr>
              <a:t>/Д : Российская таможенная академия, Ростовский филиал, 2011. </a:t>
            </a:r>
          </a:p>
          <a:p>
            <a:pPr marL="228600" indent="-228600">
              <a:buFontTx/>
              <a:buAutoNum type="arabicPeriod"/>
              <a:tabLst>
                <a:tab pos="457200" algn="l"/>
              </a:tabLst>
              <a:defRPr/>
            </a:pPr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6538"/>
            <a:ext cx="8204200" cy="40481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200" dirty="0">
                <a:solidFill>
                  <a:schemeClr val="accent3">
                    <a:shade val="75000"/>
                  </a:schemeClr>
                </a:solidFill>
              </a:rPr>
              <a:t>План лекции</a:t>
            </a:r>
          </a:p>
        </p:txBody>
      </p:sp>
      <p:sp>
        <p:nvSpPr>
          <p:cNvPr id="15363" name="Text Box 21"/>
          <p:cNvSpPr txBox="1">
            <a:spLocks noChangeArrowheads="1"/>
          </p:cNvSpPr>
          <p:nvPr/>
        </p:nvSpPr>
        <p:spPr bwMode="auto">
          <a:xfrm>
            <a:off x="920750" y="1428736"/>
            <a:ext cx="8280400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  <a:hlinkClick r:id="rId2" action="ppaction://hlinksldjump"/>
              </a:rPr>
              <a:t>Общие сведения: книга, лист, ячейка, адрес ячейки</a:t>
            </a:r>
            <a:endParaRPr lang="ru-RU" sz="24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0"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  <a:hlinkClick r:id="rId3" action="ppaction://hlinksldjump"/>
              </a:rPr>
              <a:t>Приемы работы с формулами</a:t>
            </a: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  <a:hlinkClick r:id="rId4" action="ppaction://hlinksldjump"/>
              </a:rPr>
              <a:t>Сводные таблицы и диаграммы.</a:t>
            </a: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 lvl="0"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  <a:hlinkClick r:id="rId5" action="ppaction://hlinksldjump"/>
              </a:rPr>
              <a:t>Анализ «Что если…». Стандартные функции.</a:t>
            </a:r>
            <a:endParaRPr lang="ru-RU" sz="8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latin typeface="Arial" pitchFamily="34" charset="0"/>
                <a:ea typeface="Times New Roman" pitchFamily="18" charset="0"/>
                <a:cs typeface="Arial" pitchFamily="34" charset="0"/>
                <a:hlinkClick r:id="rId6" action="ppaction://hlinksldjump"/>
              </a:rPr>
              <a:t>Подбор параметра, Поиск решения.</a:t>
            </a:r>
            <a:endParaRPr lang="ru-RU" sz="2400" dirty="0">
              <a:solidFill>
                <a:schemeClr val="folHlink"/>
              </a:solidFill>
              <a:hlinkClick r:id="rId7" action="ppaction://hlinksldjump"/>
            </a:endParaRPr>
          </a:p>
          <a:p>
            <a:pPr>
              <a:spcBef>
                <a:spcPct val="50000"/>
              </a:spcBef>
              <a:buFont typeface="Wingdings" pitchFamily="2" charset="2"/>
              <a:buChar char="F"/>
            </a:pPr>
            <a:r>
              <a:rPr lang="ru-RU" sz="2400" dirty="0">
                <a:solidFill>
                  <a:schemeClr val="folHlink"/>
                </a:solidFill>
                <a:hlinkClick r:id="rId8" action="ppaction://hlinksldjump"/>
              </a:rPr>
              <a:t>Список источников</a:t>
            </a:r>
            <a:endParaRPr lang="ru-RU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2406" y="714356"/>
            <a:ext cx="8643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chemeClr val="accent1">
                    <a:lumMod val="75000"/>
                  </a:schemeClr>
                </a:solidFill>
              </a:rPr>
              <a:t>Электронная таблица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ru-RU" sz="2000" b="1" i="1" dirty="0">
                <a:solidFill>
                  <a:schemeClr val="accent1">
                    <a:lumMod val="75000"/>
                  </a:schemeClr>
                </a:solidFill>
              </a:rPr>
              <a:t>табличный процессор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)  - это компьютерная система, предназначенная для выполнения различного рода статистических, экономических, математических и др. вычислений с визуализацией результатов в виде графиков или диаграмм.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092" y="2357431"/>
            <a:ext cx="94298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0070C0"/>
                </a:solidFill>
              </a:rPr>
              <a:t>Появление ЭТ</a:t>
            </a:r>
            <a:r>
              <a:rPr lang="ru-RU" sz="2000" dirty="0">
                <a:solidFill>
                  <a:srgbClr val="0070C0"/>
                </a:solidFill>
              </a:rPr>
              <a:t> связано с многочисленными ошибками, допускаемыми при обработке больших массивов данных и последующими перерасчетами. Идея создания ЭТ принадлежит студенту Гарвардского университета Дэну </a:t>
            </a:r>
            <a:r>
              <a:rPr lang="ru-RU" sz="2000" dirty="0" err="1">
                <a:solidFill>
                  <a:srgbClr val="0070C0"/>
                </a:solidFill>
              </a:rPr>
              <a:t>Бриклину</a:t>
            </a:r>
            <a:r>
              <a:rPr lang="ru-RU" sz="2000" dirty="0">
                <a:solidFill>
                  <a:srgbClr val="0070C0"/>
                </a:solidFill>
              </a:rPr>
              <a:t>, который допустил ошибку (уже в который раз!), выполняя скучные экономические вычисления. Он предложил своему другу-программисту Бобу </a:t>
            </a:r>
            <a:r>
              <a:rPr lang="ru-RU" sz="2000" dirty="0" err="1">
                <a:solidFill>
                  <a:srgbClr val="0070C0"/>
                </a:solidFill>
              </a:rPr>
              <a:t>Франкстону</a:t>
            </a:r>
            <a:r>
              <a:rPr lang="ru-RU" sz="2000" dirty="0">
                <a:solidFill>
                  <a:srgbClr val="0070C0"/>
                </a:solidFill>
              </a:rPr>
              <a:t> создать программу, которая бы сама производила вычисления на основе исходных данных.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9531" y="4643446"/>
            <a:ext cx="9358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7030A0"/>
                </a:solidFill>
              </a:rPr>
              <a:t>В 1979 г. появляется первая электронная таблица </a:t>
            </a:r>
            <a:r>
              <a:rPr lang="ru-RU" dirty="0" err="1">
                <a:solidFill>
                  <a:srgbClr val="7030A0"/>
                </a:solidFill>
              </a:rPr>
              <a:t>VisiCalc</a:t>
            </a:r>
            <a:r>
              <a:rPr lang="ru-RU" dirty="0">
                <a:solidFill>
                  <a:srgbClr val="7030A0"/>
                </a:solidFill>
              </a:rPr>
              <a:t> (</a:t>
            </a:r>
            <a:r>
              <a:rPr lang="ru-RU" dirty="0" err="1">
                <a:solidFill>
                  <a:srgbClr val="7030A0"/>
                </a:solidFill>
              </a:rPr>
              <a:t>Visible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Calculator</a:t>
            </a:r>
            <a:r>
              <a:rPr lang="ru-RU" dirty="0">
                <a:solidFill>
                  <a:srgbClr val="7030A0"/>
                </a:solidFill>
              </a:rPr>
              <a:t>), с помощью которой можно быстро и точно произвести перерасчет. Первоначально ЭТ была выполнена для ПК фирмы </a:t>
            </a:r>
            <a:r>
              <a:rPr lang="ru-RU" dirty="0" err="1">
                <a:solidFill>
                  <a:srgbClr val="7030A0"/>
                </a:solidFill>
              </a:rPr>
              <a:t>Apple</a:t>
            </a:r>
            <a:r>
              <a:rPr lang="ru-RU" dirty="0">
                <a:solidFill>
                  <a:srgbClr val="7030A0"/>
                </a:solidFill>
              </a:rPr>
              <a:t> (благодаря чему именно в этот период фирма продала большое количество компьютеров), а затем для ПК других платформ.</a:t>
            </a:r>
          </a:p>
          <a:p>
            <a:pPr algn="ctr"/>
            <a:r>
              <a:rPr lang="ru-RU" dirty="0">
                <a:solidFill>
                  <a:srgbClr val="7030A0"/>
                </a:solidFill>
              </a:rPr>
              <a:t>В 1982 г. фирма </a:t>
            </a:r>
            <a:r>
              <a:rPr lang="en-US" dirty="0">
                <a:solidFill>
                  <a:srgbClr val="7030A0"/>
                </a:solidFill>
              </a:rPr>
              <a:t>Lotus</a:t>
            </a:r>
            <a:r>
              <a:rPr lang="ru-RU" dirty="0">
                <a:solidFill>
                  <a:srgbClr val="7030A0"/>
                </a:solidFill>
              </a:rPr>
              <a:t> создала ЭТ </a:t>
            </a:r>
            <a:r>
              <a:rPr lang="en-US" dirty="0">
                <a:solidFill>
                  <a:srgbClr val="7030A0"/>
                </a:solidFill>
              </a:rPr>
              <a:t>Lotus</a:t>
            </a:r>
            <a:r>
              <a:rPr lang="ru-RU" dirty="0">
                <a:solidFill>
                  <a:srgbClr val="7030A0"/>
                </a:solidFill>
              </a:rPr>
              <a:t> для ПК фирмы </a:t>
            </a:r>
            <a:r>
              <a:rPr lang="en-US" dirty="0">
                <a:solidFill>
                  <a:srgbClr val="7030A0"/>
                </a:solidFill>
              </a:rPr>
              <a:t>IBM</a:t>
            </a:r>
            <a:r>
              <a:rPr lang="ru-RU" dirty="0">
                <a:solidFill>
                  <a:srgbClr val="7030A0"/>
                </a:solidFill>
              </a:rPr>
              <a:t>. Далее появляется ЭТ </a:t>
            </a:r>
            <a:r>
              <a:rPr lang="en-US" dirty="0" err="1">
                <a:solidFill>
                  <a:srgbClr val="7030A0"/>
                </a:solidFill>
              </a:rPr>
              <a:t>SuperCalc</a:t>
            </a:r>
            <a:r>
              <a:rPr lang="ru-RU" dirty="0">
                <a:solidFill>
                  <a:srgbClr val="7030A0"/>
                </a:solidFill>
              </a:rPr>
              <a:t> и др. Наибольшее распространение получила ЭТ </a:t>
            </a:r>
            <a:r>
              <a:rPr lang="en-US" dirty="0">
                <a:solidFill>
                  <a:srgbClr val="7030A0"/>
                </a:solidFill>
              </a:rPr>
              <a:t>MS Excel</a:t>
            </a:r>
            <a:r>
              <a:rPr lang="ru-RU" dirty="0">
                <a:solidFill>
                  <a:srgbClr val="7030A0"/>
                </a:solidFill>
              </a:rPr>
              <a:t> (1987г.).</a:t>
            </a: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idx="4294967295"/>
          </p:nvPr>
        </p:nvSpPr>
        <p:spPr>
          <a:xfrm>
            <a:off x="1023910" y="285729"/>
            <a:ext cx="8215370" cy="428627"/>
          </a:xfrm>
        </p:spPr>
        <p:txBody>
          <a:bodyPr/>
          <a:lstStyle/>
          <a:p>
            <a:r>
              <a:rPr lang="ru-RU" dirty="0"/>
              <a:t>Введение в ЭТ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6496" y="714356"/>
            <a:ext cx="8643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dirty="0"/>
              <a:t>В </a:t>
            </a:r>
            <a:r>
              <a:rPr lang="ru-RU" b="1" dirty="0"/>
              <a:t>1982</a:t>
            </a:r>
            <a:r>
              <a:rPr lang="ru-RU" dirty="0"/>
              <a:t> году появляется знаменитый табличный процессор </a:t>
            </a:r>
          </a:p>
          <a:p>
            <a:pPr algn="ctr" fontAlgn="t"/>
            <a:r>
              <a:rPr lang="ru-RU" b="1" dirty="0" err="1"/>
              <a:t>Lotus</a:t>
            </a:r>
            <a:r>
              <a:rPr lang="ru-RU" b="1" dirty="0"/>
              <a:t> 1-2-3</a:t>
            </a:r>
            <a:r>
              <a:rPr lang="ru-RU" dirty="0"/>
              <a:t>, предназначенный для IBM PC. </a:t>
            </a:r>
            <a:r>
              <a:rPr lang="ru-RU" dirty="0" err="1">
                <a:solidFill>
                  <a:srgbClr val="3333CC"/>
                </a:solidFill>
              </a:rPr>
              <a:t>Lotus</a:t>
            </a:r>
            <a:r>
              <a:rPr lang="ru-RU" dirty="0"/>
              <a:t> объединял в себе вычислительные </a:t>
            </a:r>
            <a:r>
              <a:rPr lang="ru-RU" b="1" dirty="0"/>
              <a:t>возможности электронных таблиц, деловую графику и функции реляционной СУБД.</a:t>
            </a:r>
            <a:r>
              <a:rPr lang="ru-RU" dirty="0"/>
              <a:t> </a:t>
            </a:r>
          </a:p>
          <a:p>
            <a:pPr algn="ctr" fontAlgn="t"/>
            <a:r>
              <a:rPr lang="ru-RU" dirty="0"/>
              <a:t>Популярность табличных процессоров росла очень быстро. Разрабатывались новые программные продукты этого класса, наиболее популярными из которых до недавнего времени наряду с </a:t>
            </a:r>
            <a:r>
              <a:rPr lang="ru-RU" dirty="0" err="1"/>
              <a:t>Lotus</a:t>
            </a:r>
            <a:r>
              <a:rPr lang="ru-RU" dirty="0"/>
              <a:t> 1-2-3 считались табличные процессоры </a:t>
            </a:r>
            <a:r>
              <a:rPr lang="ru-RU" b="1" dirty="0" err="1">
                <a:solidFill>
                  <a:srgbClr val="3333CC"/>
                </a:solidFill>
              </a:rPr>
              <a:t>SuperCalc</a:t>
            </a:r>
            <a:r>
              <a:rPr lang="ru-RU" b="1" dirty="0">
                <a:solidFill>
                  <a:srgbClr val="3333CC"/>
                </a:solidFill>
              </a:rPr>
              <a:t>, </a:t>
            </a:r>
            <a:r>
              <a:rPr lang="ru-RU" b="1" dirty="0" err="1">
                <a:solidFill>
                  <a:srgbClr val="3333CC"/>
                </a:solidFill>
              </a:rPr>
              <a:t>Quattro</a:t>
            </a:r>
            <a:r>
              <a:rPr lang="ru-RU" b="1" dirty="0">
                <a:solidFill>
                  <a:srgbClr val="3333CC"/>
                </a:solidFill>
              </a:rPr>
              <a:t> </a:t>
            </a:r>
            <a:r>
              <a:rPr lang="ru-RU" b="1" dirty="0" err="1">
                <a:solidFill>
                  <a:srgbClr val="3333CC"/>
                </a:solidFill>
              </a:rPr>
              <a:t>Pro</a:t>
            </a:r>
            <a:r>
              <a:rPr lang="ru-RU" b="1" dirty="0">
                <a:solidFill>
                  <a:srgbClr val="3333CC"/>
                </a:solidFill>
              </a:rPr>
              <a:t> и </a:t>
            </a:r>
            <a:r>
              <a:rPr lang="ru-RU" b="1" dirty="0" err="1">
                <a:solidFill>
                  <a:srgbClr val="3333CC"/>
                </a:solidFill>
              </a:rPr>
              <a:t>Microsoft</a:t>
            </a:r>
            <a:r>
              <a:rPr lang="ru-RU" b="1" dirty="0">
                <a:solidFill>
                  <a:srgbClr val="3333CC"/>
                </a:solidFill>
              </a:rPr>
              <a:t> </a:t>
            </a:r>
            <a:r>
              <a:rPr lang="ru-RU" b="1" dirty="0" err="1">
                <a:solidFill>
                  <a:srgbClr val="3333CC"/>
                </a:solidFill>
              </a:rPr>
              <a:t>Excel</a:t>
            </a:r>
            <a:r>
              <a:rPr lang="ru-RU" b="1" dirty="0">
                <a:solidFill>
                  <a:srgbClr val="3333CC"/>
                </a:solidFill>
              </a:rPr>
              <a:t>. </a:t>
            </a:r>
            <a:endParaRPr lang="ru-RU" dirty="0">
              <a:solidFill>
                <a:srgbClr val="33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4572" y="3384848"/>
            <a:ext cx="935837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t"/>
            <a:r>
              <a:rPr lang="ru-RU" dirty="0"/>
              <a:t>После своего появления в 1982 году </a:t>
            </a:r>
            <a:r>
              <a:rPr lang="ru-RU" dirty="0" err="1"/>
              <a:t>Lotus</a:t>
            </a:r>
            <a:r>
              <a:rPr lang="ru-RU" dirty="0"/>
              <a:t> 1-2-3 был фактически эталоном для разработчиков электронных таблиц. </a:t>
            </a:r>
          </a:p>
          <a:p>
            <a:pPr algn="ctr" fontAlgn="t"/>
            <a:endParaRPr lang="ru-RU" dirty="0"/>
          </a:p>
          <a:p>
            <a:pPr algn="ctr" fontAlgn="t"/>
            <a:r>
              <a:rPr lang="ru-RU" dirty="0"/>
              <a:t>Однако в настоящее время он утратил свои лидирующие позиции, которые перешли к MS </a:t>
            </a:r>
            <a:r>
              <a:rPr lang="ru-RU" dirty="0" err="1"/>
              <a:t>Excel</a:t>
            </a:r>
            <a:r>
              <a:rPr lang="ru-RU" dirty="0"/>
              <a:t> – продукту фирмы </a:t>
            </a:r>
            <a:r>
              <a:rPr lang="ru-RU" dirty="0" err="1"/>
              <a:t>Microsoft</a:t>
            </a:r>
            <a:r>
              <a:rPr lang="ru-RU" dirty="0"/>
              <a:t>. Большая часть всех пользователей электронных таблиц предпочитают именно ее. </a:t>
            </a:r>
          </a:p>
          <a:p>
            <a:pPr algn="ctr" fontAlgn="t"/>
            <a:endParaRPr lang="ru-RU" b="1" dirty="0"/>
          </a:p>
          <a:p>
            <a:pPr algn="ctr" fontAlgn="t"/>
            <a:r>
              <a:rPr lang="ru-RU" b="1" dirty="0"/>
              <a:t>Среди используемых таблиц</a:t>
            </a:r>
            <a:r>
              <a:rPr lang="ru-RU" dirty="0"/>
              <a:t> можно отметить следующие продукты: </a:t>
            </a:r>
          </a:p>
          <a:p>
            <a:pPr algn="ctr" fontAlgn="t"/>
            <a:r>
              <a:rPr lang="ru-RU" sz="2000" b="1" dirty="0" err="1">
                <a:solidFill>
                  <a:srgbClr val="FF0000"/>
                </a:solidFill>
              </a:rPr>
              <a:t>Gnumeric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err="1">
                <a:solidFill>
                  <a:srgbClr val="FF0000"/>
                </a:solidFill>
              </a:rPr>
              <a:t>StarOffice</a:t>
            </a:r>
            <a:r>
              <a:rPr lang="ru-RU" sz="2000" b="1" dirty="0">
                <a:solidFill>
                  <a:srgbClr val="FF0000"/>
                </a:solidFill>
              </a:rPr>
              <a:t>, OpenOffice.org </a:t>
            </a:r>
            <a:r>
              <a:rPr lang="ru-RU" sz="2000" b="1" dirty="0" err="1">
                <a:solidFill>
                  <a:srgbClr val="FF0000"/>
                </a:solidFill>
              </a:rPr>
              <a:t>Calc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err="1">
                <a:solidFill>
                  <a:srgbClr val="FF0000"/>
                </a:solidFill>
              </a:rPr>
              <a:t>Quattro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Pro</a:t>
            </a:r>
            <a:r>
              <a:rPr lang="ru-RU" sz="2000" b="1" dirty="0">
                <a:solidFill>
                  <a:srgbClr val="FF0000"/>
                </a:solidFill>
              </a:rPr>
              <a:t> и IBM </a:t>
            </a:r>
            <a:r>
              <a:rPr lang="ru-RU" sz="2000" b="1" dirty="0" err="1">
                <a:solidFill>
                  <a:srgbClr val="FF0000"/>
                </a:solidFill>
              </a:rPr>
              <a:t>Lotus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Symphony</a:t>
            </a:r>
            <a:r>
              <a:rPr lang="ru-RU" dirty="0"/>
              <a:t>, который в последнее время занимает все более прочные позиции.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idx="4294967295"/>
          </p:nvPr>
        </p:nvSpPr>
        <p:spPr>
          <a:xfrm>
            <a:off x="1023910" y="285729"/>
            <a:ext cx="8215370" cy="428627"/>
          </a:xfrm>
        </p:spPr>
        <p:txBody>
          <a:bodyPr/>
          <a:lstStyle/>
          <a:p>
            <a:r>
              <a:rPr lang="ru-RU" dirty="0"/>
              <a:t>Введение в ЭТ</a:t>
            </a:r>
          </a:p>
        </p:txBody>
      </p:sp>
    </p:spTree>
    <p:extLst>
      <p:ext uri="{BB962C8B-B14F-4D97-AF65-F5344CB8AC3E}">
        <p14:creationId xmlns:p14="http://schemas.microsoft.com/office/powerpoint/2010/main" val="22794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Структура.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7" name="Rectangle 16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952736" y="1428736"/>
            <a:ext cx="4032250" cy="790575"/>
          </a:xfrm>
          <a:prstGeom prst="rect">
            <a:avLst/>
          </a:prstGeom>
          <a:gradFill rotWithShape="1">
            <a:gsLst>
              <a:gs pos="0">
                <a:srgbClr val="FF9933">
                  <a:alpha val="94000"/>
                </a:srgbClr>
              </a:gs>
              <a:gs pos="100000">
                <a:srgbClr val="FF9933">
                  <a:gamma/>
                  <a:tint val="43529"/>
                  <a:invGamma/>
                </a:srgbClr>
              </a:gs>
            </a:gsLst>
            <a:lin ang="2700000" scaled="1"/>
          </a:gradFill>
          <a:ln w="9525">
            <a:solidFill>
              <a:srgbClr val="4F4B4B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b="0" dirty="0">
                <a:solidFill>
                  <a:srgbClr val="80261A"/>
                </a:solidFill>
              </a:rPr>
              <a:t>Структура таблицы </a:t>
            </a:r>
          </a:p>
          <a:p>
            <a:pPr algn="ctr"/>
            <a:r>
              <a:rPr lang="en-US" b="0" dirty="0">
                <a:solidFill>
                  <a:srgbClr val="80261A"/>
                </a:solidFill>
              </a:rPr>
              <a:t>MS Excel</a:t>
            </a:r>
            <a:r>
              <a:rPr lang="ru-RU" dirty="0">
                <a:solidFill>
                  <a:srgbClr val="80261A"/>
                </a:solidFill>
              </a:rPr>
              <a:t> </a:t>
            </a:r>
            <a:r>
              <a:rPr lang="ru-RU" dirty="0"/>
              <a:t> 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H="1">
            <a:off x="2381232" y="2285992"/>
            <a:ext cx="857256" cy="8572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H="1">
            <a:off x="3667116" y="2292337"/>
            <a:ext cx="441317" cy="17081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>
            <a:off x="5116495" y="2292337"/>
            <a:ext cx="0" cy="1150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>
            <a:off x="6238885" y="2285992"/>
            <a:ext cx="545784" cy="1428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452670" y="4000504"/>
            <a:ext cx="1657350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80261A"/>
                </a:solidFill>
              </a:rPr>
              <a:t>Лист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4252895" y="3516299"/>
            <a:ext cx="1892300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chemeClr val="tx2"/>
                </a:solidFill>
              </a:rPr>
              <a:t>Ячейка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6381760" y="3786190"/>
            <a:ext cx="947952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b="0" dirty="0">
                <a:solidFill>
                  <a:srgbClr val="008000"/>
                </a:solidFill>
              </a:rPr>
              <a:t>Строка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>
            <a:off x="4595809" y="3929066"/>
            <a:ext cx="431801" cy="642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381628" y="3929066"/>
            <a:ext cx="500066" cy="6429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6881826" y="2285992"/>
            <a:ext cx="1000132" cy="7858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3809992" y="4643446"/>
            <a:ext cx="1441450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008000"/>
                </a:solidFill>
              </a:rPr>
              <a:t>Адрес</a:t>
            </a:r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5667380" y="4572008"/>
            <a:ext cx="1439863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80261A"/>
                </a:solidFill>
              </a:rPr>
              <a:t>Значение</a:t>
            </a: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7524768" y="3071810"/>
            <a:ext cx="1223962" cy="369332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FF9933"/>
                </a:solidFill>
              </a:rPr>
              <a:t>Столбец</a:t>
            </a: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452538" y="3143248"/>
            <a:ext cx="1676400" cy="646331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b="0" dirty="0">
                <a:solidFill>
                  <a:srgbClr val="0070C0"/>
                </a:solidFill>
              </a:rPr>
              <a:t>Рабочая книга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Структура.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309530" y="4429132"/>
            <a:ext cx="93583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Excel</a:t>
            </a:r>
            <a:r>
              <a:rPr lang="ru-RU" dirty="0"/>
              <a:t> предлагает пользователю пустую </a:t>
            </a:r>
            <a:r>
              <a:rPr lang="ru-RU" b="1" i="1" dirty="0"/>
              <a:t>рабочую книгу</a:t>
            </a:r>
            <a:r>
              <a:rPr lang="ru-RU" dirty="0"/>
              <a:t>. </a:t>
            </a:r>
            <a:r>
              <a:rPr lang="ru-RU" b="1" i="1" dirty="0"/>
              <a:t>Рабочая книга</a:t>
            </a:r>
            <a:r>
              <a:rPr lang="ru-RU" dirty="0"/>
              <a:t> – это основной документ, используемый </a:t>
            </a:r>
            <a:r>
              <a:rPr lang="ru-RU" dirty="0" err="1"/>
              <a:t>Excel</a:t>
            </a:r>
            <a:r>
              <a:rPr lang="ru-RU" dirty="0"/>
              <a:t> для хранения и обработки данных. Каждая книга состоит из отдельных рабочих листов, каждый из которых имеет имя и может содержать данные. </a:t>
            </a:r>
          </a:p>
          <a:p>
            <a:r>
              <a:rPr lang="ru-RU" b="1" i="1" dirty="0"/>
              <a:t>Рабочий лист</a:t>
            </a:r>
            <a:r>
              <a:rPr lang="ru-RU" dirty="0"/>
              <a:t> состоит из 256 столбцов и 65536 строк. Столбцы обозначают буквами A - Z далее AA - AZ, затем   BA - BZ и т.д. Строки нумеруются слева от 1 - 65536.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0" y="785794"/>
            <a:ext cx="9072626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38158" y="2571744"/>
            <a:ext cx="83582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Основной единицей хранения информации является </a:t>
            </a:r>
            <a:r>
              <a:rPr lang="ru-RU" sz="1400" b="1" i="1" dirty="0"/>
              <a:t>ячейка</a:t>
            </a:r>
            <a:r>
              <a:rPr lang="ru-RU" sz="1400" dirty="0"/>
              <a:t>, находящаяся на пересечении строки и столбца. </a:t>
            </a:r>
            <a:r>
              <a:rPr lang="ru-RU" sz="1400" b="1" i="1" dirty="0"/>
              <a:t>Адрес ячейки</a:t>
            </a:r>
            <a:r>
              <a:rPr lang="ru-RU" sz="1400" dirty="0"/>
              <a:t> (или ссылка на ячейку) формируется из номера (буквы) столбца и номера (числа) строки. </a:t>
            </a:r>
          </a:p>
          <a:p>
            <a:r>
              <a:rPr lang="ru-RU" sz="1400" dirty="0"/>
              <a:t>Ячейка является </a:t>
            </a:r>
            <a:r>
              <a:rPr lang="ru-RU" sz="1400" b="1" i="1" dirty="0"/>
              <a:t>активной</a:t>
            </a:r>
            <a:r>
              <a:rPr lang="ru-RU" sz="1400" dirty="0"/>
              <a:t>, если на ней щелкнуть курсором. В этот момент можно внести содержимое. Каждая ячейка таблицы может иметь свой формат, т. е. содержать различного рода информацию: текстовую, числовую, дату, денежную и т.д.</a:t>
            </a:r>
          </a:p>
          <a:p>
            <a:endParaRPr lang="ru-RU" sz="1400" dirty="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Данные.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9530" y="714356"/>
            <a:ext cx="9286940" cy="5500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i="1" dirty="0">
                <a:solidFill>
                  <a:srgbClr val="0070C0"/>
                </a:solidFill>
              </a:rPr>
              <a:t>Представление данных в ячейках таблицы</a:t>
            </a:r>
            <a:endParaRPr lang="ru-RU" sz="2200" dirty="0">
              <a:solidFill>
                <a:srgbClr val="0070C0"/>
              </a:solidFill>
            </a:endParaRPr>
          </a:p>
          <a:p>
            <a:r>
              <a:rPr lang="ru-RU" sz="2200" dirty="0">
                <a:solidFill>
                  <a:srgbClr val="0070C0"/>
                </a:solidFill>
              </a:rPr>
              <a:t>Данные в ячейках таблицы могут быть представлены в одном из допустимых </a:t>
            </a:r>
            <a:r>
              <a:rPr lang="ru-RU" sz="2200" b="1" i="1" dirty="0">
                <a:solidFill>
                  <a:srgbClr val="0070C0"/>
                </a:solidFill>
              </a:rPr>
              <a:t>форматов</a:t>
            </a:r>
            <a:r>
              <a:rPr lang="ru-RU" sz="2200" dirty="0">
                <a:solidFill>
                  <a:srgbClr val="0070C0"/>
                </a:solidFill>
              </a:rPr>
              <a:t> или  в виде </a:t>
            </a:r>
            <a:r>
              <a:rPr lang="ru-RU" sz="2200" b="1" i="1" dirty="0">
                <a:solidFill>
                  <a:srgbClr val="0070C0"/>
                </a:solidFill>
              </a:rPr>
              <a:t>формулы</a:t>
            </a:r>
            <a:r>
              <a:rPr lang="ru-RU" sz="2200" dirty="0">
                <a:solidFill>
                  <a:srgbClr val="0070C0"/>
                </a:solidFill>
              </a:rPr>
              <a:t> с использованием арифметических (логических) операций или </a:t>
            </a:r>
            <a:r>
              <a:rPr lang="ru-RU" sz="2200" b="1" i="1" dirty="0">
                <a:solidFill>
                  <a:srgbClr val="0070C0"/>
                </a:solidFill>
              </a:rPr>
              <a:t>стандартных</a:t>
            </a:r>
            <a:r>
              <a:rPr lang="ru-RU" sz="2200" dirty="0">
                <a:solidFill>
                  <a:srgbClr val="0070C0"/>
                </a:solidFill>
              </a:rPr>
              <a:t> </a:t>
            </a:r>
            <a:r>
              <a:rPr lang="ru-RU" sz="2200" b="1" i="1" dirty="0">
                <a:solidFill>
                  <a:srgbClr val="0070C0"/>
                </a:solidFill>
              </a:rPr>
              <a:t>функций</a:t>
            </a:r>
            <a:r>
              <a:rPr lang="ru-RU" sz="2200" dirty="0">
                <a:solidFill>
                  <a:srgbClr val="0070C0"/>
                </a:solidFill>
              </a:rPr>
              <a:t>.</a:t>
            </a:r>
          </a:p>
          <a:p>
            <a:r>
              <a:rPr lang="ru-RU" sz="2200" b="1" i="1" dirty="0">
                <a:solidFill>
                  <a:srgbClr val="0070C0"/>
                </a:solidFill>
              </a:rPr>
              <a:t>Формат </a:t>
            </a:r>
            <a:r>
              <a:rPr lang="ru-RU" sz="2200" dirty="0">
                <a:solidFill>
                  <a:srgbClr val="0070C0"/>
                </a:solidFill>
              </a:rPr>
              <a:t>– это тип данных (в узком смысле), которые будут занесены в ячейку, однако это понятие включает в себя также форматирование содержимого ячейки (шрифт, цвет, выравнивание и т.д.). </a:t>
            </a:r>
          </a:p>
          <a:p>
            <a:r>
              <a:rPr lang="ru-RU" sz="2200" dirty="0">
                <a:solidFill>
                  <a:srgbClr val="0070C0"/>
                </a:solidFill>
              </a:rPr>
              <a:t>Можно выделить следующие форматы, соответствующие типам данных:</a:t>
            </a:r>
          </a:p>
          <a:p>
            <a:pPr lvl="0">
              <a:buFont typeface="Wingdings" pitchFamily="2" charset="2"/>
              <a:buChar char="ü"/>
            </a:pPr>
            <a:r>
              <a:rPr lang="ru-RU" sz="2200" dirty="0">
                <a:solidFill>
                  <a:srgbClr val="0070C0"/>
                </a:solidFill>
              </a:rPr>
              <a:t>Текстовый (числа в текстовом формате набираются с апострофом).</a:t>
            </a:r>
          </a:p>
          <a:p>
            <a:pPr lvl="0">
              <a:buFont typeface="Wingdings" pitchFamily="2" charset="2"/>
              <a:buChar char="ü"/>
            </a:pPr>
            <a:r>
              <a:rPr lang="ru-RU" sz="2200" dirty="0">
                <a:solidFill>
                  <a:srgbClr val="0070C0"/>
                </a:solidFill>
              </a:rPr>
              <a:t>Числовой (целые, вещественные с учетом десятичных знаков после запятой).</a:t>
            </a:r>
          </a:p>
          <a:p>
            <a:pPr lvl="0">
              <a:buFont typeface="Wingdings" pitchFamily="2" charset="2"/>
              <a:buChar char="ü"/>
            </a:pPr>
            <a:r>
              <a:rPr lang="ru-RU" sz="2200" dirty="0">
                <a:solidFill>
                  <a:srgbClr val="0070C0"/>
                </a:solidFill>
              </a:rPr>
              <a:t>Дата  (Варианты: ДД-МММ-ГГ,  МММ-ДД-ГГ,  ДД-МММ,  МММ-ГГ).</a:t>
            </a:r>
          </a:p>
          <a:p>
            <a:pPr lvl="0">
              <a:buFont typeface="Wingdings" pitchFamily="2" charset="2"/>
              <a:buChar char="ü"/>
            </a:pPr>
            <a:r>
              <a:rPr lang="ru-RU" sz="2200" dirty="0">
                <a:solidFill>
                  <a:srgbClr val="0070C0"/>
                </a:solidFill>
              </a:rPr>
              <a:t>Время (Ч:ММ - 9:45).</a:t>
            </a:r>
          </a:p>
          <a:p>
            <a:pPr lvl="0">
              <a:buFont typeface="Wingdings" pitchFamily="2" charset="2"/>
              <a:buChar char="ü"/>
            </a:pPr>
            <a:r>
              <a:rPr lang="ru-RU" sz="2200" dirty="0">
                <a:solidFill>
                  <a:srgbClr val="0070C0"/>
                </a:solidFill>
              </a:rPr>
              <a:t>Финансовый и денежный и  др.</a:t>
            </a:r>
          </a:p>
        </p:txBody>
      </p:sp>
      <p:sp>
        <p:nvSpPr>
          <p:cNvPr id="5" name="AutoShape 2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129713" y="6237288"/>
            <a:ext cx="431800" cy="360362"/>
          </a:xfrm>
          <a:prstGeom prst="actionButtonHome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200">
              <a:latin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595282" y="188913"/>
            <a:ext cx="8786874" cy="525443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800" b="1" dirty="0"/>
              <a:t>Электронная таблица </a:t>
            </a:r>
            <a:r>
              <a:rPr lang="en-US" sz="2800" b="1" dirty="0"/>
              <a:t>MS Excel</a:t>
            </a:r>
            <a:r>
              <a:rPr lang="ru-RU" sz="2800" b="1" dirty="0"/>
              <a:t>. Формулы.</a:t>
            </a:r>
            <a:endParaRPr lang="ru-RU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AutoShape 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9201150" y="6308725"/>
            <a:ext cx="431800" cy="360363"/>
          </a:xfrm>
          <a:prstGeom prst="actionButtonForwardNex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309530" y="714357"/>
            <a:ext cx="9286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Формула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– это выражение, состоящее из операндов и арифметических (логических) операций. В качестве операндов могут использоваться: адреса ячеек, имена ячеек, константы и функции. 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Формула всегда начинается со знака =.</a:t>
            </a: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Пример формулы: =А5/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8*12+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sin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10)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ru-RU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Функция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– это запрограммированная формула, позволяющая производить часто встречающиеся вычисления. </a:t>
            </a: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Например, суммирование ячеек в диапазоне А1:А4 может быть записано следующим образом:     </a:t>
            </a:r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=СУММ(А1:А4).</a:t>
            </a:r>
          </a:p>
          <a:p>
            <a:endParaRPr lang="ru-RU" sz="2400" b="1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sz="2400" b="1" i="1" dirty="0">
                <a:solidFill>
                  <a:schemeClr val="accent1">
                    <a:lumMod val="75000"/>
                  </a:schemeClr>
                </a:solidFill>
              </a:rPr>
              <a:t>Диапазон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– это область данных, расположенная в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строке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столбце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 или </a:t>
            </a:r>
            <a:r>
              <a:rPr lang="ru-RU" sz="2400" i="1" dirty="0">
                <a:solidFill>
                  <a:schemeClr val="accent1">
                    <a:lumMod val="75000"/>
                  </a:schemeClr>
                </a:solidFill>
              </a:rPr>
              <a:t>прямоугольнике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ru-RU" sz="2400" dirty="0">
                <a:solidFill>
                  <a:srgbClr val="0070C0"/>
                </a:solidFill>
              </a:rPr>
              <a:t>Это может быть строка (А1:Е1), столбец (А1:А20), прямоугольная область (А2 :С15).</a:t>
            </a: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3498</TotalTime>
  <Words>2360</Words>
  <Application>Microsoft Office PowerPoint</Application>
  <PresentationFormat>Лист A4 (210x297 мм)</PresentationFormat>
  <Paragraphs>232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Georgia</vt:lpstr>
      <vt:lpstr>Times New Roman</vt:lpstr>
      <vt:lpstr>Wingdings</vt:lpstr>
      <vt:lpstr>Wingdings 2</vt:lpstr>
      <vt:lpstr>Официальная</vt:lpstr>
      <vt:lpstr>Дисциплина «Информатика»  Лекция 8</vt:lpstr>
      <vt:lpstr>Цель лекции</vt:lpstr>
      <vt:lpstr>План лекции</vt:lpstr>
      <vt:lpstr>Введение в ЭТ</vt:lpstr>
      <vt:lpstr>Введение в ЭТ</vt:lpstr>
      <vt:lpstr>Электронная таблица MS Excel. Структура.</vt:lpstr>
      <vt:lpstr>Электронная таблица MS Excel. Структура.</vt:lpstr>
      <vt:lpstr>Электронная таблица MS Excel. Данные.</vt:lpstr>
      <vt:lpstr>Электронная таблица MS Excel. Формулы.</vt:lpstr>
      <vt:lpstr>Электронная таблица MS Excel. Формулы.</vt:lpstr>
      <vt:lpstr>Электронная таблица MS Excel. Формулы.</vt:lpstr>
      <vt:lpstr>Электронная таблица MS Excel. Формулы.</vt:lpstr>
      <vt:lpstr>Электронная таблица MS Excel. Списки.</vt:lpstr>
      <vt:lpstr>Электронная таблица MS Excel. Списки.</vt:lpstr>
      <vt:lpstr>Электронная таблица MS Excel. Диаграммы.</vt:lpstr>
      <vt:lpstr>Электронная таблица MS Excel. Анализ данных.</vt:lpstr>
      <vt:lpstr>Электронная таблица MS Excel. Функции.</vt:lpstr>
      <vt:lpstr>Электронная таблица MS Excel</vt:lpstr>
      <vt:lpstr>Электронная таблица MS Excel</vt:lpstr>
      <vt:lpstr>Электронная таблица MS Excel. Диспетчер сценариев.</vt:lpstr>
      <vt:lpstr>Электронная таблица MS Excel. Подбор параметра.</vt:lpstr>
      <vt:lpstr>Электронная таблица MS Excel. Поиск решения.</vt:lpstr>
      <vt:lpstr>Электронная таблица MS Excel. Поиск решения.</vt:lpstr>
      <vt:lpstr>Электронная таблица MS Excel. Поиск решения.</vt:lpstr>
      <vt:lpstr>Список источников</vt:lpstr>
    </vt:vector>
  </TitlesOfParts>
  <Company>RFRTA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Praskovea Luzhetskaya</cp:lastModifiedBy>
  <cp:revision>231</cp:revision>
  <cp:lastPrinted>2006-09-18T11:46:39Z</cp:lastPrinted>
  <dcterms:created xsi:type="dcterms:W3CDTF">2002-09-15T08:06:25Z</dcterms:created>
  <dcterms:modified xsi:type="dcterms:W3CDTF">2024-02-13T20:53:28Z</dcterms:modified>
</cp:coreProperties>
</file>