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1"/>
  </p:sldMasterIdLst>
  <p:notesMasterIdLst>
    <p:notesMasterId r:id="rId29"/>
  </p:notesMasterIdLst>
  <p:sldIdLst>
    <p:sldId id="266" r:id="rId2"/>
    <p:sldId id="257" r:id="rId3"/>
    <p:sldId id="270" r:id="rId4"/>
    <p:sldId id="291" r:id="rId5"/>
    <p:sldId id="283" r:id="rId6"/>
    <p:sldId id="292" r:id="rId7"/>
    <p:sldId id="293" r:id="rId8"/>
    <p:sldId id="271" r:id="rId9"/>
    <p:sldId id="269" r:id="rId10"/>
    <p:sldId id="273" r:id="rId11"/>
    <p:sldId id="284" r:id="rId12"/>
    <p:sldId id="272" r:id="rId13"/>
    <p:sldId id="274" r:id="rId14"/>
    <p:sldId id="285" r:id="rId15"/>
    <p:sldId id="287" r:id="rId16"/>
    <p:sldId id="275" r:id="rId17"/>
    <p:sldId id="288" r:id="rId18"/>
    <p:sldId id="294" r:id="rId19"/>
    <p:sldId id="295" r:id="rId20"/>
    <p:sldId id="296" r:id="rId21"/>
    <p:sldId id="297" r:id="rId22"/>
    <p:sldId id="286" r:id="rId23"/>
    <p:sldId id="289" r:id="rId24"/>
    <p:sldId id="299" r:id="rId25"/>
    <p:sldId id="298" r:id="rId26"/>
    <p:sldId id="290" r:id="rId27"/>
    <p:sldId id="300" r:id="rId28"/>
  </p:sldIdLst>
  <p:sldSz cx="9906000" cy="6858000" type="A4"/>
  <p:notesSz cx="6858000" cy="954405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Rg st="1" end="27"/>
    <p:penClr>
      <a:srgbClr val="FF0000"/>
    </p:penClr>
  </p:showPr>
  <p:clrMru>
    <a:srgbClr val="0033CC"/>
    <a:srgbClr val="CCFF99"/>
    <a:srgbClr val="CCECFF"/>
    <a:srgbClr val="FEECF9"/>
    <a:srgbClr val="000066"/>
    <a:srgbClr val="669900"/>
    <a:srgbClr val="996633"/>
    <a:srgbClr val="CC0066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126" autoAdjust="0"/>
    <p:restoredTop sz="94454" autoAdjust="0"/>
  </p:normalViewPr>
  <p:slideViewPr>
    <p:cSldViewPr>
      <p:cViewPr>
        <p:scale>
          <a:sx n="100" d="100"/>
          <a:sy n="100" d="100"/>
        </p:scale>
        <p:origin x="-936" y="-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77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77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05A24-0792-42F9-A6A8-5FB554E64E6E}" type="datetimeFigureOut">
              <a:rPr lang="ru-RU" smtClean="0"/>
              <a:pPr/>
              <a:t>10.11.2016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46138" y="715963"/>
            <a:ext cx="5165725" cy="3578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533900"/>
            <a:ext cx="5486400" cy="4294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064625"/>
            <a:ext cx="2971800" cy="477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064625"/>
            <a:ext cx="2971800" cy="477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7CC71-831A-4FE9-9CCF-9BB7230D3A3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7CC71-831A-4FE9-9CCF-9BB7230D3A39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30200" y="329185"/>
            <a:ext cx="9243060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53480" y="434162"/>
            <a:ext cx="8999043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82574" y="1820206"/>
            <a:ext cx="84201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82574" y="3685032"/>
            <a:ext cx="84201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2F2EE2-FBDB-44E4-AD3E-053DFF699CFB}" type="datetimeFigureOut">
              <a:rPr lang="ru-RU" smtClean="0"/>
              <a:pPr/>
              <a:t>10.11.2016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71B7FB-98FB-42A1-A30F-30E7A95250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830" y="4983480"/>
            <a:ext cx="886587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44830" y="530352"/>
            <a:ext cx="886587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9EB333-9752-4F86-9CB0-C783FA6F9A7E}" type="datetimeFigureOut">
              <a:rPr lang="ru-RU" smtClean="0"/>
              <a:pPr/>
              <a:t>10.11.2016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AE2F96-A19A-4BF8-B727-D269ADC17B4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533405"/>
            <a:ext cx="21463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77850" y="533403"/>
            <a:ext cx="64389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3179F5-9149-48A1-A928-BFB21BC19E09}" type="datetimeFigureOut">
              <a:rPr lang="ru-RU" smtClean="0"/>
              <a:pPr/>
              <a:t>10.11.2016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B911C3-92B6-40CC-93B6-B5D22F1C771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830" y="4983480"/>
            <a:ext cx="886587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44830" y="530352"/>
            <a:ext cx="886587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1D0FD3-4C5D-400C-949A-177E3DD0F94D}" type="datetimeFigureOut">
              <a:rPr lang="ru-RU" smtClean="0"/>
              <a:pPr/>
              <a:t>10.11.2016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2DA88F-469C-478E-919C-A25FB839FA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30200" y="329185"/>
            <a:ext cx="9243060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53480" y="434163"/>
            <a:ext cx="8999043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7373" y="4928616"/>
            <a:ext cx="886587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7373" y="5624484"/>
            <a:ext cx="886587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149BEC-C8B9-47A9-A844-569A5DEB8E10}" type="datetimeFigureOut">
              <a:rPr lang="ru-RU" smtClean="0"/>
              <a:pPr/>
              <a:t>10.11.2016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FA4A3B-74B3-4E5D-8C29-382985A39F1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57215" y="530352"/>
            <a:ext cx="425958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51640" y="530352"/>
            <a:ext cx="425958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43EFEC-C6BD-4232-8128-B01A8B751806}" type="datetimeFigureOut">
              <a:rPr lang="ru-RU" smtClean="0"/>
              <a:pPr/>
              <a:t>10.11.2016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49A5E4-D859-4A04-96E9-9B5590F6F77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830" y="4983480"/>
            <a:ext cx="886587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7826" y="579438"/>
            <a:ext cx="425958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5039850" y="579438"/>
            <a:ext cx="425958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57826" y="1447800"/>
            <a:ext cx="425958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9850" y="1447800"/>
            <a:ext cx="425958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30EA85-3126-4FD0-B9B7-1AF97CCC2F2F}" type="datetimeFigureOut">
              <a:rPr lang="ru-RU" smtClean="0"/>
              <a:pPr/>
              <a:t>10.11.2016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385386-D354-4AF8-A406-DEB02F085A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AAC2C7-BDD3-49F6-A525-7A33435C7F1D}" type="datetimeFigureOut">
              <a:rPr lang="ru-RU" smtClean="0"/>
              <a:pPr/>
              <a:t>10.11.2016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78BE0A-2524-41F9-A8B7-06FB326247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30200" y="329185"/>
            <a:ext cx="9243060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B7C5DD-BA63-43FA-82B4-EDF96E6A5C7D}" type="datetimeFigureOut">
              <a:rPr lang="ru-RU" smtClean="0"/>
              <a:pPr/>
              <a:t>10.11.2016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889A9A-632F-4A8C-A8FE-29C40953BEE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00349" y="533400"/>
            <a:ext cx="321945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00418" y="1447802"/>
            <a:ext cx="321945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824820" y="930144"/>
            <a:ext cx="5011672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0FE590-5B94-41B0-A734-28E4D6B8EADA}" type="datetimeFigureOut">
              <a:rPr lang="ru-RU" smtClean="0"/>
              <a:pPr/>
              <a:t>10.11.2016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8612D8-0FB5-4EBC-9DF8-1D30E5DF313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30200" y="329185"/>
            <a:ext cx="9243060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934201" y="434162"/>
            <a:ext cx="2518322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5012056"/>
            <a:ext cx="89154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7001271" y="533400"/>
            <a:ext cx="242697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31B55B-7D9B-4DD6-B9FE-C9ADE54643FE}" type="datetimeFigureOut">
              <a:rPr lang="ru-RU" smtClean="0"/>
              <a:pPr/>
              <a:t>10.11.2016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7D86E8-E62E-481C-88AA-914DC2465B4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6603" y="435768"/>
            <a:ext cx="6419088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30200" y="329185"/>
            <a:ext cx="9243060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53480" y="434162"/>
            <a:ext cx="8999043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44830" y="4985590"/>
            <a:ext cx="886587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44830" y="530352"/>
            <a:ext cx="886587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4091022" y="6111876"/>
            <a:ext cx="24765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CC433F6-8B6D-4571-AF1D-3DFD61774746}" type="datetimeFigureOut">
              <a:rPr lang="ru-RU" smtClean="0"/>
              <a:pPr/>
              <a:t>10.11.2016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567522" y="6111876"/>
            <a:ext cx="24765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9044022" y="6111876"/>
            <a:ext cx="4953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1B37AE1-1753-4C29-8967-83D5738E489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 advClick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906000" cy="6492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2000" b="1" dirty="0">
                <a:solidFill>
                  <a:srgbClr val="C00000"/>
                </a:solidFill>
                <a:latin typeface="Times New Roman" pitchFamily="18" charset="0"/>
              </a:rPr>
              <a:t>Кафедра </a:t>
            </a:r>
            <a:r>
              <a:rPr lang="ru-RU" sz="2000" b="1" dirty="0" smtClean="0">
                <a:solidFill>
                  <a:srgbClr val="C00000"/>
                </a:solidFill>
                <a:latin typeface="Times New Roman" pitchFamily="18" charset="0"/>
              </a:rPr>
              <a:t>информатики и информационных </a:t>
            </a:r>
            <a:r>
              <a:rPr lang="ru-RU" sz="2000" b="1" dirty="0">
                <a:solidFill>
                  <a:srgbClr val="C00000"/>
                </a:solidFill>
                <a:latin typeface="Times New Roman" pitchFamily="18" charset="0"/>
              </a:rPr>
              <a:t>таможенных </a:t>
            </a:r>
            <a:r>
              <a:rPr lang="ru-RU" sz="2000" b="1" dirty="0" smtClean="0">
                <a:solidFill>
                  <a:srgbClr val="C00000"/>
                </a:solidFill>
                <a:latin typeface="Times New Roman" pitchFamily="18" charset="0"/>
              </a:rPr>
              <a:t>технологий</a:t>
            </a:r>
            <a:endParaRPr lang="ru-RU" sz="2000" b="1" dirty="0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808787" y="6137275"/>
            <a:ext cx="3097213" cy="7207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lin ang="2700000" scaled="1"/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solidFill>
                  <a:srgbClr val="660033"/>
                </a:solidFill>
                <a:latin typeface="Times New Roman" pitchFamily="18" charset="0"/>
              </a:rPr>
              <a:t>Кудрявцева Лариса Борисовна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643050"/>
            <a:ext cx="9906000" cy="207170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800" b="1" dirty="0">
                <a:solidFill>
                  <a:schemeClr val="tx1"/>
                </a:solidFill>
              </a:rPr>
              <a:t>Дисциплина </a:t>
            </a:r>
            <a:r>
              <a:rPr lang="ru-RU" sz="3800" b="1" dirty="0">
                <a:solidFill>
                  <a:srgbClr val="C00000"/>
                </a:solidFill>
              </a:rPr>
              <a:t>«Информатика»</a:t>
            </a:r>
            <a:br>
              <a:rPr lang="ru-RU" sz="3800" b="1" dirty="0">
                <a:solidFill>
                  <a:srgbClr val="C00000"/>
                </a:solidFill>
              </a:rPr>
            </a:br>
            <a:r>
              <a:rPr lang="ru-RU" sz="2100" b="1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ru-RU" sz="21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ru-RU" sz="2100" b="1" dirty="0">
                <a:solidFill>
                  <a:schemeClr val="tx1"/>
                </a:solidFill>
              </a:rPr>
              <a:t>Лекция </a:t>
            </a:r>
            <a:r>
              <a:rPr lang="ru-RU" sz="2100" b="1" dirty="0" smtClean="0">
                <a:solidFill>
                  <a:schemeClr val="tx1"/>
                </a:solidFill>
              </a:rPr>
              <a:t>14</a:t>
            </a:r>
            <a:br>
              <a:rPr lang="ru-RU" sz="2100" b="1" dirty="0" smtClean="0">
                <a:solidFill>
                  <a:schemeClr val="tx1"/>
                </a:solidFill>
              </a:rPr>
            </a:br>
            <a:r>
              <a:rPr lang="ru-RU" sz="2100" b="1" dirty="0" smtClean="0">
                <a:solidFill>
                  <a:schemeClr val="tx1"/>
                </a:solidFill>
              </a:rPr>
              <a:t/>
            </a:r>
            <a:br>
              <a:rPr lang="ru-RU" sz="2100" b="1" dirty="0" smtClean="0">
                <a:solidFill>
                  <a:schemeClr val="tx1"/>
                </a:solidFill>
              </a:rPr>
            </a:br>
            <a:r>
              <a:rPr lang="ru-RU" sz="2100" b="1" dirty="0" smtClean="0">
                <a:solidFill>
                  <a:schemeClr val="tx1"/>
                </a:solidFill>
              </a:rPr>
              <a:t>Тема</a:t>
            </a:r>
            <a:r>
              <a:rPr lang="en-US" sz="2100" b="1" dirty="0" smtClean="0">
                <a:solidFill>
                  <a:schemeClr val="tx1"/>
                </a:solidFill>
              </a:rPr>
              <a:t>:</a:t>
            </a:r>
            <a:r>
              <a:rPr lang="ru-RU" sz="2100" b="1" dirty="0" smtClean="0">
                <a:solidFill>
                  <a:schemeClr val="tx1"/>
                </a:solidFill>
              </a:rPr>
              <a:t/>
            </a:r>
            <a:br>
              <a:rPr lang="ru-RU" sz="2100" b="1" dirty="0" smtClean="0">
                <a:solidFill>
                  <a:schemeClr val="tx1"/>
                </a:solidFill>
              </a:rPr>
            </a:br>
            <a:r>
              <a:rPr lang="ru-RU" sz="2100" dirty="0" smtClean="0">
                <a:solidFill>
                  <a:srgbClr val="0033CC"/>
                </a:solidFill>
              </a:rPr>
              <a:t> </a:t>
            </a:r>
            <a:r>
              <a:rPr lang="ru-RU" sz="2100" dirty="0" smtClean="0">
                <a:solidFill>
                  <a:srgbClr val="0033CC"/>
                </a:solidFill>
              </a:rPr>
              <a:t>ОСНОВЫ ПРОГРАММИРОВАНИЯ </a:t>
            </a:r>
            <a:r>
              <a:rPr lang="ru-RU" sz="2100" dirty="0" smtClean="0">
                <a:solidFill>
                  <a:srgbClr val="0033CC"/>
                </a:solidFill>
              </a:rPr>
              <a:t>НА </a:t>
            </a:r>
            <a:r>
              <a:rPr lang="en-US" sz="2400" dirty="0" smtClean="0">
                <a:solidFill>
                  <a:srgbClr val="0033CC"/>
                </a:solidFill>
              </a:rPr>
              <a:t>VBA</a:t>
            </a:r>
            <a:endParaRPr lang="ru-RU" sz="2100" dirty="0">
              <a:solidFill>
                <a:schemeClr val="tx1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38125" y="4500563"/>
            <a:ext cx="5113338" cy="2031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 dirty="0"/>
              <a:t>Раздел 5. </a:t>
            </a:r>
            <a:r>
              <a:rPr lang="ru-RU" dirty="0"/>
              <a:t>Алгоритмические средства информатики </a:t>
            </a:r>
          </a:p>
          <a:p>
            <a:r>
              <a:rPr lang="ru-RU" b="1" dirty="0" smtClean="0"/>
              <a:t>Тема 5.2 </a:t>
            </a:r>
            <a:r>
              <a:rPr lang="ru-RU" dirty="0" smtClean="0"/>
              <a:t>Общие сведения о языке программирования высокого уровня </a:t>
            </a:r>
            <a:r>
              <a:rPr lang="en-US" dirty="0" smtClean="0"/>
              <a:t>VBA</a:t>
            </a:r>
            <a:r>
              <a:rPr lang="ru-RU" dirty="0" smtClean="0"/>
              <a:t>. </a:t>
            </a:r>
            <a:r>
              <a:rPr lang="ru-RU" b="1" dirty="0" smtClean="0"/>
              <a:t>Специальность</a:t>
            </a:r>
            <a:r>
              <a:rPr lang="ru-RU" b="1" dirty="0"/>
              <a:t>:</a:t>
            </a:r>
            <a:r>
              <a:rPr lang="ru-RU" dirty="0"/>
              <a:t> </a:t>
            </a:r>
          </a:p>
          <a:p>
            <a:r>
              <a:rPr lang="ru-RU" dirty="0"/>
              <a:t>38.05.02  «Таможенное дело»</a:t>
            </a:r>
          </a:p>
          <a:p>
            <a:r>
              <a:rPr lang="ru-RU" b="1" dirty="0"/>
              <a:t>Квалификация</a:t>
            </a:r>
            <a:r>
              <a:rPr lang="ru-RU" dirty="0"/>
              <a:t> выпускника «Специалист»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/>
      <p:bldP spid="1536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906000" cy="481034"/>
          </a:xfrm>
        </p:spPr>
        <p:txBody>
          <a:bodyPr>
            <a:normAutofit/>
          </a:bodyPr>
          <a:lstStyle/>
          <a:p>
            <a:pPr algn="ctr"/>
            <a:r>
              <a:rPr lang="ru-RU" sz="2000" dirty="0" smtClean="0">
                <a:solidFill>
                  <a:srgbClr val="C00000"/>
                </a:solidFill>
                <a:effectLst/>
              </a:rPr>
              <a:t>Язык программирования </a:t>
            </a:r>
            <a:r>
              <a:rPr lang="en-US" sz="2000" dirty="0" smtClean="0">
                <a:solidFill>
                  <a:srgbClr val="C00000"/>
                </a:solidFill>
                <a:effectLst/>
              </a:rPr>
              <a:t>VBA</a:t>
            </a:r>
            <a:r>
              <a:rPr lang="ru-RU" sz="2000" dirty="0" smtClean="0">
                <a:solidFill>
                  <a:srgbClr val="C00000"/>
                </a:solidFill>
                <a:effectLst/>
              </a:rPr>
              <a:t>. Типы данных.</a:t>
            </a:r>
            <a:endParaRPr lang="ru-RU" sz="2000" dirty="0">
              <a:solidFill>
                <a:srgbClr val="C00000"/>
              </a:solidFill>
              <a:effectLst/>
            </a:endParaRPr>
          </a:p>
        </p:txBody>
      </p:sp>
      <p:sp>
        <p:nvSpPr>
          <p:cNvPr id="51229" name="Text Box 29"/>
          <p:cNvSpPr txBox="1">
            <a:spLocks noChangeArrowheads="1"/>
          </p:cNvSpPr>
          <p:nvPr/>
        </p:nvSpPr>
        <p:spPr bwMode="auto">
          <a:xfrm>
            <a:off x="0" y="571480"/>
            <a:ext cx="9906000" cy="61709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28600" indent="-228600" algn="ctr">
              <a:spcBef>
                <a:spcPts val="600"/>
              </a:spcBef>
            </a:pPr>
            <a:r>
              <a:rPr lang="ru-RU" sz="2000" dirty="0" smtClean="0"/>
              <a:t>Для сохранения любых текстовых данных в языке </a:t>
            </a:r>
            <a:r>
              <a:rPr lang="en-US" sz="2000" dirty="0" smtClean="0"/>
              <a:t>VBA</a:t>
            </a:r>
            <a:r>
              <a:rPr lang="ru-RU" sz="2000" dirty="0" smtClean="0"/>
              <a:t> используется тип данных </a:t>
            </a:r>
            <a:r>
              <a:rPr lang="en-US" sz="2000" b="1" dirty="0" smtClean="0">
                <a:solidFill>
                  <a:srgbClr val="0033CC"/>
                </a:solidFill>
              </a:rPr>
              <a:t>String</a:t>
            </a:r>
            <a:r>
              <a:rPr lang="ru-RU" sz="2000" dirty="0" smtClean="0">
                <a:solidFill>
                  <a:srgbClr val="0033CC"/>
                </a:solidFill>
              </a:rPr>
              <a:t>. </a:t>
            </a:r>
          </a:p>
          <a:p>
            <a:pPr marL="228600" indent="-228600" algn="ctr">
              <a:spcBef>
                <a:spcPts val="600"/>
              </a:spcBef>
            </a:pPr>
            <a:r>
              <a:rPr lang="ru-RU" sz="2000" dirty="0" smtClean="0"/>
              <a:t>Такие текстовые данные, которые сохраняются в программе </a:t>
            </a:r>
            <a:r>
              <a:rPr lang="en-US" sz="2000" dirty="0" smtClean="0"/>
              <a:t>VBA</a:t>
            </a:r>
            <a:r>
              <a:rPr lang="ru-RU" sz="2000" dirty="0" smtClean="0"/>
              <a:t>, </a:t>
            </a:r>
            <a:r>
              <a:rPr lang="ru-RU" sz="2000" b="1" dirty="0" smtClean="0">
                <a:solidFill>
                  <a:srgbClr val="0033CC"/>
                </a:solidFill>
              </a:rPr>
              <a:t>принято называть строками,</a:t>
            </a:r>
            <a:r>
              <a:rPr lang="ru-RU" sz="2000" dirty="0" smtClean="0"/>
              <a:t> потому что текстовые данные обычно рассматриваются как строки символов различной длины. </a:t>
            </a:r>
          </a:p>
          <a:p>
            <a:pPr marL="228600" indent="-228600" algn="ctr">
              <a:spcBef>
                <a:spcPts val="600"/>
              </a:spcBef>
            </a:pPr>
            <a:endParaRPr lang="ru-RU" sz="2000" dirty="0" smtClean="0"/>
          </a:p>
          <a:p>
            <a:pPr marL="228600" indent="-228600" algn="ctr">
              <a:spcBef>
                <a:spcPts val="600"/>
              </a:spcBef>
            </a:pPr>
            <a:r>
              <a:rPr lang="ru-RU" sz="2000" dirty="0" smtClean="0"/>
              <a:t>Это могут быть строки переменной длины, в которых могут храниться последовательности символов неограниченной длины, или строки фиксированной длины (не боле 65 400 символов). </a:t>
            </a:r>
          </a:p>
          <a:p>
            <a:pPr marL="228600" indent="-228600" algn="ctr">
              <a:spcBef>
                <a:spcPts val="600"/>
              </a:spcBef>
            </a:pPr>
            <a:endParaRPr lang="ru-RU" sz="2000" dirty="0" smtClean="0"/>
          </a:p>
          <a:p>
            <a:pPr marL="228600" indent="-228600" algn="ctr">
              <a:spcBef>
                <a:spcPts val="600"/>
              </a:spcBef>
            </a:pPr>
            <a:r>
              <a:rPr lang="ru-RU" sz="2000" dirty="0" smtClean="0"/>
              <a:t>Строковые данные в языке </a:t>
            </a:r>
            <a:r>
              <a:rPr lang="en-US" sz="2000" dirty="0" smtClean="0"/>
              <a:t>VBA</a:t>
            </a:r>
            <a:r>
              <a:rPr lang="ru-RU" sz="2000" dirty="0" smtClean="0"/>
              <a:t> всегда заключаются в кавычки (" "), поэтому очень важно правильно понимать отличие между </a:t>
            </a:r>
            <a:r>
              <a:rPr lang="ru-RU" sz="2000" i="1" dirty="0" smtClean="0"/>
              <a:t>собственно </a:t>
            </a:r>
            <a:r>
              <a:rPr lang="ru-RU" sz="2000" dirty="0" smtClean="0"/>
              <a:t>числом и </a:t>
            </a:r>
            <a:r>
              <a:rPr lang="ru-RU" sz="2000" i="1" dirty="0" smtClean="0"/>
              <a:t>текстовым представлением </a:t>
            </a:r>
            <a:r>
              <a:rPr lang="ru-RU" sz="2000" dirty="0" smtClean="0"/>
              <a:t>числа. </a:t>
            </a:r>
          </a:p>
          <a:p>
            <a:pPr marL="228600" indent="-228600" algn="ctr">
              <a:spcBef>
                <a:spcPts val="600"/>
              </a:spcBef>
            </a:pPr>
            <a:r>
              <a:rPr lang="ru-RU" sz="2000" b="1" i="1" dirty="0" smtClean="0"/>
              <a:t>Например</a:t>
            </a:r>
            <a:r>
              <a:rPr lang="ru-RU" sz="2000" dirty="0" smtClean="0"/>
              <a:t>, исходя из указанного написания, значение </a:t>
            </a:r>
            <a:r>
              <a:rPr lang="ru-RU" sz="2000" b="1" dirty="0" smtClean="0">
                <a:solidFill>
                  <a:srgbClr val="0033CC"/>
                </a:solidFill>
              </a:rPr>
              <a:t>125</a:t>
            </a:r>
            <a:r>
              <a:rPr lang="ru-RU" sz="2000" dirty="0" smtClean="0"/>
              <a:t> — это число, с которым можно выполнять различные математические действия, а </a:t>
            </a:r>
            <a:r>
              <a:rPr lang="ru-RU" sz="2000" b="1" dirty="0" smtClean="0">
                <a:solidFill>
                  <a:srgbClr val="0033CC"/>
                </a:solidFill>
              </a:rPr>
              <a:t>"125" </a:t>
            </a:r>
            <a:r>
              <a:rPr lang="ru-RU" sz="2000" dirty="0" smtClean="0"/>
              <a:t>— текстовое значение, содержащее цифры и не являющееся числом, над которым можно выполнять какие-либо математические операции. </a:t>
            </a:r>
          </a:p>
          <a:p>
            <a:pPr marL="228600" indent="-228600" algn="ctr">
              <a:spcBef>
                <a:spcPts val="600"/>
              </a:spcBef>
            </a:pPr>
            <a:r>
              <a:rPr lang="en-US" sz="2000" b="1" i="1" dirty="0" smtClean="0"/>
              <a:t>s</a:t>
            </a:r>
            <a:r>
              <a:rPr lang="ru-RU" sz="2000" b="1" i="1" dirty="0" smtClean="0"/>
              <a:t> = «Это строка длиной 29 символов»</a:t>
            </a:r>
            <a:endParaRPr lang="ru-RU" sz="2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906000" cy="577850"/>
          </a:xfrm>
        </p:spPr>
        <p:txBody>
          <a:bodyPr>
            <a:normAutofit/>
          </a:bodyPr>
          <a:lstStyle/>
          <a:p>
            <a:pPr algn="ctr"/>
            <a:r>
              <a:rPr lang="ru-RU" sz="2000" dirty="0" smtClean="0">
                <a:solidFill>
                  <a:srgbClr val="C00000"/>
                </a:solidFill>
                <a:effectLst/>
              </a:rPr>
              <a:t>Язык программирования </a:t>
            </a:r>
            <a:r>
              <a:rPr lang="en-US" sz="2000" dirty="0" smtClean="0">
                <a:solidFill>
                  <a:srgbClr val="C00000"/>
                </a:solidFill>
                <a:effectLst/>
              </a:rPr>
              <a:t>VBA</a:t>
            </a:r>
            <a:r>
              <a:rPr lang="ru-RU" sz="2000" dirty="0" smtClean="0">
                <a:solidFill>
                  <a:srgbClr val="C00000"/>
                </a:solidFill>
                <a:effectLst/>
              </a:rPr>
              <a:t>. Типы данных.</a:t>
            </a:r>
            <a:endParaRPr lang="ru-RU" sz="2000" dirty="0">
              <a:solidFill>
                <a:srgbClr val="C00000"/>
              </a:solidFill>
              <a:effectLst/>
            </a:endParaRPr>
          </a:p>
        </p:txBody>
      </p:sp>
      <p:sp>
        <p:nvSpPr>
          <p:cNvPr id="62484" name="Text Box 20"/>
          <p:cNvSpPr txBox="1">
            <a:spLocks noChangeArrowheads="1"/>
          </p:cNvSpPr>
          <p:nvPr/>
        </p:nvSpPr>
        <p:spPr bwMode="auto">
          <a:xfrm>
            <a:off x="0" y="714356"/>
            <a:ext cx="9906000" cy="62478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sz="2000" dirty="0" smtClean="0"/>
              <a:t>Тип данных </a:t>
            </a:r>
            <a:r>
              <a:rPr lang="en-US" sz="2000" b="1" i="1" dirty="0" smtClean="0">
                <a:solidFill>
                  <a:srgbClr val="0033CC"/>
                </a:solidFill>
              </a:rPr>
              <a:t>Variant</a:t>
            </a:r>
            <a:r>
              <a:rPr lang="ru-RU" sz="2000" dirty="0" smtClean="0">
                <a:solidFill>
                  <a:srgbClr val="0033CC"/>
                </a:solidFill>
              </a:rPr>
              <a:t> </a:t>
            </a:r>
            <a:r>
              <a:rPr lang="ru-RU" sz="2000" dirty="0" smtClean="0"/>
              <a:t>— это такой тип данных, который может сохранять в себе данные любых типов из числа допустимых в языке </a:t>
            </a:r>
            <a:r>
              <a:rPr lang="en-US" sz="2000" dirty="0" smtClean="0"/>
              <a:t>VBA</a:t>
            </a:r>
            <a:r>
              <a:rPr lang="ru-RU" sz="2000" dirty="0" smtClean="0"/>
              <a:t>. </a:t>
            </a:r>
          </a:p>
          <a:p>
            <a:pPr algn="ctr"/>
            <a:endParaRPr lang="ru-RU" sz="2000" dirty="0" smtClean="0"/>
          </a:p>
          <a:p>
            <a:pPr algn="ctr"/>
            <a:r>
              <a:rPr lang="ru-RU" sz="2000" dirty="0" smtClean="0"/>
              <a:t>В переменной типа </a:t>
            </a:r>
            <a:r>
              <a:rPr lang="en-US" sz="2000" b="1" i="1" dirty="0" smtClean="0">
                <a:solidFill>
                  <a:srgbClr val="0033CC"/>
                </a:solidFill>
              </a:rPr>
              <a:t>Variant</a:t>
            </a:r>
            <a:r>
              <a:rPr lang="ru-RU" sz="2000" dirty="0" smtClean="0"/>
              <a:t> может быть заключен текст, числовые значения, даты и т.д. </a:t>
            </a:r>
          </a:p>
          <a:p>
            <a:pPr algn="ctr"/>
            <a:r>
              <a:rPr lang="ru-RU" sz="2000" dirty="0" smtClean="0"/>
              <a:t>В языке </a:t>
            </a:r>
            <a:r>
              <a:rPr lang="en-US" sz="2000" dirty="0" smtClean="0"/>
              <a:t>VBA</a:t>
            </a:r>
            <a:r>
              <a:rPr lang="ru-RU" sz="2000" dirty="0" smtClean="0"/>
              <a:t> тип данных </a:t>
            </a:r>
            <a:r>
              <a:rPr lang="en-US" sz="2000" b="1" i="1" dirty="0" smtClean="0">
                <a:solidFill>
                  <a:srgbClr val="0033CC"/>
                </a:solidFill>
              </a:rPr>
              <a:t>Variant</a:t>
            </a:r>
            <a:r>
              <a:rPr lang="ru-RU" sz="2000" dirty="0" smtClean="0">
                <a:solidFill>
                  <a:srgbClr val="0033CC"/>
                </a:solidFill>
              </a:rPr>
              <a:t> </a:t>
            </a:r>
            <a:r>
              <a:rPr lang="ru-RU" sz="2000" dirty="0" smtClean="0"/>
              <a:t>принят по умолчанию, т.е. если переменная была создана без указания типа, то она автоматически создается с типом </a:t>
            </a:r>
            <a:r>
              <a:rPr lang="en-US" sz="2000" b="1" i="1" dirty="0" smtClean="0">
                <a:solidFill>
                  <a:srgbClr val="0033CC"/>
                </a:solidFill>
              </a:rPr>
              <a:t>Variant</a:t>
            </a:r>
            <a:r>
              <a:rPr lang="ru-RU" sz="2000" b="1" dirty="0" smtClean="0">
                <a:solidFill>
                  <a:srgbClr val="0033CC"/>
                </a:solidFill>
              </a:rPr>
              <a:t>. </a:t>
            </a:r>
          </a:p>
          <a:p>
            <a:pPr algn="ctr"/>
            <a:r>
              <a:rPr lang="ru-RU" sz="2000" dirty="0" smtClean="0">
                <a:solidFill>
                  <a:srgbClr val="FF0000"/>
                </a:solidFill>
              </a:rPr>
              <a:t>Переменные этого типа принимают</a:t>
            </a:r>
            <a:r>
              <a:rPr lang="ru-RU" sz="2000" dirty="0" smtClean="0"/>
              <a:t> характеристики того конкретного типа данных, к которому относятся значения, сохраняемые в них в данный момент.</a:t>
            </a:r>
          </a:p>
          <a:p>
            <a:pPr algn="ctr"/>
            <a:endParaRPr lang="ru-RU" sz="2000" dirty="0" smtClean="0"/>
          </a:p>
          <a:p>
            <a:pPr algn="ctr"/>
            <a:r>
              <a:rPr lang="ru-RU" sz="2000" dirty="0" smtClean="0"/>
              <a:t> Для числовых данных </a:t>
            </a:r>
            <a:r>
              <a:rPr lang="en-US" sz="2000" b="1" i="1" dirty="0" smtClean="0">
                <a:solidFill>
                  <a:srgbClr val="0033CC"/>
                </a:solidFill>
              </a:rPr>
              <a:t>Variant</a:t>
            </a:r>
            <a:r>
              <a:rPr lang="ru-RU" sz="2000" dirty="0" smtClean="0"/>
              <a:t> принимает характеристики числового типа </a:t>
            </a:r>
            <a:r>
              <a:rPr lang="en-US" sz="2000" b="1" i="1" dirty="0" smtClean="0">
                <a:solidFill>
                  <a:srgbClr val="0033CC"/>
                </a:solidFill>
              </a:rPr>
              <a:t>Double</a:t>
            </a:r>
            <a:r>
              <a:rPr lang="ru-RU" sz="2000" dirty="0" smtClean="0"/>
              <a:t>, для строковых данных — характеристики типа </a:t>
            </a:r>
            <a:r>
              <a:rPr lang="en-US" sz="2000" b="1" i="1" dirty="0" smtClean="0">
                <a:solidFill>
                  <a:srgbClr val="0033CC"/>
                </a:solidFill>
              </a:rPr>
              <a:t>String</a:t>
            </a:r>
            <a:r>
              <a:rPr lang="ru-RU" sz="2000" dirty="0" smtClean="0"/>
              <a:t> и т.д. </a:t>
            </a:r>
          </a:p>
          <a:p>
            <a:pPr algn="ctr"/>
            <a:endParaRPr lang="ru-RU" sz="2000" dirty="0" smtClean="0"/>
          </a:p>
          <a:p>
            <a:pPr algn="ctr"/>
            <a:r>
              <a:rPr lang="ru-RU" sz="2000" dirty="0" smtClean="0"/>
              <a:t>Благодаря такой гибкости переменные типа </a:t>
            </a:r>
            <a:r>
              <a:rPr lang="en-US" sz="2000" b="1" i="1" dirty="0" smtClean="0">
                <a:solidFill>
                  <a:srgbClr val="0033CC"/>
                </a:solidFill>
              </a:rPr>
              <a:t>Variant</a:t>
            </a:r>
            <a:r>
              <a:rPr lang="ru-RU" sz="2000" dirty="0" smtClean="0"/>
              <a:t> очень удобны, поскольку </a:t>
            </a:r>
            <a:r>
              <a:rPr lang="ru-RU" sz="2000" dirty="0" smtClean="0">
                <a:solidFill>
                  <a:srgbClr val="FF0000"/>
                </a:solidFill>
              </a:rPr>
              <a:t>избавляют от необходимости использования конкретных типов данных </a:t>
            </a:r>
            <a:r>
              <a:rPr lang="ru-RU" sz="2000" dirty="0" smtClean="0"/>
              <a:t>— достаточно просто всем им назначить тип </a:t>
            </a:r>
            <a:r>
              <a:rPr lang="en-US" sz="2000" b="1" i="1" dirty="0" smtClean="0">
                <a:solidFill>
                  <a:srgbClr val="0033CC"/>
                </a:solidFill>
              </a:rPr>
              <a:t>Variant</a:t>
            </a:r>
            <a:r>
              <a:rPr lang="ru-RU" sz="2000" dirty="0" smtClean="0">
                <a:solidFill>
                  <a:srgbClr val="0033CC"/>
                </a:solidFill>
              </a:rPr>
              <a:t>.</a:t>
            </a:r>
            <a:r>
              <a:rPr lang="ru-RU" sz="2000" dirty="0" smtClean="0"/>
              <a:t> Однако этот тип данных предполагает </a:t>
            </a:r>
            <a:r>
              <a:rPr lang="ru-RU" sz="2000" dirty="0" smtClean="0">
                <a:solidFill>
                  <a:srgbClr val="FF0000"/>
                </a:solidFill>
              </a:rPr>
              <a:t>использование большого объема памяти для хранения информации </a:t>
            </a:r>
            <a:r>
              <a:rPr lang="ru-RU" sz="2000" dirty="0" smtClean="0"/>
              <a:t>и </a:t>
            </a:r>
            <a:r>
              <a:rPr lang="ru-RU" sz="2000" dirty="0" smtClean="0">
                <a:solidFill>
                  <a:srgbClr val="FF0000"/>
                </a:solidFill>
              </a:rPr>
              <a:t>требует значительных затрат времени </a:t>
            </a:r>
            <a:r>
              <a:rPr lang="ru-RU" sz="2000" dirty="0" smtClean="0"/>
              <a:t>при выполнении самых простых математических операций или операций сравнения.</a:t>
            </a:r>
            <a:endParaRPr lang="ru-RU" sz="2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906000" cy="428604"/>
          </a:xfrm>
        </p:spPr>
        <p:txBody>
          <a:bodyPr>
            <a:normAutofit/>
          </a:bodyPr>
          <a:lstStyle/>
          <a:p>
            <a:pPr algn="ctr"/>
            <a:r>
              <a:rPr lang="ru-RU" sz="2000" dirty="0" smtClean="0">
                <a:solidFill>
                  <a:srgbClr val="C00000"/>
                </a:solidFill>
                <a:effectLst/>
              </a:rPr>
              <a:t>Язык программирования </a:t>
            </a:r>
            <a:r>
              <a:rPr lang="en-US" sz="2000" dirty="0" smtClean="0">
                <a:solidFill>
                  <a:srgbClr val="C00000"/>
                </a:solidFill>
                <a:effectLst/>
              </a:rPr>
              <a:t>VBA</a:t>
            </a:r>
            <a:r>
              <a:rPr lang="ru-RU" sz="2000" dirty="0" smtClean="0">
                <a:solidFill>
                  <a:srgbClr val="C00000"/>
                </a:solidFill>
                <a:effectLst/>
              </a:rPr>
              <a:t>. Переменные и массивы.</a:t>
            </a:r>
            <a:endParaRPr lang="ru-RU" sz="2000" dirty="0">
              <a:solidFill>
                <a:srgbClr val="C00000"/>
              </a:solidFill>
              <a:effectLst/>
            </a:endParaRP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776288" y="4724400"/>
            <a:ext cx="84248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0" y="571480"/>
            <a:ext cx="9906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В VBA, как и в других языках программирования высокого уровня, для хранения значений используют </a:t>
            </a:r>
            <a:r>
              <a:rPr lang="ru-RU" sz="2000" b="1" dirty="0" smtClean="0">
                <a:solidFill>
                  <a:srgbClr val="0033CC"/>
                </a:solidFill>
              </a:rPr>
              <a:t>переменные </a:t>
            </a:r>
            <a:r>
              <a:rPr lang="ru-RU" sz="2000" dirty="0" smtClean="0"/>
              <a:t>и </a:t>
            </a:r>
            <a:r>
              <a:rPr lang="ru-RU" sz="2000" b="1" dirty="0" smtClean="0">
                <a:solidFill>
                  <a:srgbClr val="0033CC"/>
                </a:solidFill>
              </a:rPr>
              <a:t>константы. </a:t>
            </a:r>
          </a:p>
          <a:p>
            <a:pPr algn="ctr"/>
            <a:endParaRPr lang="ru-RU" sz="2000" dirty="0" smtClean="0"/>
          </a:p>
          <a:p>
            <a:pPr algn="ctr"/>
            <a:r>
              <a:rPr lang="ru-RU" sz="2000" b="1" i="1" dirty="0" smtClean="0">
                <a:solidFill>
                  <a:srgbClr val="0033CC"/>
                </a:solidFill>
              </a:rPr>
              <a:t>Переменные</a:t>
            </a:r>
            <a:r>
              <a:rPr lang="ru-RU" sz="2000" dirty="0" smtClean="0"/>
              <a:t> – это именованная область внутренней памяти, где хранятся данные указанного типа. Данные могут меняться в процессе выполнения программы. </a:t>
            </a:r>
          </a:p>
          <a:p>
            <a:pPr algn="ctr"/>
            <a:endParaRPr lang="ru-RU" sz="2000" dirty="0" smtClean="0"/>
          </a:p>
          <a:p>
            <a:pPr algn="ctr"/>
            <a:r>
              <a:rPr lang="ru-RU" sz="2000" dirty="0" smtClean="0"/>
              <a:t>Переменные подразделяются на </a:t>
            </a:r>
            <a:r>
              <a:rPr lang="ru-RU" sz="2000" b="1" dirty="0" smtClean="0">
                <a:solidFill>
                  <a:srgbClr val="0033CC"/>
                </a:solidFill>
              </a:rPr>
              <a:t>простые</a:t>
            </a:r>
            <a:r>
              <a:rPr lang="ru-RU" sz="2000" dirty="0" smtClean="0"/>
              <a:t> и </a:t>
            </a:r>
            <a:r>
              <a:rPr lang="ru-RU" sz="2000" b="1" dirty="0" smtClean="0">
                <a:solidFill>
                  <a:srgbClr val="0033CC"/>
                </a:solidFill>
              </a:rPr>
              <a:t>индексированные</a:t>
            </a:r>
            <a:r>
              <a:rPr lang="ru-RU" sz="2000" dirty="0" smtClean="0"/>
              <a:t> (переменные с индексом). </a:t>
            </a:r>
          </a:p>
          <a:p>
            <a:pPr algn="ctr"/>
            <a:r>
              <a:rPr lang="ru-RU" sz="2000" b="1" dirty="0" smtClean="0">
                <a:solidFill>
                  <a:srgbClr val="0033CC"/>
                </a:solidFill>
              </a:rPr>
              <a:t>Индексированными переменными </a:t>
            </a:r>
            <a:r>
              <a:rPr lang="ru-RU" sz="2000" dirty="0" smtClean="0"/>
              <a:t>являются элементы массивов.</a:t>
            </a:r>
          </a:p>
          <a:p>
            <a:pPr algn="ctr"/>
            <a:endParaRPr lang="ru-RU" sz="2000" dirty="0" smtClean="0"/>
          </a:p>
          <a:p>
            <a:pPr algn="ctr"/>
            <a:r>
              <a:rPr lang="ru-RU" sz="2000" dirty="0" smtClean="0"/>
              <a:t>Желательно, чтобы имя переменной соответствовало смысловому использованию ее значений. В таком случае программа будет более понятна. </a:t>
            </a:r>
          </a:p>
          <a:p>
            <a:pPr algn="ctr"/>
            <a:endParaRPr lang="ru-RU" sz="2000" dirty="0" smtClean="0"/>
          </a:p>
          <a:p>
            <a:pPr algn="ctr"/>
            <a:r>
              <a:rPr lang="ru-RU" sz="2000" dirty="0" smtClean="0"/>
              <a:t>Для объявления переменных используется операторы </a:t>
            </a:r>
            <a:r>
              <a:rPr lang="ru-RU" sz="2000" b="1" i="1" dirty="0" err="1" smtClean="0">
                <a:solidFill>
                  <a:srgbClr val="0033CC"/>
                </a:solidFill>
              </a:rPr>
              <a:t>Dim</a:t>
            </a:r>
            <a:r>
              <a:rPr lang="ru-RU" sz="2000" b="1" i="1" dirty="0" smtClean="0">
                <a:solidFill>
                  <a:srgbClr val="0033CC"/>
                </a:solidFill>
              </a:rPr>
              <a:t>.</a:t>
            </a:r>
          </a:p>
          <a:p>
            <a:pPr algn="ctr"/>
            <a:r>
              <a:rPr lang="ru-RU" sz="2000" b="1" i="1" dirty="0" smtClean="0">
                <a:solidFill>
                  <a:srgbClr val="0033CC"/>
                </a:solidFill>
              </a:rPr>
              <a:t>Константа</a:t>
            </a:r>
            <a:r>
              <a:rPr lang="ru-RU" sz="2000" b="1" dirty="0" smtClean="0"/>
              <a:t> </a:t>
            </a:r>
            <a:r>
              <a:rPr lang="ru-RU" sz="2000" dirty="0" smtClean="0"/>
              <a:t>– именованная область памяти, используемая для хранения фиксированного значения, которое </a:t>
            </a:r>
            <a:r>
              <a:rPr lang="ru-RU" sz="2000" dirty="0" smtClean="0">
                <a:solidFill>
                  <a:srgbClr val="FF0000"/>
                </a:solidFill>
              </a:rPr>
              <a:t>невозможно изменить при выполнении программы. </a:t>
            </a:r>
          </a:p>
          <a:p>
            <a:r>
              <a:rPr lang="ru-RU" sz="2000" dirty="0" smtClean="0"/>
              <a:t>Вот </a:t>
            </a:r>
            <a:r>
              <a:rPr lang="ru-RU" sz="2000" b="1" dirty="0" smtClean="0"/>
              <a:t>пример определения </a:t>
            </a:r>
            <a:r>
              <a:rPr lang="ru-RU" sz="2000" dirty="0" smtClean="0"/>
              <a:t>как глобальной классической константы:</a:t>
            </a:r>
          </a:p>
          <a:p>
            <a:r>
              <a:rPr lang="en-US" sz="2000" b="1" i="1" dirty="0" smtClean="0">
                <a:solidFill>
                  <a:srgbClr val="0033CC"/>
                </a:solidFill>
              </a:rPr>
              <a:t>Public Const</a:t>
            </a:r>
            <a:r>
              <a:rPr lang="en-US" sz="2000" i="1" dirty="0" smtClean="0">
                <a:solidFill>
                  <a:srgbClr val="0033CC"/>
                </a:solidFill>
              </a:rPr>
              <a:t> pi </a:t>
            </a:r>
            <a:r>
              <a:rPr lang="en-US" sz="2000" b="1" i="1" dirty="0" smtClean="0">
                <a:solidFill>
                  <a:srgbClr val="0033CC"/>
                </a:solidFill>
              </a:rPr>
              <a:t>As Double</a:t>
            </a:r>
            <a:r>
              <a:rPr lang="en-US" sz="2000" dirty="0" smtClean="0">
                <a:solidFill>
                  <a:srgbClr val="0033CC"/>
                </a:solidFill>
              </a:rPr>
              <a:t> = 3.141593</a:t>
            </a:r>
            <a:endParaRPr lang="ru-RU" sz="20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906000" cy="500066"/>
          </a:xfrm>
        </p:spPr>
        <p:txBody>
          <a:bodyPr>
            <a:normAutofit/>
          </a:bodyPr>
          <a:lstStyle/>
          <a:p>
            <a:pPr algn="ctr"/>
            <a:r>
              <a:rPr lang="ru-RU" sz="2000" dirty="0" smtClean="0">
                <a:solidFill>
                  <a:srgbClr val="C00000"/>
                </a:solidFill>
                <a:effectLst/>
              </a:rPr>
              <a:t>Язык программирования </a:t>
            </a:r>
            <a:r>
              <a:rPr lang="en-US" sz="2000" dirty="0" smtClean="0">
                <a:solidFill>
                  <a:srgbClr val="C00000"/>
                </a:solidFill>
                <a:effectLst/>
              </a:rPr>
              <a:t>VBA</a:t>
            </a:r>
            <a:r>
              <a:rPr lang="ru-RU" sz="2000" dirty="0" smtClean="0">
                <a:solidFill>
                  <a:srgbClr val="C00000"/>
                </a:solidFill>
                <a:effectLst/>
              </a:rPr>
              <a:t>. Переменные и массивы.</a:t>
            </a:r>
            <a:endParaRPr lang="ru-RU" sz="2000" dirty="0">
              <a:solidFill>
                <a:srgbClr val="C00000"/>
              </a:solidFill>
              <a:effectLst/>
            </a:endParaRP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0" y="430599"/>
            <a:ext cx="9906000" cy="60939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ts val="2600"/>
              </a:lnSpc>
            </a:pPr>
            <a:r>
              <a:rPr lang="ru-RU" sz="2000" b="1" dirty="0" smtClean="0">
                <a:solidFill>
                  <a:srgbClr val="0033CC"/>
                </a:solidFill>
              </a:rPr>
              <a:t>Объявление массивов</a:t>
            </a:r>
          </a:p>
          <a:p>
            <a:pPr>
              <a:lnSpc>
                <a:spcPts val="2600"/>
              </a:lnSpc>
            </a:pPr>
            <a:endParaRPr lang="ru-RU" sz="2000" b="1" dirty="0" smtClean="0">
              <a:solidFill>
                <a:srgbClr val="0033CC"/>
              </a:solidFill>
            </a:endParaRPr>
          </a:p>
          <a:p>
            <a:pPr>
              <a:lnSpc>
                <a:spcPts val="2600"/>
              </a:lnSpc>
            </a:pPr>
            <a:r>
              <a:rPr lang="ru-RU" sz="2000" b="1" i="1" dirty="0" smtClean="0">
                <a:solidFill>
                  <a:srgbClr val="0033CC"/>
                </a:solidFill>
              </a:rPr>
              <a:t>Массив</a:t>
            </a:r>
            <a:r>
              <a:rPr lang="ru-RU" sz="2000" b="1" dirty="0" smtClean="0">
                <a:solidFill>
                  <a:srgbClr val="0033CC"/>
                </a:solidFill>
              </a:rPr>
              <a:t> </a:t>
            </a:r>
            <a:r>
              <a:rPr lang="ru-RU" sz="2000" dirty="0" smtClean="0"/>
              <a:t>– совокупность однотипных переменных с одним именем, каждая из которых называется элементом массива и </a:t>
            </a:r>
            <a:r>
              <a:rPr lang="ru-RU" sz="2000" dirty="0" smtClean="0">
                <a:solidFill>
                  <a:srgbClr val="FF0000"/>
                </a:solidFill>
              </a:rPr>
              <a:t>имеет свой номер </a:t>
            </a:r>
            <a:r>
              <a:rPr lang="ru-RU" sz="2000" dirty="0" smtClean="0"/>
              <a:t>(индекс). Массив имеет </a:t>
            </a:r>
            <a:r>
              <a:rPr lang="ru-RU" sz="2000" i="1" dirty="0" smtClean="0">
                <a:solidFill>
                  <a:srgbClr val="FF0000"/>
                </a:solidFill>
              </a:rPr>
              <a:t>размерность</a:t>
            </a: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smtClean="0"/>
              <a:t>и </a:t>
            </a:r>
            <a:r>
              <a:rPr lang="ru-RU" sz="2000" i="1" dirty="0" smtClean="0">
                <a:solidFill>
                  <a:srgbClr val="FF0000"/>
                </a:solidFill>
              </a:rPr>
              <a:t>длину</a:t>
            </a:r>
            <a:r>
              <a:rPr lang="ru-RU" sz="2000" dirty="0" smtClean="0"/>
              <a:t> (размер) по каждой размерности.</a:t>
            </a:r>
          </a:p>
          <a:p>
            <a:pPr>
              <a:lnSpc>
                <a:spcPts val="2600"/>
              </a:lnSpc>
            </a:pPr>
            <a:endParaRPr lang="ru-RU" sz="2000" b="1" i="1" dirty="0" smtClean="0">
              <a:solidFill>
                <a:srgbClr val="0033CC"/>
              </a:solidFill>
            </a:endParaRPr>
          </a:p>
          <a:p>
            <a:pPr>
              <a:lnSpc>
                <a:spcPts val="2600"/>
              </a:lnSpc>
            </a:pPr>
            <a:r>
              <a:rPr lang="ru-RU" sz="2000" b="1" i="1" dirty="0" smtClean="0">
                <a:solidFill>
                  <a:srgbClr val="0033CC"/>
                </a:solidFill>
              </a:rPr>
              <a:t>Размерность массива</a:t>
            </a:r>
            <a:r>
              <a:rPr lang="ru-RU" sz="2000" dirty="0" smtClean="0">
                <a:solidFill>
                  <a:srgbClr val="0033CC"/>
                </a:solidFill>
              </a:rPr>
              <a:t> </a:t>
            </a:r>
            <a:r>
              <a:rPr lang="ru-RU" sz="2000" dirty="0" smtClean="0"/>
              <a:t>– это количество измерений или индексов. </a:t>
            </a:r>
          </a:p>
          <a:p>
            <a:pPr>
              <a:lnSpc>
                <a:spcPts val="2600"/>
              </a:lnSpc>
            </a:pPr>
            <a:endParaRPr lang="ru-RU" sz="2000" dirty="0" smtClean="0"/>
          </a:p>
          <a:p>
            <a:pPr>
              <a:lnSpc>
                <a:spcPts val="2600"/>
              </a:lnSpc>
            </a:pPr>
            <a:r>
              <a:rPr lang="ru-RU" sz="2000" b="1" i="1" dirty="0" smtClean="0">
                <a:solidFill>
                  <a:srgbClr val="0033CC"/>
                </a:solidFill>
              </a:rPr>
              <a:t>Массивы могут быть:</a:t>
            </a:r>
            <a:r>
              <a:rPr lang="ru-RU" sz="2000" dirty="0" smtClean="0"/>
              <a:t> </a:t>
            </a:r>
          </a:p>
          <a:p>
            <a:pPr>
              <a:lnSpc>
                <a:spcPts val="2600"/>
              </a:lnSpc>
            </a:pPr>
            <a:endParaRPr lang="ru-RU" sz="2000" dirty="0" smtClean="0"/>
          </a:p>
          <a:p>
            <a:pPr>
              <a:lnSpc>
                <a:spcPts val="2600"/>
              </a:lnSpc>
              <a:buFontTx/>
              <a:buChar char="-"/>
            </a:pPr>
            <a:r>
              <a:rPr lang="ru-RU" sz="2000" dirty="0" smtClean="0">
                <a:solidFill>
                  <a:srgbClr val="0033CC"/>
                </a:solidFill>
              </a:rPr>
              <a:t>одномерные </a:t>
            </a:r>
            <a:r>
              <a:rPr lang="ru-RU" sz="2000" dirty="0" smtClean="0"/>
              <a:t>(для нумерации элементов используется один индекс), </a:t>
            </a:r>
          </a:p>
          <a:p>
            <a:pPr>
              <a:lnSpc>
                <a:spcPts val="2600"/>
              </a:lnSpc>
              <a:buFontTx/>
              <a:buChar char="-"/>
            </a:pPr>
            <a:r>
              <a:rPr lang="ru-RU" sz="2000" dirty="0" smtClean="0">
                <a:solidFill>
                  <a:srgbClr val="0033CC"/>
                </a:solidFill>
              </a:rPr>
              <a:t>двумерные </a:t>
            </a:r>
            <a:r>
              <a:rPr lang="ru-RU" sz="2000" dirty="0" smtClean="0"/>
              <a:t>(для нумерации элементов используются два индекса: номер строки, номер столбца) и </a:t>
            </a:r>
            <a:r>
              <a:rPr lang="ru-RU" sz="2000" dirty="0" smtClean="0">
                <a:solidFill>
                  <a:srgbClr val="0033CC"/>
                </a:solidFill>
              </a:rPr>
              <a:t>N-мерные</a:t>
            </a:r>
            <a:r>
              <a:rPr lang="ru-RU" sz="2000" dirty="0" smtClean="0"/>
              <a:t>. </a:t>
            </a:r>
          </a:p>
          <a:p>
            <a:pPr>
              <a:lnSpc>
                <a:spcPts val="2600"/>
              </a:lnSpc>
            </a:pPr>
            <a:r>
              <a:rPr lang="ru-RU" sz="2000" dirty="0" smtClean="0"/>
              <a:t>Число измерений может достигать 60. </a:t>
            </a:r>
          </a:p>
          <a:p>
            <a:pPr>
              <a:lnSpc>
                <a:spcPts val="2600"/>
              </a:lnSpc>
            </a:pPr>
            <a:r>
              <a:rPr lang="ru-RU" sz="2000" dirty="0" smtClean="0"/>
              <a:t>Массивы подразделяются на </a:t>
            </a:r>
            <a:r>
              <a:rPr lang="ru-RU" sz="2000" b="1" i="1" dirty="0" smtClean="0">
                <a:solidFill>
                  <a:srgbClr val="0033CC"/>
                </a:solidFill>
              </a:rPr>
              <a:t>статические</a:t>
            </a:r>
            <a:r>
              <a:rPr lang="ru-RU" sz="2000" dirty="0" smtClean="0">
                <a:solidFill>
                  <a:srgbClr val="0033CC"/>
                </a:solidFill>
              </a:rPr>
              <a:t> </a:t>
            </a:r>
            <a:r>
              <a:rPr lang="ru-RU" sz="2000" dirty="0" smtClean="0"/>
              <a:t>и </a:t>
            </a:r>
            <a:r>
              <a:rPr lang="ru-RU" sz="2000" b="1" i="1" dirty="0" smtClean="0">
                <a:solidFill>
                  <a:srgbClr val="0033CC"/>
                </a:solidFill>
              </a:rPr>
              <a:t>динамические</a:t>
            </a:r>
            <a:r>
              <a:rPr lang="ru-RU" sz="2000" dirty="0" smtClean="0">
                <a:solidFill>
                  <a:srgbClr val="0033CC"/>
                </a:solidFill>
              </a:rPr>
              <a:t>.</a:t>
            </a:r>
            <a:r>
              <a:rPr lang="ru-RU" sz="2000" dirty="0" smtClean="0"/>
              <a:t> </a:t>
            </a:r>
          </a:p>
          <a:p>
            <a:pPr>
              <a:lnSpc>
                <a:spcPts val="2600"/>
              </a:lnSpc>
            </a:pPr>
            <a:endParaRPr lang="ru-RU" sz="2000" b="1" i="1" dirty="0" smtClean="0"/>
          </a:p>
          <a:p>
            <a:pPr>
              <a:lnSpc>
                <a:spcPts val="2600"/>
              </a:lnSpc>
            </a:pPr>
            <a:r>
              <a:rPr lang="ru-RU" sz="2000" b="1" i="1" dirty="0" smtClean="0">
                <a:solidFill>
                  <a:srgbClr val="0033CC"/>
                </a:solidFill>
              </a:rPr>
              <a:t>Статическим</a:t>
            </a:r>
            <a:r>
              <a:rPr lang="ru-RU" sz="2000" b="1" dirty="0" smtClean="0">
                <a:solidFill>
                  <a:srgbClr val="0033CC"/>
                </a:solidFill>
              </a:rPr>
              <a:t> </a:t>
            </a:r>
            <a:r>
              <a:rPr lang="ru-RU" sz="2000" dirty="0" smtClean="0"/>
              <a:t>называется массив с заранее известным количеством элементов. </a:t>
            </a:r>
            <a:endParaRPr lang="ru-RU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906000" cy="357190"/>
          </a:xfrm>
        </p:spPr>
        <p:txBody>
          <a:bodyPr>
            <a:noAutofit/>
          </a:bodyPr>
          <a:lstStyle/>
          <a:p>
            <a:pPr algn="ctr"/>
            <a:r>
              <a:rPr lang="ru-RU" sz="2000" dirty="0" smtClean="0">
                <a:solidFill>
                  <a:srgbClr val="C00000"/>
                </a:solidFill>
                <a:effectLst/>
              </a:rPr>
              <a:t>Язык программирования </a:t>
            </a:r>
            <a:r>
              <a:rPr lang="en-US" sz="2000" dirty="0" smtClean="0">
                <a:solidFill>
                  <a:srgbClr val="C00000"/>
                </a:solidFill>
                <a:effectLst/>
              </a:rPr>
              <a:t>VBA</a:t>
            </a:r>
            <a:r>
              <a:rPr lang="ru-RU" sz="2000" dirty="0" smtClean="0">
                <a:solidFill>
                  <a:srgbClr val="C00000"/>
                </a:solidFill>
                <a:effectLst/>
              </a:rPr>
              <a:t>. Переменные и массивы.</a:t>
            </a:r>
            <a:endParaRPr lang="ru-RU" sz="2000" dirty="0">
              <a:solidFill>
                <a:srgbClr val="C00000"/>
              </a:solidFill>
              <a:effectLst/>
            </a:endParaRPr>
          </a:p>
        </p:txBody>
      </p:sp>
      <p:sp>
        <p:nvSpPr>
          <p:cNvPr id="15" name="Прямоугольник 14"/>
          <p:cNvSpPr/>
          <p:nvPr/>
        </p:nvSpPr>
        <p:spPr bwMode="auto">
          <a:xfrm>
            <a:off x="3309926" y="1000108"/>
            <a:ext cx="3071834" cy="369332"/>
          </a:xfrm>
          <a:prstGeom prst="rect">
            <a:avLst/>
          </a:prstGeom>
          <a:solidFill>
            <a:srgbClr val="CC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Статические массивы</a:t>
            </a:r>
          </a:p>
        </p:txBody>
      </p:sp>
      <p:cxnSp>
        <p:nvCxnSpPr>
          <p:cNvPr id="17" name="Прямая со стрелкой 16"/>
          <p:cNvCxnSpPr/>
          <p:nvPr/>
        </p:nvCxnSpPr>
        <p:spPr bwMode="auto">
          <a:xfrm flipH="1">
            <a:off x="1952604" y="1285860"/>
            <a:ext cx="1285884" cy="6429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Прямая со стрелкой 18"/>
          <p:cNvCxnSpPr/>
          <p:nvPr/>
        </p:nvCxnSpPr>
        <p:spPr bwMode="auto">
          <a:xfrm>
            <a:off x="6453198" y="1285860"/>
            <a:ext cx="1071570" cy="6429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Овал 21"/>
          <p:cNvSpPr/>
          <p:nvPr/>
        </p:nvSpPr>
        <p:spPr bwMode="auto">
          <a:xfrm>
            <a:off x="6096008" y="2000240"/>
            <a:ext cx="2286016" cy="519351"/>
          </a:xfrm>
          <a:prstGeom prst="ellipse">
            <a:avLst/>
          </a:prstGeom>
          <a:solidFill>
            <a:srgbClr val="CC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2-й способ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0968" y="2571744"/>
            <a:ext cx="4214842" cy="2862322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rgbClr val="0033CC"/>
                </a:solidFill>
              </a:rPr>
              <a:t>Синтаксис описания (объявления) статического массива: </a:t>
            </a:r>
          </a:p>
          <a:p>
            <a:r>
              <a:rPr lang="ru-RU" sz="2000" b="1" i="1" dirty="0" err="1" smtClean="0">
                <a:solidFill>
                  <a:srgbClr val="0033CC"/>
                </a:solidFill>
              </a:rPr>
              <a:t>Dim</a:t>
            </a:r>
            <a:r>
              <a:rPr lang="ru-RU" sz="2000" b="1" dirty="0" smtClean="0">
                <a:solidFill>
                  <a:srgbClr val="0033CC"/>
                </a:solidFill>
              </a:rPr>
              <a:t> </a:t>
            </a:r>
            <a:r>
              <a:rPr lang="ru-RU" sz="2000" b="1" dirty="0" smtClean="0"/>
              <a:t>  </a:t>
            </a:r>
            <a:r>
              <a:rPr lang="ru-RU" sz="2000" i="1" dirty="0" smtClean="0"/>
              <a:t>Имя массива</a:t>
            </a:r>
            <a:r>
              <a:rPr lang="ru-RU" sz="2000" b="1" i="1" dirty="0" smtClean="0"/>
              <a:t>   </a:t>
            </a:r>
            <a:r>
              <a:rPr lang="ru-RU" sz="2000" b="1" dirty="0" smtClean="0"/>
              <a:t>(</a:t>
            </a:r>
            <a:r>
              <a:rPr lang="ru-RU" sz="2000" i="1" dirty="0" smtClean="0"/>
              <a:t>верхняя граница</a:t>
            </a:r>
            <a:r>
              <a:rPr lang="ru-RU" sz="2000" b="1" dirty="0" smtClean="0"/>
              <a:t>)   </a:t>
            </a:r>
            <a:r>
              <a:rPr lang="ru-RU" sz="2000" b="1" i="1" dirty="0" err="1" smtClean="0">
                <a:solidFill>
                  <a:srgbClr val="0033CC"/>
                </a:solidFill>
              </a:rPr>
              <a:t>As</a:t>
            </a:r>
            <a:r>
              <a:rPr lang="ru-RU" sz="2000" b="1" dirty="0" smtClean="0">
                <a:solidFill>
                  <a:srgbClr val="0033CC"/>
                </a:solidFill>
              </a:rPr>
              <a:t>  </a:t>
            </a:r>
            <a:r>
              <a:rPr lang="ru-RU" sz="2000" b="1" i="1" dirty="0" smtClean="0">
                <a:solidFill>
                  <a:srgbClr val="0033CC"/>
                </a:solidFill>
              </a:rPr>
              <a:t>Тип</a:t>
            </a:r>
            <a:r>
              <a:rPr lang="ru-RU" sz="2000" dirty="0" smtClean="0">
                <a:solidFill>
                  <a:srgbClr val="0033CC"/>
                </a:solidFill>
              </a:rPr>
              <a:t> </a:t>
            </a:r>
          </a:p>
          <a:p>
            <a:r>
              <a:rPr lang="ru-RU" sz="2000" b="1" i="1" dirty="0" smtClean="0">
                <a:solidFill>
                  <a:srgbClr val="0033CC"/>
                </a:solidFill>
              </a:rPr>
              <a:t>Нижняя граница =0</a:t>
            </a:r>
          </a:p>
          <a:p>
            <a:endParaRPr lang="ru-RU" sz="2000" b="1" i="1" dirty="0" smtClean="0"/>
          </a:p>
          <a:p>
            <a:r>
              <a:rPr lang="ru-RU" sz="2000" b="1" i="1" dirty="0" smtClean="0"/>
              <a:t>Пример:</a:t>
            </a:r>
          </a:p>
          <a:p>
            <a:r>
              <a:rPr lang="ru-RU" sz="2000" b="1" i="1" dirty="0" err="1" smtClean="0">
                <a:solidFill>
                  <a:srgbClr val="0033CC"/>
                </a:solidFill>
              </a:rPr>
              <a:t>Dim</a:t>
            </a:r>
            <a:r>
              <a:rPr lang="ru-RU" sz="2000" b="1" i="1" dirty="0" smtClean="0">
                <a:solidFill>
                  <a:srgbClr val="0033CC"/>
                </a:solidFill>
              </a:rPr>
              <a:t> А (23) </a:t>
            </a:r>
            <a:r>
              <a:rPr lang="ru-RU" sz="2000" b="1" i="1" dirty="0" err="1" smtClean="0">
                <a:solidFill>
                  <a:srgbClr val="0033CC"/>
                </a:solidFill>
              </a:rPr>
              <a:t>As</a:t>
            </a:r>
            <a:r>
              <a:rPr lang="ru-RU" sz="2000" b="1" i="1" dirty="0" smtClean="0">
                <a:solidFill>
                  <a:srgbClr val="0033CC"/>
                </a:solidFill>
              </a:rPr>
              <a:t> </a:t>
            </a:r>
            <a:r>
              <a:rPr lang="ru-RU" sz="2000" b="1" i="1" dirty="0" err="1" smtClean="0">
                <a:solidFill>
                  <a:srgbClr val="0033CC"/>
                </a:solidFill>
              </a:rPr>
              <a:t>Integer</a:t>
            </a:r>
            <a:endParaRPr lang="ru-RU" sz="2000" b="1" i="1" dirty="0" smtClean="0">
              <a:solidFill>
                <a:srgbClr val="0033CC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10124" y="2571744"/>
            <a:ext cx="4572032" cy="2862322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rgbClr val="0033CC"/>
                </a:solidFill>
              </a:rPr>
              <a:t>Синтаксис описания (объявления) статического массива с граничными парами:</a:t>
            </a:r>
          </a:p>
          <a:p>
            <a:endParaRPr lang="ru-RU" sz="2000" dirty="0" smtClean="0"/>
          </a:p>
          <a:p>
            <a:r>
              <a:rPr lang="ru-RU" sz="2000" b="1" i="1" dirty="0" err="1" smtClean="0">
                <a:solidFill>
                  <a:srgbClr val="0033CC"/>
                </a:solidFill>
              </a:rPr>
              <a:t>Dim</a:t>
            </a:r>
            <a:r>
              <a:rPr lang="ru-RU" sz="2000" b="1" dirty="0" smtClean="0"/>
              <a:t> </a:t>
            </a:r>
            <a:r>
              <a:rPr lang="ru-RU" sz="2000" dirty="0" smtClean="0"/>
              <a:t>  </a:t>
            </a:r>
            <a:r>
              <a:rPr lang="ru-RU" sz="2000" i="1" dirty="0" smtClean="0"/>
              <a:t>Имя массива</a:t>
            </a:r>
            <a:r>
              <a:rPr lang="ru-RU" sz="2000" b="1" dirty="0" smtClean="0"/>
              <a:t> (</a:t>
            </a:r>
            <a:r>
              <a:rPr lang="ru-RU" sz="2000" i="1" dirty="0" smtClean="0"/>
              <a:t>Нижняя граница</a:t>
            </a:r>
            <a:r>
              <a:rPr lang="ru-RU" sz="2000" b="1" dirty="0" smtClean="0"/>
              <a:t>  </a:t>
            </a:r>
            <a:r>
              <a:rPr lang="ru-RU" sz="2000" dirty="0" smtClean="0"/>
              <a:t> </a:t>
            </a:r>
            <a:r>
              <a:rPr lang="ru-RU" sz="2000" b="1" i="1" dirty="0" err="1" smtClean="0">
                <a:solidFill>
                  <a:srgbClr val="0033CC"/>
                </a:solidFill>
              </a:rPr>
              <a:t>To</a:t>
            </a:r>
            <a:r>
              <a:rPr lang="ru-RU" sz="2000" b="1" dirty="0" smtClean="0"/>
              <a:t>   </a:t>
            </a:r>
            <a:r>
              <a:rPr lang="ru-RU" sz="2000" i="1" dirty="0" smtClean="0"/>
              <a:t>Верхняя граница</a:t>
            </a:r>
            <a:r>
              <a:rPr lang="ru-RU" sz="2000" b="1" dirty="0" smtClean="0"/>
              <a:t>)  </a:t>
            </a:r>
            <a:r>
              <a:rPr lang="ru-RU" sz="2000" b="1" i="1" dirty="0" err="1" smtClean="0">
                <a:solidFill>
                  <a:srgbClr val="0033CC"/>
                </a:solidFill>
              </a:rPr>
              <a:t>As</a:t>
            </a:r>
            <a:r>
              <a:rPr lang="ru-RU" sz="2000" b="1" dirty="0" smtClean="0"/>
              <a:t> </a:t>
            </a:r>
            <a:r>
              <a:rPr lang="ru-RU" sz="2000" dirty="0" smtClean="0"/>
              <a:t> </a:t>
            </a:r>
            <a:r>
              <a:rPr lang="ru-RU" sz="2000" i="1" dirty="0" smtClean="0"/>
              <a:t>Тип</a:t>
            </a:r>
            <a:r>
              <a:rPr lang="ru-RU" sz="2000" dirty="0" smtClean="0"/>
              <a:t>. </a:t>
            </a:r>
          </a:p>
          <a:p>
            <a:endParaRPr lang="ru-RU" sz="2000" dirty="0" smtClean="0"/>
          </a:p>
          <a:p>
            <a:r>
              <a:rPr lang="ru-RU" sz="2000" dirty="0" smtClean="0"/>
              <a:t>Пример:</a:t>
            </a:r>
          </a:p>
          <a:p>
            <a:r>
              <a:rPr lang="ru-RU" sz="2000" b="1" i="1" dirty="0" err="1" smtClean="0">
                <a:solidFill>
                  <a:srgbClr val="0033CC"/>
                </a:solidFill>
              </a:rPr>
              <a:t>Dim</a:t>
            </a:r>
            <a:r>
              <a:rPr lang="ru-RU" sz="2000" b="1" i="1" dirty="0" smtClean="0">
                <a:solidFill>
                  <a:srgbClr val="0033CC"/>
                </a:solidFill>
              </a:rPr>
              <a:t> А (1 </a:t>
            </a:r>
            <a:r>
              <a:rPr lang="ru-RU" sz="2000" b="1" i="1" dirty="0" err="1" smtClean="0">
                <a:solidFill>
                  <a:srgbClr val="0033CC"/>
                </a:solidFill>
              </a:rPr>
              <a:t>To</a:t>
            </a:r>
            <a:r>
              <a:rPr lang="ru-RU" sz="2000" b="1" dirty="0" smtClean="0">
                <a:solidFill>
                  <a:srgbClr val="0033CC"/>
                </a:solidFill>
              </a:rPr>
              <a:t> 23) </a:t>
            </a:r>
            <a:r>
              <a:rPr lang="ru-RU" sz="2000" b="1" i="1" dirty="0" err="1" smtClean="0">
                <a:solidFill>
                  <a:srgbClr val="0033CC"/>
                </a:solidFill>
              </a:rPr>
              <a:t>As</a:t>
            </a:r>
            <a:r>
              <a:rPr lang="ru-RU" sz="2000" b="1" dirty="0" smtClean="0">
                <a:solidFill>
                  <a:srgbClr val="0033CC"/>
                </a:solidFill>
              </a:rPr>
              <a:t> </a:t>
            </a:r>
            <a:r>
              <a:rPr lang="en-US" sz="2000" b="1" dirty="0" smtClean="0">
                <a:solidFill>
                  <a:srgbClr val="0033CC"/>
                </a:solidFill>
              </a:rPr>
              <a:t>Long</a:t>
            </a:r>
            <a:endParaRPr lang="ru-RU" sz="2000" dirty="0">
              <a:solidFill>
                <a:srgbClr val="0033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52736" y="5715016"/>
            <a:ext cx="3390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/>
              <a:t>Сколько здесь элементов?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881034" y="2000240"/>
            <a:ext cx="2286016" cy="500066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  <a:latin typeface="Arial" charset="0"/>
              </a:rPr>
              <a:t>1-й способ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906000" cy="428628"/>
          </a:xfrm>
        </p:spPr>
        <p:txBody>
          <a:bodyPr>
            <a:normAutofit/>
          </a:bodyPr>
          <a:lstStyle/>
          <a:p>
            <a:pPr algn="ctr"/>
            <a:r>
              <a:rPr lang="ru-RU" sz="2000" dirty="0" smtClean="0">
                <a:solidFill>
                  <a:srgbClr val="C00000"/>
                </a:solidFill>
                <a:effectLst/>
              </a:rPr>
              <a:t>Язык программирования </a:t>
            </a:r>
            <a:r>
              <a:rPr lang="en-US" sz="2000" dirty="0" smtClean="0">
                <a:solidFill>
                  <a:srgbClr val="C00000"/>
                </a:solidFill>
                <a:effectLst/>
              </a:rPr>
              <a:t>VBA</a:t>
            </a:r>
            <a:r>
              <a:rPr lang="ru-RU" sz="2000" dirty="0" smtClean="0">
                <a:solidFill>
                  <a:srgbClr val="C00000"/>
                </a:solidFill>
                <a:effectLst/>
              </a:rPr>
              <a:t>. Переменные и массивы.</a:t>
            </a:r>
            <a:endParaRPr lang="ru-RU" sz="2000" dirty="0">
              <a:solidFill>
                <a:srgbClr val="C00000"/>
              </a:solidFill>
              <a:effectLst/>
            </a:endParaRP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0" y="571480"/>
            <a:ext cx="9906000" cy="53245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0033CC"/>
                </a:solidFill>
              </a:rPr>
              <a:t>Динамические массивы </a:t>
            </a:r>
            <a:endParaRPr lang="ru-RU" sz="2000" dirty="0" smtClean="0">
              <a:solidFill>
                <a:srgbClr val="0033CC"/>
              </a:solidFill>
            </a:endParaRPr>
          </a:p>
          <a:p>
            <a:r>
              <a:rPr lang="ru-RU" sz="2000" b="1" i="1" dirty="0" smtClean="0">
                <a:solidFill>
                  <a:srgbClr val="0033CC"/>
                </a:solidFill>
              </a:rPr>
              <a:t>Динамическим</a:t>
            </a:r>
            <a:r>
              <a:rPr lang="ru-RU" sz="2000" b="1" dirty="0" smtClean="0"/>
              <a:t> </a:t>
            </a:r>
            <a:r>
              <a:rPr lang="ru-RU" sz="2000" dirty="0" smtClean="0"/>
              <a:t>называется массив, размер которого определяется в ходе выполнения программы. </a:t>
            </a:r>
          </a:p>
          <a:p>
            <a:endParaRPr lang="en-US" sz="2000" dirty="0" smtClean="0"/>
          </a:p>
          <a:p>
            <a:r>
              <a:rPr lang="ru-RU" sz="2000" dirty="0" smtClean="0"/>
              <a:t>Синтаксис описания динамического массива: </a:t>
            </a:r>
          </a:p>
          <a:p>
            <a:r>
              <a:rPr lang="ru-RU" sz="2000" b="1" i="1" dirty="0" err="1" smtClean="0">
                <a:solidFill>
                  <a:srgbClr val="0033CC"/>
                </a:solidFill>
              </a:rPr>
              <a:t>Dim</a:t>
            </a:r>
            <a:r>
              <a:rPr lang="ru-RU" sz="2000" b="1" i="1" dirty="0" smtClean="0">
                <a:solidFill>
                  <a:srgbClr val="0033CC"/>
                </a:solidFill>
              </a:rPr>
              <a:t> </a:t>
            </a:r>
            <a:r>
              <a:rPr lang="ru-RU" sz="2000" dirty="0" smtClean="0">
                <a:solidFill>
                  <a:srgbClr val="0033CC"/>
                </a:solidFill>
              </a:rPr>
              <a:t> </a:t>
            </a:r>
            <a:r>
              <a:rPr lang="ru-RU" sz="2000" i="1" dirty="0" smtClean="0">
                <a:solidFill>
                  <a:srgbClr val="0033CC"/>
                </a:solidFill>
              </a:rPr>
              <a:t>Имя массива</a:t>
            </a:r>
            <a:r>
              <a:rPr lang="ru-RU" sz="2000" b="1" dirty="0" smtClean="0">
                <a:solidFill>
                  <a:srgbClr val="0033CC"/>
                </a:solidFill>
              </a:rPr>
              <a:t> () </a:t>
            </a:r>
            <a:r>
              <a:rPr lang="ru-RU" sz="2000" b="1" i="1" dirty="0" err="1" smtClean="0">
                <a:solidFill>
                  <a:srgbClr val="0033CC"/>
                </a:solidFill>
              </a:rPr>
              <a:t>As</a:t>
            </a:r>
            <a:r>
              <a:rPr lang="ru-RU" sz="2000" b="1" i="1" dirty="0" smtClean="0">
                <a:solidFill>
                  <a:srgbClr val="0033CC"/>
                </a:solidFill>
              </a:rPr>
              <a:t> </a:t>
            </a:r>
            <a:r>
              <a:rPr lang="ru-RU" sz="2000" b="1" dirty="0" smtClean="0">
                <a:solidFill>
                  <a:srgbClr val="0033CC"/>
                </a:solidFill>
              </a:rPr>
              <a:t> </a:t>
            </a:r>
            <a:r>
              <a:rPr lang="ru-RU" sz="2000" b="1" i="1" dirty="0" smtClean="0">
                <a:solidFill>
                  <a:srgbClr val="0033CC"/>
                </a:solidFill>
              </a:rPr>
              <a:t>Тип</a:t>
            </a:r>
            <a:r>
              <a:rPr lang="ru-RU" sz="2000" dirty="0" smtClean="0">
                <a:solidFill>
                  <a:srgbClr val="0033CC"/>
                </a:solidFill>
              </a:rPr>
              <a:t> </a:t>
            </a:r>
          </a:p>
          <a:p>
            <a:endParaRPr lang="en-US" sz="2000" dirty="0" smtClean="0"/>
          </a:p>
          <a:p>
            <a:r>
              <a:rPr lang="ru-RU" sz="2000" dirty="0" smtClean="0">
                <a:solidFill>
                  <a:srgbClr val="FF0000"/>
                </a:solidFill>
              </a:rPr>
              <a:t>Размер массива </a:t>
            </a:r>
            <a:r>
              <a:rPr lang="ru-RU" sz="2000" dirty="0" smtClean="0"/>
              <a:t>устанавливается с помощью оператора</a:t>
            </a:r>
            <a:r>
              <a:rPr lang="ru-RU" sz="2000" b="1" dirty="0" smtClean="0"/>
              <a:t> </a:t>
            </a:r>
            <a:r>
              <a:rPr lang="ru-RU" sz="2000" b="1" dirty="0" err="1" smtClean="0">
                <a:solidFill>
                  <a:srgbClr val="0033CC"/>
                </a:solidFill>
              </a:rPr>
              <a:t>ReDim</a:t>
            </a:r>
            <a:r>
              <a:rPr lang="ru-RU" sz="2000" dirty="0" smtClean="0"/>
              <a:t>: </a:t>
            </a:r>
          </a:p>
          <a:p>
            <a:r>
              <a:rPr lang="ru-RU" sz="2000" b="1" i="1" dirty="0" err="1" smtClean="0">
                <a:solidFill>
                  <a:srgbClr val="0033CC"/>
                </a:solidFill>
              </a:rPr>
              <a:t>ReDim</a:t>
            </a:r>
            <a:r>
              <a:rPr lang="ru-RU" sz="2000" b="1" dirty="0" smtClean="0"/>
              <a:t> </a:t>
            </a:r>
            <a:r>
              <a:rPr lang="ru-RU" sz="2000" dirty="0" smtClean="0"/>
              <a:t> </a:t>
            </a:r>
            <a:r>
              <a:rPr lang="ru-RU" sz="2000" i="1" dirty="0" smtClean="0"/>
              <a:t>Имя массива</a:t>
            </a:r>
            <a:r>
              <a:rPr lang="ru-RU" sz="2000" b="1" i="1" dirty="0" smtClean="0"/>
              <a:t> </a:t>
            </a:r>
            <a:r>
              <a:rPr lang="ru-RU" sz="2000" b="1" dirty="0" smtClean="0"/>
              <a:t>(</a:t>
            </a:r>
            <a:r>
              <a:rPr lang="ru-RU" sz="2000" i="1" dirty="0" smtClean="0"/>
              <a:t>размер по каждой</a:t>
            </a:r>
            <a:r>
              <a:rPr lang="ru-RU" sz="2000" dirty="0" smtClean="0"/>
              <a:t> </a:t>
            </a:r>
            <a:r>
              <a:rPr lang="ru-RU" sz="2000" i="1" dirty="0" smtClean="0"/>
              <a:t>размерности</a:t>
            </a:r>
            <a:r>
              <a:rPr lang="ru-RU" sz="2000" b="1" dirty="0" smtClean="0"/>
              <a:t>)</a:t>
            </a:r>
            <a:r>
              <a:rPr lang="ru-RU" sz="2000" dirty="0" smtClean="0"/>
              <a:t> </a:t>
            </a:r>
          </a:p>
          <a:p>
            <a:endParaRPr lang="en-US" sz="2000" dirty="0" smtClean="0"/>
          </a:p>
          <a:p>
            <a:pPr algn="ctr"/>
            <a:r>
              <a:rPr lang="ru-RU" sz="2000" dirty="0" smtClean="0">
                <a:solidFill>
                  <a:srgbClr val="0033CC"/>
                </a:solidFill>
              </a:rPr>
              <a:t>Объявление динамического массива</a:t>
            </a:r>
            <a:endParaRPr lang="en-US" sz="2000" dirty="0" smtClean="0">
              <a:solidFill>
                <a:srgbClr val="0033CC"/>
              </a:solidFill>
            </a:endParaRPr>
          </a:p>
          <a:p>
            <a:endParaRPr lang="ru-RU" sz="2000" b="1" i="1" dirty="0" smtClean="0">
              <a:solidFill>
                <a:srgbClr val="0033CC"/>
              </a:solidFill>
            </a:endParaRPr>
          </a:p>
          <a:p>
            <a:r>
              <a:rPr lang="ru-RU" sz="2000" b="1" i="1" dirty="0" err="1" smtClean="0">
                <a:solidFill>
                  <a:srgbClr val="0033CC"/>
                </a:solidFill>
              </a:rPr>
              <a:t>Public</a:t>
            </a:r>
            <a:r>
              <a:rPr lang="ru-RU" sz="2000" dirty="0" smtClean="0">
                <a:solidFill>
                  <a:srgbClr val="0033CC"/>
                </a:solidFill>
              </a:rPr>
              <a:t> </a:t>
            </a:r>
            <a:r>
              <a:rPr lang="ru-RU" sz="2000" dirty="0" err="1" smtClean="0">
                <a:solidFill>
                  <a:srgbClr val="0033CC"/>
                </a:solidFill>
              </a:rPr>
              <a:t>Vector</a:t>
            </a:r>
            <a:r>
              <a:rPr lang="ru-RU" sz="2000" dirty="0" smtClean="0">
                <a:solidFill>
                  <a:srgbClr val="0033CC"/>
                </a:solidFill>
              </a:rPr>
              <a:t>() </a:t>
            </a:r>
            <a:r>
              <a:rPr lang="ru-RU" sz="2000" b="1" i="1" dirty="0" err="1" smtClean="0">
                <a:solidFill>
                  <a:srgbClr val="0033CC"/>
                </a:solidFill>
              </a:rPr>
              <a:t>As</a:t>
            </a:r>
            <a:r>
              <a:rPr lang="ru-RU" sz="2000" b="1" i="1" dirty="0" smtClean="0">
                <a:solidFill>
                  <a:srgbClr val="0033CC"/>
                </a:solidFill>
              </a:rPr>
              <a:t> </a:t>
            </a:r>
            <a:r>
              <a:rPr lang="ru-RU" sz="2000" b="1" i="1" dirty="0" err="1" smtClean="0">
                <a:solidFill>
                  <a:srgbClr val="0033CC"/>
                </a:solidFill>
              </a:rPr>
              <a:t>Integer</a:t>
            </a:r>
            <a:endParaRPr lang="ru-RU" sz="2000" dirty="0" smtClean="0">
              <a:solidFill>
                <a:srgbClr val="0033CC"/>
              </a:solidFill>
            </a:endParaRPr>
          </a:p>
          <a:p>
            <a:endParaRPr lang="ru-RU" sz="2000" dirty="0" smtClean="0"/>
          </a:p>
          <a:p>
            <a:r>
              <a:rPr lang="ru-RU" sz="2000" dirty="0" smtClean="0">
                <a:solidFill>
                  <a:srgbClr val="FF0000"/>
                </a:solidFill>
              </a:rPr>
              <a:t>В момент объявления </a:t>
            </a:r>
            <a:r>
              <a:rPr lang="ru-RU" sz="2000" dirty="0" smtClean="0"/>
              <a:t>размер динамического массива </a:t>
            </a:r>
            <a:r>
              <a:rPr lang="ru-RU" sz="2000" dirty="0" smtClean="0">
                <a:solidFill>
                  <a:srgbClr val="FF0000"/>
                </a:solidFill>
              </a:rPr>
              <a:t>не указывается</a:t>
            </a:r>
            <a:r>
              <a:rPr lang="ru-RU" sz="2000" dirty="0" smtClean="0"/>
              <a:t>, соответственно не выделяется память. Это произойдет в процессе выполнения программы. 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906000" cy="409596"/>
          </a:xfrm>
        </p:spPr>
        <p:txBody>
          <a:bodyPr>
            <a:normAutofit/>
          </a:bodyPr>
          <a:lstStyle/>
          <a:p>
            <a:pPr algn="ctr"/>
            <a:r>
              <a:rPr lang="ru-RU" sz="2000" dirty="0" smtClean="0">
                <a:solidFill>
                  <a:srgbClr val="C00000"/>
                </a:solidFill>
                <a:effectLst/>
              </a:rPr>
              <a:t>Язык программирования </a:t>
            </a:r>
            <a:r>
              <a:rPr lang="en-US" sz="2000" dirty="0" smtClean="0">
                <a:solidFill>
                  <a:srgbClr val="C00000"/>
                </a:solidFill>
                <a:effectLst/>
              </a:rPr>
              <a:t>VBA</a:t>
            </a:r>
            <a:r>
              <a:rPr lang="ru-RU" sz="2000" dirty="0" smtClean="0">
                <a:solidFill>
                  <a:srgbClr val="C00000"/>
                </a:solidFill>
                <a:effectLst/>
              </a:rPr>
              <a:t>. Операторы.</a:t>
            </a:r>
            <a:endParaRPr lang="ru-RU" sz="2000" dirty="0">
              <a:solidFill>
                <a:srgbClr val="C00000"/>
              </a:solidFill>
              <a:effectLst/>
            </a:endParaRPr>
          </a:p>
        </p:txBody>
      </p:sp>
      <p:sp>
        <p:nvSpPr>
          <p:cNvPr id="53323" name="Text Box 75"/>
          <p:cNvSpPr txBox="1">
            <a:spLocks noChangeArrowheads="1"/>
          </p:cNvSpPr>
          <p:nvPr/>
        </p:nvSpPr>
        <p:spPr bwMode="auto">
          <a:xfrm>
            <a:off x="0" y="571480"/>
            <a:ext cx="9906000" cy="4708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sz="2000" dirty="0" smtClean="0"/>
              <a:t>VBA — операторный язык. Это значит, что его программы (процедуры или функции) представляют </a:t>
            </a:r>
            <a:r>
              <a:rPr lang="ru-RU" sz="2000" b="1" dirty="0" smtClean="0">
                <a:solidFill>
                  <a:srgbClr val="FF0000"/>
                </a:solidFill>
              </a:rPr>
              <a:t>последовательности операторов. </a:t>
            </a:r>
          </a:p>
          <a:p>
            <a:endParaRPr lang="ru-RU" sz="2000" dirty="0" smtClean="0"/>
          </a:p>
          <a:p>
            <a:pPr indent="457200" algn="just"/>
            <a:r>
              <a:rPr lang="ru-RU" sz="2000" dirty="0" smtClean="0"/>
              <a:t>В языке VBA можно выделить следующие </a:t>
            </a:r>
            <a:r>
              <a:rPr lang="ru-RU" sz="2000" dirty="0" smtClean="0">
                <a:solidFill>
                  <a:srgbClr val="0033CC"/>
                </a:solidFill>
              </a:rPr>
              <a:t>группы операторов</a:t>
            </a:r>
            <a:r>
              <a:rPr lang="ru-RU" sz="2000" dirty="0" smtClean="0"/>
              <a:t>:</a:t>
            </a:r>
          </a:p>
          <a:p>
            <a:pPr indent="457200" algn="just"/>
            <a:endParaRPr lang="ru-RU" sz="2000" dirty="0" smtClean="0"/>
          </a:p>
          <a:p>
            <a:pPr lvl="0" indent="457200" algn="just">
              <a:buFontTx/>
              <a:buChar char="-"/>
            </a:pPr>
            <a:r>
              <a:rPr lang="ru-RU" sz="2000" b="1" i="1" dirty="0" smtClean="0">
                <a:solidFill>
                  <a:srgbClr val="0033CC"/>
                </a:solidFill>
              </a:rPr>
              <a:t>декларативные операторы</a:t>
            </a:r>
            <a:r>
              <a:rPr lang="ru-RU" sz="2000" i="1" dirty="0" smtClean="0"/>
              <a:t>, предназначенные для описания объектов, с которыми работает программа (типов переменных, констант и массивов и др.),</a:t>
            </a:r>
          </a:p>
          <a:p>
            <a:pPr lvl="0" indent="457200" algn="just"/>
            <a:endParaRPr lang="ru-RU" sz="2000" i="1" dirty="0" smtClean="0"/>
          </a:p>
          <a:p>
            <a:pPr lvl="0" indent="457200" algn="just"/>
            <a:r>
              <a:rPr lang="ru-RU" sz="2000" i="1" dirty="0" smtClean="0"/>
              <a:t>- </a:t>
            </a:r>
            <a:r>
              <a:rPr lang="ru-RU" sz="2000" b="1" i="1" dirty="0" smtClean="0">
                <a:solidFill>
                  <a:srgbClr val="0033CC"/>
                </a:solidFill>
              </a:rPr>
              <a:t>операторы-комментарии,</a:t>
            </a:r>
          </a:p>
          <a:p>
            <a:pPr lvl="0" indent="457200" algn="just"/>
            <a:endParaRPr lang="ru-RU" sz="2000" i="1" dirty="0" smtClean="0"/>
          </a:p>
          <a:p>
            <a:pPr lvl="0" indent="457200" algn="just"/>
            <a:r>
              <a:rPr lang="ru-RU" sz="2000" i="1" dirty="0" smtClean="0"/>
              <a:t>- </a:t>
            </a:r>
            <a:r>
              <a:rPr lang="ru-RU" sz="2000" b="1" i="1" dirty="0" smtClean="0">
                <a:solidFill>
                  <a:srgbClr val="0033CC"/>
                </a:solidFill>
              </a:rPr>
              <a:t>операторы присваивания </a:t>
            </a:r>
            <a:r>
              <a:rPr lang="ru-RU" sz="2000" i="1" dirty="0" smtClean="0"/>
              <a:t>и </a:t>
            </a:r>
            <a:r>
              <a:rPr lang="ru-RU" sz="2000" b="1" i="1" dirty="0" smtClean="0">
                <a:solidFill>
                  <a:srgbClr val="0033CC"/>
                </a:solidFill>
              </a:rPr>
              <a:t>изменения значений </a:t>
            </a:r>
            <a:r>
              <a:rPr lang="ru-RU" sz="2000" i="1" dirty="0" smtClean="0"/>
              <a:t>объектов,</a:t>
            </a:r>
          </a:p>
          <a:p>
            <a:pPr lvl="0" indent="457200" algn="just"/>
            <a:endParaRPr lang="ru-RU" sz="2000" i="1" dirty="0" smtClean="0"/>
          </a:p>
          <a:p>
            <a:pPr lvl="0" indent="457200" algn="just"/>
            <a:r>
              <a:rPr lang="ru-RU" sz="2000" i="1" dirty="0" smtClean="0"/>
              <a:t>- </a:t>
            </a:r>
            <a:r>
              <a:rPr lang="ru-RU" sz="2000" b="1" i="1" dirty="0" smtClean="0">
                <a:solidFill>
                  <a:srgbClr val="0033CC"/>
                </a:solidFill>
              </a:rPr>
              <a:t>операторы, управляющие ходом вычислений </a:t>
            </a:r>
            <a:r>
              <a:rPr lang="ru-RU" sz="2000" i="1" dirty="0" smtClean="0"/>
              <a:t>(условный, циклический, перехода).</a:t>
            </a:r>
            <a:endParaRPr lang="ru-RU" sz="2000" i="1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906000" cy="428604"/>
          </a:xfrm>
        </p:spPr>
        <p:txBody>
          <a:bodyPr>
            <a:noAutofit/>
          </a:bodyPr>
          <a:lstStyle/>
          <a:p>
            <a:pPr algn="ctr"/>
            <a:r>
              <a:rPr lang="ru-RU" sz="2000" dirty="0" smtClean="0">
                <a:solidFill>
                  <a:srgbClr val="C00000"/>
                </a:solidFill>
                <a:effectLst/>
              </a:rPr>
              <a:t>Язык программирования </a:t>
            </a:r>
            <a:r>
              <a:rPr lang="en-US" sz="2000" dirty="0" smtClean="0">
                <a:solidFill>
                  <a:srgbClr val="C00000"/>
                </a:solidFill>
                <a:effectLst/>
              </a:rPr>
              <a:t>VBA</a:t>
            </a:r>
            <a:r>
              <a:rPr lang="ru-RU" sz="2000" dirty="0" smtClean="0">
                <a:solidFill>
                  <a:srgbClr val="C00000"/>
                </a:solidFill>
                <a:effectLst/>
              </a:rPr>
              <a:t>. Операторы.</a:t>
            </a:r>
            <a:endParaRPr lang="ru-RU" sz="2000" dirty="0">
              <a:solidFill>
                <a:srgbClr val="C00000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71480"/>
            <a:ext cx="9906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0033CC"/>
                </a:solidFill>
              </a:rPr>
              <a:t>Оператор комментария </a:t>
            </a:r>
          </a:p>
          <a:p>
            <a:endParaRPr lang="ru-RU" sz="2000" dirty="0" smtClean="0"/>
          </a:p>
          <a:p>
            <a:pPr algn="ctr"/>
            <a:r>
              <a:rPr lang="ru-RU" sz="2000" dirty="0" smtClean="0"/>
              <a:t>Комментарии на исполнение программы не влияют, но необходимы для понимания алгоритма. Поскольку программы неоднократно модернизируются, необходимо использовать комментарии, чтобы вспомнить алгоритм и правильно изменить его.</a:t>
            </a:r>
          </a:p>
          <a:p>
            <a:pPr algn="ctr"/>
            <a:endParaRPr lang="ru-RU" sz="2000" dirty="0" smtClean="0"/>
          </a:p>
          <a:p>
            <a:pPr algn="ctr"/>
            <a:r>
              <a:rPr lang="ru-RU" sz="2000" dirty="0" smtClean="0"/>
              <a:t>Любая строка текста программы может заканчиваться комментарием. Комментарий в VBA начинается апострофом </a:t>
            </a:r>
            <a:r>
              <a:rPr lang="ru-RU" sz="2000" dirty="0" smtClean="0">
                <a:solidFill>
                  <a:srgbClr val="FF0000"/>
                </a:solidFill>
              </a:rPr>
              <a:t>(')</a:t>
            </a:r>
            <a:r>
              <a:rPr lang="ru-RU" sz="2000" dirty="0" smtClean="0"/>
              <a:t> и включает любой текст, расположенный правее в строке.</a:t>
            </a:r>
          </a:p>
          <a:p>
            <a:r>
              <a:rPr lang="ru-RU" sz="2000" b="1" i="1" dirty="0" smtClean="0"/>
              <a:t>Например,</a:t>
            </a:r>
          </a:p>
          <a:p>
            <a:r>
              <a:rPr lang="ru-RU" sz="2000" dirty="0" err="1" smtClean="0"/>
              <a:t>weight=</a:t>
            </a:r>
            <a:r>
              <a:rPr lang="ru-RU" sz="2000" dirty="0" smtClean="0"/>
              <a:t> </a:t>
            </a:r>
            <a:r>
              <a:rPr lang="ru-RU" sz="2000" dirty="0" err="1" smtClean="0"/>
              <a:t>weight+z</a:t>
            </a:r>
            <a:r>
              <a:rPr lang="ru-RU" sz="2000" dirty="0" smtClean="0"/>
              <a:t> 	</a:t>
            </a:r>
            <a:r>
              <a:rPr lang="ru-RU" sz="2000" dirty="0" smtClean="0">
                <a:solidFill>
                  <a:srgbClr val="0033CC"/>
                </a:solidFill>
              </a:rPr>
              <a:t>'Увеличение веса</a:t>
            </a:r>
          </a:p>
          <a:p>
            <a:r>
              <a:rPr lang="ru-RU" sz="2000" dirty="0" err="1" smtClean="0"/>
              <a:t>value=weight</a:t>
            </a:r>
            <a:r>
              <a:rPr lang="ru-RU" sz="2000" dirty="0" smtClean="0"/>
              <a:t>*</a:t>
            </a:r>
            <a:r>
              <a:rPr lang="ru-RU" sz="2000" dirty="0" err="1" smtClean="0"/>
              <a:t>price</a:t>
            </a:r>
            <a:r>
              <a:rPr lang="ru-RU" sz="2000" dirty="0" smtClean="0"/>
              <a:t> 	</a:t>
            </a:r>
            <a:r>
              <a:rPr lang="ru-RU" sz="2000" dirty="0" smtClean="0">
                <a:solidFill>
                  <a:srgbClr val="0033CC"/>
                </a:solidFill>
              </a:rPr>
              <a:t>'Новая стоимость</a:t>
            </a:r>
            <a:endParaRPr lang="ru-RU" sz="20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906000" cy="338158"/>
          </a:xfrm>
        </p:spPr>
        <p:txBody>
          <a:bodyPr>
            <a:noAutofit/>
          </a:bodyPr>
          <a:lstStyle/>
          <a:p>
            <a:pPr algn="ctr"/>
            <a:r>
              <a:rPr lang="ru-RU" sz="2000" dirty="0" smtClean="0">
                <a:solidFill>
                  <a:srgbClr val="C00000"/>
                </a:solidFill>
                <a:effectLst/>
              </a:rPr>
              <a:t>Язык программирования </a:t>
            </a:r>
            <a:r>
              <a:rPr lang="en-US" sz="2000" dirty="0" smtClean="0">
                <a:solidFill>
                  <a:srgbClr val="C00000"/>
                </a:solidFill>
                <a:effectLst/>
              </a:rPr>
              <a:t>VBA</a:t>
            </a:r>
            <a:r>
              <a:rPr lang="ru-RU" sz="2000" dirty="0" smtClean="0">
                <a:solidFill>
                  <a:srgbClr val="C00000"/>
                </a:solidFill>
                <a:effectLst/>
              </a:rPr>
              <a:t>. Операторы.</a:t>
            </a:r>
            <a:endParaRPr lang="ru-RU" sz="2000" dirty="0">
              <a:solidFill>
                <a:srgbClr val="C00000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00042"/>
            <a:ext cx="9906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0033CC"/>
                </a:solidFill>
              </a:rPr>
              <a:t>Оператор присваивания </a:t>
            </a:r>
          </a:p>
          <a:p>
            <a:endParaRPr lang="ru-RU" sz="800" dirty="0" smtClean="0"/>
          </a:p>
          <a:p>
            <a:pPr algn="ctr"/>
            <a:r>
              <a:rPr lang="ru-RU" sz="2000" b="1" dirty="0" smtClean="0">
                <a:solidFill>
                  <a:srgbClr val="0033CC"/>
                </a:solidFill>
              </a:rPr>
              <a:t>Оператор присваивания </a:t>
            </a:r>
            <a:r>
              <a:rPr lang="ru-RU" sz="2000" dirty="0" smtClean="0"/>
              <a:t>— основное средство изменения состояния программы (значений переменных). </a:t>
            </a:r>
          </a:p>
          <a:p>
            <a:pPr algn="ctr"/>
            <a:r>
              <a:rPr lang="ru-RU" sz="2000" dirty="0" smtClean="0"/>
              <a:t>Он представляет собой конструкцию, связывающую </a:t>
            </a:r>
            <a:r>
              <a:rPr lang="ru-RU" sz="2000" b="1" dirty="0" smtClean="0">
                <a:solidFill>
                  <a:srgbClr val="0033CC"/>
                </a:solidFill>
              </a:rPr>
              <a:t>знаком =</a:t>
            </a:r>
            <a:r>
              <a:rPr lang="ru-RU" sz="2000" dirty="0" smtClean="0"/>
              <a:t> </a:t>
            </a:r>
            <a:r>
              <a:rPr lang="ru-RU" sz="2000" dirty="0" smtClean="0">
                <a:solidFill>
                  <a:srgbClr val="FF0000"/>
                </a:solidFill>
              </a:rPr>
              <a:t>переменную </a:t>
            </a:r>
            <a:r>
              <a:rPr lang="ru-RU" sz="2000" dirty="0" smtClean="0"/>
              <a:t>(левая часть) и </a:t>
            </a:r>
            <a:r>
              <a:rPr lang="ru-RU" sz="2000" dirty="0" smtClean="0">
                <a:solidFill>
                  <a:srgbClr val="FF0000"/>
                </a:solidFill>
              </a:rPr>
              <a:t>выражение</a:t>
            </a:r>
            <a:r>
              <a:rPr lang="ru-RU" sz="2000" dirty="0" smtClean="0"/>
              <a:t> (правая часть). </a:t>
            </a:r>
          </a:p>
          <a:p>
            <a:pPr algn="ctr"/>
            <a:endParaRPr lang="ru-RU" sz="2000" dirty="0" smtClean="0"/>
          </a:p>
          <a:p>
            <a:pPr algn="ctr"/>
            <a:r>
              <a:rPr lang="ru-RU" sz="2000" b="1" dirty="0" smtClean="0">
                <a:solidFill>
                  <a:srgbClr val="0033CC"/>
                </a:solidFill>
              </a:rPr>
              <a:t>Выражение </a:t>
            </a:r>
            <a:r>
              <a:rPr lang="ru-RU" sz="2000" dirty="0" smtClean="0"/>
              <a:t>состоит из операндов (имен переменных, констант, имен стандартных функций) и знаков операций (арифметических, логических, строковых, сравнения). </a:t>
            </a:r>
          </a:p>
          <a:p>
            <a:pPr algn="ctr"/>
            <a:r>
              <a:rPr lang="ru-RU" sz="2000" b="1" dirty="0" smtClean="0">
                <a:solidFill>
                  <a:srgbClr val="FF0000"/>
                </a:solidFill>
              </a:rPr>
              <a:t>Смысл этого оператора состоит в том, что левой части присваивается значение правой части.</a:t>
            </a:r>
          </a:p>
          <a:p>
            <a:r>
              <a:rPr lang="ru-RU" sz="2000" b="1" dirty="0" smtClean="0"/>
              <a:t>Х=А+8</a:t>
            </a:r>
          </a:p>
          <a:p>
            <a:endParaRPr lang="ru-RU" sz="800" dirty="0" smtClean="0"/>
          </a:p>
          <a:p>
            <a:pPr algn="ctr"/>
            <a:r>
              <a:rPr lang="ru-RU" sz="2000" b="1" dirty="0" smtClean="0">
                <a:solidFill>
                  <a:srgbClr val="0033CC"/>
                </a:solidFill>
              </a:rPr>
              <a:t>Управляющие операторы </a:t>
            </a:r>
          </a:p>
          <a:p>
            <a:endParaRPr lang="ru-RU" sz="800" dirty="0" smtClean="0"/>
          </a:p>
          <a:p>
            <a:endParaRPr lang="ru-RU" sz="2000" dirty="0" smtClean="0"/>
          </a:p>
          <a:p>
            <a:r>
              <a:rPr lang="ru-RU" sz="2000" dirty="0" smtClean="0"/>
              <a:t>Набор управляющих операторов VBA соответствует структурированному языку программирования. </a:t>
            </a:r>
          </a:p>
          <a:p>
            <a:r>
              <a:rPr lang="ru-RU" sz="2000" dirty="0" smtClean="0"/>
              <a:t>В этот набор входят </a:t>
            </a:r>
            <a:r>
              <a:rPr lang="ru-RU" sz="2000" b="1" i="1" dirty="0" smtClean="0">
                <a:solidFill>
                  <a:srgbClr val="0033CC"/>
                </a:solidFill>
              </a:rPr>
              <a:t>условные операторы </a:t>
            </a:r>
            <a:r>
              <a:rPr lang="ru-RU" sz="2000" i="1" dirty="0" smtClean="0"/>
              <a:t>и </a:t>
            </a:r>
            <a:r>
              <a:rPr lang="ru-RU" sz="2000" b="1" i="1" dirty="0" smtClean="0">
                <a:solidFill>
                  <a:srgbClr val="0033CC"/>
                </a:solidFill>
              </a:rPr>
              <a:t>операторы цикла</a:t>
            </a:r>
            <a:r>
              <a:rPr lang="ru-RU" sz="2000" dirty="0" smtClean="0"/>
              <a:t>, что позволяет организовать процесс вычислений надежно и эффективно.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906000" cy="338158"/>
          </a:xfrm>
        </p:spPr>
        <p:txBody>
          <a:bodyPr>
            <a:noAutofit/>
          </a:bodyPr>
          <a:lstStyle/>
          <a:p>
            <a:pPr algn="ctr"/>
            <a:r>
              <a:rPr lang="ru-RU" sz="2000" dirty="0" smtClean="0">
                <a:solidFill>
                  <a:srgbClr val="C00000"/>
                </a:solidFill>
                <a:effectLst/>
              </a:rPr>
              <a:t>Язык программирования </a:t>
            </a:r>
            <a:r>
              <a:rPr lang="en-US" sz="2000" dirty="0" smtClean="0">
                <a:solidFill>
                  <a:srgbClr val="C00000"/>
                </a:solidFill>
                <a:effectLst/>
              </a:rPr>
              <a:t>VBA</a:t>
            </a:r>
            <a:r>
              <a:rPr lang="ru-RU" sz="2000" dirty="0" smtClean="0">
                <a:solidFill>
                  <a:srgbClr val="C00000"/>
                </a:solidFill>
                <a:effectLst/>
              </a:rPr>
              <a:t>. Операторы.</a:t>
            </a:r>
            <a:endParaRPr lang="ru-RU" sz="2000" dirty="0">
              <a:solidFill>
                <a:srgbClr val="C00000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28604"/>
            <a:ext cx="9906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u="sng" dirty="0" smtClean="0">
                <a:solidFill>
                  <a:srgbClr val="0033CC"/>
                </a:solidFill>
              </a:rPr>
              <a:t>Условный оператор</a:t>
            </a:r>
            <a:r>
              <a:rPr lang="en-US" sz="2000" b="1" i="1" u="sng" dirty="0" smtClean="0">
                <a:solidFill>
                  <a:srgbClr val="0033CC"/>
                </a:solidFill>
              </a:rPr>
              <a:t> </a:t>
            </a:r>
            <a:r>
              <a:rPr lang="ru-RU" sz="2000" b="1" i="1" u="sng" dirty="0" smtClean="0">
                <a:solidFill>
                  <a:srgbClr val="0033CC"/>
                </a:solidFill>
              </a:rPr>
              <a:t>- </a:t>
            </a:r>
            <a:r>
              <a:rPr lang="en-US" sz="2000" b="1" i="1" u="sng" dirty="0" smtClean="0"/>
              <a:t>If Then Else End If</a:t>
            </a:r>
            <a:endParaRPr lang="ru-RU" sz="2000" dirty="0" smtClean="0"/>
          </a:p>
          <a:p>
            <a:endParaRPr lang="ru-RU" sz="2000" dirty="0" smtClean="0"/>
          </a:p>
          <a:p>
            <a:r>
              <a:rPr lang="ru-RU" sz="2000" dirty="0" smtClean="0"/>
              <a:t>Это общепринятый в языках программирования оператор управления вычислениями позволяет выбирать и выполнять действия в зависимости от истинности некоторого условия.</a:t>
            </a:r>
          </a:p>
          <a:p>
            <a:endParaRPr lang="ru-RU" sz="2000" b="1" i="1" dirty="0" smtClean="0"/>
          </a:p>
          <a:p>
            <a:pPr algn="ctr"/>
            <a:r>
              <a:rPr lang="ru-RU" sz="2000" b="1" dirty="0" smtClean="0">
                <a:solidFill>
                  <a:srgbClr val="0033CC"/>
                </a:solidFill>
              </a:rPr>
              <a:t>Синтаксис условного оператора</a:t>
            </a:r>
          </a:p>
          <a:p>
            <a:pPr algn="ctr"/>
            <a:endParaRPr lang="ru-RU" sz="2000" dirty="0" smtClean="0"/>
          </a:p>
          <a:p>
            <a:pPr algn="ctr"/>
            <a:r>
              <a:rPr lang="ru-RU" sz="2000" b="1" dirty="0" err="1" smtClean="0">
                <a:solidFill>
                  <a:srgbClr val="0033CC"/>
                </a:solidFill>
              </a:rPr>
              <a:t>If</a:t>
            </a:r>
            <a:r>
              <a:rPr lang="ru-RU" sz="2000" dirty="0" smtClean="0"/>
              <a:t> </a:t>
            </a:r>
            <a:r>
              <a:rPr lang="ru-RU" sz="2000" i="1" dirty="0" smtClean="0">
                <a:solidFill>
                  <a:srgbClr val="FF0000"/>
                </a:solidFill>
              </a:rPr>
              <a:t>условие</a:t>
            </a:r>
            <a:r>
              <a:rPr lang="ru-RU" sz="2000" dirty="0" smtClean="0"/>
              <a:t> </a:t>
            </a:r>
            <a:r>
              <a:rPr lang="ru-RU" sz="2000" b="1" dirty="0" err="1" smtClean="0">
                <a:solidFill>
                  <a:srgbClr val="0033CC"/>
                </a:solidFill>
              </a:rPr>
              <a:t>Then</a:t>
            </a:r>
            <a:r>
              <a:rPr lang="ru-RU" sz="2000" dirty="0" smtClean="0"/>
              <a:t> </a:t>
            </a:r>
            <a:r>
              <a:rPr lang="ru-RU" sz="2000" i="1" dirty="0" smtClean="0">
                <a:solidFill>
                  <a:srgbClr val="FF0000"/>
                </a:solidFill>
              </a:rPr>
              <a:t>операторы1</a:t>
            </a:r>
            <a:r>
              <a:rPr lang="ru-RU" sz="2000" dirty="0" smtClean="0"/>
              <a:t> </a:t>
            </a:r>
            <a:r>
              <a:rPr lang="ru-RU" sz="2000" b="1" dirty="0" err="1" smtClean="0">
                <a:solidFill>
                  <a:srgbClr val="0033CC"/>
                </a:solidFill>
              </a:rPr>
              <a:t>Else</a:t>
            </a:r>
            <a:r>
              <a:rPr lang="ru-RU" sz="2000" dirty="0" smtClean="0"/>
              <a:t> </a:t>
            </a:r>
            <a:r>
              <a:rPr lang="ru-RU" sz="2000" i="1" dirty="0" smtClean="0">
                <a:solidFill>
                  <a:srgbClr val="FF0000"/>
                </a:solidFill>
              </a:rPr>
              <a:t>операторы2</a:t>
            </a:r>
            <a:r>
              <a:rPr lang="ru-RU" sz="2000" dirty="0" smtClean="0"/>
              <a:t>  </a:t>
            </a:r>
            <a:r>
              <a:rPr lang="en-US" sz="2000" b="1" dirty="0" smtClean="0">
                <a:solidFill>
                  <a:srgbClr val="0033CC"/>
                </a:solidFill>
              </a:rPr>
              <a:t>End If</a:t>
            </a:r>
            <a:endParaRPr lang="ru-RU" sz="2000" dirty="0" smtClean="0">
              <a:solidFill>
                <a:srgbClr val="0033CC"/>
              </a:solidFill>
            </a:endParaRPr>
          </a:p>
          <a:p>
            <a:endParaRPr lang="ru-RU" sz="2000" dirty="0" smtClean="0"/>
          </a:p>
          <a:p>
            <a:r>
              <a:rPr lang="ru-RU" sz="2000" b="1" dirty="0" smtClean="0"/>
              <a:t>Здесь</a:t>
            </a:r>
            <a:r>
              <a:rPr lang="en-US" sz="2000" b="1" dirty="0" smtClean="0"/>
              <a:t>:</a:t>
            </a:r>
            <a:endParaRPr lang="ru-RU" sz="2000" b="1" dirty="0" smtClean="0"/>
          </a:p>
          <a:p>
            <a:r>
              <a:rPr lang="ru-RU" sz="2000" dirty="0" smtClean="0"/>
              <a:t>- </a:t>
            </a:r>
            <a:r>
              <a:rPr lang="ru-RU" sz="2000" i="1" dirty="0" smtClean="0">
                <a:solidFill>
                  <a:srgbClr val="FF0000"/>
                </a:solidFill>
              </a:rPr>
              <a:t>условие</a:t>
            </a:r>
            <a:r>
              <a:rPr lang="ru-RU" sz="2000" dirty="0" smtClean="0"/>
              <a:t> обязательно и может быть числовым или строковым выражением со значениями </a:t>
            </a:r>
            <a:r>
              <a:rPr lang="ru-RU" sz="2000" b="1" dirty="0" err="1" smtClean="0">
                <a:solidFill>
                  <a:srgbClr val="0033CC"/>
                </a:solidFill>
              </a:rPr>
              <a:t>True</a:t>
            </a:r>
            <a:r>
              <a:rPr lang="ru-RU" sz="2000" b="1" dirty="0" smtClean="0">
                <a:solidFill>
                  <a:srgbClr val="0033CC"/>
                </a:solidFill>
              </a:rPr>
              <a:t> </a:t>
            </a:r>
            <a:r>
              <a:rPr lang="ru-RU" sz="2000" dirty="0" smtClean="0"/>
              <a:t>или </a:t>
            </a:r>
            <a:r>
              <a:rPr lang="ru-RU" sz="2000" b="1" dirty="0" err="1" smtClean="0">
                <a:solidFill>
                  <a:srgbClr val="0033CC"/>
                </a:solidFill>
              </a:rPr>
              <a:t>False</a:t>
            </a:r>
            <a:r>
              <a:rPr lang="ru-RU" sz="2000" dirty="0" smtClean="0"/>
              <a:t> (</a:t>
            </a:r>
            <a:r>
              <a:rPr lang="ru-RU" sz="2000" dirty="0" err="1" smtClean="0"/>
              <a:t>Null</a:t>
            </a:r>
            <a:r>
              <a:rPr lang="ru-RU" sz="2000" dirty="0" smtClean="0"/>
              <a:t> трактуется как </a:t>
            </a:r>
            <a:r>
              <a:rPr lang="ru-RU" sz="2000" dirty="0" err="1" smtClean="0"/>
              <a:t>False</a:t>
            </a:r>
            <a:r>
              <a:rPr lang="ru-RU" sz="2000" dirty="0" smtClean="0"/>
              <a:t>). </a:t>
            </a:r>
          </a:p>
          <a:p>
            <a:r>
              <a:rPr lang="ru-RU" sz="2000" dirty="0" smtClean="0">
                <a:solidFill>
                  <a:srgbClr val="FF0000"/>
                </a:solidFill>
              </a:rPr>
              <a:t>- Операторы1</a:t>
            </a:r>
            <a:r>
              <a:rPr lang="ru-RU" sz="2000" dirty="0" smtClean="0"/>
              <a:t> и </a:t>
            </a:r>
            <a:r>
              <a:rPr lang="ru-RU" sz="2000" dirty="0" smtClean="0">
                <a:solidFill>
                  <a:srgbClr val="FF0000"/>
                </a:solidFill>
              </a:rPr>
              <a:t>операторы2</a:t>
            </a:r>
            <a:r>
              <a:rPr lang="ru-RU" sz="2000" dirty="0" smtClean="0"/>
              <a:t> — это последовательности из одного или нескольких </a:t>
            </a:r>
            <a:r>
              <a:rPr lang="ru-RU" sz="2000" dirty="0" smtClean="0">
                <a:solidFill>
                  <a:srgbClr val="0033CC"/>
                </a:solidFill>
              </a:rPr>
              <a:t>разделенных двоеточием операторов</a:t>
            </a:r>
            <a:r>
              <a:rPr lang="ru-RU" sz="2000" dirty="0" smtClean="0"/>
              <a:t>. </a:t>
            </a:r>
          </a:p>
          <a:p>
            <a:r>
              <a:rPr lang="ru-RU" sz="2000" dirty="0" smtClean="0"/>
              <a:t>- Закрывающий оператор </a:t>
            </a:r>
            <a:r>
              <a:rPr lang="ru-RU" sz="2000" dirty="0" err="1" smtClean="0"/>
              <a:t>End</a:t>
            </a:r>
            <a:r>
              <a:rPr lang="ru-RU" sz="2000" dirty="0" smtClean="0"/>
              <a:t> </a:t>
            </a:r>
            <a:r>
              <a:rPr lang="ru-RU" sz="2000" dirty="0" err="1" smtClean="0"/>
              <a:t>If</a:t>
            </a:r>
            <a:r>
              <a:rPr lang="ru-RU" sz="2000" dirty="0" smtClean="0"/>
              <a:t> необходим.</a:t>
            </a:r>
          </a:p>
          <a:p>
            <a:endParaRPr lang="ru-RU" sz="2000" b="1" i="1" dirty="0" smtClean="0"/>
          </a:p>
          <a:p>
            <a:pPr algn="ctr"/>
            <a:r>
              <a:rPr lang="ru-RU" sz="2000" b="1" dirty="0" smtClean="0">
                <a:solidFill>
                  <a:srgbClr val="0033CC"/>
                </a:solidFill>
              </a:rPr>
              <a:t>Семантика условного оператора</a:t>
            </a:r>
          </a:p>
          <a:p>
            <a:pPr algn="ctr"/>
            <a:endParaRPr lang="ru-RU" sz="2000" dirty="0" smtClean="0"/>
          </a:p>
          <a:p>
            <a:r>
              <a:rPr lang="ru-RU" sz="2000" dirty="0" smtClean="0"/>
              <a:t>Если условие истинно (</a:t>
            </a:r>
            <a:r>
              <a:rPr lang="ru-RU" sz="2000" dirty="0" err="1" smtClean="0"/>
              <a:t>True</a:t>
            </a:r>
            <a:r>
              <a:rPr lang="ru-RU" sz="2000" dirty="0" smtClean="0"/>
              <a:t>), выполняется последовательность «</a:t>
            </a:r>
            <a:r>
              <a:rPr lang="ru-RU" sz="2000" dirty="0" smtClean="0">
                <a:solidFill>
                  <a:srgbClr val="FF0000"/>
                </a:solidFill>
              </a:rPr>
              <a:t>операторы1</a:t>
            </a:r>
            <a:r>
              <a:rPr lang="ru-RU" sz="2000" dirty="0" smtClean="0"/>
              <a:t>», ложно (</a:t>
            </a:r>
            <a:r>
              <a:rPr lang="ru-RU" sz="2000" dirty="0" err="1" smtClean="0"/>
              <a:t>False</a:t>
            </a:r>
            <a:r>
              <a:rPr lang="ru-RU" sz="2000" dirty="0" smtClean="0"/>
              <a:t>) – «</a:t>
            </a:r>
            <a:r>
              <a:rPr lang="ru-RU" sz="2000" dirty="0" smtClean="0">
                <a:solidFill>
                  <a:srgbClr val="FF0000"/>
                </a:solidFill>
              </a:rPr>
              <a:t>операторы2</a:t>
            </a:r>
            <a:r>
              <a:rPr lang="ru-RU" sz="2000" dirty="0" smtClean="0"/>
              <a:t>». </a:t>
            </a:r>
            <a:endParaRPr lang="ru-RU" sz="2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906000" cy="500042"/>
          </a:xfrm>
        </p:spPr>
        <p:txBody>
          <a:bodyPr>
            <a:noAutofit/>
          </a:bodyPr>
          <a:lstStyle/>
          <a:p>
            <a:pPr algn="ctr"/>
            <a:r>
              <a:rPr lang="ru-RU" sz="2000" dirty="0">
                <a:solidFill>
                  <a:srgbClr val="C00000"/>
                </a:solidFill>
              </a:rPr>
              <a:t>Цель лекции</a:t>
            </a:r>
          </a:p>
        </p:txBody>
      </p:sp>
      <p:sp>
        <p:nvSpPr>
          <p:cNvPr id="7207" name="Text Box 39"/>
          <p:cNvSpPr txBox="1">
            <a:spLocks noChangeArrowheads="1"/>
          </p:cNvSpPr>
          <p:nvPr/>
        </p:nvSpPr>
        <p:spPr bwMode="auto">
          <a:xfrm>
            <a:off x="0" y="1214422"/>
            <a:ext cx="9906000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600" b="1" dirty="0" smtClean="0">
                <a:solidFill>
                  <a:srgbClr val="0033CC"/>
                </a:solidFill>
              </a:rPr>
              <a:t>Получить общее представление о языке программирования </a:t>
            </a:r>
            <a:r>
              <a:rPr lang="en-US" sz="3600" b="1" dirty="0" smtClean="0">
                <a:solidFill>
                  <a:srgbClr val="0033CC"/>
                </a:solidFill>
              </a:rPr>
              <a:t>VBA</a:t>
            </a:r>
            <a:r>
              <a:rPr lang="ru-RU" sz="3600" b="1" dirty="0" smtClean="0">
                <a:solidFill>
                  <a:srgbClr val="0033CC"/>
                </a:solidFill>
              </a:rPr>
              <a:t>, изучить особенности программирования функций.</a:t>
            </a:r>
            <a:endParaRPr lang="ru-RU" sz="3600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906000" cy="338158"/>
          </a:xfrm>
        </p:spPr>
        <p:txBody>
          <a:bodyPr>
            <a:noAutofit/>
          </a:bodyPr>
          <a:lstStyle/>
          <a:p>
            <a:pPr algn="ctr"/>
            <a:r>
              <a:rPr lang="ru-RU" sz="2000" dirty="0" smtClean="0">
                <a:solidFill>
                  <a:srgbClr val="C00000"/>
                </a:solidFill>
                <a:effectLst/>
              </a:rPr>
              <a:t>Язык программирования </a:t>
            </a:r>
            <a:r>
              <a:rPr lang="en-US" sz="2000" dirty="0" smtClean="0">
                <a:solidFill>
                  <a:srgbClr val="C00000"/>
                </a:solidFill>
                <a:effectLst/>
              </a:rPr>
              <a:t>VBA</a:t>
            </a:r>
            <a:r>
              <a:rPr lang="ru-RU" sz="2000" dirty="0" smtClean="0">
                <a:solidFill>
                  <a:srgbClr val="C00000"/>
                </a:solidFill>
                <a:effectLst/>
              </a:rPr>
              <a:t>. Операторы.</a:t>
            </a:r>
            <a:endParaRPr lang="ru-RU" sz="2000" dirty="0">
              <a:solidFill>
                <a:srgbClr val="C00000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71480"/>
            <a:ext cx="9906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0033CC"/>
                </a:solidFill>
              </a:rPr>
              <a:t>Операторы цикла</a:t>
            </a:r>
          </a:p>
          <a:p>
            <a:pPr algn="ctr"/>
            <a:endParaRPr lang="ru-RU" sz="2000" dirty="0" smtClean="0">
              <a:solidFill>
                <a:srgbClr val="0033CC"/>
              </a:solidFill>
            </a:endParaRPr>
          </a:p>
          <a:p>
            <a:r>
              <a:rPr lang="ru-RU" sz="2000" dirty="0" smtClean="0"/>
              <a:t>Циклы используются для организации повторного выполнения блоков кода. Любой цикл состоит из двух частей: </a:t>
            </a:r>
            <a:r>
              <a:rPr lang="ru-RU" sz="2000" b="1" i="1" dirty="0" smtClean="0">
                <a:solidFill>
                  <a:srgbClr val="0033CC"/>
                </a:solidFill>
              </a:rPr>
              <a:t>условие цикла</a:t>
            </a:r>
            <a:r>
              <a:rPr lang="ru-RU" sz="2000" b="1" dirty="0" smtClean="0">
                <a:solidFill>
                  <a:srgbClr val="0033CC"/>
                </a:solidFill>
              </a:rPr>
              <a:t> </a:t>
            </a:r>
            <a:r>
              <a:rPr lang="ru-RU" sz="2000" dirty="0" smtClean="0"/>
              <a:t>и </a:t>
            </a:r>
            <a:r>
              <a:rPr lang="ru-RU" sz="2000" b="1" i="1" dirty="0" smtClean="0">
                <a:solidFill>
                  <a:srgbClr val="0033CC"/>
                </a:solidFill>
              </a:rPr>
              <a:t>тело цикла</a:t>
            </a:r>
            <a:r>
              <a:rPr lang="ru-RU" sz="2000" dirty="0" smtClean="0">
                <a:solidFill>
                  <a:srgbClr val="0033CC"/>
                </a:solidFill>
              </a:rPr>
              <a:t>. </a:t>
            </a:r>
          </a:p>
          <a:p>
            <a:endParaRPr lang="ru-RU" sz="2000" dirty="0" smtClean="0"/>
          </a:p>
          <a:p>
            <a:r>
              <a:rPr lang="ru-RU" sz="2000" dirty="0" smtClean="0"/>
              <a:t>У любого цикла есть </a:t>
            </a:r>
            <a:r>
              <a:rPr lang="ru-RU" sz="2000" b="1" i="1" dirty="0" smtClean="0">
                <a:solidFill>
                  <a:srgbClr val="0033CC"/>
                </a:solidFill>
              </a:rPr>
              <a:t>параметр</a:t>
            </a:r>
            <a:r>
              <a:rPr lang="ru-RU" sz="2000" dirty="0" smtClean="0">
                <a:solidFill>
                  <a:srgbClr val="0033CC"/>
                </a:solidFill>
              </a:rPr>
              <a:t>.</a:t>
            </a:r>
            <a:r>
              <a:rPr lang="ru-RU" sz="2000" dirty="0" smtClean="0"/>
              <a:t> </a:t>
            </a:r>
            <a:r>
              <a:rPr lang="ru-RU" sz="2000" b="1" i="1" dirty="0" smtClean="0">
                <a:solidFill>
                  <a:srgbClr val="0033CC"/>
                </a:solidFill>
              </a:rPr>
              <a:t>Параметр цикла</a:t>
            </a:r>
            <a:r>
              <a:rPr lang="ru-RU" sz="2000" b="1" dirty="0" smtClean="0">
                <a:solidFill>
                  <a:srgbClr val="0033CC"/>
                </a:solidFill>
              </a:rPr>
              <a:t> </a:t>
            </a:r>
            <a:r>
              <a:rPr lang="ru-RU" sz="2000" dirty="0" smtClean="0"/>
              <a:t>– это переменная, которая изменяется в теле цикла, а также участвует в условии его окончания. </a:t>
            </a:r>
          </a:p>
          <a:p>
            <a:endParaRPr lang="ru-RU" sz="2000" b="1" i="1" u="sng" dirty="0" smtClean="0"/>
          </a:p>
          <a:p>
            <a:pPr algn="ctr"/>
            <a:r>
              <a:rPr lang="ru-RU" sz="2000" b="1" u="sng" dirty="0" smtClean="0">
                <a:solidFill>
                  <a:srgbClr val="0033CC"/>
                </a:solidFill>
              </a:rPr>
              <a:t>Цикл </a:t>
            </a:r>
            <a:r>
              <a:rPr lang="ru-RU" sz="2000" b="1" u="sng" dirty="0" err="1" smtClean="0">
                <a:solidFill>
                  <a:srgbClr val="0033CC"/>
                </a:solidFill>
              </a:rPr>
              <a:t>For</a:t>
            </a:r>
            <a:r>
              <a:rPr lang="ru-RU" sz="2000" b="1" u="sng" dirty="0" smtClean="0">
                <a:solidFill>
                  <a:srgbClr val="0033CC"/>
                </a:solidFill>
              </a:rPr>
              <a:t> </a:t>
            </a:r>
            <a:r>
              <a:rPr lang="ru-RU" sz="2000" b="1" u="sng" dirty="0" err="1" smtClean="0">
                <a:solidFill>
                  <a:srgbClr val="0033CC"/>
                </a:solidFill>
              </a:rPr>
              <a:t>Next</a:t>
            </a:r>
            <a:r>
              <a:rPr lang="ru-RU" sz="2000" b="1" u="sng" dirty="0" smtClean="0">
                <a:solidFill>
                  <a:srgbClr val="0033CC"/>
                </a:solidFill>
              </a:rPr>
              <a:t> </a:t>
            </a:r>
            <a:endParaRPr lang="ru-RU" sz="2000" dirty="0" smtClean="0">
              <a:solidFill>
                <a:srgbClr val="0033CC"/>
              </a:solidFill>
            </a:endParaRPr>
          </a:p>
          <a:p>
            <a:endParaRPr lang="ru-RU" sz="2000" dirty="0" smtClean="0"/>
          </a:p>
          <a:p>
            <a:r>
              <a:rPr lang="ru-RU" sz="2000" dirty="0" smtClean="0"/>
              <a:t>Позволяет повторять группу операторов заданное число раз.</a:t>
            </a:r>
          </a:p>
          <a:p>
            <a:endParaRPr lang="ru-RU" sz="800" b="1" i="1" dirty="0" smtClean="0"/>
          </a:p>
          <a:p>
            <a:pPr algn="ctr"/>
            <a:r>
              <a:rPr lang="ru-RU" sz="2000" b="1" dirty="0" smtClean="0">
                <a:solidFill>
                  <a:srgbClr val="0033CC"/>
                </a:solidFill>
              </a:rPr>
              <a:t>Синтаксис оператора Цикла по счетчику</a:t>
            </a:r>
            <a:endParaRPr lang="ru-RU" sz="2000" dirty="0" smtClean="0">
              <a:solidFill>
                <a:srgbClr val="0033CC"/>
              </a:solidFill>
            </a:endParaRPr>
          </a:p>
          <a:p>
            <a:r>
              <a:rPr lang="ru-RU" sz="800" b="1" i="1" dirty="0" smtClean="0"/>
              <a:t> </a:t>
            </a:r>
            <a:endParaRPr lang="ru-RU" sz="800" dirty="0" smtClean="0"/>
          </a:p>
          <a:p>
            <a:r>
              <a:rPr lang="ru-RU" sz="2000" b="1" dirty="0" err="1" smtClean="0">
                <a:solidFill>
                  <a:srgbClr val="0033CC"/>
                </a:solidFill>
              </a:rPr>
              <a:t>For</a:t>
            </a:r>
            <a:r>
              <a:rPr lang="ru-RU" sz="2000" dirty="0" smtClean="0"/>
              <a:t> </a:t>
            </a:r>
            <a:r>
              <a:rPr lang="ru-RU" sz="2000" i="1" dirty="0" err="1" smtClean="0">
                <a:solidFill>
                  <a:srgbClr val="FF0000"/>
                </a:solidFill>
              </a:rPr>
              <a:t>счетчик_цикла</a:t>
            </a:r>
            <a:r>
              <a:rPr lang="ru-RU" sz="2000" dirty="0" smtClean="0">
                <a:solidFill>
                  <a:srgbClr val="FF0000"/>
                </a:solidFill>
              </a:rPr>
              <a:t> = </a:t>
            </a:r>
            <a:r>
              <a:rPr lang="ru-RU" sz="2000" i="1" dirty="0" smtClean="0">
                <a:solidFill>
                  <a:srgbClr val="FF0000"/>
                </a:solidFill>
              </a:rPr>
              <a:t>начало</a:t>
            </a: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b="1" dirty="0" err="1" smtClean="0">
                <a:solidFill>
                  <a:srgbClr val="0033CC"/>
                </a:solidFill>
              </a:rPr>
              <a:t>To</a:t>
            </a:r>
            <a:r>
              <a:rPr lang="ru-RU" sz="2000" dirty="0" smtClean="0"/>
              <a:t> </a:t>
            </a:r>
            <a:r>
              <a:rPr lang="ru-RU" sz="2000" i="1" dirty="0" smtClean="0">
                <a:solidFill>
                  <a:srgbClr val="FF0000"/>
                </a:solidFill>
              </a:rPr>
              <a:t>конец</a:t>
            </a:r>
            <a:r>
              <a:rPr lang="ru-RU" sz="2000" dirty="0" smtClean="0"/>
              <a:t>  </a:t>
            </a:r>
            <a:r>
              <a:rPr lang="ru-RU" sz="2000" b="1" dirty="0" err="1" smtClean="0">
                <a:solidFill>
                  <a:srgbClr val="0033CC"/>
                </a:solidFill>
              </a:rPr>
              <a:t>Step</a:t>
            </a:r>
            <a:r>
              <a:rPr lang="ru-RU" sz="2000" dirty="0" smtClean="0">
                <a:solidFill>
                  <a:srgbClr val="0033CC"/>
                </a:solidFill>
              </a:rPr>
              <a:t> </a:t>
            </a:r>
            <a:r>
              <a:rPr lang="ru-RU" sz="2000" i="1" dirty="0" smtClean="0">
                <a:solidFill>
                  <a:srgbClr val="FF0000"/>
                </a:solidFill>
              </a:rPr>
              <a:t>шаг</a:t>
            </a:r>
          </a:p>
          <a:p>
            <a:endParaRPr lang="ru-RU" sz="2000" i="1" dirty="0" smtClean="0">
              <a:solidFill>
                <a:srgbClr val="FF0000"/>
              </a:solidFill>
            </a:endParaRPr>
          </a:p>
          <a:p>
            <a:r>
              <a:rPr lang="ru-RU" sz="2000" i="1" dirty="0" smtClean="0">
                <a:solidFill>
                  <a:srgbClr val="FF0000"/>
                </a:solidFill>
              </a:rPr>
              <a:t>тело цикла</a:t>
            </a:r>
          </a:p>
          <a:p>
            <a:endParaRPr lang="ru-RU" sz="2000" b="1" dirty="0" smtClean="0">
              <a:solidFill>
                <a:srgbClr val="0033CC"/>
              </a:solidFill>
            </a:endParaRPr>
          </a:p>
          <a:p>
            <a:r>
              <a:rPr lang="ru-RU" sz="2000" b="1" dirty="0" err="1" smtClean="0">
                <a:solidFill>
                  <a:srgbClr val="0033CC"/>
                </a:solidFill>
              </a:rPr>
              <a:t>Next</a:t>
            </a:r>
            <a:r>
              <a:rPr lang="ru-RU" sz="2000" dirty="0" smtClean="0">
                <a:solidFill>
                  <a:srgbClr val="0033CC"/>
                </a:solidFill>
              </a:rPr>
              <a:t> </a:t>
            </a:r>
            <a:r>
              <a:rPr lang="ru-RU" sz="2000" i="1" dirty="0" err="1" smtClean="0">
                <a:solidFill>
                  <a:srgbClr val="FF0000"/>
                </a:solidFill>
              </a:rPr>
              <a:t>счетчик_цикла</a:t>
            </a:r>
            <a:endParaRPr lang="ru-RU" sz="2000" i="1" dirty="0" smtClean="0">
              <a:solidFill>
                <a:srgbClr val="FF0000"/>
              </a:solidFill>
            </a:endParaRPr>
          </a:p>
          <a:p>
            <a:endParaRPr lang="ru-RU" sz="800" i="1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906000" cy="338158"/>
          </a:xfrm>
        </p:spPr>
        <p:txBody>
          <a:bodyPr>
            <a:noAutofit/>
          </a:bodyPr>
          <a:lstStyle/>
          <a:p>
            <a:pPr algn="ctr"/>
            <a:r>
              <a:rPr lang="ru-RU" sz="2000" dirty="0" smtClean="0">
                <a:solidFill>
                  <a:srgbClr val="C00000"/>
                </a:solidFill>
                <a:effectLst/>
              </a:rPr>
              <a:t>Язык программирования </a:t>
            </a:r>
            <a:r>
              <a:rPr lang="en-US" sz="2000" dirty="0" smtClean="0">
                <a:solidFill>
                  <a:srgbClr val="C00000"/>
                </a:solidFill>
                <a:effectLst/>
              </a:rPr>
              <a:t>VBA</a:t>
            </a:r>
            <a:r>
              <a:rPr lang="ru-RU" sz="2000" dirty="0" smtClean="0">
                <a:solidFill>
                  <a:srgbClr val="C00000"/>
                </a:solidFill>
                <a:effectLst/>
              </a:rPr>
              <a:t>. Операторы.</a:t>
            </a:r>
            <a:endParaRPr lang="ru-RU" sz="2000" dirty="0">
              <a:solidFill>
                <a:srgbClr val="C00000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00042"/>
            <a:ext cx="9906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0033CC"/>
                </a:solidFill>
              </a:rPr>
              <a:t>                                         Семантика</a:t>
            </a:r>
          </a:p>
          <a:p>
            <a:pPr algn="ctr"/>
            <a:endParaRPr lang="ru-RU" dirty="0" smtClean="0">
              <a:solidFill>
                <a:srgbClr val="0033CC"/>
              </a:solidFill>
            </a:endParaRPr>
          </a:p>
          <a:p>
            <a:r>
              <a:rPr lang="ru-RU" dirty="0" smtClean="0"/>
              <a:t>Здесь </a:t>
            </a:r>
            <a:r>
              <a:rPr lang="ru-RU" b="1" i="1" dirty="0" err="1" smtClean="0">
                <a:solidFill>
                  <a:srgbClr val="0033CC"/>
                </a:solidFill>
              </a:rPr>
              <a:t>счетчик_цикла</a:t>
            </a:r>
            <a:r>
              <a:rPr lang="ru-RU" b="1" dirty="0" smtClean="0">
                <a:solidFill>
                  <a:srgbClr val="0033CC"/>
                </a:solidFill>
              </a:rPr>
              <a:t> </a:t>
            </a:r>
            <a:r>
              <a:rPr lang="ru-RU" dirty="0" smtClean="0"/>
              <a:t>– это числовая переменная. 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 начале выполнения цикла она принимает значение, задаваемое числовым выражением «</a:t>
            </a:r>
            <a:r>
              <a:rPr lang="ru-RU" i="1" dirty="0" smtClean="0">
                <a:solidFill>
                  <a:srgbClr val="0033CC"/>
                </a:solidFill>
              </a:rPr>
              <a:t>начало</a:t>
            </a:r>
            <a:r>
              <a:rPr lang="ru-RU" b="1" i="1" dirty="0" smtClean="0"/>
              <a:t>»</a:t>
            </a:r>
            <a:r>
              <a:rPr lang="ru-RU" dirty="0" smtClean="0"/>
              <a:t>. </a:t>
            </a:r>
          </a:p>
          <a:p>
            <a:r>
              <a:rPr lang="ru-RU" dirty="0" smtClean="0"/>
              <a:t>Числовое выражение «</a:t>
            </a:r>
            <a:r>
              <a:rPr lang="ru-RU" i="1" dirty="0" smtClean="0">
                <a:solidFill>
                  <a:srgbClr val="0033CC"/>
                </a:solidFill>
              </a:rPr>
              <a:t>конец</a:t>
            </a:r>
            <a:r>
              <a:rPr lang="ru-RU" b="1" i="1" dirty="0" smtClean="0"/>
              <a:t>»</a:t>
            </a:r>
            <a:r>
              <a:rPr lang="ru-RU" dirty="0" smtClean="0"/>
              <a:t> задает заключительное значение счетчика цикла. </a:t>
            </a:r>
            <a:endParaRPr lang="ru-RU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dirty="0" smtClean="0"/>
              <a:t>Числовое выражение </a:t>
            </a:r>
            <a:r>
              <a:rPr lang="ru-RU" i="1" dirty="0" smtClean="0">
                <a:solidFill>
                  <a:srgbClr val="0033CC"/>
                </a:solidFill>
              </a:rPr>
              <a:t>шаг</a:t>
            </a:r>
            <a:r>
              <a:rPr lang="ru-RU" dirty="0" smtClean="0">
                <a:solidFill>
                  <a:srgbClr val="0033CC"/>
                </a:solidFill>
              </a:rPr>
              <a:t> </a:t>
            </a:r>
            <a:r>
              <a:rPr lang="ru-RU" dirty="0" smtClean="0"/>
              <a:t>необязательно (</a:t>
            </a:r>
            <a:r>
              <a:rPr lang="ru-RU" dirty="0" smtClean="0">
                <a:solidFill>
                  <a:srgbClr val="FF0000"/>
                </a:solidFill>
              </a:rPr>
              <a:t>по умолчанию он равен 1</a:t>
            </a:r>
            <a:r>
              <a:rPr lang="ru-RU" dirty="0" smtClean="0"/>
              <a:t>). Его значение также вычисляется в начале цикла и прибавляется к счетчику цикла всякий раз, когда завершается </a:t>
            </a:r>
            <a:r>
              <a:rPr lang="ru-RU" dirty="0" smtClean="0">
                <a:solidFill>
                  <a:srgbClr val="FF0000"/>
                </a:solidFill>
              </a:rPr>
              <a:t>выполнение тела цикла </a:t>
            </a:r>
            <a:r>
              <a:rPr lang="ru-RU" dirty="0" smtClean="0"/>
              <a:t>и вычисление достигает строки </a:t>
            </a:r>
            <a:r>
              <a:rPr lang="ru-RU" b="1" dirty="0" err="1" smtClean="0">
                <a:solidFill>
                  <a:srgbClr val="0033CC"/>
                </a:solidFill>
              </a:rPr>
              <a:t>Next</a:t>
            </a:r>
            <a:r>
              <a:rPr lang="ru-RU" dirty="0" smtClean="0">
                <a:solidFill>
                  <a:srgbClr val="0033CC"/>
                </a:solidFill>
              </a:rPr>
              <a:t> </a:t>
            </a:r>
            <a:r>
              <a:rPr lang="ru-RU" i="1" dirty="0" err="1" smtClean="0">
                <a:solidFill>
                  <a:srgbClr val="0033CC"/>
                </a:solidFill>
              </a:rPr>
              <a:t>счетчик_цикла</a:t>
            </a:r>
            <a:r>
              <a:rPr lang="ru-RU" dirty="0" smtClean="0">
                <a:solidFill>
                  <a:srgbClr val="0033CC"/>
                </a:solidFill>
              </a:rPr>
              <a:t>.</a:t>
            </a:r>
          </a:p>
          <a:p>
            <a:endParaRPr lang="ru-RU" i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ru-RU" b="1" i="1" dirty="0" smtClean="0">
                <a:solidFill>
                  <a:srgbClr val="0033CC"/>
                </a:solidFill>
              </a:rPr>
              <a:t>Тело цикла</a:t>
            </a:r>
            <a:r>
              <a:rPr lang="ru-RU" b="1" dirty="0" smtClean="0">
                <a:solidFill>
                  <a:srgbClr val="0033CC"/>
                </a:solidFill>
              </a:rPr>
              <a:t> </a:t>
            </a:r>
            <a:r>
              <a:rPr lang="ru-RU" dirty="0" smtClean="0"/>
              <a:t>— это последовательность операторов, которая будет выполнена заданное число раз. При каком значении переменной </a:t>
            </a:r>
            <a:r>
              <a:rPr lang="ru-RU" i="1" dirty="0" err="1" smtClean="0">
                <a:solidFill>
                  <a:srgbClr val="0033CC"/>
                </a:solidFill>
              </a:rPr>
              <a:t>счетчик_цикла</a:t>
            </a:r>
            <a:r>
              <a:rPr lang="ru-RU" dirty="0" smtClean="0"/>
              <a:t> происходит завершение цикла, зависит от знака параметра </a:t>
            </a:r>
            <a:r>
              <a:rPr lang="ru-RU" i="1" dirty="0" smtClean="0">
                <a:solidFill>
                  <a:srgbClr val="0033CC"/>
                </a:solidFill>
              </a:rPr>
              <a:t>шаг</a:t>
            </a:r>
            <a:r>
              <a:rPr lang="ru-RU" dirty="0" smtClean="0">
                <a:solidFill>
                  <a:srgbClr val="0033CC"/>
                </a:solidFill>
              </a:rPr>
              <a:t>.</a:t>
            </a:r>
            <a:r>
              <a:rPr lang="ru-RU" dirty="0" smtClean="0"/>
              <a:t> </a:t>
            </a:r>
          </a:p>
          <a:p>
            <a:endParaRPr lang="ru-RU" dirty="0" smtClean="0"/>
          </a:p>
          <a:p>
            <a:r>
              <a:rPr lang="ru-RU" dirty="0" smtClean="0"/>
              <a:t>Если шаг положителен, цикл завершится, когда впервые выполнится условие:</a:t>
            </a:r>
          </a:p>
          <a:p>
            <a:pPr algn="ctr"/>
            <a:r>
              <a:rPr lang="ru-RU" b="1" dirty="0" err="1" smtClean="0">
                <a:solidFill>
                  <a:srgbClr val="0033CC"/>
                </a:solidFill>
              </a:rPr>
              <a:t>счетчик_цикла</a:t>
            </a:r>
            <a:r>
              <a:rPr lang="ru-RU" b="1" dirty="0" smtClean="0">
                <a:solidFill>
                  <a:srgbClr val="0033CC"/>
                </a:solidFill>
              </a:rPr>
              <a:t> &gt; конец </a:t>
            </a:r>
          </a:p>
          <a:p>
            <a:endParaRPr lang="ru-RU" dirty="0" smtClean="0"/>
          </a:p>
          <a:p>
            <a:r>
              <a:rPr lang="ru-RU" dirty="0" smtClean="0"/>
              <a:t>Если шаг цикла отрицателен, условие его завершения:</a:t>
            </a:r>
          </a:p>
          <a:p>
            <a:pPr algn="ctr"/>
            <a:r>
              <a:rPr lang="ru-RU" b="1" dirty="0" err="1" smtClean="0">
                <a:solidFill>
                  <a:srgbClr val="0033CC"/>
                </a:solidFill>
              </a:rPr>
              <a:t>счетчик_цикла</a:t>
            </a:r>
            <a:r>
              <a:rPr lang="ru-RU" b="1" dirty="0" smtClean="0">
                <a:solidFill>
                  <a:srgbClr val="0033CC"/>
                </a:solidFill>
              </a:rPr>
              <a:t> &lt; конец </a:t>
            </a:r>
            <a:endParaRPr lang="ru-RU" b="1" dirty="0">
              <a:solidFill>
                <a:srgbClr val="0033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38818" y="285728"/>
            <a:ext cx="4000528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b="1" dirty="0" err="1" smtClean="0">
                <a:solidFill>
                  <a:srgbClr val="0033CC"/>
                </a:solidFill>
              </a:rPr>
              <a:t>For</a:t>
            </a:r>
            <a:r>
              <a:rPr lang="ru-RU" sz="1600" dirty="0" smtClean="0"/>
              <a:t> </a:t>
            </a:r>
            <a:r>
              <a:rPr lang="ru-RU" sz="1600" i="1" dirty="0" err="1" smtClean="0">
                <a:solidFill>
                  <a:srgbClr val="FF0000"/>
                </a:solidFill>
              </a:rPr>
              <a:t>счетчик_цикла</a:t>
            </a:r>
            <a:r>
              <a:rPr lang="ru-RU" sz="1600" dirty="0" smtClean="0">
                <a:solidFill>
                  <a:srgbClr val="FF0000"/>
                </a:solidFill>
              </a:rPr>
              <a:t> = </a:t>
            </a:r>
            <a:r>
              <a:rPr lang="ru-RU" sz="1600" i="1" dirty="0" smtClean="0">
                <a:solidFill>
                  <a:srgbClr val="FF0000"/>
                </a:solidFill>
              </a:rPr>
              <a:t>начало</a:t>
            </a:r>
            <a:r>
              <a:rPr lang="ru-RU" sz="1600" dirty="0" smtClean="0">
                <a:solidFill>
                  <a:srgbClr val="FF0000"/>
                </a:solidFill>
              </a:rPr>
              <a:t> </a:t>
            </a:r>
            <a:r>
              <a:rPr lang="ru-RU" sz="1600" b="1" dirty="0" err="1" smtClean="0">
                <a:solidFill>
                  <a:srgbClr val="0033CC"/>
                </a:solidFill>
              </a:rPr>
              <a:t>To</a:t>
            </a:r>
            <a:r>
              <a:rPr lang="ru-RU" sz="1600" dirty="0" smtClean="0"/>
              <a:t> </a:t>
            </a:r>
            <a:r>
              <a:rPr lang="ru-RU" sz="1600" i="1" dirty="0" smtClean="0">
                <a:solidFill>
                  <a:srgbClr val="FF0000"/>
                </a:solidFill>
              </a:rPr>
              <a:t>конец</a:t>
            </a:r>
            <a:r>
              <a:rPr lang="ru-RU" sz="1600" dirty="0" smtClean="0"/>
              <a:t>  </a:t>
            </a:r>
            <a:r>
              <a:rPr lang="ru-RU" sz="1600" b="1" dirty="0" err="1" smtClean="0">
                <a:solidFill>
                  <a:srgbClr val="0033CC"/>
                </a:solidFill>
              </a:rPr>
              <a:t>Step</a:t>
            </a:r>
            <a:r>
              <a:rPr lang="ru-RU" sz="1600" dirty="0" smtClean="0">
                <a:solidFill>
                  <a:srgbClr val="0033CC"/>
                </a:solidFill>
              </a:rPr>
              <a:t> </a:t>
            </a:r>
            <a:r>
              <a:rPr lang="ru-RU" sz="1600" i="1" dirty="0" smtClean="0">
                <a:solidFill>
                  <a:srgbClr val="FF0000"/>
                </a:solidFill>
              </a:rPr>
              <a:t>шаг</a:t>
            </a:r>
          </a:p>
          <a:p>
            <a:endParaRPr lang="ru-RU" sz="1600" i="1" dirty="0" smtClean="0">
              <a:solidFill>
                <a:srgbClr val="FF0000"/>
              </a:solidFill>
            </a:endParaRPr>
          </a:p>
          <a:p>
            <a:r>
              <a:rPr lang="ru-RU" sz="1600" i="1" dirty="0" smtClean="0">
                <a:solidFill>
                  <a:srgbClr val="FF0000"/>
                </a:solidFill>
              </a:rPr>
              <a:t>тело цикла</a:t>
            </a:r>
          </a:p>
          <a:p>
            <a:endParaRPr lang="ru-RU" sz="1600" b="1" dirty="0" smtClean="0">
              <a:solidFill>
                <a:srgbClr val="0033CC"/>
              </a:solidFill>
            </a:endParaRPr>
          </a:p>
          <a:p>
            <a:r>
              <a:rPr lang="ru-RU" sz="1600" b="1" dirty="0" err="1" smtClean="0">
                <a:solidFill>
                  <a:srgbClr val="0033CC"/>
                </a:solidFill>
              </a:rPr>
              <a:t>Next</a:t>
            </a:r>
            <a:r>
              <a:rPr lang="ru-RU" sz="1600" dirty="0" smtClean="0">
                <a:solidFill>
                  <a:srgbClr val="0033CC"/>
                </a:solidFill>
              </a:rPr>
              <a:t> </a:t>
            </a:r>
            <a:r>
              <a:rPr lang="ru-RU" sz="1600" i="1" dirty="0" err="1" smtClean="0">
                <a:solidFill>
                  <a:srgbClr val="FF0000"/>
                </a:solidFill>
              </a:rPr>
              <a:t>счетчик_цикла</a:t>
            </a:r>
            <a:endParaRPr lang="ru-RU" sz="16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906000" cy="428604"/>
          </a:xfrm>
        </p:spPr>
        <p:txBody>
          <a:bodyPr>
            <a:normAutofit/>
          </a:bodyPr>
          <a:lstStyle/>
          <a:p>
            <a:pPr algn="ctr"/>
            <a:r>
              <a:rPr lang="ru-RU" sz="2000" dirty="0" smtClean="0">
                <a:solidFill>
                  <a:srgbClr val="C00000"/>
                </a:solidFill>
                <a:effectLst/>
              </a:rPr>
              <a:t>Пример</a:t>
            </a:r>
            <a:endParaRPr lang="ru-RU" sz="2000" dirty="0">
              <a:solidFill>
                <a:srgbClr val="C00000"/>
              </a:solidFill>
              <a:effectLst/>
            </a:endParaRPr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0" y="714356"/>
            <a:ext cx="9906000" cy="23436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 smtClean="0">
                <a:solidFill>
                  <a:srgbClr val="0033CC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Dim A(1 To 5) As Integer  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C00000"/>
                </a:solidFill>
              </a:rPr>
              <a:t> Dim </a:t>
            </a:r>
            <a:r>
              <a:rPr lang="en-US" sz="2000" b="1" dirty="0" err="1" smtClean="0">
                <a:solidFill>
                  <a:srgbClr val="C00000"/>
                </a:solidFill>
              </a:rPr>
              <a:t>i</a:t>
            </a:r>
            <a:r>
              <a:rPr lang="en-US" sz="2000" b="1" dirty="0" smtClean="0">
                <a:solidFill>
                  <a:srgbClr val="C00000"/>
                </a:solidFill>
              </a:rPr>
              <a:t> As Integer   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33CC"/>
                </a:solidFill>
              </a:rPr>
              <a:t>For </a:t>
            </a:r>
            <a:r>
              <a:rPr lang="en-US" sz="2000" b="1" dirty="0" err="1" smtClean="0">
                <a:solidFill>
                  <a:srgbClr val="0033CC"/>
                </a:solidFill>
              </a:rPr>
              <a:t>i</a:t>
            </a:r>
            <a:r>
              <a:rPr lang="en-US" sz="2000" b="1" dirty="0" smtClean="0">
                <a:solidFill>
                  <a:srgbClr val="0033CC"/>
                </a:solidFill>
              </a:rPr>
              <a:t> = 5 To 1 Step -1      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33CC"/>
                </a:solidFill>
              </a:rPr>
              <a:t>A(</a:t>
            </a:r>
            <a:r>
              <a:rPr lang="en-US" sz="2000" b="1" dirty="0" err="1" smtClean="0">
                <a:solidFill>
                  <a:srgbClr val="0033CC"/>
                </a:solidFill>
              </a:rPr>
              <a:t>i</a:t>
            </a:r>
            <a:r>
              <a:rPr lang="en-US" sz="2000" b="1" dirty="0" smtClean="0">
                <a:solidFill>
                  <a:srgbClr val="0033CC"/>
                </a:solidFill>
              </a:rPr>
              <a:t>) = </a:t>
            </a:r>
            <a:r>
              <a:rPr lang="en-US" sz="2000" b="1" dirty="0" err="1" smtClean="0">
                <a:solidFill>
                  <a:srgbClr val="0033CC"/>
                </a:solidFill>
              </a:rPr>
              <a:t>i</a:t>
            </a:r>
            <a:r>
              <a:rPr lang="en-US" sz="2000" b="1" dirty="0" smtClean="0">
                <a:solidFill>
                  <a:srgbClr val="0033CC"/>
                </a:solidFill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</a:rPr>
              <a:t>‘</a:t>
            </a:r>
            <a:r>
              <a:rPr lang="en-US" sz="2000" b="1" dirty="0" err="1" smtClean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-</a:t>
            </a:r>
            <a:r>
              <a:rPr lang="ru-RU" sz="2000" b="1" dirty="0" err="1" smtClean="0">
                <a:solidFill>
                  <a:srgbClr val="FF0000"/>
                </a:solidFill>
              </a:rPr>
              <a:t>му</a:t>
            </a:r>
            <a:r>
              <a:rPr lang="ru-RU" sz="2000" b="1" dirty="0" smtClean="0">
                <a:solidFill>
                  <a:srgbClr val="FF0000"/>
                </a:solidFill>
              </a:rPr>
              <a:t> элементу присваивается значение</a:t>
            </a:r>
            <a:r>
              <a:rPr lang="en-US" sz="2000" b="1" dirty="0" smtClean="0">
                <a:solidFill>
                  <a:srgbClr val="FF0000"/>
                </a:solidFill>
              </a:rPr>
              <a:t>  </a:t>
            </a:r>
            <a:r>
              <a:rPr lang="en-US" sz="2000" b="1" dirty="0" err="1" smtClean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33CC"/>
                </a:solidFill>
              </a:rPr>
              <a:t>Next </a:t>
            </a:r>
            <a:r>
              <a:rPr lang="en-US" sz="2000" b="1" dirty="0" err="1" smtClean="0">
                <a:solidFill>
                  <a:srgbClr val="0033CC"/>
                </a:solidFill>
              </a:rPr>
              <a:t>i</a:t>
            </a:r>
            <a:r>
              <a:rPr lang="ru-RU" sz="2000" b="1" dirty="0" smtClean="0">
                <a:solidFill>
                  <a:srgbClr val="0033CC"/>
                </a:solidFill>
              </a:rPr>
              <a:t>      </a:t>
            </a:r>
            <a:endParaRPr lang="en-US" sz="2000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906000" cy="428604"/>
          </a:xfrm>
        </p:spPr>
        <p:txBody>
          <a:bodyPr>
            <a:normAutofit/>
          </a:bodyPr>
          <a:lstStyle/>
          <a:p>
            <a:pPr algn="ctr"/>
            <a:r>
              <a:rPr lang="ru-RU" sz="2000" dirty="0" smtClean="0">
                <a:solidFill>
                  <a:srgbClr val="C00000"/>
                </a:solidFill>
              </a:rPr>
              <a:t>Язык программирования </a:t>
            </a:r>
            <a:r>
              <a:rPr lang="en-US" sz="2000" dirty="0" smtClean="0">
                <a:solidFill>
                  <a:srgbClr val="C00000"/>
                </a:solidFill>
              </a:rPr>
              <a:t>VBA</a:t>
            </a:r>
            <a:r>
              <a:rPr lang="ru-RU" sz="2000" dirty="0" smtClean="0">
                <a:solidFill>
                  <a:srgbClr val="C00000"/>
                </a:solidFill>
              </a:rPr>
              <a:t>. Функции.</a:t>
            </a:r>
            <a:endParaRPr lang="ru-RU" sz="2000" dirty="0">
              <a:solidFill>
                <a:srgbClr val="C00000"/>
              </a:solidFill>
            </a:endParaRPr>
          </a:p>
        </p:txBody>
      </p:sp>
      <p:sp>
        <p:nvSpPr>
          <p:cNvPr id="67611" name="Text Box 27"/>
          <p:cNvSpPr txBox="1">
            <a:spLocks noChangeArrowheads="1"/>
          </p:cNvSpPr>
          <p:nvPr/>
        </p:nvSpPr>
        <p:spPr bwMode="auto">
          <a:xfrm>
            <a:off x="0" y="357166"/>
            <a:ext cx="990600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000" b="1" i="1" dirty="0" smtClean="0">
                <a:solidFill>
                  <a:srgbClr val="0033CC"/>
                </a:solidFill>
              </a:rPr>
              <a:t>Функция </a:t>
            </a:r>
            <a:r>
              <a:rPr lang="ru-RU" sz="2000" dirty="0" smtClean="0"/>
              <a:t>– это встроенная формула, которая имеет собственное имя и представляет собой некоторую последовательность операторов.  </a:t>
            </a:r>
            <a:endParaRPr lang="ru-RU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25689"/>
            <a:ext cx="9906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0033CC"/>
                </a:solidFill>
              </a:rPr>
              <a:t>Синтаксис функции:</a:t>
            </a:r>
          </a:p>
          <a:p>
            <a:endParaRPr lang="ru-RU" sz="2000" b="1" dirty="0" smtClean="0"/>
          </a:p>
          <a:p>
            <a:r>
              <a:rPr lang="en-US" sz="2000" b="1" dirty="0" smtClean="0">
                <a:solidFill>
                  <a:srgbClr val="0033CC"/>
                </a:solidFill>
              </a:rPr>
              <a:t>Function</a:t>
            </a:r>
            <a:r>
              <a:rPr lang="en-US" sz="2000" dirty="0" smtClean="0"/>
              <a:t> </a:t>
            </a:r>
            <a:r>
              <a:rPr lang="ru-RU" sz="2000" i="1" dirty="0" smtClean="0">
                <a:solidFill>
                  <a:srgbClr val="FF0000"/>
                </a:solidFill>
              </a:rPr>
              <a:t>Имя</a:t>
            </a:r>
            <a:r>
              <a:rPr lang="ru-RU" sz="2000" dirty="0" smtClean="0">
                <a:solidFill>
                  <a:srgbClr val="FF0000"/>
                </a:solidFill>
              </a:rPr>
              <a:t> (</a:t>
            </a:r>
            <a:r>
              <a:rPr lang="ru-RU" sz="2000" i="1" dirty="0" smtClean="0">
                <a:solidFill>
                  <a:srgbClr val="FF0000"/>
                </a:solidFill>
              </a:rPr>
              <a:t>аргументы</a:t>
            </a:r>
            <a:r>
              <a:rPr lang="ru-RU" sz="2000" dirty="0" smtClean="0">
                <a:solidFill>
                  <a:srgbClr val="FF0000"/>
                </a:solidFill>
              </a:rPr>
              <a:t>)</a:t>
            </a:r>
          </a:p>
          <a:p>
            <a:endParaRPr lang="en-US" sz="2000" i="1" dirty="0" smtClean="0">
              <a:solidFill>
                <a:srgbClr val="FF0000"/>
              </a:solidFill>
            </a:endParaRPr>
          </a:p>
          <a:p>
            <a:r>
              <a:rPr lang="ru-RU" sz="2000" i="1" dirty="0" smtClean="0">
                <a:solidFill>
                  <a:srgbClr val="C00000"/>
                </a:solidFill>
              </a:rPr>
              <a:t>тело функции (операторы)</a:t>
            </a:r>
            <a:endParaRPr lang="ru-RU" sz="2000" dirty="0" smtClean="0">
              <a:solidFill>
                <a:srgbClr val="C00000"/>
              </a:solidFill>
            </a:endParaRPr>
          </a:p>
          <a:p>
            <a:endParaRPr lang="en-US" sz="2000" i="1" dirty="0" smtClean="0">
              <a:solidFill>
                <a:srgbClr val="FF0000"/>
              </a:solidFill>
            </a:endParaRPr>
          </a:p>
          <a:p>
            <a:r>
              <a:rPr lang="ru-RU" sz="2000" i="1" dirty="0" err="1" smtClean="0">
                <a:solidFill>
                  <a:srgbClr val="FF0000"/>
                </a:solidFill>
              </a:rPr>
              <a:t>Имя=Результат</a:t>
            </a:r>
            <a:endParaRPr lang="ru-RU" sz="2000" dirty="0" smtClean="0">
              <a:solidFill>
                <a:srgbClr val="FF0000"/>
              </a:solidFill>
            </a:endParaRPr>
          </a:p>
          <a:p>
            <a:endParaRPr lang="en-US" sz="2000" b="1" dirty="0" smtClean="0">
              <a:solidFill>
                <a:srgbClr val="0033CC"/>
              </a:solidFill>
            </a:endParaRPr>
          </a:p>
          <a:p>
            <a:r>
              <a:rPr lang="en-US" sz="2000" b="1" dirty="0" smtClean="0">
                <a:solidFill>
                  <a:srgbClr val="0033CC"/>
                </a:solidFill>
              </a:rPr>
              <a:t>End Function    ‘</a:t>
            </a:r>
            <a:r>
              <a:rPr lang="ru-RU" sz="2000" b="1" dirty="0" smtClean="0">
                <a:solidFill>
                  <a:srgbClr val="C00000"/>
                </a:solidFill>
              </a:rPr>
              <a:t>Результат работы функции присваивается имени функции.</a:t>
            </a:r>
          </a:p>
          <a:p>
            <a:endParaRPr lang="ru-RU" sz="2000" b="1" dirty="0" smtClean="0"/>
          </a:p>
          <a:p>
            <a:r>
              <a:rPr lang="ru-RU" sz="2000" dirty="0" smtClean="0"/>
              <a:t>Параметры, указанные в скобках заголовка функции, называются </a:t>
            </a:r>
            <a:r>
              <a:rPr lang="ru-RU" sz="2000" b="1" dirty="0" smtClean="0">
                <a:solidFill>
                  <a:srgbClr val="0033CC"/>
                </a:solidFill>
              </a:rPr>
              <a:t>формальными.</a:t>
            </a:r>
            <a:endParaRPr lang="ru-RU" sz="2000" dirty="0" smtClean="0">
              <a:solidFill>
                <a:srgbClr val="0033CC"/>
              </a:solidFill>
            </a:endParaRPr>
          </a:p>
          <a:p>
            <a:endParaRPr lang="ru-RU" sz="2000" dirty="0" smtClean="0"/>
          </a:p>
          <a:p>
            <a:r>
              <a:rPr lang="ru-RU" sz="2000" dirty="0" smtClean="0"/>
              <a:t>Функции используются в выражениях.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ru-RU" sz="2000" dirty="0" smtClean="0"/>
              <a:t>В языке </a:t>
            </a:r>
            <a:r>
              <a:rPr lang="en-US" sz="2000" dirty="0" smtClean="0"/>
              <a:t>VBA</a:t>
            </a:r>
            <a:r>
              <a:rPr lang="ru-RU" sz="2000" dirty="0" smtClean="0"/>
              <a:t>, как и в любом языке программирования, есть </a:t>
            </a:r>
            <a:r>
              <a:rPr lang="ru-RU" sz="2000" b="1" dirty="0" smtClean="0">
                <a:solidFill>
                  <a:srgbClr val="0033CC"/>
                </a:solidFill>
              </a:rPr>
              <a:t>множество встроенных функций,</a:t>
            </a:r>
            <a:r>
              <a:rPr lang="ru-RU" sz="2000" dirty="0" smtClean="0"/>
              <a:t> но пользователь может создавать </a:t>
            </a:r>
            <a:r>
              <a:rPr lang="ru-RU" sz="2000" b="1" dirty="0" smtClean="0">
                <a:solidFill>
                  <a:srgbClr val="0033CC"/>
                </a:solidFill>
              </a:rPr>
              <a:t>собственные функции</a:t>
            </a:r>
            <a:r>
              <a:rPr lang="ru-RU" sz="2000" dirty="0" smtClean="0"/>
              <a:t>. 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906000" cy="500042"/>
          </a:xfrm>
        </p:spPr>
        <p:txBody>
          <a:bodyPr>
            <a:normAutofit/>
          </a:bodyPr>
          <a:lstStyle/>
          <a:p>
            <a:pPr algn="ctr"/>
            <a:r>
              <a:rPr lang="ru-RU" sz="2000" dirty="0" smtClean="0">
                <a:solidFill>
                  <a:srgbClr val="C00000"/>
                </a:solidFill>
                <a:effectLst/>
              </a:rPr>
              <a:t>Пример</a:t>
            </a:r>
            <a:endParaRPr lang="ru-RU" sz="2000" dirty="0">
              <a:solidFill>
                <a:srgbClr val="C00000"/>
              </a:solidFill>
              <a:effectLst/>
            </a:endParaRPr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0" y="571480"/>
            <a:ext cx="9906000" cy="5909310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0033CC"/>
                </a:solidFill>
              </a:rPr>
              <a:t>Function </a:t>
            </a:r>
            <a:r>
              <a:rPr lang="en-US" sz="2800" b="1" dirty="0" err="1" smtClean="0">
                <a:solidFill>
                  <a:srgbClr val="0033CC"/>
                </a:solidFill>
              </a:rPr>
              <a:t>Korni</a:t>
            </a:r>
            <a:r>
              <a:rPr lang="ru-RU" sz="2800" b="1" dirty="0" smtClean="0">
                <a:solidFill>
                  <a:srgbClr val="0033CC"/>
                </a:solidFill>
              </a:rPr>
              <a:t>1</a:t>
            </a:r>
            <a:r>
              <a:rPr lang="en-US" sz="2800" b="1" dirty="0" smtClean="0">
                <a:solidFill>
                  <a:srgbClr val="FF0000"/>
                </a:solidFill>
              </a:rPr>
              <a:t>(a As Integer, b As Integer, c As Integer)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C00000"/>
                </a:solidFill>
              </a:rPr>
              <a:t>Dim d As Integer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d = b ^ 2 - 4 * a * c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If</a:t>
            </a:r>
            <a:r>
              <a:rPr lang="en-US" sz="2800" b="1" dirty="0" smtClean="0"/>
              <a:t> d &gt;= 0 </a:t>
            </a:r>
            <a:r>
              <a:rPr lang="en-US" sz="2800" b="1" dirty="0" smtClean="0">
                <a:solidFill>
                  <a:srgbClr val="FF0000"/>
                </a:solidFill>
              </a:rPr>
              <a:t>Then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 </a:t>
            </a:r>
            <a:r>
              <a:rPr lang="en-US" sz="2800" b="1" dirty="0" err="1" smtClean="0"/>
              <a:t>Korni</a:t>
            </a:r>
            <a:r>
              <a:rPr lang="ru-RU" sz="2800" b="1" dirty="0" smtClean="0"/>
              <a:t>1</a:t>
            </a:r>
            <a:r>
              <a:rPr lang="en-US" sz="2800" b="1" dirty="0" smtClean="0"/>
              <a:t> = (-b + </a:t>
            </a:r>
            <a:r>
              <a:rPr lang="en-US" sz="2800" b="1" dirty="0" err="1" smtClean="0"/>
              <a:t>Sqr</a:t>
            </a:r>
            <a:r>
              <a:rPr lang="en-US" sz="2800" b="1" dirty="0" smtClean="0"/>
              <a:t>(d)) / 2 * a</a:t>
            </a:r>
            <a:endParaRPr lang="ru-RU" sz="2800" b="1" dirty="0" smtClean="0"/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Korni1 = «</a:t>
            </a:r>
            <a:r>
              <a:rPr lang="ru-RU" sz="2800" b="1" dirty="0" smtClean="0"/>
              <a:t>Нет корней»</a:t>
            </a:r>
            <a:endParaRPr lang="en-US" sz="2800" b="1" dirty="0" smtClean="0"/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End If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0033CC"/>
                </a:solidFill>
              </a:rPr>
              <a:t>End Function</a:t>
            </a:r>
            <a:endParaRPr lang="en-US" sz="2800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906000" cy="577850"/>
          </a:xfrm>
        </p:spPr>
        <p:txBody>
          <a:bodyPr>
            <a:normAutofit/>
          </a:bodyPr>
          <a:lstStyle/>
          <a:p>
            <a:pPr algn="ctr"/>
            <a:r>
              <a:rPr lang="ru-RU" sz="2000" dirty="0" smtClean="0">
                <a:solidFill>
                  <a:srgbClr val="C00000"/>
                </a:solidFill>
              </a:rPr>
              <a:t>Пример</a:t>
            </a:r>
            <a:endParaRPr lang="ru-RU" sz="2000" dirty="0">
              <a:solidFill>
                <a:srgbClr val="C00000"/>
              </a:solidFill>
            </a:endParaRPr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0" y="857232"/>
            <a:ext cx="9906000" cy="5909310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0033CC"/>
                </a:solidFill>
              </a:rPr>
              <a:t>Function </a:t>
            </a:r>
            <a:r>
              <a:rPr lang="en-US" sz="2800" b="1" dirty="0" err="1" smtClean="0">
                <a:solidFill>
                  <a:srgbClr val="0033CC"/>
                </a:solidFill>
              </a:rPr>
              <a:t>Korni</a:t>
            </a:r>
            <a:r>
              <a:rPr lang="ru-RU" sz="2800" b="1" dirty="0" smtClean="0">
                <a:solidFill>
                  <a:srgbClr val="0033CC"/>
                </a:solidFill>
              </a:rPr>
              <a:t>2</a:t>
            </a:r>
            <a:r>
              <a:rPr lang="en-US" sz="2800" b="1" dirty="0" smtClean="0">
                <a:solidFill>
                  <a:srgbClr val="FF0000"/>
                </a:solidFill>
              </a:rPr>
              <a:t>(a As Integer, b As Integer, c As Integer)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C00000"/>
                </a:solidFill>
              </a:rPr>
              <a:t>Dim d As Integer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d = b ^ 2 - 4 * a * c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If</a:t>
            </a:r>
            <a:r>
              <a:rPr lang="en-US" sz="2800" b="1" dirty="0" smtClean="0"/>
              <a:t> d &gt;= 0 </a:t>
            </a:r>
            <a:r>
              <a:rPr lang="en-US" sz="2800" b="1" dirty="0" smtClean="0">
                <a:solidFill>
                  <a:srgbClr val="FF0000"/>
                </a:solidFill>
              </a:rPr>
              <a:t>Then</a:t>
            </a:r>
          </a:p>
          <a:p>
            <a:pPr>
              <a:lnSpc>
                <a:spcPct val="150000"/>
              </a:lnSpc>
            </a:pPr>
            <a:r>
              <a:rPr lang="en-US" sz="2800" b="1" dirty="0" err="1" smtClean="0"/>
              <a:t>Korni</a:t>
            </a:r>
            <a:r>
              <a:rPr lang="ru-RU" sz="2800" b="1" dirty="0" smtClean="0"/>
              <a:t>2</a:t>
            </a:r>
            <a:r>
              <a:rPr lang="en-US" sz="2800" b="1" dirty="0" smtClean="0"/>
              <a:t> = (-b - </a:t>
            </a:r>
            <a:r>
              <a:rPr lang="en-US" sz="2800" b="1" dirty="0" err="1" smtClean="0"/>
              <a:t>Sqr</a:t>
            </a:r>
            <a:r>
              <a:rPr lang="en-US" sz="2800" b="1" dirty="0" smtClean="0"/>
              <a:t>(d)) / 2 * a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Korni2 = «</a:t>
            </a:r>
            <a:r>
              <a:rPr lang="ru-RU" sz="2800" b="1" dirty="0" smtClean="0"/>
              <a:t>Нет корней»</a:t>
            </a:r>
            <a:endParaRPr lang="en-US" sz="2800" b="1" dirty="0" smtClean="0"/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End If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0033CC"/>
                </a:solidFill>
              </a:rPr>
              <a:t>End Function</a:t>
            </a:r>
            <a:endParaRPr lang="en-US" sz="2800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906000" cy="500066"/>
          </a:xfrm>
        </p:spPr>
        <p:txBody>
          <a:bodyPr>
            <a:normAutofit/>
          </a:bodyPr>
          <a:lstStyle/>
          <a:p>
            <a:pPr algn="ctr"/>
            <a:r>
              <a:rPr lang="ru-RU" sz="2000" dirty="0" smtClean="0">
                <a:solidFill>
                  <a:srgbClr val="C00000"/>
                </a:solidFill>
                <a:effectLst/>
              </a:rPr>
              <a:t>Язык программирования </a:t>
            </a:r>
            <a:r>
              <a:rPr lang="en-US" sz="2000" dirty="0" smtClean="0">
                <a:solidFill>
                  <a:srgbClr val="C00000"/>
                </a:solidFill>
                <a:effectLst/>
              </a:rPr>
              <a:t>VBA</a:t>
            </a:r>
            <a:r>
              <a:rPr lang="ru-RU" sz="2000" dirty="0" smtClean="0">
                <a:solidFill>
                  <a:srgbClr val="C00000"/>
                </a:solidFill>
                <a:effectLst/>
              </a:rPr>
              <a:t>. Функции.</a:t>
            </a:r>
            <a:endParaRPr lang="ru-RU" sz="2000" dirty="0">
              <a:solidFill>
                <a:srgbClr val="C00000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785794"/>
            <a:ext cx="9906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 smtClean="0"/>
              <a:t>Параметры, указанные в скобках при вызове функции, называются </a:t>
            </a:r>
            <a:r>
              <a:rPr lang="ru-RU" sz="2000" b="1" i="1" dirty="0" smtClean="0">
                <a:solidFill>
                  <a:srgbClr val="0033CC"/>
                </a:solidFill>
              </a:rPr>
              <a:t>фактическими</a:t>
            </a:r>
            <a:r>
              <a:rPr lang="ru-RU" sz="2000" b="1" dirty="0" smtClean="0">
                <a:solidFill>
                  <a:srgbClr val="0033CC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ru-RU" sz="2000" b="1" dirty="0" smtClean="0"/>
              <a:t>2х</a:t>
            </a:r>
            <a:r>
              <a:rPr lang="ru-RU" sz="2000" b="1" baseline="30000" dirty="0" smtClean="0"/>
              <a:t>2</a:t>
            </a:r>
            <a:r>
              <a:rPr lang="ru-RU" sz="2000" b="1" dirty="0" smtClean="0"/>
              <a:t>+3х+5=0</a:t>
            </a:r>
          </a:p>
          <a:p>
            <a:pPr>
              <a:lnSpc>
                <a:spcPct val="150000"/>
              </a:lnSpc>
            </a:pPr>
            <a:r>
              <a:rPr lang="ru-RU" sz="2000" dirty="0" smtClean="0"/>
              <a:t>Пример вызова функции.</a:t>
            </a:r>
          </a:p>
          <a:p>
            <a:pPr algn="ctr">
              <a:lnSpc>
                <a:spcPct val="150000"/>
              </a:lnSpc>
            </a:pPr>
            <a:r>
              <a:rPr lang="ru-RU" sz="2000" b="1" dirty="0" smtClean="0">
                <a:solidFill>
                  <a:srgbClr val="0033CC"/>
                </a:solidFill>
              </a:rPr>
              <a:t>Х1=</a:t>
            </a:r>
            <a:r>
              <a:rPr lang="en-US" sz="2000" b="1" dirty="0" smtClean="0">
                <a:solidFill>
                  <a:srgbClr val="0033CC"/>
                </a:solidFill>
              </a:rPr>
              <a:t> </a:t>
            </a:r>
            <a:r>
              <a:rPr lang="en-US" sz="2000" b="1" dirty="0" err="1" smtClean="0">
                <a:solidFill>
                  <a:srgbClr val="0033CC"/>
                </a:solidFill>
              </a:rPr>
              <a:t>Korni</a:t>
            </a:r>
            <a:r>
              <a:rPr lang="ru-RU" sz="2000" b="1" dirty="0" smtClean="0">
                <a:solidFill>
                  <a:srgbClr val="0033CC"/>
                </a:solidFill>
              </a:rPr>
              <a:t>1 (2,3,5)</a:t>
            </a:r>
          </a:p>
          <a:p>
            <a:pPr algn="ctr">
              <a:lnSpc>
                <a:spcPct val="150000"/>
              </a:lnSpc>
            </a:pPr>
            <a:r>
              <a:rPr lang="ru-RU" sz="2000" b="1" dirty="0" smtClean="0">
                <a:solidFill>
                  <a:srgbClr val="0033CC"/>
                </a:solidFill>
              </a:rPr>
              <a:t>Х2=</a:t>
            </a:r>
            <a:r>
              <a:rPr lang="en-US" sz="2000" b="1" dirty="0" smtClean="0">
                <a:solidFill>
                  <a:srgbClr val="0033CC"/>
                </a:solidFill>
              </a:rPr>
              <a:t> </a:t>
            </a:r>
            <a:r>
              <a:rPr lang="en-US" sz="2000" b="1" dirty="0" err="1" smtClean="0">
                <a:solidFill>
                  <a:srgbClr val="0033CC"/>
                </a:solidFill>
              </a:rPr>
              <a:t>Korni</a:t>
            </a:r>
            <a:r>
              <a:rPr lang="ru-RU" sz="2000" b="1" dirty="0" smtClean="0">
                <a:solidFill>
                  <a:srgbClr val="0033CC"/>
                </a:solidFill>
              </a:rPr>
              <a:t>2 (2,3,5)</a:t>
            </a:r>
          </a:p>
          <a:p>
            <a:pPr>
              <a:lnSpc>
                <a:spcPct val="150000"/>
              </a:lnSpc>
            </a:pPr>
            <a:r>
              <a:rPr lang="ru-RU" sz="2000" dirty="0" smtClean="0"/>
              <a:t>Вычислите корни, если они есть</a:t>
            </a:r>
            <a:endParaRPr lang="ru-RU" sz="2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906000" cy="65187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228600" indent="-228600" algn="ctr">
              <a:tabLst>
                <a:tab pos="457200" algn="l"/>
              </a:tabLst>
            </a:pPr>
            <a:r>
              <a:rPr lang="ru-RU" sz="2000" b="1" dirty="0" smtClean="0">
                <a:solidFill>
                  <a:srgbClr val="C00000"/>
                </a:solidFill>
              </a:rPr>
              <a:t>Список использованных источников:</a:t>
            </a:r>
          </a:p>
          <a:p>
            <a:endParaRPr lang="ru-RU" sz="36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ru-RU" sz="3600" dirty="0" smtClean="0"/>
              <a:t>- Кудрявцева, Л. Б. Основы программирования на </a:t>
            </a:r>
            <a:r>
              <a:rPr lang="en-US" sz="3600" dirty="0" smtClean="0"/>
              <a:t>VBA</a:t>
            </a:r>
            <a:r>
              <a:rPr lang="ru-RU" sz="3600" dirty="0" smtClean="0"/>
              <a:t>: учеб. пособие / Л. Б. Кудрявцева. – Ростов </a:t>
            </a:r>
            <a:r>
              <a:rPr lang="ru-RU" sz="3600" dirty="0" err="1" smtClean="0"/>
              <a:t>н</a:t>
            </a:r>
            <a:r>
              <a:rPr lang="ru-RU" sz="3600" dirty="0" smtClean="0"/>
              <a:t>/Дону : Российская таможенная академия, Ростовский филиал, 2008.</a:t>
            </a:r>
          </a:p>
          <a:p>
            <a:pPr>
              <a:spcBef>
                <a:spcPct val="60000"/>
              </a:spcBef>
              <a:tabLst>
                <a:tab pos="457200" algn="l"/>
              </a:tabLst>
            </a:pPr>
            <a:r>
              <a:rPr lang="ru-RU" sz="3600" dirty="0" smtClean="0"/>
              <a:t>- Кудрявцева</a:t>
            </a:r>
            <a:r>
              <a:rPr lang="ru-RU" sz="3600" dirty="0"/>
              <a:t>, Л. Б. Информатика: учеб. пособие / Л. Б. Кудрявцева. – Ростов </a:t>
            </a:r>
            <a:r>
              <a:rPr lang="ru-RU" sz="3600" dirty="0" err="1"/>
              <a:t>н</a:t>
            </a:r>
            <a:r>
              <a:rPr lang="ru-RU" sz="3600" dirty="0"/>
              <a:t>/Д : Российская таможенная академия, Ростовский филиал, 2011. 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42852"/>
            <a:ext cx="9906000" cy="357190"/>
          </a:xfrm>
        </p:spPr>
        <p:txBody>
          <a:bodyPr>
            <a:noAutofit/>
          </a:bodyPr>
          <a:lstStyle/>
          <a:p>
            <a:pPr algn="ctr"/>
            <a:r>
              <a:rPr lang="ru-RU" sz="2000" dirty="0" smtClean="0">
                <a:solidFill>
                  <a:srgbClr val="C00000"/>
                </a:solidFill>
              </a:rPr>
              <a:t>Учебные вопросы</a:t>
            </a:r>
            <a:endParaRPr lang="ru-RU" sz="2000" dirty="0">
              <a:solidFill>
                <a:srgbClr val="C00000"/>
              </a:solidFill>
            </a:endParaRPr>
          </a:p>
        </p:txBody>
      </p:sp>
      <p:sp>
        <p:nvSpPr>
          <p:cNvPr id="47125" name="Text Box 21"/>
          <p:cNvSpPr txBox="1">
            <a:spLocks noChangeArrowheads="1"/>
          </p:cNvSpPr>
          <p:nvPr/>
        </p:nvSpPr>
        <p:spPr bwMode="auto">
          <a:xfrm>
            <a:off x="0" y="1214422"/>
            <a:ext cx="9906000" cy="25978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800" b="1" dirty="0" smtClean="0">
                <a:solidFill>
                  <a:srgbClr val="0033CC"/>
                </a:solidFill>
              </a:rPr>
              <a:t>Типы данных, переменные и массивы.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800" b="1" dirty="0" smtClean="0">
                <a:solidFill>
                  <a:srgbClr val="0033CC"/>
                </a:solidFill>
              </a:rPr>
              <a:t>Синтаксис и семантика операторов </a:t>
            </a:r>
            <a:r>
              <a:rPr lang="en-US" sz="2800" b="1" dirty="0" smtClean="0">
                <a:solidFill>
                  <a:srgbClr val="0033CC"/>
                </a:solidFill>
              </a:rPr>
              <a:t>VBA</a:t>
            </a:r>
            <a:r>
              <a:rPr lang="ru-RU" sz="2800" b="1" dirty="0" smtClean="0">
                <a:solidFill>
                  <a:srgbClr val="0033CC"/>
                </a:solidFill>
              </a:rPr>
              <a:t>.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800" b="1" dirty="0" smtClean="0">
                <a:solidFill>
                  <a:srgbClr val="0033CC"/>
                </a:solidFill>
              </a:rPr>
              <a:t>Функции, формальные и фактические параметры, результаты работы функции. 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906000" cy="428628"/>
          </a:xfrm>
        </p:spPr>
        <p:txBody>
          <a:bodyPr>
            <a:normAutofit/>
          </a:bodyPr>
          <a:lstStyle/>
          <a:p>
            <a:pPr lvl="0" algn="ctr"/>
            <a:r>
              <a:rPr lang="ru-RU" sz="2000" dirty="0" smtClean="0">
                <a:solidFill>
                  <a:srgbClr val="C00000"/>
                </a:solidFill>
                <a:effectLst/>
              </a:rPr>
              <a:t>Введение</a:t>
            </a:r>
            <a:endParaRPr lang="ru-RU" sz="2000" dirty="0">
              <a:solidFill>
                <a:srgbClr val="C00000"/>
              </a:solidFill>
              <a:effectLst/>
            </a:endParaRPr>
          </a:p>
        </p:txBody>
      </p:sp>
      <p:sp>
        <p:nvSpPr>
          <p:cNvPr id="67611" name="Text Box 27"/>
          <p:cNvSpPr txBox="1">
            <a:spLocks noChangeArrowheads="1"/>
          </p:cNvSpPr>
          <p:nvPr/>
        </p:nvSpPr>
        <p:spPr bwMode="auto">
          <a:xfrm>
            <a:off x="0" y="4500570"/>
            <a:ext cx="9906000" cy="2169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dirty="0" smtClean="0"/>
              <a:t>В курсе информатики</a:t>
            </a:r>
            <a:r>
              <a:rPr lang="ru-RU" b="1" dirty="0" smtClean="0"/>
              <a:t> рассматривается </a:t>
            </a:r>
            <a:r>
              <a:rPr lang="ru-RU" dirty="0" smtClean="0">
                <a:solidFill>
                  <a:srgbClr val="FF0000"/>
                </a:solidFill>
              </a:rPr>
              <a:t>подмножество этого языка программирования</a:t>
            </a:r>
            <a:r>
              <a:rPr lang="ru-RU" dirty="0" smtClean="0"/>
              <a:t>, необходимое для написания алгоритмов (</a:t>
            </a:r>
            <a:r>
              <a:rPr lang="ru-RU" dirty="0" smtClean="0">
                <a:solidFill>
                  <a:srgbClr val="FF0000"/>
                </a:solidFill>
              </a:rPr>
              <a:t>процедурная часть</a:t>
            </a:r>
            <a:r>
              <a:rPr lang="ru-RU" dirty="0" smtClean="0"/>
              <a:t>). </a:t>
            </a:r>
          </a:p>
          <a:p>
            <a:pPr algn="ctr">
              <a:lnSpc>
                <a:spcPct val="150000"/>
              </a:lnSpc>
            </a:pPr>
            <a:endParaRPr lang="ru-RU" dirty="0" smtClean="0"/>
          </a:p>
          <a:p>
            <a:pPr algn="ctr">
              <a:lnSpc>
                <a:spcPct val="150000"/>
              </a:lnSpc>
            </a:pPr>
            <a:r>
              <a:rPr lang="ru-RU" b="1" dirty="0" smtClean="0"/>
              <a:t>Вводятся понятия </a:t>
            </a:r>
            <a:r>
              <a:rPr lang="ru-RU" dirty="0" smtClean="0">
                <a:solidFill>
                  <a:srgbClr val="FF0000"/>
                </a:solidFill>
              </a:rPr>
              <a:t>проекта, модуля, процедуры и функции</a:t>
            </a:r>
            <a:r>
              <a:rPr lang="ru-RU" dirty="0" smtClean="0"/>
              <a:t>. </a:t>
            </a:r>
            <a:r>
              <a:rPr lang="ru-RU" b="1" dirty="0" smtClean="0"/>
              <a:t>Определяются понятия </a:t>
            </a:r>
            <a:r>
              <a:rPr lang="ru-RU" dirty="0" smtClean="0">
                <a:solidFill>
                  <a:srgbClr val="FF0000"/>
                </a:solidFill>
              </a:rPr>
              <a:t>типов данных, переменных, массивов и основных операторов языка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71480"/>
            <a:ext cx="990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000" dirty="0" smtClean="0"/>
              <a:t>В </a:t>
            </a:r>
            <a:r>
              <a:rPr lang="ru-RU" sz="2000" dirty="0" err="1" smtClean="0"/>
              <a:t>Microsoft</a:t>
            </a:r>
            <a:r>
              <a:rPr lang="ru-RU" sz="2000" dirty="0" smtClean="0"/>
              <a:t> </a:t>
            </a:r>
            <a:r>
              <a:rPr lang="ru-RU" sz="2000" dirty="0" err="1" smtClean="0"/>
              <a:t>Office</a:t>
            </a:r>
            <a:r>
              <a:rPr lang="ru-RU" sz="2000" dirty="0" smtClean="0"/>
              <a:t> предусмотрен универсальный язык программирования высокого уровня </a:t>
            </a:r>
            <a:r>
              <a:rPr lang="ru-RU" sz="2000" dirty="0" err="1" smtClean="0">
                <a:solidFill>
                  <a:srgbClr val="0033CC"/>
                </a:solidFill>
              </a:rPr>
              <a:t>Visual</a:t>
            </a:r>
            <a:r>
              <a:rPr lang="ru-RU" sz="2000" dirty="0" smtClean="0">
                <a:solidFill>
                  <a:srgbClr val="0033CC"/>
                </a:solidFill>
              </a:rPr>
              <a:t> </a:t>
            </a:r>
            <a:r>
              <a:rPr lang="ru-RU" sz="2000" dirty="0" err="1" smtClean="0">
                <a:solidFill>
                  <a:srgbClr val="0033CC"/>
                </a:solidFill>
              </a:rPr>
              <a:t>Basic</a:t>
            </a:r>
            <a:r>
              <a:rPr lang="ru-RU" sz="2000" dirty="0" smtClean="0">
                <a:solidFill>
                  <a:srgbClr val="0033CC"/>
                </a:solidFill>
              </a:rPr>
              <a:t> </a:t>
            </a:r>
            <a:r>
              <a:rPr lang="ru-RU" sz="2000" dirty="0" err="1" smtClean="0">
                <a:solidFill>
                  <a:srgbClr val="0033CC"/>
                </a:solidFill>
              </a:rPr>
              <a:t>for</a:t>
            </a:r>
            <a:r>
              <a:rPr lang="ru-RU" sz="2000" dirty="0" smtClean="0">
                <a:solidFill>
                  <a:srgbClr val="0033CC"/>
                </a:solidFill>
              </a:rPr>
              <a:t> </a:t>
            </a:r>
            <a:r>
              <a:rPr lang="ru-RU" sz="2000" dirty="0" err="1" smtClean="0">
                <a:solidFill>
                  <a:srgbClr val="0033CC"/>
                </a:solidFill>
              </a:rPr>
              <a:t>Applications</a:t>
            </a:r>
            <a:r>
              <a:rPr lang="ru-RU" sz="2000" dirty="0" smtClean="0">
                <a:solidFill>
                  <a:srgbClr val="0033CC"/>
                </a:solidFill>
              </a:rPr>
              <a:t> </a:t>
            </a:r>
            <a:r>
              <a:rPr lang="ru-RU" sz="2000" dirty="0" smtClean="0"/>
              <a:t>(</a:t>
            </a:r>
            <a:r>
              <a:rPr lang="ru-RU" sz="2000" dirty="0" smtClean="0">
                <a:solidFill>
                  <a:srgbClr val="0033CC"/>
                </a:solidFill>
              </a:rPr>
              <a:t>VBA — </a:t>
            </a:r>
            <a:r>
              <a:rPr lang="ru-RU" sz="2000" dirty="0" err="1" smtClean="0">
                <a:solidFill>
                  <a:srgbClr val="0033CC"/>
                </a:solidFill>
              </a:rPr>
              <a:t>Visual</a:t>
            </a:r>
            <a:r>
              <a:rPr lang="ru-RU" sz="2000" dirty="0" smtClean="0">
                <a:solidFill>
                  <a:srgbClr val="0033CC"/>
                </a:solidFill>
              </a:rPr>
              <a:t> </a:t>
            </a:r>
            <a:r>
              <a:rPr lang="ru-RU" sz="2000" dirty="0" err="1" smtClean="0">
                <a:solidFill>
                  <a:srgbClr val="0033CC"/>
                </a:solidFill>
              </a:rPr>
              <a:t>Basic</a:t>
            </a:r>
            <a:r>
              <a:rPr lang="ru-RU" sz="2000" dirty="0" smtClean="0">
                <a:solidFill>
                  <a:srgbClr val="0033CC"/>
                </a:solidFill>
              </a:rPr>
              <a:t> для приложений</a:t>
            </a:r>
            <a:r>
              <a:rPr lang="ru-RU" sz="2000" dirty="0" smtClean="0"/>
              <a:t>).</a:t>
            </a:r>
          </a:p>
          <a:p>
            <a:pPr algn="ctr">
              <a:lnSpc>
                <a:spcPct val="150000"/>
              </a:lnSpc>
            </a:pPr>
            <a:endParaRPr lang="ru-RU" sz="2000" dirty="0" smtClean="0"/>
          </a:p>
          <a:p>
            <a:pPr algn="ctr">
              <a:lnSpc>
                <a:spcPct val="150000"/>
              </a:lnSpc>
            </a:pPr>
            <a:r>
              <a:rPr lang="ru-RU" sz="2000" dirty="0" smtClean="0"/>
              <a:t> С помощью VBA можно создавать </a:t>
            </a:r>
            <a:r>
              <a:rPr lang="ru-RU" sz="2000" dirty="0" smtClean="0">
                <a:solidFill>
                  <a:srgbClr val="FF0000"/>
                </a:solidFill>
              </a:rPr>
              <a:t>собственные программные модули, собственные интерфейсы</a:t>
            </a:r>
            <a:r>
              <a:rPr lang="ru-RU" sz="2000" dirty="0" smtClean="0"/>
              <a:t> для офисных приложений </a:t>
            </a:r>
            <a:r>
              <a:rPr lang="ru-RU" sz="2000" dirty="0" err="1" smtClean="0"/>
              <a:t>Word</a:t>
            </a:r>
            <a:r>
              <a:rPr lang="ru-RU" sz="2000" dirty="0" smtClean="0"/>
              <a:t>, </a:t>
            </a:r>
            <a:r>
              <a:rPr lang="ru-RU" sz="2000" dirty="0" err="1" smtClean="0"/>
              <a:t>Excel</a:t>
            </a:r>
            <a:r>
              <a:rPr lang="ru-RU" sz="2000" dirty="0" smtClean="0"/>
              <a:t>, </a:t>
            </a:r>
            <a:r>
              <a:rPr lang="ru-RU" sz="2000" dirty="0" err="1" smtClean="0"/>
              <a:t>Access</a:t>
            </a:r>
            <a:r>
              <a:rPr lang="ru-RU" sz="2000" dirty="0" smtClean="0"/>
              <a:t>. </a:t>
            </a:r>
          </a:p>
          <a:p>
            <a:pPr algn="ctr">
              <a:lnSpc>
                <a:spcPct val="150000"/>
              </a:lnSpc>
            </a:pPr>
            <a:endParaRPr lang="ru-RU" sz="2000" dirty="0" smtClean="0"/>
          </a:p>
          <a:p>
            <a:pPr algn="ctr">
              <a:lnSpc>
                <a:spcPct val="150000"/>
              </a:lnSpc>
            </a:pPr>
            <a:r>
              <a:rPr lang="ru-RU" sz="2000" dirty="0" smtClean="0"/>
              <a:t>Будем рассматривать язык программирования VBA </a:t>
            </a:r>
            <a:r>
              <a:rPr lang="ru-RU" sz="2000" dirty="0" smtClean="0">
                <a:solidFill>
                  <a:srgbClr val="FF0000"/>
                </a:solidFill>
              </a:rPr>
              <a:t>для создания пользовательских функций </a:t>
            </a:r>
            <a:r>
              <a:rPr lang="ru-RU" sz="2000" dirty="0" smtClean="0"/>
              <a:t>в офисном приложении </a:t>
            </a:r>
            <a:r>
              <a:rPr lang="ru-RU" sz="2000" dirty="0" err="1" smtClean="0"/>
              <a:t>Microsoft</a:t>
            </a:r>
            <a:r>
              <a:rPr lang="ru-RU" sz="2000" dirty="0" smtClean="0"/>
              <a:t> </a:t>
            </a:r>
            <a:r>
              <a:rPr lang="ru-RU" sz="2000" dirty="0" err="1" smtClean="0"/>
              <a:t>Excel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906000" cy="428628"/>
          </a:xfrm>
        </p:spPr>
        <p:txBody>
          <a:bodyPr>
            <a:noAutofit/>
          </a:bodyPr>
          <a:lstStyle/>
          <a:p>
            <a:pPr algn="ctr"/>
            <a:r>
              <a:rPr lang="ru-RU" sz="2000" dirty="0">
                <a:solidFill>
                  <a:srgbClr val="C00000"/>
                </a:solidFill>
                <a:effectLst/>
              </a:rPr>
              <a:t>Введение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2738422" y="714356"/>
            <a:ext cx="4143404" cy="369332"/>
          </a:xfrm>
          <a:prstGeom prst="rect">
            <a:avLst/>
          </a:prstGeom>
          <a:solidFill>
            <a:srgbClr val="CCE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C00000"/>
                </a:solidFill>
              </a:rPr>
              <a:t>Язык программирования (ЯП</a:t>
            </a:r>
            <a:r>
              <a:rPr lang="ru-RU" dirty="0" smtClean="0">
                <a:solidFill>
                  <a:srgbClr val="C00000"/>
                </a:solidFill>
              </a:rPr>
              <a:t>) </a:t>
            </a:r>
            <a:r>
              <a:rPr lang="en-US" dirty="0" smtClean="0">
                <a:solidFill>
                  <a:srgbClr val="C00000"/>
                </a:solidFill>
              </a:rPr>
              <a:t>VBA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>
            <a:off x="4738686" y="1142984"/>
            <a:ext cx="0" cy="128588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ru-RU">
              <a:solidFill>
                <a:srgbClr val="C00000"/>
              </a:solidFill>
            </a:endParaRP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3667116" y="2500306"/>
            <a:ext cx="2103437" cy="376237"/>
          </a:xfrm>
          <a:prstGeom prst="rect">
            <a:avLst/>
          </a:prstGeom>
          <a:solidFill>
            <a:srgbClr val="CCE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>
                <a:solidFill>
                  <a:srgbClr val="C00000"/>
                </a:solidFill>
              </a:rPr>
              <a:t>Программа на ЯП</a:t>
            </a: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738158" y="3071810"/>
            <a:ext cx="2519363" cy="346075"/>
          </a:xfrm>
          <a:prstGeom prst="rect">
            <a:avLst/>
          </a:prstGeom>
          <a:solidFill>
            <a:srgbClr val="CCE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>
                <a:solidFill>
                  <a:srgbClr val="C00000"/>
                </a:solidFill>
              </a:rPr>
              <a:t>Транслятор-компилятор</a:t>
            </a:r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452406" y="4214818"/>
            <a:ext cx="3170236" cy="590550"/>
          </a:xfrm>
          <a:prstGeom prst="rect">
            <a:avLst/>
          </a:prstGeom>
          <a:solidFill>
            <a:srgbClr val="CCE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solidFill>
                  <a:srgbClr val="C00000"/>
                </a:solidFill>
              </a:rPr>
              <a:t>Загрузочный файл (</a:t>
            </a:r>
            <a:r>
              <a:rPr lang="ru-RU" sz="1600" dirty="0" err="1">
                <a:solidFill>
                  <a:srgbClr val="C00000"/>
                </a:solidFill>
              </a:rPr>
              <a:t>имя.ехе</a:t>
            </a:r>
            <a:r>
              <a:rPr lang="ru-RU" sz="1600" dirty="0">
                <a:solidFill>
                  <a:srgbClr val="C00000"/>
                </a:solidFill>
              </a:rPr>
              <a:t>) или прикладная программа</a:t>
            </a:r>
          </a:p>
        </p:txBody>
      </p:sp>
      <p:sp>
        <p:nvSpPr>
          <p:cNvPr id="61456" name="Line 16"/>
          <p:cNvSpPr>
            <a:spLocks noChangeShapeType="1"/>
          </p:cNvSpPr>
          <p:nvPr/>
        </p:nvSpPr>
        <p:spPr bwMode="auto">
          <a:xfrm flipH="1">
            <a:off x="5810256" y="2571744"/>
            <a:ext cx="1800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ru-RU">
              <a:solidFill>
                <a:srgbClr val="C00000"/>
              </a:solidFill>
            </a:endParaRPr>
          </a:p>
        </p:txBody>
      </p:sp>
      <p:sp>
        <p:nvSpPr>
          <p:cNvPr id="61457" name="Line 17"/>
          <p:cNvSpPr>
            <a:spLocks noChangeShapeType="1"/>
          </p:cNvSpPr>
          <p:nvPr/>
        </p:nvSpPr>
        <p:spPr bwMode="auto">
          <a:xfrm>
            <a:off x="7596206" y="2571744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ru-RU">
              <a:solidFill>
                <a:srgbClr val="C00000"/>
              </a:solidFill>
            </a:endParaRPr>
          </a:p>
        </p:txBody>
      </p:sp>
      <p:sp>
        <p:nvSpPr>
          <p:cNvPr id="61458" name="Text Box 18"/>
          <p:cNvSpPr txBox="1">
            <a:spLocks noChangeArrowheads="1"/>
          </p:cNvSpPr>
          <p:nvPr/>
        </p:nvSpPr>
        <p:spPr bwMode="auto">
          <a:xfrm>
            <a:off x="6238884" y="2928934"/>
            <a:ext cx="2806700" cy="346075"/>
          </a:xfrm>
          <a:prstGeom prst="rect">
            <a:avLst/>
          </a:prstGeom>
          <a:solidFill>
            <a:srgbClr val="CCE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>
                <a:solidFill>
                  <a:srgbClr val="C00000"/>
                </a:solidFill>
              </a:rPr>
              <a:t>Транслятор-интерпретатор</a:t>
            </a:r>
          </a:p>
        </p:txBody>
      </p:sp>
      <p:sp>
        <p:nvSpPr>
          <p:cNvPr id="61459" name="Line 19"/>
          <p:cNvSpPr>
            <a:spLocks noChangeShapeType="1"/>
          </p:cNvSpPr>
          <p:nvPr/>
        </p:nvSpPr>
        <p:spPr bwMode="auto">
          <a:xfrm flipH="1">
            <a:off x="7810520" y="3286124"/>
            <a:ext cx="1" cy="100013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ru-RU">
              <a:solidFill>
                <a:srgbClr val="C00000"/>
              </a:solidFill>
            </a:endParaRPr>
          </a:p>
        </p:txBody>
      </p:sp>
      <p:sp>
        <p:nvSpPr>
          <p:cNvPr id="61460" name="Text Box 20"/>
          <p:cNvSpPr txBox="1">
            <a:spLocks noChangeArrowheads="1"/>
          </p:cNvSpPr>
          <p:nvPr/>
        </p:nvSpPr>
        <p:spPr bwMode="auto">
          <a:xfrm>
            <a:off x="6167446" y="4286256"/>
            <a:ext cx="3286148" cy="590550"/>
          </a:xfrm>
          <a:prstGeom prst="rect">
            <a:avLst/>
          </a:prstGeom>
          <a:solidFill>
            <a:srgbClr val="CCE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dirty="0">
                <a:solidFill>
                  <a:srgbClr val="C00000"/>
                </a:solidFill>
              </a:rPr>
              <a:t>Интерпретация – выполнение программы на ЯП</a:t>
            </a:r>
          </a:p>
        </p:txBody>
      </p:sp>
      <p:cxnSp>
        <p:nvCxnSpPr>
          <p:cNvPr id="61463" name="AutoShape 23"/>
          <p:cNvCxnSpPr>
            <a:cxnSpLocks noChangeShapeType="1"/>
            <a:stCxn id="61450" idx="1"/>
          </p:cNvCxnSpPr>
          <p:nvPr/>
        </p:nvCxnSpPr>
        <p:spPr bwMode="auto">
          <a:xfrm rot="10800000" flipV="1">
            <a:off x="3095612" y="2688424"/>
            <a:ext cx="571504" cy="311947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61464" name="Text Box 24"/>
          <p:cNvSpPr txBox="1">
            <a:spLocks noChangeArrowheads="1"/>
          </p:cNvSpPr>
          <p:nvPr/>
        </p:nvSpPr>
        <p:spPr bwMode="auto">
          <a:xfrm>
            <a:off x="3738554" y="3143248"/>
            <a:ext cx="935038" cy="284162"/>
          </a:xfrm>
          <a:prstGeom prst="rect">
            <a:avLst/>
          </a:prstGeom>
          <a:solidFill>
            <a:srgbClr val="CCE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200" b="1">
                <a:solidFill>
                  <a:srgbClr val="C00000"/>
                </a:solidFill>
              </a:rPr>
              <a:t>Отладка</a:t>
            </a:r>
          </a:p>
        </p:txBody>
      </p:sp>
      <p:cxnSp>
        <p:nvCxnSpPr>
          <p:cNvPr id="61465" name="AutoShape 25"/>
          <p:cNvCxnSpPr>
            <a:cxnSpLocks noChangeShapeType="1"/>
          </p:cNvCxnSpPr>
          <p:nvPr/>
        </p:nvCxnSpPr>
        <p:spPr bwMode="auto">
          <a:xfrm rot="10800000">
            <a:off x="5810256" y="2643182"/>
            <a:ext cx="500068" cy="214316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61466" name="Text Box 26"/>
          <p:cNvSpPr txBox="1">
            <a:spLocks noChangeArrowheads="1"/>
          </p:cNvSpPr>
          <p:nvPr/>
        </p:nvSpPr>
        <p:spPr bwMode="auto">
          <a:xfrm>
            <a:off x="5167314" y="3143248"/>
            <a:ext cx="935037" cy="284162"/>
          </a:xfrm>
          <a:prstGeom prst="rect">
            <a:avLst/>
          </a:prstGeom>
          <a:solidFill>
            <a:srgbClr val="CCE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200" b="1">
                <a:solidFill>
                  <a:srgbClr val="C00000"/>
                </a:solidFill>
              </a:rPr>
              <a:t>Отладка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rot="10800000">
            <a:off x="1666852" y="2571744"/>
            <a:ext cx="200026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rot="5400000">
            <a:off x="1452538" y="2786058"/>
            <a:ext cx="428628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endCxn id="61455" idx="0"/>
          </p:cNvCxnSpPr>
          <p:nvPr/>
        </p:nvCxnSpPr>
        <p:spPr>
          <a:xfrm>
            <a:off x="2024042" y="3429000"/>
            <a:ext cx="13482" cy="78581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906000" cy="500042"/>
          </a:xfrm>
        </p:spPr>
        <p:txBody>
          <a:bodyPr>
            <a:normAutofit/>
          </a:bodyPr>
          <a:lstStyle/>
          <a:p>
            <a:pPr lvl="0" algn="ctr"/>
            <a:r>
              <a:rPr lang="ru-RU" sz="2000" dirty="0" smtClean="0">
                <a:solidFill>
                  <a:srgbClr val="C00000"/>
                </a:solidFill>
              </a:rPr>
              <a:t>Язык программирования </a:t>
            </a:r>
            <a:r>
              <a:rPr lang="en-US" sz="2000" dirty="0" smtClean="0">
                <a:solidFill>
                  <a:srgbClr val="C00000"/>
                </a:solidFill>
              </a:rPr>
              <a:t>VBA</a:t>
            </a:r>
            <a:r>
              <a:rPr lang="ru-RU" sz="2000" dirty="0" smtClean="0">
                <a:solidFill>
                  <a:srgbClr val="C00000"/>
                </a:solidFill>
              </a:rPr>
              <a:t>. Структурные элементы.</a:t>
            </a:r>
            <a:endParaRPr lang="ru-RU" sz="20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00042"/>
            <a:ext cx="9906000" cy="597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ru-RU" sz="2000" b="1" dirty="0" smtClean="0">
                <a:solidFill>
                  <a:srgbClr val="0033CC"/>
                </a:solidFill>
              </a:rPr>
              <a:t>Основные понятия языка программирования VBA</a:t>
            </a:r>
          </a:p>
          <a:p>
            <a:pPr algn="ctr">
              <a:lnSpc>
                <a:spcPts val="2700"/>
              </a:lnSpc>
            </a:pPr>
            <a:endParaRPr lang="ru-RU" sz="2000" b="1" dirty="0" smtClean="0"/>
          </a:p>
          <a:p>
            <a:pPr algn="ctr">
              <a:lnSpc>
                <a:spcPts val="2700"/>
              </a:lnSpc>
            </a:pPr>
            <a:r>
              <a:rPr lang="ru-RU" sz="2000" dirty="0" smtClean="0"/>
              <a:t>Программа на VBA состоит из следующих «строительных блоков»:</a:t>
            </a:r>
          </a:p>
          <a:p>
            <a:pPr algn="ctr">
              <a:lnSpc>
                <a:spcPts val="2700"/>
              </a:lnSpc>
            </a:pPr>
            <a:endParaRPr lang="ru-RU" sz="2000" dirty="0" smtClean="0"/>
          </a:p>
          <a:p>
            <a:pPr lvl="0" algn="ctr">
              <a:lnSpc>
                <a:spcPts val="2700"/>
              </a:lnSpc>
            </a:pPr>
            <a:r>
              <a:rPr lang="ru-RU" sz="2000" b="1" i="1" dirty="0" smtClean="0">
                <a:solidFill>
                  <a:srgbClr val="0033CC"/>
                </a:solidFill>
              </a:rPr>
              <a:t>Оператор</a:t>
            </a:r>
            <a:r>
              <a:rPr lang="ru-RU" sz="2000" b="1" dirty="0" smtClean="0">
                <a:solidFill>
                  <a:srgbClr val="0033CC"/>
                </a:solidFill>
              </a:rPr>
              <a:t> </a:t>
            </a:r>
            <a:r>
              <a:rPr lang="ru-RU" sz="2000" dirty="0" smtClean="0"/>
              <a:t>– это наименьшая единица. Он предназначен для определения переменной и выполнения какого-либо действия в программе.</a:t>
            </a:r>
          </a:p>
          <a:p>
            <a:pPr lvl="0" algn="ctr">
              <a:lnSpc>
                <a:spcPts val="2700"/>
              </a:lnSpc>
            </a:pPr>
            <a:endParaRPr lang="ru-RU" sz="2000" dirty="0" smtClean="0"/>
          </a:p>
          <a:p>
            <a:pPr lvl="0" algn="ctr">
              <a:lnSpc>
                <a:spcPts val="2700"/>
              </a:lnSpc>
            </a:pPr>
            <a:r>
              <a:rPr lang="ru-RU" sz="2000" b="1" i="1" dirty="0" smtClean="0">
                <a:solidFill>
                  <a:srgbClr val="0033CC"/>
                </a:solidFill>
              </a:rPr>
              <a:t>Процедура (Функция)</a:t>
            </a:r>
            <a:r>
              <a:rPr lang="ru-RU" sz="2000" b="1" dirty="0" smtClean="0">
                <a:solidFill>
                  <a:srgbClr val="0033CC"/>
                </a:solidFill>
              </a:rPr>
              <a:t> </a:t>
            </a:r>
            <a:r>
              <a:rPr lang="ru-RU" sz="2000" dirty="0" smtClean="0"/>
              <a:t>– это отдельная единица программы, которую можно вызывать по имени для выполнения и которая может выполняться самостоятельно. Любая процедура содержит один или несколько операторов.</a:t>
            </a:r>
          </a:p>
          <a:p>
            <a:pPr lvl="0" algn="ctr">
              <a:lnSpc>
                <a:spcPts val="2700"/>
              </a:lnSpc>
            </a:pPr>
            <a:endParaRPr lang="ru-RU" sz="2000" i="1" dirty="0" smtClean="0"/>
          </a:p>
          <a:p>
            <a:pPr lvl="0" algn="ctr">
              <a:lnSpc>
                <a:spcPts val="2700"/>
              </a:lnSpc>
            </a:pPr>
            <a:r>
              <a:rPr lang="ru-RU" sz="2000" b="1" i="1" dirty="0" smtClean="0">
                <a:solidFill>
                  <a:srgbClr val="0033CC"/>
                </a:solidFill>
              </a:rPr>
              <a:t>Модуль</a:t>
            </a:r>
            <a:r>
              <a:rPr lang="ru-RU" sz="2000" dirty="0" smtClean="0"/>
              <a:t> – это именованная единица, состоящая из одной или нескольких процедур и раздела объявлений, в котором описываются переменные и константы.</a:t>
            </a:r>
          </a:p>
          <a:p>
            <a:pPr algn="ctr">
              <a:lnSpc>
                <a:spcPts val="2700"/>
              </a:lnSpc>
            </a:pPr>
            <a:endParaRPr lang="ru-RU" sz="2000" b="1" i="1" dirty="0" smtClean="0">
              <a:solidFill>
                <a:srgbClr val="0033CC"/>
              </a:solidFill>
            </a:endParaRPr>
          </a:p>
          <a:p>
            <a:pPr algn="ctr">
              <a:lnSpc>
                <a:spcPts val="2700"/>
              </a:lnSpc>
            </a:pPr>
            <a:r>
              <a:rPr lang="ru-RU" sz="2000" b="1" i="1" dirty="0" smtClean="0">
                <a:solidFill>
                  <a:srgbClr val="0033CC"/>
                </a:solidFill>
              </a:rPr>
              <a:t>Проект </a:t>
            </a:r>
            <a:r>
              <a:rPr lang="ru-RU" sz="2000" dirty="0" smtClean="0"/>
              <a:t>– это именованная единица, включающая в себя все необходимые модули.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906000" cy="428604"/>
          </a:xfrm>
        </p:spPr>
        <p:txBody>
          <a:bodyPr>
            <a:normAutofit/>
          </a:bodyPr>
          <a:lstStyle/>
          <a:p>
            <a:pPr lvl="0" algn="ctr"/>
            <a:r>
              <a:rPr lang="ru-RU" sz="2000" dirty="0" smtClean="0">
                <a:solidFill>
                  <a:srgbClr val="C00000"/>
                </a:solidFill>
                <a:effectLst/>
              </a:rPr>
              <a:t>Язык программирования </a:t>
            </a:r>
            <a:r>
              <a:rPr lang="en-US" sz="2000" dirty="0" smtClean="0">
                <a:solidFill>
                  <a:srgbClr val="C00000"/>
                </a:solidFill>
                <a:effectLst/>
              </a:rPr>
              <a:t>VBA</a:t>
            </a:r>
            <a:r>
              <a:rPr lang="ru-RU" sz="2000" dirty="0" smtClean="0">
                <a:solidFill>
                  <a:srgbClr val="C00000"/>
                </a:solidFill>
                <a:effectLst/>
              </a:rPr>
              <a:t>. Структурные элементы.</a:t>
            </a:r>
            <a:endParaRPr lang="ru-RU" sz="2000" dirty="0">
              <a:solidFill>
                <a:srgbClr val="C00000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216" y="642918"/>
            <a:ext cx="9906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 smtClean="0">
                <a:solidFill>
                  <a:srgbClr val="0033CC"/>
                </a:solidFill>
              </a:rPr>
              <a:t>Компьютерная программа</a:t>
            </a:r>
            <a:r>
              <a:rPr lang="ru-RU" sz="2000" b="1" dirty="0" smtClean="0">
                <a:solidFill>
                  <a:srgbClr val="0033CC"/>
                </a:solidFill>
              </a:rPr>
              <a:t> </a:t>
            </a:r>
            <a:r>
              <a:rPr lang="ru-RU" sz="2000" dirty="0" smtClean="0"/>
              <a:t>– это некоторый набор инструкций для выполнения с целью получения результата.</a:t>
            </a:r>
          </a:p>
          <a:p>
            <a:pPr algn="ctr"/>
            <a:endParaRPr lang="ru-RU" sz="2000" dirty="0" smtClean="0"/>
          </a:p>
          <a:p>
            <a:pPr algn="ctr"/>
            <a:r>
              <a:rPr lang="ru-RU" sz="2000" dirty="0" smtClean="0"/>
              <a:t>Инструкции, выполняемые компьютером, называются </a:t>
            </a:r>
            <a:r>
              <a:rPr lang="ru-RU" sz="2000" b="1" i="1" dirty="0" smtClean="0">
                <a:solidFill>
                  <a:srgbClr val="0033CC"/>
                </a:solidFill>
              </a:rPr>
              <a:t>операторами. </a:t>
            </a:r>
          </a:p>
          <a:p>
            <a:pPr algn="ctr"/>
            <a:endParaRPr lang="ru-RU" sz="2000" b="1" i="1" dirty="0" smtClean="0">
              <a:solidFill>
                <a:srgbClr val="0033CC"/>
              </a:solidFill>
            </a:endParaRPr>
          </a:p>
          <a:p>
            <a:pPr algn="ctr"/>
            <a:r>
              <a:rPr lang="ru-RU" sz="2000" dirty="0" smtClean="0"/>
              <a:t>Совокупность операторов образует </a:t>
            </a:r>
            <a:r>
              <a:rPr lang="ru-RU" sz="2000" b="1" i="1" dirty="0" smtClean="0">
                <a:solidFill>
                  <a:srgbClr val="0033CC"/>
                </a:solidFill>
              </a:rPr>
              <a:t>процедуру</a:t>
            </a:r>
            <a:r>
              <a:rPr lang="ru-RU" sz="2000" dirty="0" smtClean="0"/>
              <a:t> или </a:t>
            </a:r>
            <a:r>
              <a:rPr lang="ru-RU" sz="2000" b="1" i="1" dirty="0" smtClean="0">
                <a:solidFill>
                  <a:srgbClr val="0033CC"/>
                </a:solidFill>
              </a:rPr>
              <a:t>функцию</a:t>
            </a:r>
            <a:r>
              <a:rPr lang="ru-RU" sz="2000" b="1" dirty="0" smtClean="0">
                <a:solidFill>
                  <a:srgbClr val="0033CC"/>
                </a:solidFill>
              </a:rPr>
              <a:t>. </a:t>
            </a:r>
          </a:p>
          <a:p>
            <a:pPr algn="ctr"/>
            <a:endParaRPr lang="ru-RU" sz="2000" b="1" dirty="0" smtClean="0">
              <a:solidFill>
                <a:srgbClr val="0033CC"/>
              </a:solidFill>
            </a:endParaRPr>
          </a:p>
          <a:p>
            <a:pPr algn="ctr"/>
            <a:r>
              <a:rPr lang="ru-RU" sz="2000" dirty="0" smtClean="0"/>
              <a:t>Процедуры и функции в свою очередь образуют </a:t>
            </a:r>
            <a:r>
              <a:rPr lang="ru-RU" sz="2000" b="1" i="1" dirty="0" smtClean="0">
                <a:solidFill>
                  <a:srgbClr val="0033CC"/>
                </a:solidFill>
              </a:rPr>
              <a:t>модули</a:t>
            </a:r>
            <a:r>
              <a:rPr lang="ru-RU" sz="2000" dirty="0" smtClean="0"/>
              <a:t>, которые входят в состав </a:t>
            </a:r>
            <a:r>
              <a:rPr lang="ru-RU" sz="2000" b="1" i="1" dirty="0" smtClean="0">
                <a:solidFill>
                  <a:srgbClr val="0033CC"/>
                </a:solidFill>
              </a:rPr>
              <a:t>проекта</a:t>
            </a:r>
            <a:r>
              <a:rPr lang="ru-RU" sz="2000" b="1" dirty="0" smtClean="0">
                <a:solidFill>
                  <a:srgbClr val="0033CC"/>
                </a:solidFill>
              </a:rPr>
              <a:t>. </a:t>
            </a:r>
          </a:p>
          <a:p>
            <a:pPr algn="ctr"/>
            <a:endParaRPr lang="ru-RU" sz="2000" dirty="0" smtClean="0"/>
          </a:p>
          <a:p>
            <a:pPr algn="ctr"/>
            <a:r>
              <a:rPr lang="ru-RU" sz="2000" dirty="0" smtClean="0"/>
              <a:t>В любом языке программирования можно выделить </a:t>
            </a:r>
            <a:r>
              <a:rPr lang="ru-RU" sz="2000" dirty="0" smtClean="0">
                <a:solidFill>
                  <a:srgbClr val="0033CC"/>
                </a:solidFill>
              </a:rPr>
              <a:t>понятия, которые используются для создания программы: </a:t>
            </a:r>
          </a:p>
          <a:p>
            <a:pPr algn="ctr"/>
            <a:endParaRPr lang="ru-RU" sz="2000" dirty="0" smtClean="0"/>
          </a:p>
          <a:p>
            <a:pPr lvl="1">
              <a:buFont typeface="Wingdings" pitchFamily="2" charset="2"/>
              <a:buChar char="q"/>
            </a:pPr>
            <a:r>
              <a:rPr lang="ru-RU" sz="2000" dirty="0" smtClean="0"/>
              <a:t>типы данных;</a:t>
            </a:r>
          </a:p>
          <a:p>
            <a:pPr lvl="1"/>
            <a:endParaRPr lang="ru-RU" sz="2000" dirty="0" smtClean="0"/>
          </a:p>
          <a:p>
            <a:pPr lvl="1">
              <a:buFont typeface="Wingdings" pitchFamily="2" charset="2"/>
              <a:buChar char="q"/>
            </a:pPr>
            <a:r>
              <a:rPr lang="ru-RU" sz="2000" dirty="0" smtClean="0"/>
              <a:t>переменные и константы;</a:t>
            </a:r>
          </a:p>
          <a:p>
            <a:pPr lvl="1"/>
            <a:endParaRPr lang="ru-RU" sz="2000" dirty="0" smtClean="0"/>
          </a:p>
          <a:p>
            <a:pPr lvl="1">
              <a:buFont typeface="Wingdings" pitchFamily="2" charset="2"/>
              <a:buChar char="q"/>
            </a:pPr>
            <a:r>
              <a:rPr lang="ru-RU" sz="2000" dirty="0" smtClean="0"/>
              <a:t>массивы статические и динамические;</a:t>
            </a:r>
          </a:p>
          <a:p>
            <a:pPr lvl="1">
              <a:buFont typeface="Wingdings" pitchFamily="2" charset="2"/>
              <a:buChar char="q"/>
            </a:pPr>
            <a:r>
              <a:rPr lang="ru-RU" sz="2000" dirty="0" smtClean="0"/>
              <a:t>операторы: описания, присваивания, условный и цикла;</a:t>
            </a:r>
          </a:p>
          <a:p>
            <a:pPr lvl="1">
              <a:buFont typeface="Wingdings" pitchFamily="2" charset="2"/>
              <a:buChar char="q"/>
            </a:pPr>
            <a:r>
              <a:rPr lang="ru-RU" sz="2000" dirty="0" smtClean="0"/>
              <a:t>процедуры и функции.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76" name="Line 48"/>
          <p:cNvSpPr>
            <a:spLocks noChangeShapeType="1"/>
          </p:cNvSpPr>
          <p:nvPr/>
        </p:nvSpPr>
        <p:spPr bwMode="auto">
          <a:xfrm flipH="1">
            <a:off x="1466812" y="4429132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48178" name="Line 50"/>
          <p:cNvSpPr>
            <a:spLocks noChangeShapeType="1"/>
          </p:cNvSpPr>
          <p:nvPr/>
        </p:nvSpPr>
        <p:spPr bwMode="auto">
          <a:xfrm>
            <a:off x="8024834" y="4357694"/>
            <a:ext cx="34894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ru-RU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906000" cy="404813"/>
          </a:xfrm>
        </p:spPr>
        <p:txBody>
          <a:bodyPr>
            <a:normAutofit/>
          </a:bodyPr>
          <a:lstStyle/>
          <a:p>
            <a:pPr algn="ctr"/>
            <a:r>
              <a:rPr lang="ru-RU" sz="2000" dirty="0" smtClean="0">
                <a:solidFill>
                  <a:srgbClr val="C00000"/>
                </a:solidFill>
                <a:effectLst/>
              </a:rPr>
              <a:t>Язык программирования</a:t>
            </a:r>
            <a:r>
              <a:rPr lang="en-US" sz="2000" dirty="0" smtClean="0">
                <a:solidFill>
                  <a:srgbClr val="C00000"/>
                </a:solidFill>
                <a:effectLst/>
              </a:rPr>
              <a:t> VBA</a:t>
            </a:r>
            <a:r>
              <a:rPr lang="ru-RU" sz="2000" dirty="0" smtClean="0">
                <a:solidFill>
                  <a:srgbClr val="C00000"/>
                </a:solidFill>
                <a:effectLst/>
              </a:rPr>
              <a:t>. Типы данных.</a:t>
            </a:r>
            <a:endParaRPr lang="ru-RU" sz="2000" dirty="0">
              <a:solidFill>
                <a:srgbClr val="C00000"/>
              </a:solidFill>
              <a:effectLst/>
            </a:endParaRPr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2073275" y="1617663"/>
            <a:ext cx="27908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/>
          </a:p>
        </p:txBody>
      </p:sp>
      <p:sp>
        <p:nvSpPr>
          <p:cNvPr id="48156" name="Rectangle 28"/>
          <p:cNvSpPr>
            <a:spLocks noChangeArrowheads="1"/>
          </p:cNvSpPr>
          <p:nvPr/>
        </p:nvSpPr>
        <p:spPr bwMode="auto">
          <a:xfrm>
            <a:off x="0" y="571480"/>
            <a:ext cx="9906000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ru-RU" b="1" dirty="0" smtClean="0">
                <a:solidFill>
                  <a:srgbClr val="0033CC"/>
                </a:solidFill>
              </a:rPr>
              <a:t>Тип данных задает:</a:t>
            </a:r>
          </a:p>
          <a:p>
            <a:pPr lvl="0">
              <a:buFont typeface="Wingdings" pitchFamily="2" charset="2"/>
              <a:buChar char="q"/>
            </a:pPr>
            <a:r>
              <a:rPr lang="ru-RU" dirty="0" smtClean="0"/>
              <a:t>область возможных значений;</a:t>
            </a:r>
          </a:p>
          <a:p>
            <a:pPr lvl="0"/>
            <a:endParaRPr lang="ru-RU" b="1" dirty="0" smtClean="0"/>
          </a:p>
          <a:p>
            <a:pPr lvl="0">
              <a:buFont typeface="Wingdings" pitchFamily="2" charset="2"/>
              <a:buChar char="q"/>
            </a:pPr>
            <a:r>
              <a:rPr lang="ru-RU" dirty="0" smtClean="0"/>
              <a:t>структуру организации данных; </a:t>
            </a:r>
          </a:p>
          <a:p>
            <a:pPr lvl="0"/>
            <a:endParaRPr lang="ru-RU" b="1" dirty="0" smtClean="0"/>
          </a:p>
          <a:p>
            <a:pPr lvl="0">
              <a:buFont typeface="Wingdings" pitchFamily="2" charset="2"/>
              <a:buChar char="q"/>
            </a:pPr>
            <a:r>
              <a:rPr lang="ru-RU" dirty="0" smtClean="0"/>
              <a:t>требуемую память;</a:t>
            </a:r>
          </a:p>
          <a:p>
            <a:pPr lvl="0"/>
            <a:endParaRPr lang="ru-RU" b="1" dirty="0" smtClean="0"/>
          </a:p>
          <a:p>
            <a:pPr lvl="0">
              <a:buFont typeface="Wingdings" pitchFamily="2" charset="2"/>
              <a:buChar char="q"/>
            </a:pPr>
            <a:r>
              <a:rPr lang="ru-RU" dirty="0" smtClean="0"/>
              <a:t>операции, определенные над данными этого типа.</a:t>
            </a:r>
            <a:endParaRPr lang="ru-RU" b="1" dirty="0"/>
          </a:p>
        </p:txBody>
      </p:sp>
      <p:sp>
        <p:nvSpPr>
          <p:cNvPr id="48163" name="Text Box 35"/>
          <p:cNvSpPr txBox="1">
            <a:spLocks noChangeArrowheads="1"/>
          </p:cNvSpPr>
          <p:nvPr/>
        </p:nvSpPr>
        <p:spPr bwMode="auto">
          <a:xfrm>
            <a:off x="3595678" y="3429000"/>
            <a:ext cx="2879725" cy="338554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dirty="0" smtClean="0"/>
              <a:t>Типы данных</a:t>
            </a:r>
            <a:endParaRPr lang="ru-RU" sz="1600" dirty="0"/>
          </a:p>
        </p:txBody>
      </p:sp>
      <p:sp>
        <p:nvSpPr>
          <p:cNvPr id="48164" name="Line 36"/>
          <p:cNvSpPr>
            <a:spLocks noChangeShapeType="1"/>
          </p:cNvSpPr>
          <p:nvPr/>
        </p:nvSpPr>
        <p:spPr bwMode="auto">
          <a:xfrm>
            <a:off x="2466944" y="3571876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48165" name="Line 37"/>
          <p:cNvSpPr>
            <a:spLocks noChangeShapeType="1"/>
          </p:cNvSpPr>
          <p:nvPr/>
        </p:nvSpPr>
        <p:spPr bwMode="auto">
          <a:xfrm>
            <a:off x="3467076" y="4214818"/>
            <a:ext cx="1143008" cy="7858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ru-RU"/>
          </a:p>
        </p:txBody>
      </p:sp>
      <p:sp>
        <p:nvSpPr>
          <p:cNvPr id="48167" name="Text Box 39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290628" y="4000504"/>
            <a:ext cx="2176448" cy="369332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dirty="0" smtClean="0"/>
              <a:t>Числовые данные</a:t>
            </a:r>
            <a:endParaRPr lang="ru-RU" dirty="0"/>
          </a:p>
        </p:txBody>
      </p:sp>
      <p:sp>
        <p:nvSpPr>
          <p:cNvPr id="48168" name="Text Box 4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181852" y="4573594"/>
            <a:ext cx="2071702" cy="376238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String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8169" name="Text Box 41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824662" y="3929066"/>
            <a:ext cx="2428892" cy="369332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dirty="0" smtClean="0"/>
              <a:t>Текстовые данные</a:t>
            </a:r>
            <a:endParaRPr lang="ru-RU" dirty="0"/>
          </a:p>
        </p:txBody>
      </p:sp>
      <p:sp>
        <p:nvSpPr>
          <p:cNvPr id="48171" name="Line 43"/>
          <p:cNvSpPr>
            <a:spLocks noChangeShapeType="1"/>
          </p:cNvSpPr>
          <p:nvPr/>
        </p:nvSpPr>
        <p:spPr bwMode="auto">
          <a:xfrm>
            <a:off x="5167314" y="3786190"/>
            <a:ext cx="45719" cy="5000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ru-RU"/>
          </a:p>
        </p:txBody>
      </p:sp>
      <p:sp>
        <p:nvSpPr>
          <p:cNvPr id="48175" name="Text Box 47"/>
          <p:cNvSpPr txBox="1">
            <a:spLocks noChangeArrowheads="1"/>
          </p:cNvSpPr>
          <p:nvPr/>
        </p:nvSpPr>
        <p:spPr bwMode="auto">
          <a:xfrm flipH="1">
            <a:off x="2466944" y="5500702"/>
            <a:ext cx="1000133" cy="346075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Long</a:t>
            </a:r>
            <a:endParaRPr lang="ru-RU" sz="1600" dirty="0"/>
          </a:p>
        </p:txBody>
      </p:sp>
      <p:sp>
        <p:nvSpPr>
          <p:cNvPr id="48177" name="Text Box 49"/>
          <p:cNvSpPr txBox="1">
            <a:spLocks noChangeArrowheads="1"/>
          </p:cNvSpPr>
          <p:nvPr/>
        </p:nvSpPr>
        <p:spPr bwMode="auto">
          <a:xfrm>
            <a:off x="966746" y="5500702"/>
            <a:ext cx="1368425" cy="346075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Integer</a:t>
            </a:r>
            <a:endParaRPr lang="ru-RU" sz="1600" dirty="0"/>
          </a:p>
        </p:txBody>
      </p:sp>
      <p:sp>
        <p:nvSpPr>
          <p:cNvPr id="48180" name="Line 52"/>
          <p:cNvSpPr>
            <a:spLocks noChangeShapeType="1"/>
          </p:cNvSpPr>
          <p:nvPr/>
        </p:nvSpPr>
        <p:spPr bwMode="auto">
          <a:xfrm flipH="1">
            <a:off x="2466944" y="3571876"/>
            <a:ext cx="112873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ru-RU"/>
          </a:p>
        </p:txBody>
      </p:sp>
      <p:sp>
        <p:nvSpPr>
          <p:cNvPr id="48181" name="Line 53"/>
          <p:cNvSpPr>
            <a:spLocks noChangeShapeType="1"/>
          </p:cNvSpPr>
          <p:nvPr/>
        </p:nvSpPr>
        <p:spPr bwMode="auto">
          <a:xfrm>
            <a:off x="6467472" y="3571876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48182" name="Text Box 54"/>
          <p:cNvSpPr txBox="1">
            <a:spLocks noChangeArrowheads="1"/>
          </p:cNvSpPr>
          <p:nvPr/>
        </p:nvSpPr>
        <p:spPr bwMode="auto">
          <a:xfrm>
            <a:off x="4752960" y="6286520"/>
            <a:ext cx="1439863" cy="338554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Double</a:t>
            </a:r>
            <a:endParaRPr lang="ru-RU" sz="1600" dirty="0"/>
          </a:p>
        </p:txBody>
      </p:sp>
      <p:sp>
        <p:nvSpPr>
          <p:cNvPr id="48183" name="Line 55"/>
          <p:cNvSpPr>
            <a:spLocks noChangeShapeType="1"/>
          </p:cNvSpPr>
          <p:nvPr/>
        </p:nvSpPr>
        <p:spPr bwMode="auto">
          <a:xfrm>
            <a:off x="2395506" y="5214950"/>
            <a:ext cx="214314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ru-RU"/>
          </a:p>
        </p:txBody>
      </p:sp>
      <p:sp>
        <p:nvSpPr>
          <p:cNvPr id="48184" name="Line 56"/>
          <p:cNvSpPr>
            <a:spLocks noChangeShapeType="1"/>
          </p:cNvSpPr>
          <p:nvPr/>
        </p:nvSpPr>
        <p:spPr bwMode="auto">
          <a:xfrm flipH="1">
            <a:off x="1181060" y="5143513"/>
            <a:ext cx="214313" cy="3571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ru-RU"/>
          </a:p>
        </p:txBody>
      </p:sp>
      <p:sp>
        <p:nvSpPr>
          <p:cNvPr id="48185" name="Text Box 57"/>
          <p:cNvSpPr txBox="1">
            <a:spLocks noChangeArrowheads="1"/>
          </p:cNvSpPr>
          <p:nvPr/>
        </p:nvSpPr>
        <p:spPr bwMode="auto">
          <a:xfrm>
            <a:off x="3038448" y="6286520"/>
            <a:ext cx="1368425" cy="338554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 smtClean="0"/>
              <a:t>Single</a:t>
            </a:r>
            <a:endParaRPr lang="ru-RU" sz="1600" dirty="0"/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7896232" y="3571876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1038184" y="4857760"/>
            <a:ext cx="1643074" cy="285752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Целые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3681390" y="5000636"/>
            <a:ext cx="2000264" cy="571504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Вещественные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1" name="Прямая со стрелкой 30"/>
          <p:cNvCxnSpPr/>
          <p:nvPr/>
        </p:nvCxnSpPr>
        <p:spPr>
          <a:xfrm rot="16200000" flipH="1">
            <a:off x="5002993" y="5679297"/>
            <a:ext cx="642942" cy="5715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endCxn id="48185" idx="0"/>
          </p:cNvCxnSpPr>
          <p:nvPr/>
        </p:nvCxnSpPr>
        <p:spPr>
          <a:xfrm rot="5400000">
            <a:off x="3630588" y="5664214"/>
            <a:ext cx="714380" cy="53023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4967274" y="4357694"/>
            <a:ext cx="1857388" cy="428628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Тип </a:t>
            </a:r>
            <a:r>
              <a:rPr lang="ru-RU" dirty="0" err="1" smtClean="0">
                <a:solidFill>
                  <a:schemeClr val="tx1"/>
                </a:solidFill>
              </a:rPr>
              <a:t>Variant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906000" cy="35716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000" dirty="0" smtClean="0">
                <a:solidFill>
                  <a:srgbClr val="C00000"/>
                </a:solidFill>
                <a:effectLst/>
              </a:rPr>
              <a:t>Язык программирования </a:t>
            </a:r>
            <a:r>
              <a:rPr lang="en-US" sz="2000" dirty="0" smtClean="0">
                <a:solidFill>
                  <a:srgbClr val="C00000"/>
                </a:solidFill>
                <a:effectLst/>
              </a:rPr>
              <a:t>VBA</a:t>
            </a:r>
            <a:r>
              <a:rPr lang="ru-RU" sz="2000" dirty="0" smtClean="0">
                <a:solidFill>
                  <a:srgbClr val="C00000"/>
                </a:solidFill>
                <a:effectLst/>
              </a:rPr>
              <a:t>. Типы данных.</a:t>
            </a:r>
            <a:endParaRPr lang="ru-RU" sz="2000" dirty="0">
              <a:solidFill>
                <a:srgbClr val="C00000"/>
              </a:solidFill>
              <a:effectLst/>
            </a:endParaRPr>
          </a:p>
        </p:txBody>
      </p:sp>
      <p:sp>
        <p:nvSpPr>
          <p:cNvPr id="26659" name="Text Box 35"/>
          <p:cNvSpPr txBox="1">
            <a:spLocks noChangeArrowheads="1"/>
          </p:cNvSpPr>
          <p:nvPr/>
        </p:nvSpPr>
        <p:spPr bwMode="auto">
          <a:xfrm>
            <a:off x="0" y="500042"/>
            <a:ext cx="9906000" cy="56323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В языке </a:t>
            </a:r>
            <a:r>
              <a:rPr lang="en-US" dirty="0" smtClean="0"/>
              <a:t>VBA</a:t>
            </a:r>
            <a:r>
              <a:rPr lang="ru-RU" dirty="0" smtClean="0"/>
              <a:t> используются шесть различных типов данных для хранения </a:t>
            </a:r>
            <a:r>
              <a:rPr lang="ru-RU" b="1" i="1" dirty="0" smtClean="0">
                <a:solidFill>
                  <a:srgbClr val="0033CC"/>
                </a:solidFill>
              </a:rPr>
              <a:t>числовой информации </a:t>
            </a:r>
            <a:r>
              <a:rPr lang="ru-RU" dirty="0" smtClean="0"/>
              <a:t>и выполнения над ними различных действий. Рассмотрим четыре из них: </a:t>
            </a:r>
            <a:r>
              <a:rPr lang="en-US" b="1" i="1" dirty="0" smtClean="0">
                <a:solidFill>
                  <a:srgbClr val="0033CC"/>
                </a:solidFill>
              </a:rPr>
              <a:t>Integer</a:t>
            </a:r>
            <a:r>
              <a:rPr lang="ru-RU" i="1" dirty="0" smtClean="0">
                <a:solidFill>
                  <a:srgbClr val="0033CC"/>
                </a:solidFill>
              </a:rPr>
              <a:t>, </a:t>
            </a:r>
            <a:r>
              <a:rPr lang="en-US" b="1" i="1" dirty="0" smtClean="0">
                <a:solidFill>
                  <a:srgbClr val="0033CC"/>
                </a:solidFill>
              </a:rPr>
              <a:t>Long</a:t>
            </a:r>
            <a:r>
              <a:rPr lang="ru-RU" i="1" dirty="0" smtClean="0">
                <a:solidFill>
                  <a:srgbClr val="0033CC"/>
                </a:solidFill>
              </a:rPr>
              <a:t>, </a:t>
            </a:r>
            <a:r>
              <a:rPr lang="en-US" b="1" i="1" dirty="0" smtClean="0">
                <a:solidFill>
                  <a:srgbClr val="0033CC"/>
                </a:solidFill>
              </a:rPr>
              <a:t>Single</a:t>
            </a:r>
            <a:r>
              <a:rPr lang="ru-RU" i="1" dirty="0" smtClean="0">
                <a:solidFill>
                  <a:srgbClr val="0033CC"/>
                </a:solidFill>
              </a:rPr>
              <a:t>, </a:t>
            </a:r>
            <a:r>
              <a:rPr lang="en-US" b="1" i="1" dirty="0" smtClean="0">
                <a:solidFill>
                  <a:srgbClr val="0033CC"/>
                </a:solidFill>
              </a:rPr>
              <a:t>Double</a:t>
            </a:r>
            <a:r>
              <a:rPr lang="ru-RU" dirty="0" smtClean="0">
                <a:solidFill>
                  <a:srgbClr val="0033CC"/>
                </a:solidFill>
              </a:rPr>
              <a:t>. </a:t>
            </a:r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Первые два типа данных (</a:t>
            </a:r>
            <a:r>
              <a:rPr lang="en-US" b="1" i="1" dirty="0" smtClean="0">
                <a:solidFill>
                  <a:srgbClr val="0033CC"/>
                </a:solidFill>
              </a:rPr>
              <a:t>Integer</a:t>
            </a:r>
            <a:r>
              <a:rPr lang="ru-RU" dirty="0" smtClean="0">
                <a:solidFill>
                  <a:srgbClr val="0033CC"/>
                </a:solidFill>
              </a:rPr>
              <a:t> </a:t>
            </a:r>
            <a:r>
              <a:rPr lang="ru-RU" dirty="0" smtClean="0"/>
              <a:t>и </a:t>
            </a:r>
            <a:r>
              <a:rPr lang="en-US" b="1" i="1" dirty="0" smtClean="0">
                <a:solidFill>
                  <a:srgbClr val="0033CC"/>
                </a:solidFill>
              </a:rPr>
              <a:t>Long</a:t>
            </a:r>
            <a:r>
              <a:rPr lang="ru-RU" dirty="0" smtClean="0"/>
              <a:t>) относятся к целым типам данных, т.е. являются числами, имеющими </a:t>
            </a:r>
            <a:r>
              <a:rPr lang="ru-RU" dirty="0" smtClean="0">
                <a:solidFill>
                  <a:srgbClr val="FF0000"/>
                </a:solidFill>
              </a:rPr>
              <a:t>только целую часть</a:t>
            </a:r>
            <a:r>
              <a:rPr lang="ru-RU" dirty="0" smtClean="0"/>
              <a:t>, а следующие два типа данных (</a:t>
            </a:r>
            <a:r>
              <a:rPr lang="en-US" b="1" i="1" dirty="0" smtClean="0">
                <a:solidFill>
                  <a:srgbClr val="0033CC"/>
                </a:solidFill>
              </a:rPr>
              <a:t>Single</a:t>
            </a:r>
            <a:r>
              <a:rPr lang="ru-RU" i="1" dirty="0" smtClean="0">
                <a:solidFill>
                  <a:srgbClr val="0033CC"/>
                </a:solidFill>
              </a:rPr>
              <a:t>, </a:t>
            </a:r>
            <a:r>
              <a:rPr lang="en-US" b="1" i="1" dirty="0" smtClean="0">
                <a:solidFill>
                  <a:srgbClr val="0033CC"/>
                </a:solidFill>
              </a:rPr>
              <a:t>Double</a:t>
            </a:r>
            <a:r>
              <a:rPr lang="ru-RU" dirty="0" smtClean="0"/>
              <a:t>) относятся к типам данных с плавающей точкой, т.е. к числам, </a:t>
            </a:r>
            <a:r>
              <a:rPr lang="ru-RU" dirty="0" smtClean="0">
                <a:solidFill>
                  <a:srgbClr val="FF0000"/>
                </a:solidFill>
              </a:rPr>
              <a:t>которые содержат целую и дробную часть</a:t>
            </a:r>
            <a:r>
              <a:rPr lang="ru-RU" dirty="0" smtClean="0"/>
              <a:t> и отличаются только своей точностью (здесь имеется в виду количество знаков после точки).</a:t>
            </a:r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Для задач, требующих вычислений с целыми числами в диапазоне, ограниченном значением 32767 необходимо использовать тип данных — </a:t>
            </a:r>
            <a:r>
              <a:rPr lang="en-US" b="1" i="1" dirty="0" smtClean="0">
                <a:solidFill>
                  <a:srgbClr val="0033CC"/>
                </a:solidFill>
              </a:rPr>
              <a:t>Integer</a:t>
            </a:r>
            <a:r>
              <a:rPr lang="ru-RU" dirty="0" smtClean="0"/>
              <a:t>, а для чисел большего диапазона </a:t>
            </a:r>
            <a:r>
              <a:rPr lang="en-US" dirty="0" smtClean="0"/>
              <a:t>VBA</a:t>
            </a:r>
            <a:r>
              <a:rPr lang="ru-RU" dirty="0" smtClean="0"/>
              <a:t> допускает использование типа </a:t>
            </a:r>
            <a:r>
              <a:rPr lang="en-US" b="1" i="1" dirty="0" smtClean="0">
                <a:solidFill>
                  <a:srgbClr val="0033CC"/>
                </a:solidFill>
              </a:rPr>
              <a:t>Long</a:t>
            </a:r>
            <a:r>
              <a:rPr lang="ru-RU" dirty="0" smtClean="0">
                <a:solidFill>
                  <a:srgbClr val="0033CC"/>
                </a:solidFill>
              </a:rPr>
              <a:t>  </a:t>
            </a:r>
            <a:r>
              <a:rPr lang="ru-RU" dirty="0" smtClean="0"/>
              <a:t>(длинное целое).</a:t>
            </a:r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Для задач, требующих более высокую точность вычислений, нужно использовать типы данных с плавающей точкой — </a:t>
            </a:r>
            <a:r>
              <a:rPr lang="en-US" b="1" i="1" dirty="0" smtClean="0">
                <a:solidFill>
                  <a:srgbClr val="0033CC"/>
                </a:solidFill>
              </a:rPr>
              <a:t>Single</a:t>
            </a:r>
            <a:r>
              <a:rPr lang="ru-RU" dirty="0" smtClean="0"/>
              <a:t> или </a:t>
            </a:r>
            <a:r>
              <a:rPr lang="en-US" b="1" i="1" dirty="0" smtClean="0">
                <a:solidFill>
                  <a:srgbClr val="0033CC"/>
                </a:solidFill>
              </a:rPr>
              <a:t>Double</a:t>
            </a:r>
            <a:r>
              <a:rPr lang="ru-RU" dirty="0" smtClean="0"/>
              <a:t>. </a:t>
            </a:r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Числа, сохраняемые с использованием типа </a:t>
            </a:r>
            <a:r>
              <a:rPr lang="en-US" b="1" i="1" dirty="0" smtClean="0">
                <a:solidFill>
                  <a:srgbClr val="0033CC"/>
                </a:solidFill>
              </a:rPr>
              <a:t>Single</a:t>
            </a:r>
            <a:r>
              <a:rPr lang="ru-RU" dirty="0" smtClean="0"/>
              <a:t>, называются числами одинарной точности, а числа, сохраняемые с использованием типа </a:t>
            </a:r>
            <a:r>
              <a:rPr lang="en-US" b="1" i="1" dirty="0" smtClean="0">
                <a:solidFill>
                  <a:srgbClr val="0033CC"/>
                </a:solidFill>
              </a:rPr>
              <a:t>Double</a:t>
            </a:r>
            <a:r>
              <a:rPr lang="ru-RU" dirty="0" smtClean="0"/>
              <a:t>, называются числами двойной точности.</a:t>
            </a:r>
            <a:endParaRPr lang="ru-RU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2692</TotalTime>
  <Words>2296</Words>
  <Application>Microsoft PowerPoint</Application>
  <PresentationFormat>Лист A4 (210x297 мм)</PresentationFormat>
  <Paragraphs>320</Paragraphs>
  <Slides>27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Аспект</vt:lpstr>
      <vt:lpstr>Дисциплина «Информатика»  Лекция 14  Тема:  ОСНОВЫ ПРОГРАММИРОВАНИЯ НА VBA</vt:lpstr>
      <vt:lpstr>Цель лекции</vt:lpstr>
      <vt:lpstr>Учебные вопросы</vt:lpstr>
      <vt:lpstr>Введение</vt:lpstr>
      <vt:lpstr>Введение</vt:lpstr>
      <vt:lpstr>Язык программирования VBA. Структурные элементы.</vt:lpstr>
      <vt:lpstr>Язык программирования VBA. Структурные элементы.</vt:lpstr>
      <vt:lpstr>Язык программирования VBA. Типы данных.</vt:lpstr>
      <vt:lpstr>Язык программирования VBA. Типы данных.</vt:lpstr>
      <vt:lpstr>Язык программирования VBA. Типы данных.</vt:lpstr>
      <vt:lpstr>Язык программирования VBA. Типы данных.</vt:lpstr>
      <vt:lpstr>Язык программирования VBA. Переменные и массивы.</vt:lpstr>
      <vt:lpstr>Язык программирования VBA. Переменные и массивы.</vt:lpstr>
      <vt:lpstr>Язык программирования VBA. Переменные и массивы.</vt:lpstr>
      <vt:lpstr>Язык программирования VBA. Переменные и массивы.</vt:lpstr>
      <vt:lpstr>Язык программирования VBA. Операторы.</vt:lpstr>
      <vt:lpstr>Язык программирования VBA. Операторы.</vt:lpstr>
      <vt:lpstr>Язык программирования VBA. Операторы.</vt:lpstr>
      <vt:lpstr>Язык программирования VBA. Операторы.</vt:lpstr>
      <vt:lpstr>Язык программирования VBA. Операторы.</vt:lpstr>
      <vt:lpstr>Язык программирования VBA. Операторы.</vt:lpstr>
      <vt:lpstr>Пример</vt:lpstr>
      <vt:lpstr>Язык программирования VBA. Функции.</vt:lpstr>
      <vt:lpstr>Пример</vt:lpstr>
      <vt:lpstr>Пример</vt:lpstr>
      <vt:lpstr>Язык программирования VBA. Функции.</vt:lpstr>
      <vt:lpstr>Слайд 27</vt:lpstr>
    </vt:vector>
  </TitlesOfParts>
  <Company>RFRTA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K_L_B</dc:creator>
  <cp:lastModifiedBy>bae</cp:lastModifiedBy>
  <cp:revision>194</cp:revision>
  <cp:lastPrinted>2006-09-18T11:46:39Z</cp:lastPrinted>
  <dcterms:created xsi:type="dcterms:W3CDTF">2002-09-15T08:06:25Z</dcterms:created>
  <dcterms:modified xsi:type="dcterms:W3CDTF">2016-11-10T12:31:26Z</dcterms:modified>
</cp:coreProperties>
</file>