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1"/>
  </p:sldMasterIdLst>
  <p:notesMasterIdLst>
    <p:notesMasterId r:id="rId29"/>
  </p:notesMasterIdLst>
  <p:sldIdLst>
    <p:sldId id="266" r:id="rId2"/>
    <p:sldId id="257" r:id="rId3"/>
    <p:sldId id="283" r:id="rId4"/>
    <p:sldId id="271" r:id="rId5"/>
    <p:sldId id="269" r:id="rId6"/>
    <p:sldId id="273" r:id="rId7"/>
    <p:sldId id="284" r:id="rId8"/>
    <p:sldId id="272" r:id="rId9"/>
    <p:sldId id="274" r:id="rId10"/>
    <p:sldId id="285" r:id="rId11"/>
    <p:sldId id="286" r:id="rId12"/>
    <p:sldId id="294" r:id="rId13"/>
    <p:sldId id="295" r:id="rId14"/>
    <p:sldId id="296" r:id="rId15"/>
    <p:sldId id="297" r:id="rId16"/>
    <p:sldId id="298" r:id="rId17"/>
    <p:sldId id="299" r:id="rId18"/>
    <p:sldId id="287" r:id="rId19"/>
    <p:sldId id="275" r:id="rId20"/>
    <p:sldId id="288" r:id="rId21"/>
    <p:sldId id="300" r:id="rId22"/>
    <p:sldId id="289" r:id="rId23"/>
    <p:sldId id="290" r:id="rId24"/>
    <p:sldId id="291" r:id="rId25"/>
    <p:sldId id="292" r:id="rId26"/>
    <p:sldId id="293" r:id="rId27"/>
    <p:sldId id="281" r:id="rId28"/>
  </p:sldIdLst>
  <p:sldSz cx="9906000" cy="6858000" type="A4"/>
  <p:notesSz cx="6858000" cy="954405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Rg st="1" end="20"/>
    <p:penClr>
      <a:srgbClr val="FF0000"/>
    </p:penClr>
  </p:showPr>
  <p:clrMru>
    <a:srgbClr val="0033CC"/>
    <a:srgbClr val="FEECF9"/>
    <a:srgbClr val="CCECFF"/>
    <a:srgbClr val="000066"/>
    <a:srgbClr val="CCFF99"/>
    <a:srgbClr val="669900"/>
    <a:srgbClr val="996633"/>
    <a:srgbClr val="CC0066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126" autoAdjust="0"/>
    <p:restoredTop sz="94454" autoAdjust="0"/>
  </p:normalViewPr>
  <p:slideViewPr>
    <p:cSldViewPr>
      <p:cViewPr>
        <p:scale>
          <a:sx n="75" d="100"/>
          <a:sy n="75" d="100"/>
        </p:scale>
        <p:origin x="-1632" y="-27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DB53E-F921-4B1B-B7E5-E9F889391390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46138" y="715963"/>
            <a:ext cx="5165725" cy="3578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533900"/>
            <a:ext cx="5486400" cy="4294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064625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9064625"/>
            <a:ext cx="2971800" cy="477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07981-09F5-4B47-B4C6-A4409E4EEFEE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30200" y="329185"/>
            <a:ext cx="9243060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53480" y="434162"/>
            <a:ext cx="8999043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82574" y="1820206"/>
            <a:ext cx="84201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82574" y="3685032"/>
            <a:ext cx="84201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22F2EE2-FBDB-44E4-AD3E-053DFF699CFB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D71B7FB-98FB-42A1-A30F-30E7A95250D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830" y="4983480"/>
            <a:ext cx="886587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44830" y="530352"/>
            <a:ext cx="886587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D9EB333-9752-4F86-9CB0-C783FA6F9A7E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AE2F96-A19A-4BF8-B727-D269ADC17B4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181850" y="533405"/>
            <a:ext cx="21463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77850" y="533403"/>
            <a:ext cx="64389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3179F5-9149-48A1-A928-BFB21BC19E09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EB911C3-92B6-40CC-93B6-B5D22F1C771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830" y="4983480"/>
            <a:ext cx="886587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44830" y="530352"/>
            <a:ext cx="886587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21D0FD3-4C5D-400C-949A-177E3DD0F94D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42DA88F-469C-478E-919C-A25FB839FA8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30200" y="329185"/>
            <a:ext cx="9243060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53480" y="434163"/>
            <a:ext cx="8999043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373" y="4928616"/>
            <a:ext cx="886587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7373" y="5624484"/>
            <a:ext cx="886587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149BEC-C8B9-47A9-A844-569A5DEB8E10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0FA4A3B-74B3-4E5D-8C29-382985A39F17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57215" y="530352"/>
            <a:ext cx="425958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151640" y="530352"/>
            <a:ext cx="425958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143EFEC-C6BD-4232-8128-B01A8B751806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49A5E4-D859-4A04-96E9-9B5590F6F776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830" y="4983480"/>
            <a:ext cx="886587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57826" y="579438"/>
            <a:ext cx="425958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5039850" y="579438"/>
            <a:ext cx="425958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57826" y="1447800"/>
            <a:ext cx="425958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5039850" y="1447800"/>
            <a:ext cx="425958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730EA85-3126-4FD0-B9B7-1AF97CCC2F2F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6385386-D354-4AF8-A406-DEB02F085A9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AAC2C7-BDD3-49F6-A525-7A33435C7F1D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778BE0A-2524-41F9-A8B7-06FB32624772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30200" y="329185"/>
            <a:ext cx="9243060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8B7C5DD-BA63-43FA-82B4-EDF96E6A5C7D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8889A9A-632F-4A8C-A8FE-29C40953BEE9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00349" y="533400"/>
            <a:ext cx="321945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000418" y="1447802"/>
            <a:ext cx="321945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824820" y="930144"/>
            <a:ext cx="5011672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0FE590-5B94-41B0-A734-28E4D6B8EADA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8612D8-0FB5-4EBC-9DF8-1D30E5DF313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30200" y="329185"/>
            <a:ext cx="9243060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934201" y="434162"/>
            <a:ext cx="2518322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" y="5012056"/>
            <a:ext cx="89154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7001271" y="533400"/>
            <a:ext cx="242697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031B55B-7D9B-4DD6-B9FE-C9ADE54643FE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07D86E8-E62E-481C-88AA-914DC2465B43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6603" y="435768"/>
            <a:ext cx="6419088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30200" y="329185"/>
            <a:ext cx="9243060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53480" y="434162"/>
            <a:ext cx="8999043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44830" y="4985590"/>
            <a:ext cx="886587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44830" y="530352"/>
            <a:ext cx="886587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4091022" y="6111876"/>
            <a:ext cx="24765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ECC433F6-8B6D-4571-AF1D-3DFD61774746}" type="datetimeFigureOut">
              <a:rPr lang="ru-RU" smtClean="0"/>
              <a:pPr/>
              <a:t>21.10.2019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567522" y="6111876"/>
            <a:ext cx="24765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9044022" y="6111876"/>
            <a:ext cx="4953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41B37AE1-1753-4C29-8967-83D5738E489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ransition advClick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7.xml"/><Relationship Id="rId4" Type="http://schemas.openxmlformats.org/officeDocument/2006/relationships/slide" Target="slide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452538" y="0"/>
            <a:ext cx="6838950" cy="64928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</a:rPr>
              <a:t>Кафедра информатики и </a:t>
            </a:r>
            <a:r>
              <a:rPr lang="ru-RU" b="1" dirty="0">
                <a:solidFill>
                  <a:srgbClr val="C00000"/>
                </a:solidFill>
                <a:latin typeface="Times New Roman" pitchFamily="18" charset="0"/>
              </a:rPr>
              <a:t>информационных таможенных </a:t>
            </a: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</a:rPr>
              <a:t>технологий</a:t>
            </a:r>
            <a:endParaRPr lang="ru-RU" b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285860"/>
            <a:ext cx="10025098" cy="18716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800" b="1" dirty="0">
                <a:solidFill>
                  <a:srgbClr val="C00000"/>
                </a:solidFill>
              </a:rPr>
              <a:t>Дисциплина «Информатика»</a:t>
            </a:r>
            <a:br>
              <a:rPr lang="ru-RU" sz="3800" b="1" dirty="0">
                <a:solidFill>
                  <a:srgbClr val="C00000"/>
                </a:solidFill>
              </a:rPr>
            </a:br>
            <a:r>
              <a:rPr lang="ru-RU" sz="2100" b="1" dirty="0">
                <a:solidFill>
                  <a:schemeClr val="tx1"/>
                </a:solidFill>
              </a:rPr>
              <a:t/>
            </a:r>
            <a:br>
              <a:rPr lang="ru-RU" sz="2100" b="1" dirty="0">
                <a:solidFill>
                  <a:schemeClr val="tx1"/>
                </a:solidFill>
              </a:rPr>
            </a:br>
            <a:r>
              <a:rPr lang="ru-RU" sz="2100" b="1" dirty="0">
                <a:solidFill>
                  <a:schemeClr val="tx1"/>
                </a:solidFill>
              </a:rPr>
              <a:t>Лекция </a:t>
            </a:r>
            <a:r>
              <a:rPr lang="ru-RU" sz="2100" b="1" dirty="0" smtClean="0">
                <a:solidFill>
                  <a:schemeClr val="tx1"/>
                </a:solidFill>
              </a:rPr>
              <a:t>13</a:t>
            </a:r>
            <a:br>
              <a:rPr lang="ru-RU" sz="2100" b="1" dirty="0" smtClean="0">
                <a:solidFill>
                  <a:schemeClr val="tx1"/>
                </a:solidFill>
              </a:rPr>
            </a:br>
            <a:r>
              <a:rPr lang="ru-RU" sz="2100" b="1" dirty="0" smtClean="0">
                <a:solidFill>
                  <a:schemeClr val="tx1"/>
                </a:solidFill>
              </a:rPr>
              <a:t/>
            </a:r>
            <a:br>
              <a:rPr lang="ru-RU" sz="2100" b="1" dirty="0" smtClean="0">
                <a:solidFill>
                  <a:schemeClr val="tx1"/>
                </a:solidFill>
              </a:rPr>
            </a:br>
            <a:r>
              <a:rPr lang="ru-RU" sz="2100" dirty="0" smtClean="0">
                <a:solidFill>
                  <a:schemeClr val="tx1"/>
                </a:solidFill>
              </a:rPr>
              <a:t>Тема</a:t>
            </a:r>
            <a:r>
              <a:rPr lang="en-US" sz="2100" dirty="0" smtClean="0">
                <a:solidFill>
                  <a:schemeClr val="tx1"/>
                </a:solidFill>
              </a:rPr>
              <a:t>:</a:t>
            </a:r>
            <a:r>
              <a:rPr lang="ru-RU" sz="2100" dirty="0" smtClean="0">
                <a:solidFill>
                  <a:schemeClr val="tx1"/>
                </a:solidFill>
              </a:rPr>
              <a:t> </a:t>
            </a:r>
            <a:br>
              <a:rPr lang="ru-RU" sz="2100" dirty="0" smtClean="0">
                <a:solidFill>
                  <a:schemeClr val="tx1"/>
                </a:solidFill>
              </a:rPr>
            </a:br>
            <a:r>
              <a:rPr lang="ru-RU" sz="2100" dirty="0" smtClean="0">
                <a:solidFill>
                  <a:schemeClr val="tx1"/>
                </a:solidFill>
              </a:rPr>
              <a:t/>
            </a:r>
            <a:br>
              <a:rPr lang="ru-RU" sz="2100" dirty="0" smtClean="0">
                <a:solidFill>
                  <a:schemeClr val="tx1"/>
                </a:solidFill>
              </a:rPr>
            </a:br>
            <a:r>
              <a:rPr lang="ru-RU" sz="2100" dirty="0" smtClean="0">
                <a:solidFill>
                  <a:srgbClr val="0033CC"/>
                </a:solidFill>
              </a:rPr>
              <a:t>ЯЗЫКИ И ТЕХНОЛОГИИ ПРОГРАММИРОВАНИЯ</a:t>
            </a:r>
            <a:endParaRPr lang="ru-RU" sz="2100" dirty="0">
              <a:solidFill>
                <a:srgbClr val="0033CC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0" y="4071942"/>
            <a:ext cx="5113338" cy="25853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 dirty="0" smtClean="0"/>
              <a:t>Раздел 6.</a:t>
            </a:r>
          </a:p>
          <a:p>
            <a:r>
              <a:rPr lang="ru-RU" b="1" dirty="0" smtClean="0"/>
              <a:t>Алгоритмизация и технологии программирования</a:t>
            </a:r>
          </a:p>
          <a:p>
            <a:endParaRPr lang="ru-RU" dirty="0" smtClean="0"/>
          </a:p>
          <a:p>
            <a:r>
              <a:rPr lang="ru-RU" dirty="0" smtClean="0"/>
              <a:t>Тема 6.2. Технологии программирования</a:t>
            </a:r>
            <a:endParaRPr lang="ru-RU" b="1" dirty="0" smtClean="0"/>
          </a:p>
          <a:p>
            <a:endParaRPr lang="ru-RU" b="1" dirty="0" smtClean="0"/>
          </a:p>
          <a:p>
            <a:r>
              <a:rPr lang="ru-RU" b="1" dirty="0" smtClean="0"/>
              <a:t>Специальность</a:t>
            </a:r>
            <a:r>
              <a:rPr lang="ru-RU" b="1" dirty="0"/>
              <a:t>:</a:t>
            </a:r>
            <a:r>
              <a:rPr lang="ru-RU" dirty="0"/>
              <a:t> </a:t>
            </a:r>
          </a:p>
          <a:p>
            <a:r>
              <a:rPr lang="ru-RU" dirty="0"/>
              <a:t>38.05.02  «Таможенное дело»</a:t>
            </a:r>
          </a:p>
          <a:p>
            <a:r>
              <a:rPr lang="ru-RU" b="1" dirty="0"/>
              <a:t>Квалификация</a:t>
            </a:r>
            <a:r>
              <a:rPr lang="ru-RU" dirty="0"/>
              <a:t> выпускника «Специалист»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77372" y="645789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1</a:t>
            </a:r>
            <a:endParaRPr lang="ru-RU" sz="2000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6808787" y="5643578"/>
            <a:ext cx="3097213" cy="720725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C99"/>
              </a:gs>
            </a:gsLst>
            <a:lin ang="270000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ru-RU" sz="1600" b="1">
                <a:solidFill>
                  <a:srgbClr val="660033"/>
                </a:solidFill>
                <a:latin typeface="Times New Roman" pitchFamily="18" charset="0"/>
              </a:rPr>
              <a:t>Кудрявцева Лариса Борисовна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28604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>
                <a:solidFill>
                  <a:srgbClr val="C00000"/>
                </a:solidFill>
              </a:rPr>
              <a:t>Среда программирования</a:t>
            </a:r>
            <a:endParaRPr lang="ru-RU" sz="1800" dirty="0">
              <a:solidFill>
                <a:srgbClr val="C0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 bwMode="auto">
          <a:xfrm>
            <a:off x="3309926" y="1214422"/>
            <a:ext cx="3071834" cy="369332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Программа-транслятор</a:t>
            </a:r>
          </a:p>
        </p:txBody>
      </p:sp>
      <p:cxnSp>
        <p:nvCxnSpPr>
          <p:cNvPr id="17" name="Прямая со стрелкой 16"/>
          <p:cNvCxnSpPr/>
          <p:nvPr/>
        </p:nvCxnSpPr>
        <p:spPr bwMode="auto">
          <a:xfrm rot="10800000" flipV="1">
            <a:off x="1952604" y="1428736"/>
            <a:ext cx="1357322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Прямая со стрелкой 18"/>
          <p:cNvCxnSpPr/>
          <p:nvPr/>
        </p:nvCxnSpPr>
        <p:spPr bwMode="auto">
          <a:xfrm>
            <a:off x="6381760" y="1357298"/>
            <a:ext cx="1357322" cy="4286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Скругленный прямоугольник 20"/>
          <p:cNvSpPr/>
          <p:nvPr/>
        </p:nvSpPr>
        <p:spPr bwMode="auto">
          <a:xfrm>
            <a:off x="595282" y="1928802"/>
            <a:ext cx="2857520" cy="451485"/>
          </a:xfrm>
          <a:prstGeom prst="roundRect">
            <a:avLst>
              <a:gd name="adj" fmla="val 32207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Программа-компилятор</a:t>
            </a:r>
          </a:p>
        </p:txBody>
      </p:sp>
      <p:sp>
        <p:nvSpPr>
          <p:cNvPr id="22" name="Овал 21"/>
          <p:cNvSpPr/>
          <p:nvPr/>
        </p:nvSpPr>
        <p:spPr bwMode="auto">
          <a:xfrm>
            <a:off x="4953000" y="1857364"/>
            <a:ext cx="4357718" cy="519351"/>
          </a:xfrm>
          <a:prstGeom prst="ellipse">
            <a:avLst/>
          </a:prstGeom>
          <a:solidFill>
            <a:srgbClr val="FEECF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Программа-интерпретатор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80968" y="2571744"/>
            <a:ext cx="4071966" cy="378565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0033CC"/>
                </a:solidFill>
              </a:rPr>
              <a:t>(от слова </a:t>
            </a:r>
            <a:r>
              <a:rPr lang="ru-RU" sz="2000" dirty="0" err="1">
                <a:solidFill>
                  <a:srgbClr val="0033CC"/>
                </a:solidFill>
              </a:rPr>
              <a:t>compile</a:t>
            </a:r>
            <a:r>
              <a:rPr lang="ru-RU" sz="2000" dirty="0">
                <a:solidFill>
                  <a:srgbClr val="0033CC"/>
                </a:solidFill>
              </a:rPr>
              <a:t> — составлять, собирать) переводит исходный текст в машинный код и записывает его на диск в форме исполняемого (загрузочного) файла. После этого программа выполняется независимо от исходного текста. Раньше программы-компиляторы называли просто и точно — трансляторами (переводчиками).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10124" y="2571744"/>
            <a:ext cx="4071966" cy="378565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i="1" dirty="0">
                <a:solidFill>
                  <a:srgbClr val="0033CC"/>
                </a:solidFill>
              </a:rPr>
              <a:t>Программа-интерпретатор</a:t>
            </a:r>
            <a:r>
              <a:rPr lang="ru-RU" sz="2000" dirty="0">
                <a:solidFill>
                  <a:srgbClr val="0033CC"/>
                </a:solidFill>
              </a:rPr>
              <a:t> всегда работает совместно с исходным текстом. Она разбирает каждую инструкцию исходного текста (интерпретирует ее) и немедленно исполняет (т. е. файл на машинном языке не создается). Программа в режиме интерпретации работает гораздо медленнее, чем такая же программа в машинном коде.</a:t>
            </a:r>
            <a:r>
              <a:rPr lang="ru-RU" sz="2000" dirty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39280" y="6457890"/>
            <a:ext cx="6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10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3571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dirty="0" smtClean="0">
                <a:solidFill>
                  <a:srgbClr val="C00000"/>
                </a:solidFill>
              </a:rPr>
              <a:t>Среда программирования</a:t>
            </a:r>
            <a:endParaRPr lang="ru-RU" sz="1800" dirty="0">
              <a:solidFill>
                <a:srgbClr val="C00000"/>
              </a:solidFill>
            </a:endParaRPr>
          </a:p>
        </p:txBody>
      </p:sp>
      <p:sp>
        <p:nvSpPr>
          <p:cNvPr id="64527" name="Text Box 15"/>
          <p:cNvSpPr txBox="1">
            <a:spLocks noChangeArrowheads="1"/>
          </p:cNvSpPr>
          <p:nvPr/>
        </p:nvSpPr>
        <p:spPr bwMode="auto">
          <a:xfrm>
            <a:off x="0" y="928670"/>
            <a:ext cx="9906000" cy="4708981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>
                <a:solidFill>
                  <a:srgbClr val="0033CC"/>
                </a:solidFill>
              </a:rPr>
              <a:t>Современное программирование существенно отличается от технологии разработки программ для старых ЭВМ. </a:t>
            </a:r>
            <a:endParaRPr lang="ru-RU" sz="2000" dirty="0" smtClean="0">
              <a:solidFill>
                <a:srgbClr val="0033C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2000" dirty="0" smtClean="0">
                <a:solidFill>
                  <a:srgbClr val="C00000"/>
                </a:solidFill>
              </a:rPr>
              <a:t>новых особенностей и направлений </a:t>
            </a:r>
            <a:endParaRPr lang="ru-RU" sz="2000" dirty="0" smtClean="0">
              <a:solidFill>
                <a:srgbClr val="0033C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2000" dirty="0" smtClean="0">
                <a:solidFill>
                  <a:srgbClr val="0033CC"/>
                </a:solidFill>
              </a:rPr>
              <a:t>Среди </a:t>
            </a:r>
            <a:r>
              <a:rPr lang="ru-RU" sz="2000" dirty="0">
                <a:solidFill>
                  <a:srgbClr val="0033CC"/>
                </a:solidFill>
              </a:rPr>
              <a:t>относительно </a:t>
            </a:r>
            <a:r>
              <a:rPr lang="ru-RU" sz="2000" dirty="0" smtClean="0">
                <a:solidFill>
                  <a:srgbClr val="0033CC"/>
                </a:solidFill>
              </a:rPr>
              <a:t>этой </a:t>
            </a:r>
            <a:r>
              <a:rPr lang="ru-RU" sz="2000" dirty="0">
                <a:solidFill>
                  <a:srgbClr val="0033CC"/>
                </a:solidFill>
              </a:rPr>
              <a:t>технологии</a:t>
            </a:r>
            <a:r>
              <a:rPr lang="ru-RU" sz="2000" dirty="0" smtClean="0">
                <a:solidFill>
                  <a:srgbClr val="0033CC"/>
                </a:solidFill>
              </a:rPr>
              <a:t>: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000" dirty="0" smtClean="0">
                <a:solidFill>
                  <a:srgbClr val="C00000"/>
                </a:solidFill>
              </a:rPr>
              <a:t>применение </a:t>
            </a:r>
            <a:r>
              <a:rPr lang="ru-RU" sz="2000" dirty="0">
                <a:solidFill>
                  <a:srgbClr val="C00000"/>
                </a:solidFill>
              </a:rPr>
              <a:t>объектно-ориентированных языков</a:t>
            </a:r>
            <a:r>
              <a:rPr lang="ru-RU" sz="2000" dirty="0">
                <a:solidFill>
                  <a:srgbClr val="0033CC"/>
                </a:solidFill>
              </a:rPr>
              <a:t>;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000" dirty="0">
                <a:solidFill>
                  <a:srgbClr val="C00000"/>
                </a:solidFill>
              </a:rPr>
              <a:t>визуальное программирование </a:t>
            </a:r>
            <a:r>
              <a:rPr lang="ru-RU" sz="2000" dirty="0">
                <a:solidFill>
                  <a:srgbClr val="0033CC"/>
                </a:solidFill>
              </a:rPr>
              <a:t>(т. е. сборка экранной формы с помощью мыши из готовых «полуфабрикатов </a:t>
            </a:r>
            <a:r>
              <a:rPr lang="ru-RU" sz="2000" dirty="0" smtClean="0">
                <a:solidFill>
                  <a:srgbClr val="0033CC"/>
                </a:solidFill>
              </a:rPr>
              <a:t>» - объектов</a:t>
            </a:r>
            <a:r>
              <a:rPr lang="ru-RU" sz="2000" dirty="0">
                <a:solidFill>
                  <a:srgbClr val="0033CC"/>
                </a:solidFill>
              </a:rPr>
              <a:t>);</a:t>
            </a: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000" dirty="0">
                <a:solidFill>
                  <a:srgbClr val="C00000"/>
                </a:solidFill>
              </a:rPr>
              <a:t>быстрая разработка приложений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>
                <a:solidFill>
                  <a:srgbClr val="0033CC"/>
                </a:solidFill>
              </a:rPr>
              <a:t>(RAD — Rapid Applications Development);</a:t>
            </a:r>
            <a:endParaRPr lang="ru-RU" sz="2000" dirty="0">
              <a:solidFill>
                <a:srgbClr val="0033CC"/>
              </a:solidFill>
            </a:endParaRPr>
          </a:p>
          <a:p>
            <a:pPr lvl="0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000" dirty="0">
                <a:solidFill>
                  <a:srgbClr val="C00000"/>
                </a:solidFill>
              </a:rPr>
              <a:t>программирование с использованием </a:t>
            </a:r>
            <a:r>
              <a:rPr lang="ru-RU" sz="2000" dirty="0">
                <a:solidFill>
                  <a:srgbClr val="0033CC"/>
                </a:solidFill>
              </a:rPr>
              <a:t>функций</a:t>
            </a:r>
            <a:r>
              <a:rPr lang="en-US" sz="2000" dirty="0">
                <a:solidFill>
                  <a:srgbClr val="0033CC"/>
                </a:solidFill>
              </a:rPr>
              <a:t> API Windows (Applications Programming Interface — </a:t>
            </a:r>
            <a:r>
              <a:rPr lang="ru-RU" sz="2000" dirty="0">
                <a:solidFill>
                  <a:srgbClr val="0033CC"/>
                </a:solidFill>
              </a:rPr>
              <a:t>интерфейс прикладного программирования</a:t>
            </a:r>
            <a:r>
              <a:rPr lang="en-US" sz="2000" dirty="0">
                <a:solidFill>
                  <a:srgbClr val="0033CC"/>
                </a:solidFill>
              </a:rPr>
              <a:t>);</a:t>
            </a:r>
            <a:endParaRPr lang="ru-RU" sz="2000" dirty="0">
              <a:solidFill>
                <a:srgbClr val="00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9280" y="6457890"/>
            <a:ext cx="6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11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883742" cy="533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53132" y="5357826"/>
            <a:ext cx="27432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9239280" y="6457890"/>
            <a:ext cx="6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12</a:t>
            </a:r>
            <a:endParaRPr lang="ru-RU" sz="2000" dirty="0"/>
          </a:p>
        </p:txBody>
      </p:sp>
    </p:spTree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2438" y="33338"/>
            <a:ext cx="9001125" cy="679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39280" y="6457890"/>
            <a:ext cx="6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13</a:t>
            </a:r>
            <a:endParaRPr lang="ru-RU" sz="2000" dirty="0"/>
          </a:p>
        </p:txBody>
      </p:sp>
    </p:spTree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14356"/>
            <a:ext cx="9772650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39280" y="6457890"/>
            <a:ext cx="6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14</a:t>
            </a:r>
            <a:endParaRPr lang="ru-RU" sz="2000" dirty="0"/>
          </a:p>
        </p:txBody>
      </p:sp>
    </p:spTree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5282" y="0"/>
            <a:ext cx="898491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9239280" y="6457890"/>
            <a:ext cx="6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15</a:t>
            </a:r>
            <a:endParaRPr lang="ru-RU" sz="2000" dirty="0"/>
          </a:p>
        </p:txBody>
      </p:sp>
    </p:spTree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28604"/>
            <a:ext cx="9866060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3976" y="0"/>
            <a:ext cx="626524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285728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dirty="0" smtClean="0">
                <a:solidFill>
                  <a:srgbClr val="C00000"/>
                </a:solidFill>
              </a:rPr>
              <a:t>Технологии программирования</a:t>
            </a:r>
            <a:endParaRPr lang="ru-RU" sz="1800" dirty="0">
              <a:solidFill>
                <a:srgbClr val="C00000"/>
              </a:solidFill>
            </a:endParaRP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0" y="642918"/>
            <a:ext cx="9906000" cy="5632311"/>
          </a:xfrm>
          <a:prstGeom prst="rect">
            <a:avLst/>
          </a:prstGeom>
          <a:noFill/>
          <a:ln w="9525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>
                <a:solidFill>
                  <a:srgbClr val="0033CC"/>
                </a:solidFill>
              </a:rPr>
              <a:t>Существует несколько </a:t>
            </a:r>
            <a:r>
              <a:rPr lang="ru-RU" sz="2000" dirty="0">
                <a:solidFill>
                  <a:srgbClr val="C00000"/>
                </a:solidFill>
              </a:rPr>
              <a:t>различных  технологий программирования</a:t>
            </a:r>
            <a:r>
              <a:rPr lang="ru-RU" sz="2000" dirty="0" smtClean="0">
                <a:solidFill>
                  <a:srgbClr val="0033CC"/>
                </a:solidFill>
              </a:rPr>
              <a:t>:</a:t>
            </a:r>
          </a:p>
          <a:p>
            <a:pPr algn="ctr">
              <a:lnSpc>
                <a:spcPct val="150000"/>
              </a:lnSpc>
            </a:pPr>
            <a:endParaRPr lang="ru-RU" sz="2000" dirty="0">
              <a:solidFill>
                <a:srgbClr val="0033CC"/>
              </a:solidFill>
            </a:endParaRPr>
          </a:p>
          <a:p>
            <a:pPr lvl="1" algn="ctr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000" b="1" dirty="0">
                <a:solidFill>
                  <a:srgbClr val="C00000"/>
                </a:solidFill>
              </a:rPr>
              <a:t>Процедурное</a:t>
            </a:r>
            <a:r>
              <a:rPr lang="ru-RU" sz="2000" dirty="0">
                <a:solidFill>
                  <a:srgbClr val="0033CC"/>
                </a:solidFill>
              </a:rPr>
              <a:t> </a:t>
            </a:r>
            <a:r>
              <a:rPr lang="ru-RU" sz="2000" dirty="0" smtClean="0">
                <a:solidFill>
                  <a:srgbClr val="0033CC"/>
                </a:solidFill>
              </a:rPr>
              <a:t>программирование</a:t>
            </a:r>
            <a:r>
              <a:rPr lang="en-US" sz="2000" dirty="0" smtClean="0">
                <a:solidFill>
                  <a:srgbClr val="0033CC"/>
                </a:solidFill>
              </a:rPr>
              <a:t>;</a:t>
            </a:r>
            <a:endParaRPr lang="ru-RU" sz="2000" dirty="0">
              <a:solidFill>
                <a:srgbClr val="0033CC"/>
              </a:solidFill>
            </a:endParaRPr>
          </a:p>
          <a:p>
            <a:pPr lvl="1" algn="ctr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000" b="1" dirty="0">
                <a:solidFill>
                  <a:srgbClr val="C00000"/>
                </a:solidFill>
              </a:rPr>
              <a:t>Функциональное</a:t>
            </a:r>
            <a:r>
              <a:rPr lang="ru-RU" sz="2000" dirty="0">
                <a:solidFill>
                  <a:srgbClr val="0033CC"/>
                </a:solidFill>
              </a:rPr>
              <a:t> </a:t>
            </a:r>
            <a:r>
              <a:rPr lang="ru-RU" sz="2000" dirty="0" smtClean="0">
                <a:solidFill>
                  <a:srgbClr val="0033CC"/>
                </a:solidFill>
              </a:rPr>
              <a:t>программирование</a:t>
            </a:r>
            <a:r>
              <a:rPr lang="en-US" sz="2000" dirty="0" smtClean="0">
                <a:solidFill>
                  <a:srgbClr val="0033CC"/>
                </a:solidFill>
              </a:rPr>
              <a:t>;</a:t>
            </a:r>
            <a:endParaRPr lang="ru-RU" sz="2000" dirty="0">
              <a:solidFill>
                <a:srgbClr val="0033CC"/>
              </a:solidFill>
            </a:endParaRPr>
          </a:p>
          <a:p>
            <a:pPr lvl="1" algn="ctr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000" b="1" dirty="0">
                <a:solidFill>
                  <a:srgbClr val="C00000"/>
                </a:solidFill>
              </a:rPr>
              <a:t>Логическое</a:t>
            </a:r>
            <a:r>
              <a:rPr lang="ru-RU" sz="2000" dirty="0">
                <a:solidFill>
                  <a:srgbClr val="0033CC"/>
                </a:solidFill>
              </a:rPr>
              <a:t> </a:t>
            </a:r>
            <a:r>
              <a:rPr lang="ru-RU" sz="2000" dirty="0" smtClean="0">
                <a:solidFill>
                  <a:srgbClr val="0033CC"/>
                </a:solidFill>
              </a:rPr>
              <a:t>программирование</a:t>
            </a:r>
            <a:r>
              <a:rPr lang="en-US" sz="2000" dirty="0" smtClean="0">
                <a:solidFill>
                  <a:srgbClr val="0033CC"/>
                </a:solidFill>
              </a:rPr>
              <a:t>;</a:t>
            </a:r>
            <a:endParaRPr lang="ru-RU" sz="2000" dirty="0">
              <a:solidFill>
                <a:srgbClr val="0033CC"/>
              </a:solidFill>
            </a:endParaRPr>
          </a:p>
          <a:p>
            <a:pPr lvl="1" algn="ctr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000" b="1" dirty="0">
                <a:solidFill>
                  <a:srgbClr val="C00000"/>
                </a:solidFill>
              </a:rPr>
              <a:t>Объектно-ориентированное</a:t>
            </a:r>
            <a:r>
              <a:rPr lang="ru-RU" sz="2000" dirty="0">
                <a:solidFill>
                  <a:srgbClr val="0033CC"/>
                </a:solidFill>
              </a:rPr>
              <a:t> </a:t>
            </a:r>
            <a:r>
              <a:rPr lang="ru-RU" sz="2000" dirty="0" smtClean="0">
                <a:solidFill>
                  <a:srgbClr val="0033CC"/>
                </a:solidFill>
              </a:rPr>
              <a:t>программирование</a:t>
            </a:r>
            <a:r>
              <a:rPr lang="en-US" sz="2000" dirty="0" smtClean="0">
                <a:solidFill>
                  <a:srgbClr val="0033CC"/>
                </a:solidFill>
              </a:rPr>
              <a:t>;</a:t>
            </a:r>
            <a:endParaRPr lang="ru-RU" sz="2000" dirty="0">
              <a:solidFill>
                <a:srgbClr val="0033CC"/>
              </a:solidFill>
            </a:endParaRPr>
          </a:p>
          <a:p>
            <a:pPr lvl="1" algn="ctr">
              <a:lnSpc>
                <a:spcPct val="150000"/>
              </a:lnSpc>
              <a:buFont typeface="Wingdings" pitchFamily="2" charset="2"/>
              <a:buChar char="Ø"/>
            </a:pPr>
            <a:r>
              <a:rPr lang="ru-RU" sz="2000" b="1" dirty="0">
                <a:solidFill>
                  <a:srgbClr val="C00000"/>
                </a:solidFill>
              </a:rPr>
              <a:t>Параллельное</a:t>
            </a:r>
            <a:r>
              <a:rPr lang="ru-RU" sz="2000" dirty="0">
                <a:solidFill>
                  <a:srgbClr val="0033CC"/>
                </a:solidFill>
              </a:rPr>
              <a:t> </a:t>
            </a:r>
            <a:r>
              <a:rPr lang="ru-RU" sz="2000" dirty="0" smtClean="0">
                <a:solidFill>
                  <a:srgbClr val="0033CC"/>
                </a:solidFill>
              </a:rPr>
              <a:t>программирование</a:t>
            </a:r>
            <a:r>
              <a:rPr lang="en-US" sz="2000" dirty="0" smtClean="0">
                <a:solidFill>
                  <a:srgbClr val="0033CC"/>
                </a:solidFill>
              </a:rPr>
              <a:t>.</a:t>
            </a:r>
            <a:endParaRPr lang="ru-RU" sz="2000" dirty="0">
              <a:solidFill>
                <a:srgbClr val="0033CC"/>
              </a:solidFill>
            </a:endParaRPr>
          </a:p>
          <a:p>
            <a:pPr algn="ctr">
              <a:lnSpc>
                <a:spcPct val="150000"/>
              </a:lnSpc>
            </a:pPr>
            <a:endParaRPr lang="ru-RU" sz="2000" b="1" i="1" dirty="0" smtClean="0">
              <a:solidFill>
                <a:srgbClr val="0033C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2000" b="1" i="1" dirty="0" smtClean="0">
                <a:solidFill>
                  <a:srgbClr val="C00000"/>
                </a:solidFill>
              </a:rPr>
              <a:t>Процедурное </a:t>
            </a:r>
            <a:r>
              <a:rPr lang="ru-RU" sz="2000" b="1" i="1" dirty="0">
                <a:solidFill>
                  <a:srgbClr val="C00000"/>
                </a:solidFill>
              </a:rPr>
              <a:t>программирование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0033CC"/>
                </a:solidFill>
              </a:rPr>
              <a:t>– это технология, основанная на создании алгоритма, как последовательности команд (операторов). Основной командой является </a:t>
            </a:r>
            <a:r>
              <a:rPr lang="ru-RU" sz="2000" b="1" dirty="0"/>
              <a:t>оператор присваивания</a:t>
            </a:r>
            <a:r>
              <a:rPr lang="ru-RU" sz="2000" dirty="0">
                <a:solidFill>
                  <a:srgbClr val="0033CC"/>
                </a:solidFill>
              </a:rPr>
              <a:t>, кроме того, для разветвления используются </a:t>
            </a:r>
            <a:r>
              <a:rPr lang="ru-RU" sz="2000" b="1" dirty="0"/>
              <a:t>условные операторы</a:t>
            </a:r>
            <a:r>
              <a:rPr lang="ru-RU" sz="2000" dirty="0">
                <a:solidFill>
                  <a:srgbClr val="0033CC"/>
                </a:solidFill>
              </a:rPr>
              <a:t>, а для повторения действий – </a:t>
            </a:r>
            <a:r>
              <a:rPr lang="ru-RU" sz="2000" b="1" dirty="0"/>
              <a:t>циклы.</a:t>
            </a:r>
            <a:r>
              <a:rPr lang="ru-RU" sz="2000" dirty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39280" y="6457890"/>
            <a:ext cx="6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16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28604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>
                <a:solidFill>
                  <a:srgbClr val="C00000"/>
                </a:solidFill>
              </a:rPr>
              <a:t>Технологии программирования</a:t>
            </a:r>
            <a:endParaRPr lang="ru-RU" sz="1800" dirty="0">
              <a:solidFill>
                <a:srgbClr val="C00000"/>
              </a:solidFill>
            </a:endParaRPr>
          </a:p>
        </p:txBody>
      </p:sp>
      <p:sp>
        <p:nvSpPr>
          <p:cNvPr id="53323" name="Text Box 75"/>
          <p:cNvSpPr txBox="1">
            <a:spLocks noChangeArrowheads="1"/>
          </p:cNvSpPr>
          <p:nvPr/>
        </p:nvSpPr>
        <p:spPr bwMode="auto">
          <a:xfrm>
            <a:off x="0" y="571480"/>
            <a:ext cx="9906000" cy="54784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b="1" i="1" dirty="0">
                <a:solidFill>
                  <a:srgbClr val="C00000"/>
                </a:solidFill>
              </a:rPr>
              <a:t>Функциональное программирование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0033CC"/>
                </a:solidFill>
              </a:rPr>
              <a:t>– это технология, основанная на создании программ, в которых единственным действием является вызов </a:t>
            </a:r>
            <a:r>
              <a:rPr lang="ru-RU" sz="2000" dirty="0">
                <a:solidFill>
                  <a:srgbClr val="C00000"/>
                </a:solidFill>
              </a:rPr>
              <a:t>функции. </a:t>
            </a:r>
            <a:endParaRPr lang="ru-RU" sz="2000" dirty="0" smtClean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2000" dirty="0" smtClean="0">
                <a:solidFill>
                  <a:srgbClr val="0033CC"/>
                </a:solidFill>
              </a:rPr>
              <a:t>Программа </a:t>
            </a:r>
            <a:r>
              <a:rPr lang="ru-RU" sz="2000" dirty="0">
                <a:solidFill>
                  <a:srgbClr val="0033CC"/>
                </a:solidFill>
              </a:rPr>
              <a:t>и пользовательские функции строятся из совокупности базовых функций. Представитель этого направления язык </a:t>
            </a:r>
            <a:r>
              <a:rPr lang="en-US" sz="2000" b="1" dirty="0"/>
              <a:t>Lisp</a:t>
            </a:r>
            <a:r>
              <a:rPr lang="ru-RU" sz="2000" b="1" dirty="0"/>
              <a:t> (</a:t>
            </a:r>
            <a:r>
              <a:rPr lang="en-US" sz="2000" b="1" dirty="0"/>
              <a:t>List Processing</a:t>
            </a:r>
            <a:r>
              <a:rPr lang="ru-RU" sz="2000" b="1" dirty="0"/>
              <a:t>), </a:t>
            </a:r>
            <a:r>
              <a:rPr lang="ru-RU" sz="2000" dirty="0">
                <a:solidFill>
                  <a:srgbClr val="0033CC"/>
                </a:solidFill>
              </a:rPr>
              <a:t>работающий со списками</a:t>
            </a:r>
            <a:r>
              <a:rPr lang="ru-RU" sz="2000" dirty="0" smtClean="0">
                <a:solidFill>
                  <a:srgbClr val="0033CC"/>
                </a:solidFill>
              </a:rPr>
              <a:t>.</a:t>
            </a:r>
          </a:p>
          <a:p>
            <a:endParaRPr lang="ru-RU" sz="2000" b="1" i="1" dirty="0" smtClean="0">
              <a:solidFill>
                <a:srgbClr val="0033C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2000" b="1" i="1" dirty="0" smtClean="0">
                <a:solidFill>
                  <a:srgbClr val="C00000"/>
                </a:solidFill>
              </a:rPr>
              <a:t>Логическое </a:t>
            </a:r>
            <a:r>
              <a:rPr lang="ru-RU" sz="2000" b="1" i="1" dirty="0">
                <a:solidFill>
                  <a:srgbClr val="C00000"/>
                </a:solidFill>
              </a:rPr>
              <a:t>программирование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0033CC"/>
                </a:solidFill>
              </a:rPr>
              <a:t>– это технология, основанная на отношении, поэтому программа – это совокупность аксиом и правил, определяющих отношение между объектами. </a:t>
            </a:r>
            <a:endParaRPr lang="ru-RU" sz="2000" dirty="0" smtClean="0">
              <a:solidFill>
                <a:srgbClr val="0033C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2000" dirty="0" smtClean="0">
                <a:solidFill>
                  <a:srgbClr val="0033CC"/>
                </a:solidFill>
              </a:rPr>
              <a:t>Представитель </a:t>
            </a:r>
            <a:r>
              <a:rPr lang="ru-RU" sz="2000" dirty="0">
                <a:solidFill>
                  <a:srgbClr val="0033CC"/>
                </a:solidFill>
              </a:rPr>
              <a:t>этого направления – язык искусственного интеллекта </a:t>
            </a:r>
            <a:r>
              <a:rPr lang="ru-RU" sz="2000" b="1" dirty="0"/>
              <a:t>Пролог (</a:t>
            </a:r>
            <a:r>
              <a:rPr lang="en-US" sz="2000" b="1" dirty="0"/>
              <a:t>Programming in Logic</a:t>
            </a:r>
            <a:r>
              <a:rPr lang="ru-RU" sz="2000" b="1" dirty="0" smtClean="0"/>
              <a:t>).</a:t>
            </a:r>
            <a:endParaRPr lang="ru-RU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239280" y="6457890"/>
            <a:ext cx="6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17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28604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solidFill>
                  <a:srgbClr val="C00000"/>
                </a:solidFill>
              </a:rPr>
              <a:t>Цель лекции</a:t>
            </a:r>
          </a:p>
        </p:txBody>
      </p:sp>
      <p:sp>
        <p:nvSpPr>
          <p:cNvPr id="7207" name="Text Box 39"/>
          <p:cNvSpPr txBox="1">
            <a:spLocks noChangeArrowheads="1"/>
          </p:cNvSpPr>
          <p:nvPr/>
        </p:nvSpPr>
        <p:spPr bwMode="auto">
          <a:xfrm>
            <a:off x="0" y="714356"/>
            <a:ext cx="9906000" cy="20928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Tx/>
              <a:buAutoNum type="arabicPeriod"/>
            </a:pPr>
            <a:r>
              <a:rPr lang="ru-RU" sz="2000" b="1" dirty="0" smtClean="0"/>
              <a:t>Ознакомить студентов с </a:t>
            </a:r>
            <a:r>
              <a:rPr lang="ru-RU" sz="2000" b="1" dirty="0"/>
              <a:t>понятием </a:t>
            </a:r>
            <a:r>
              <a:rPr lang="ru-RU" sz="2000" b="1" dirty="0" smtClean="0"/>
              <a:t>«язык </a:t>
            </a:r>
            <a:r>
              <a:rPr lang="ru-RU" sz="2000" b="1" dirty="0"/>
              <a:t>программирования (ЯП) высокого </a:t>
            </a:r>
            <a:r>
              <a:rPr lang="ru-RU" sz="2000" b="1" dirty="0" smtClean="0"/>
              <a:t>уровня», «трансляция </a:t>
            </a:r>
            <a:r>
              <a:rPr lang="ru-RU" sz="2000" b="1" dirty="0"/>
              <a:t>с </a:t>
            </a:r>
            <a:r>
              <a:rPr lang="ru-RU" sz="2000" b="1" dirty="0" smtClean="0"/>
              <a:t>ЯП» </a:t>
            </a:r>
            <a:r>
              <a:rPr lang="ru-RU" sz="2000" b="1" dirty="0"/>
              <a:t>и </a:t>
            </a:r>
            <a:r>
              <a:rPr lang="ru-RU" sz="2000" b="1" dirty="0" smtClean="0"/>
              <a:t>«технология программирования».</a:t>
            </a:r>
            <a:endParaRPr lang="ru-RU" sz="2000" b="1" dirty="0"/>
          </a:p>
          <a:p>
            <a:pPr marL="228600" indent="-228600">
              <a:lnSpc>
                <a:spcPct val="150000"/>
              </a:lnSpc>
              <a:spcBef>
                <a:spcPct val="50000"/>
              </a:spcBef>
              <a:buFontTx/>
              <a:buAutoNum type="arabicPeriod"/>
            </a:pPr>
            <a:r>
              <a:rPr lang="ru-RU" sz="2000" b="1" dirty="0"/>
              <a:t>На примере </a:t>
            </a:r>
            <a:r>
              <a:rPr lang="ru-RU" sz="2000" b="1" dirty="0" smtClean="0"/>
              <a:t>среды программирования </a:t>
            </a:r>
            <a:r>
              <a:rPr lang="en-US" sz="2000" b="1" dirty="0" smtClean="0"/>
              <a:t>VBA</a:t>
            </a:r>
            <a:r>
              <a:rPr lang="ru-RU" sz="2000" b="1" dirty="0" smtClean="0"/>
              <a:t> </a:t>
            </a:r>
            <a:r>
              <a:rPr lang="ru-RU" sz="2000" b="1" dirty="0"/>
              <a:t>показать, какие структурные элементы входят </a:t>
            </a:r>
            <a:r>
              <a:rPr lang="ru-RU" sz="2000" b="1" dirty="0" smtClean="0"/>
              <a:t>в ее состав, </a:t>
            </a:r>
            <a:r>
              <a:rPr lang="ru-RU" sz="2000" b="1" dirty="0"/>
              <a:t>привести примеры.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0" y="3071810"/>
            <a:ext cx="9906000" cy="64294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Учебные вопросы</a:t>
            </a:r>
            <a:r>
              <a:rPr kumimoji="0" 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ru-RU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 Box 21"/>
          <p:cNvSpPr txBox="1">
            <a:spLocks noChangeArrowheads="1"/>
          </p:cNvSpPr>
          <p:nvPr/>
        </p:nvSpPr>
        <p:spPr bwMode="auto">
          <a:xfrm>
            <a:off x="0" y="3929066"/>
            <a:ext cx="99060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28600" indent="-228600"/>
            <a:r>
              <a:rPr lang="ru-RU" sz="2000" b="1" dirty="0" smtClean="0"/>
              <a:t>1.Введение</a:t>
            </a:r>
            <a:r>
              <a:rPr lang="ru-RU" sz="2000" b="1" dirty="0"/>
              <a:t>. Этапы программирования.</a:t>
            </a:r>
          </a:p>
          <a:p>
            <a:pPr marL="228600" indent="-228600">
              <a:buFont typeface="Wingdings" pitchFamily="2" charset="2"/>
              <a:buChar char="F"/>
            </a:pPr>
            <a:endParaRPr lang="ru-RU" sz="2000" b="1" dirty="0"/>
          </a:p>
          <a:p>
            <a:pPr marL="228600" indent="-228600"/>
            <a:r>
              <a:rPr lang="ru-RU" sz="2000" b="1" dirty="0" smtClean="0"/>
              <a:t>2.Понятие </a:t>
            </a:r>
            <a:r>
              <a:rPr lang="ru-RU" sz="2000" b="1" dirty="0"/>
              <a:t>языка программирования, классификация. </a:t>
            </a:r>
          </a:p>
          <a:p>
            <a:pPr marL="228600" indent="-228600">
              <a:buFont typeface="Wingdings" pitchFamily="2" charset="2"/>
              <a:buChar char="F"/>
            </a:pPr>
            <a:endParaRPr lang="ru-RU" sz="2000" b="1" dirty="0"/>
          </a:p>
          <a:p>
            <a:pPr marL="228600" indent="-228600"/>
            <a:r>
              <a:rPr lang="ru-RU" sz="2000" b="1" dirty="0" smtClean="0"/>
              <a:t>3.Язык </a:t>
            </a:r>
            <a:r>
              <a:rPr lang="ru-RU" sz="2000" b="1" dirty="0"/>
              <a:t>программирования </a:t>
            </a:r>
            <a:r>
              <a:rPr lang="en-US" sz="2000" b="1" dirty="0"/>
              <a:t>VBA</a:t>
            </a:r>
            <a:r>
              <a:rPr lang="ru-RU" sz="2000" b="1" dirty="0"/>
              <a:t>. Структурные элементы</a:t>
            </a:r>
            <a:r>
              <a:rPr lang="ru-RU" sz="2000" b="1" dirty="0" smtClean="0"/>
              <a:t>.</a:t>
            </a:r>
          </a:p>
          <a:p>
            <a:pPr marL="228600" indent="-228600">
              <a:buFont typeface="Wingdings" pitchFamily="2" charset="2"/>
              <a:buChar char="F"/>
            </a:pP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9477372" y="645789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2</a:t>
            </a:r>
            <a:endParaRPr lang="ru-RU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28604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>
                <a:solidFill>
                  <a:srgbClr val="C00000"/>
                </a:solidFill>
              </a:rPr>
              <a:t>Технологии программирования</a:t>
            </a:r>
            <a:endParaRPr lang="ru-RU" sz="1800" dirty="0">
              <a:solidFill>
                <a:srgbClr val="C00000"/>
              </a:solidFill>
            </a:endParaRPr>
          </a:p>
        </p:txBody>
      </p:sp>
      <p:sp>
        <p:nvSpPr>
          <p:cNvPr id="66570" name="Text Box 10"/>
          <p:cNvSpPr txBox="1">
            <a:spLocks noChangeArrowheads="1"/>
          </p:cNvSpPr>
          <p:nvPr/>
        </p:nvSpPr>
        <p:spPr bwMode="auto">
          <a:xfrm>
            <a:off x="0" y="571480"/>
            <a:ext cx="9906000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b="1" i="1" dirty="0">
                <a:solidFill>
                  <a:srgbClr val="0033CC"/>
                </a:solidFill>
              </a:rPr>
              <a:t>Объектно-ориентированное программирование</a:t>
            </a:r>
            <a:r>
              <a:rPr lang="ru-RU" sz="2000" dirty="0">
                <a:solidFill>
                  <a:srgbClr val="0033CC"/>
                </a:solidFill>
              </a:rPr>
              <a:t> – это технология, основанная </a:t>
            </a:r>
            <a:r>
              <a:rPr lang="ru-RU" sz="2000" b="1" dirty="0"/>
              <a:t>на понятии объекта</a:t>
            </a:r>
            <a:r>
              <a:rPr lang="ru-RU" sz="2000" dirty="0">
                <a:solidFill>
                  <a:srgbClr val="0033CC"/>
                </a:solidFill>
              </a:rPr>
              <a:t>, который объединяет в себе </a:t>
            </a:r>
            <a:r>
              <a:rPr lang="ru-RU" sz="2000" b="1" dirty="0"/>
              <a:t>структуры данных и методы их обработки</a:t>
            </a:r>
            <a:r>
              <a:rPr lang="ru-RU" sz="2000" dirty="0">
                <a:solidFill>
                  <a:srgbClr val="0033CC"/>
                </a:solidFill>
              </a:rPr>
              <a:t>, создании модели системы, как совокупности объектов. </a:t>
            </a:r>
            <a:endParaRPr lang="ru-RU" sz="2000" dirty="0" smtClean="0">
              <a:solidFill>
                <a:srgbClr val="0033CC"/>
              </a:solidFill>
            </a:endParaRPr>
          </a:p>
          <a:p>
            <a:pPr algn="ctr"/>
            <a:endParaRPr lang="ru-RU" sz="2000" dirty="0" smtClean="0">
              <a:solidFill>
                <a:srgbClr val="0033CC"/>
              </a:solidFill>
            </a:endParaRPr>
          </a:p>
          <a:p>
            <a:pPr algn="ctr"/>
            <a:r>
              <a:rPr lang="ru-RU" sz="2000" dirty="0" smtClean="0">
                <a:solidFill>
                  <a:srgbClr val="0033CC"/>
                </a:solidFill>
              </a:rPr>
              <a:t>Представителями </a:t>
            </a:r>
            <a:r>
              <a:rPr lang="ru-RU" sz="2000" dirty="0">
                <a:solidFill>
                  <a:srgbClr val="0033CC"/>
                </a:solidFill>
              </a:rPr>
              <a:t>этого направления являются языки программирования </a:t>
            </a:r>
            <a:r>
              <a:rPr lang="ru-RU" sz="2000" b="1" dirty="0"/>
              <a:t>С++, </a:t>
            </a:r>
            <a:r>
              <a:rPr lang="en-US" sz="2000" b="1" dirty="0"/>
              <a:t>Visual Basic</a:t>
            </a:r>
            <a:r>
              <a:rPr lang="ru-RU" sz="2000" b="1" dirty="0"/>
              <a:t>, </a:t>
            </a:r>
            <a:r>
              <a:rPr lang="en-US" sz="2000" b="1" dirty="0"/>
              <a:t>Java Script</a:t>
            </a:r>
            <a:r>
              <a:rPr lang="ru-RU" sz="2000" b="1" dirty="0"/>
              <a:t>, </a:t>
            </a:r>
            <a:r>
              <a:rPr lang="en-US" sz="2000" b="1" dirty="0"/>
              <a:t>Delphi</a:t>
            </a:r>
            <a:r>
              <a:rPr lang="ru-RU" sz="2000" b="1" dirty="0"/>
              <a:t> </a:t>
            </a:r>
            <a:r>
              <a:rPr lang="ru-RU" sz="2000" dirty="0">
                <a:solidFill>
                  <a:srgbClr val="0033CC"/>
                </a:solidFill>
              </a:rPr>
              <a:t>и др. </a:t>
            </a:r>
            <a:endParaRPr lang="ru-RU" sz="2000" dirty="0" smtClean="0">
              <a:solidFill>
                <a:srgbClr val="0033CC"/>
              </a:solidFill>
            </a:endParaRPr>
          </a:p>
          <a:p>
            <a:pPr algn="ctr"/>
            <a:endParaRPr lang="ru-RU" sz="2000" dirty="0" smtClean="0">
              <a:solidFill>
                <a:srgbClr val="0033CC"/>
              </a:solidFill>
            </a:endParaRPr>
          </a:p>
          <a:p>
            <a:pPr algn="ctr"/>
            <a:r>
              <a:rPr lang="ru-RU" sz="2000" dirty="0" smtClean="0">
                <a:solidFill>
                  <a:srgbClr val="0033CC"/>
                </a:solidFill>
              </a:rPr>
              <a:t>С </a:t>
            </a:r>
            <a:r>
              <a:rPr lang="ru-RU" sz="2000" dirty="0">
                <a:solidFill>
                  <a:srgbClr val="0033CC"/>
                </a:solidFill>
              </a:rPr>
              <a:t>середины 90-х годов объектно-ориентированные языки стали реализовываться как системы визуального программирования в которых </a:t>
            </a:r>
            <a:r>
              <a:rPr lang="ru-RU" sz="2000" b="1" dirty="0"/>
              <a:t>сборка экранной формы </a:t>
            </a:r>
            <a:r>
              <a:rPr lang="ru-RU" sz="2000" dirty="0">
                <a:solidFill>
                  <a:srgbClr val="0033CC"/>
                </a:solidFill>
              </a:rPr>
              <a:t>производится из готовых </a:t>
            </a:r>
            <a:r>
              <a:rPr lang="ru-RU" sz="2000" b="1" dirty="0"/>
              <a:t>объектов-«полуфабрикатов»</a:t>
            </a:r>
            <a:r>
              <a:rPr lang="ru-RU" sz="2000" dirty="0">
                <a:solidFill>
                  <a:srgbClr val="0033CC"/>
                </a:solidFill>
              </a:rPr>
              <a:t> с помощью мыши.</a:t>
            </a:r>
          </a:p>
          <a:p>
            <a:endParaRPr lang="ru-RU" sz="2000" b="1" i="1" dirty="0" smtClean="0">
              <a:solidFill>
                <a:srgbClr val="0033CC"/>
              </a:solidFill>
            </a:endParaRPr>
          </a:p>
          <a:p>
            <a:pPr algn="ctr"/>
            <a:r>
              <a:rPr lang="ru-RU" sz="2000" b="1" i="1" dirty="0" smtClean="0">
                <a:solidFill>
                  <a:srgbClr val="C00000"/>
                </a:solidFill>
              </a:rPr>
              <a:t>Параллельное </a:t>
            </a:r>
            <a:r>
              <a:rPr lang="ru-RU" sz="2000" b="1" i="1" dirty="0">
                <a:solidFill>
                  <a:srgbClr val="C00000"/>
                </a:solidFill>
              </a:rPr>
              <a:t>программирование </a:t>
            </a:r>
            <a:r>
              <a:rPr lang="ru-RU" sz="2000" dirty="0">
                <a:solidFill>
                  <a:srgbClr val="0033CC"/>
                </a:solidFill>
              </a:rPr>
              <a:t>– это технология, основанная на программировании реальных параллельных процессов. </a:t>
            </a:r>
            <a:endParaRPr lang="ru-RU" sz="2000" dirty="0" smtClean="0">
              <a:solidFill>
                <a:srgbClr val="0033CC"/>
              </a:solidFill>
            </a:endParaRPr>
          </a:p>
          <a:p>
            <a:pPr algn="ctr"/>
            <a:endParaRPr lang="ru-RU" sz="2000" dirty="0" smtClean="0">
              <a:solidFill>
                <a:srgbClr val="0033CC"/>
              </a:solidFill>
            </a:endParaRPr>
          </a:p>
          <a:p>
            <a:pPr algn="ctr"/>
            <a:r>
              <a:rPr lang="ru-RU" sz="2000" dirty="0" smtClean="0">
                <a:solidFill>
                  <a:srgbClr val="0033CC"/>
                </a:solidFill>
              </a:rPr>
              <a:t>Основной </a:t>
            </a:r>
            <a:r>
              <a:rPr lang="ru-RU" sz="2000" dirty="0">
                <a:solidFill>
                  <a:srgbClr val="0033CC"/>
                </a:solidFill>
              </a:rPr>
              <a:t>проблемой здесь является синхронизация и осуществление одновременного доступа к данным различными процессами. Используется в суперЭВМ.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39280" y="6457890"/>
            <a:ext cx="6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18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8596338" cy="6893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28604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>
                <a:solidFill>
                  <a:srgbClr val="C00000"/>
                </a:solidFill>
              </a:rPr>
              <a:t>Методы разработки программ</a:t>
            </a:r>
            <a:endParaRPr lang="ru-RU" sz="1800" dirty="0">
              <a:solidFill>
                <a:srgbClr val="C00000"/>
              </a:solidFill>
            </a:endParaRPr>
          </a:p>
        </p:txBody>
      </p:sp>
      <p:sp>
        <p:nvSpPr>
          <p:cNvPr id="67611" name="Text Box 27"/>
          <p:cNvSpPr txBox="1">
            <a:spLocks noChangeArrowheads="1"/>
          </p:cNvSpPr>
          <p:nvPr/>
        </p:nvSpPr>
        <p:spPr bwMode="auto">
          <a:xfrm>
            <a:off x="0" y="642918"/>
            <a:ext cx="9906000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b="1" i="1" dirty="0">
                <a:solidFill>
                  <a:srgbClr val="C00000"/>
                </a:solidFill>
              </a:rPr>
              <a:t>Структурное программирование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0033CC"/>
                </a:solidFill>
              </a:rPr>
              <a:t>— методология разработки программного обеспечения, в основе которой лежит представление программы в виде иерархической структуры блоков. </a:t>
            </a:r>
            <a:endParaRPr lang="ru-RU" sz="2000" dirty="0" smtClean="0">
              <a:solidFill>
                <a:srgbClr val="0033CC"/>
              </a:solidFill>
            </a:endParaRPr>
          </a:p>
          <a:p>
            <a:pPr algn="ctr"/>
            <a:endParaRPr lang="ru-RU" sz="2000" dirty="0" smtClean="0">
              <a:solidFill>
                <a:srgbClr val="0033CC"/>
              </a:solidFill>
            </a:endParaRPr>
          </a:p>
          <a:p>
            <a:pPr algn="ctr"/>
            <a:r>
              <a:rPr lang="ru-RU" sz="2000" dirty="0" smtClean="0">
                <a:solidFill>
                  <a:srgbClr val="0033CC"/>
                </a:solidFill>
              </a:rPr>
              <a:t>Предложена </a:t>
            </a:r>
            <a:r>
              <a:rPr lang="ru-RU" sz="2000" dirty="0">
                <a:solidFill>
                  <a:srgbClr val="0033CC"/>
                </a:solidFill>
              </a:rPr>
              <a:t>в 70-х годах XX века Э. </a:t>
            </a:r>
            <a:r>
              <a:rPr lang="ru-RU" sz="2000" dirty="0" err="1">
                <a:solidFill>
                  <a:srgbClr val="0033CC"/>
                </a:solidFill>
              </a:rPr>
              <a:t>Дейкстрой</a:t>
            </a:r>
            <a:r>
              <a:rPr lang="ru-RU" sz="2000" dirty="0">
                <a:solidFill>
                  <a:srgbClr val="0033CC"/>
                </a:solidFill>
              </a:rPr>
              <a:t> (Нидерланды), разработана и дополнена Н. Виртом (Швейцария</a:t>
            </a:r>
            <a:r>
              <a:rPr lang="ru-RU" sz="2000" dirty="0" smtClean="0">
                <a:solidFill>
                  <a:srgbClr val="0033CC"/>
                </a:solidFill>
              </a:rPr>
              <a:t>).</a:t>
            </a:r>
            <a:endParaRPr lang="ru-RU" sz="2000" dirty="0">
              <a:solidFill>
                <a:srgbClr val="0033CC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2786058"/>
            <a:ext cx="990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dirty="0" smtClean="0">
                <a:solidFill>
                  <a:srgbClr val="0033CC"/>
                </a:solidFill>
              </a:rPr>
              <a:t>Алгоритмы большой сложности обычно представляются с помощью схем двух видов: </a:t>
            </a:r>
            <a:r>
              <a:rPr lang="ru-RU" sz="2000" b="1" i="1" dirty="0" smtClean="0">
                <a:solidFill>
                  <a:srgbClr val="C00000"/>
                </a:solidFill>
              </a:rPr>
              <a:t>обобщенной</a:t>
            </a:r>
            <a:r>
              <a:rPr lang="ru-RU" sz="2000" b="1" dirty="0" smtClean="0">
                <a:solidFill>
                  <a:srgbClr val="0033CC"/>
                </a:solidFill>
              </a:rPr>
              <a:t> </a:t>
            </a:r>
            <a:r>
              <a:rPr lang="ru-RU" sz="2000" dirty="0" smtClean="0">
                <a:solidFill>
                  <a:srgbClr val="0033CC"/>
                </a:solidFill>
              </a:rPr>
              <a:t>и</a:t>
            </a:r>
            <a:r>
              <a:rPr lang="ru-RU" sz="2000" b="1" dirty="0" smtClean="0">
                <a:solidFill>
                  <a:srgbClr val="0033CC"/>
                </a:solidFill>
              </a:rPr>
              <a:t> </a:t>
            </a:r>
            <a:r>
              <a:rPr lang="ru-RU" sz="2000" b="1" i="1" dirty="0" smtClean="0">
                <a:solidFill>
                  <a:srgbClr val="C00000"/>
                </a:solidFill>
              </a:rPr>
              <a:t>детальной</a:t>
            </a:r>
            <a:r>
              <a:rPr lang="ru-RU" sz="2000" b="1" dirty="0" smtClean="0">
                <a:solidFill>
                  <a:srgbClr val="C00000"/>
                </a:solidFill>
              </a:rPr>
              <a:t>.</a:t>
            </a:r>
            <a:endParaRPr lang="ru-RU" sz="20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ru-RU" sz="2000" b="1" i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b="1" i="1" dirty="0" smtClean="0">
                <a:solidFill>
                  <a:srgbClr val="C00000"/>
                </a:solidFill>
              </a:rPr>
              <a:t>Обобщенная</a:t>
            </a:r>
            <a:r>
              <a:rPr lang="ru-RU" sz="2000" b="1" dirty="0" smtClean="0">
                <a:solidFill>
                  <a:srgbClr val="C00000"/>
                </a:solidFill>
              </a:rPr>
              <a:t> </a:t>
            </a:r>
            <a:r>
              <a:rPr lang="ru-RU" sz="2000" b="1" i="1" dirty="0" smtClean="0">
                <a:solidFill>
                  <a:srgbClr val="C00000"/>
                </a:solidFill>
              </a:rPr>
              <a:t>схема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smtClean="0">
                <a:solidFill>
                  <a:srgbClr val="0033CC"/>
                </a:solidFill>
              </a:rPr>
              <a:t>описывает общий принцип функционирования алгоритма и основные логические связи между отдельными этапами.</a:t>
            </a:r>
          </a:p>
          <a:p>
            <a:pPr>
              <a:lnSpc>
                <a:spcPct val="150000"/>
              </a:lnSpc>
            </a:pPr>
            <a:endParaRPr lang="ru-RU" sz="2000" b="1" i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000" b="1" i="1" dirty="0" smtClean="0">
                <a:solidFill>
                  <a:srgbClr val="C00000"/>
                </a:solidFill>
              </a:rPr>
              <a:t>Детальная схема</a:t>
            </a:r>
            <a:r>
              <a:rPr lang="ru-RU" sz="2000" dirty="0" smtClean="0">
                <a:solidFill>
                  <a:srgbClr val="C00000"/>
                </a:solidFill>
              </a:rPr>
              <a:t> </a:t>
            </a:r>
            <a:r>
              <a:rPr lang="ru-RU" sz="2000" dirty="0" smtClean="0">
                <a:solidFill>
                  <a:srgbClr val="0033CC"/>
                </a:solidFill>
              </a:rPr>
              <a:t>описывает содержание каждого элемента обобщенной схемы с использованием управляющих структур блок-схемы или псевдокода.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39280" y="6457890"/>
            <a:ext cx="6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19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28604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>
                <a:solidFill>
                  <a:srgbClr val="C00000"/>
                </a:solidFill>
              </a:rPr>
              <a:t>Методы разработки программ</a:t>
            </a:r>
            <a:endParaRPr lang="ru-RU" sz="1800" dirty="0">
              <a:solidFill>
                <a:srgbClr val="C00000"/>
              </a:solidFill>
            </a:endParaRPr>
          </a:p>
        </p:txBody>
      </p:sp>
      <p:sp>
        <p:nvSpPr>
          <p:cNvPr id="67611" name="Text Box 27"/>
          <p:cNvSpPr txBox="1">
            <a:spLocks noChangeArrowheads="1"/>
          </p:cNvSpPr>
          <p:nvPr/>
        </p:nvSpPr>
        <p:spPr bwMode="auto">
          <a:xfrm>
            <a:off x="0" y="2857496"/>
            <a:ext cx="9906000" cy="32669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i="1" dirty="0" smtClean="0">
                <a:solidFill>
                  <a:srgbClr val="C00000"/>
                </a:solidFill>
              </a:rPr>
              <a:t>Нисходящее проектирование</a:t>
            </a:r>
            <a:r>
              <a:rPr lang="ru-RU" sz="2000" b="1" dirty="0" smtClean="0">
                <a:solidFill>
                  <a:srgbClr val="C00000"/>
                </a:solidFill>
              </a:rPr>
              <a:t> </a:t>
            </a:r>
            <a:r>
              <a:rPr lang="ru-RU" sz="2000" dirty="0" smtClean="0">
                <a:solidFill>
                  <a:srgbClr val="0033CC"/>
                </a:solidFill>
              </a:rPr>
              <a:t>предполагает создание сначала обобщенной схемы, а затем детализацию каждого структурного элемента.</a:t>
            </a:r>
          </a:p>
          <a:p>
            <a:pPr>
              <a:lnSpc>
                <a:spcPct val="150000"/>
              </a:lnSpc>
            </a:pPr>
            <a:endParaRPr lang="ru-RU" sz="2000" dirty="0" smtClean="0">
              <a:solidFill>
                <a:srgbClr val="0033C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2000" b="1" i="1" dirty="0" smtClean="0">
                <a:solidFill>
                  <a:srgbClr val="C00000"/>
                </a:solidFill>
              </a:rPr>
              <a:t>Восходящее проектирование</a:t>
            </a:r>
            <a:r>
              <a:rPr lang="ru-RU" sz="2000" b="1" dirty="0" smtClean="0">
                <a:solidFill>
                  <a:srgbClr val="C00000"/>
                </a:solidFill>
              </a:rPr>
              <a:t> </a:t>
            </a:r>
            <a:r>
              <a:rPr lang="ru-RU" sz="2000" dirty="0" smtClean="0">
                <a:solidFill>
                  <a:srgbClr val="0033CC"/>
                </a:solidFill>
              </a:rPr>
              <a:t>предполагает создание сначала детальной схемы для каждого структурного элемента, а затем - обобщенной схемы. </a:t>
            </a:r>
          </a:p>
          <a:p>
            <a:pPr algn="ctr">
              <a:lnSpc>
                <a:spcPct val="150000"/>
              </a:lnSpc>
            </a:pPr>
            <a:endParaRPr lang="ru-RU" sz="2000" dirty="0" smtClean="0">
              <a:solidFill>
                <a:srgbClr val="0033C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2000" dirty="0" smtClean="0">
                <a:solidFill>
                  <a:srgbClr val="0033CC"/>
                </a:solidFill>
              </a:rPr>
              <a:t>Наиболее используемым является </a:t>
            </a:r>
            <a:r>
              <a:rPr lang="ru-RU" sz="2000" b="1" i="1" dirty="0" smtClean="0">
                <a:solidFill>
                  <a:srgbClr val="C00000"/>
                </a:solidFill>
              </a:rPr>
              <a:t>смешанное проектирование</a:t>
            </a:r>
            <a:r>
              <a:rPr lang="ru-RU" sz="2000" dirty="0" smtClean="0">
                <a:solidFill>
                  <a:srgbClr val="0033CC"/>
                </a:solidFill>
              </a:rPr>
              <a:t>.</a:t>
            </a:r>
            <a:endParaRPr lang="ru-RU" sz="2000" dirty="0">
              <a:solidFill>
                <a:srgbClr val="00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85794"/>
            <a:ext cx="990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 smtClean="0">
                <a:solidFill>
                  <a:srgbClr val="0033CC"/>
                </a:solidFill>
              </a:rPr>
              <a:t>Существует несколько методов проектирования: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b="1" dirty="0" smtClean="0">
                <a:solidFill>
                  <a:srgbClr val="C00000"/>
                </a:solidFill>
              </a:rPr>
              <a:t>нисходящее</a:t>
            </a:r>
            <a:r>
              <a:rPr lang="ru-RU" sz="2000" dirty="0" smtClean="0">
                <a:solidFill>
                  <a:srgbClr val="0033CC"/>
                </a:solidFill>
              </a:rPr>
              <a:t> (</a:t>
            </a:r>
            <a:r>
              <a:rPr lang="ru-RU" sz="2000" dirty="0" err="1" smtClean="0">
                <a:solidFill>
                  <a:srgbClr val="0033CC"/>
                </a:solidFill>
              </a:rPr>
              <a:t>сверху-вниз</a:t>
            </a:r>
            <a:r>
              <a:rPr lang="ru-RU" sz="2000" dirty="0" smtClean="0">
                <a:solidFill>
                  <a:srgbClr val="0033CC"/>
                </a:solidFill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b="1" dirty="0" smtClean="0">
                <a:solidFill>
                  <a:srgbClr val="C00000"/>
                </a:solidFill>
              </a:rPr>
              <a:t>восходящее </a:t>
            </a:r>
            <a:r>
              <a:rPr lang="ru-RU" sz="2000" dirty="0" smtClean="0">
                <a:solidFill>
                  <a:srgbClr val="0033CC"/>
                </a:solidFill>
              </a:rPr>
              <a:t>(снизу-вверх)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b="1" dirty="0" smtClean="0">
                <a:solidFill>
                  <a:srgbClr val="C00000"/>
                </a:solidFill>
              </a:rPr>
              <a:t>смешанное</a:t>
            </a:r>
            <a:r>
              <a:rPr lang="ru-RU" sz="2000" dirty="0" smtClean="0">
                <a:solidFill>
                  <a:srgbClr val="0033CC"/>
                </a:solidFill>
              </a:rPr>
              <a:t>, использующее два предыдущих метода.</a:t>
            </a:r>
            <a:endParaRPr lang="ru-RU" sz="2000" dirty="0">
              <a:solidFill>
                <a:srgbClr val="0033CC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39280" y="6457890"/>
            <a:ext cx="6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20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28604"/>
          </a:xfrm>
        </p:spPr>
        <p:txBody>
          <a:bodyPr>
            <a:normAutofit/>
          </a:bodyPr>
          <a:lstStyle/>
          <a:p>
            <a:pPr lvl="0" algn="ctr"/>
            <a:r>
              <a:rPr lang="ru-RU" sz="1800" dirty="0" smtClean="0">
                <a:solidFill>
                  <a:srgbClr val="C00000"/>
                </a:solidFill>
              </a:rPr>
              <a:t>Язык программирования </a:t>
            </a:r>
            <a:r>
              <a:rPr lang="en-US" sz="1800" dirty="0" smtClean="0">
                <a:solidFill>
                  <a:srgbClr val="C00000"/>
                </a:solidFill>
              </a:rPr>
              <a:t>VBA</a:t>
            </a:r>
            <a:r>
              <a:rPr lang="ru-RU" sz="1800" dirty="0" smtClean="0">
                <a:solidFill>
                  <a:srgbClr val="C00000"/>
                </a:solidFill>
              </a:rPr>
              <a:t>. Структурные элементы.</a:t>
            </a:r>
            <a:endParaRPr lang="ru-RU" sz="1800" dirty="0">
              <a:solidFill>
                <a:srgbClr val="C00000"/>
              </a:solidFill>
            </a:endParaRPr>
          </a:p>
        </p:txBody>
      </p:sp>
      <p:sp>
        <p:nvSpPr>
          <p:cNvPr id="67611" name="Text Box 27"/>
          <p:cNvSpPr txBox="1">
            <a:spLocks noChangeArrowheads="1"/>
          </p:cNvSpPr>
          <p:nvPr/>
        </p:nvSpPr>
        <p:spPr bwMode="auto">
          <a:xfrm>
            <a:off x="0" y="3429000"/>
            <a:ext cx="9906000" cy="175432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 smtClean="0">
                <a:solidFill>
                  <a:srgbClr val="0033CC"/>
                </a:solidFill>
              </a:rPr>
              <a:t>В курсе информатики рассматривается подмножество этого языка программирования, необходимое для написания алгоритмов (процедурная часть). Вводятся понятия проекта, модуля, процедуры и функции. Определяются понятия типов данных, переменных, массивов и основных операторов языка. </a:t>
            </a:r>
            <a:endParaRPr lang="ru-RU" dirty="0">
              <a:solidFill>
                <a:srgbClr val="00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642918"/>
            <a:ext cx="9906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dirty="0" smtClean="0">
                <a:solidFill>
                  <a:srgbClr val="0033CC"/>
                </a:solidFill>
              </a:rPr>
              <a:t>В </a:t>
            </a:r>
            <a:r>
              <a:rPr lang="ru-RU" dirty="0" err="1" smtClean="0">
                <a:solidFill>
                  <a:srgbClr val="0033CC"/>
                </a:solidFill>
              </a:rPr>
              <a:t>Microsoft</a:t>
            </a:r>
            <a:r>
              <a:rPr lang="ru-RU" dirty="0" smtClean="0">
                <a:solidFill>
                  <a:srgbClr val="0033CC"/>
                </a:solidFill>
              </a:rPr>
              <a:t> </a:t>
            </a:r>
            <a:r>
              <a:rPr lang="ru-RU" dirty="0" err="1" smtClean="0">
                <a:solidFill>
                  <a:srgbClr val="0033CC"/>
                </a:solidFill>
              </a:rPr>
              <a:t>Office</a:t>
            </a:r>
            <a:r>
              <a:rPr lang="ru-RU" dirty="0" smtClean="0">
                <a:solidFill>
                  <a:srgbClr val="0033CC"/>
                </a:solidFill>
              </a:rPr>
              <a:t> предусмотрен универсальный язык программирования высокого уровня </a:t>
            </a:r>
            <a:r>
              <a:rPr lang="ru-RU" dirty="0" err="1" smtClean="0">
                <a:solidFill>
                  <a:srgbClr val="0033CC"/>
                </a:solidFill>
              </a:rPr>
              <a:t>Visual</a:t>
            </a:r>
            <a:r>
              <a:rPr lang="ru-RU" dirty="0" smtClean="0">
                <a:solidFill>
                  <a:srgbClr val="0033CC"/>
                </a:solidFill>
              </a:rPr>
              <a:t> </a:t>
            </a:r>
            <a:r>
              <a:rPr lang="ru-RU" dirty="0" err="1" smtClean="0">
                <a:solidFill>
                  <a:srgbClr val="0033CC"/>
                </a:solidFill>
              </a:rPr>
              <a:t>Basic</a:t>
            </a:r>
            <a:r>
              <a:rPr lang="ru-RU" dirty="0" smtClean="0">
                <a:solidFill>
                  <a:srgbClr val="0033CC"/>
                </a:solidFill>
              </a:rPr>
              <a:t> </a:t>
            </a:r>
            <a:r>
              <a:rPr lang="ru-RU" dirty="0" err="1" smtClean="0">
                <a:solidFill>
                  <a:srgbClr val="0033CC"/>
                </a:solidFill>
              </a:rPr>
              <a:t>for</a:t>
            </a:r>
            <a:r>
              <a:rPr lang="ru-RU" dirty="0" smtClean="0">
                <a:solidFill>
                  <a:srgbClr val="0033CC"/>
                </a:solidFill>
              </a:rPr>
              <a:t> </a:t>
            </a:r>
            <a:r>
              <a:rPr lang="ru-RU" dirty="0" err="1" smtClean="0">
                <a:solidFill>
                  <a:srgbClr val="0033CC"/>
                </a:solidFill>
              </a:rPr>
              <a:t>Applications</a:t>
            </a:r>
            <a:r>
              <a:rPr lang="ru-RU" dirty="0" smtClean="0">
                <a:solidFill>
                  <a:srgbClr val="0033CC"/>
                </a:solidFill>
              </a:rPr>
              <a:t> (VBA — </a:t>
            </a:r>
            <a:r>
              <a:rPr lang="ru-RU" dirty="0" err="1" smtClean="0">
                <a:solidFill>
                  <a:srgbClr val="0033CC"/>
                </a:solidFill>
              </a:rPr>
              <a:t>Visual</a:t>
            </a:r>
            <a:r>
              <a:rPr lang="ru-RU" dirty="0" smtClean="0">
                <a:solidFill>
                  <a:srgbClr val="0033CC"/>
                </a:solidFill>
              </a:rPr>
              <a:t> </a:t>
            </a:r>
            <a:r>
              <a:rPr lang="ru-RU" dirty="0" err="1" smtClean="0">
                <a:solidFill>
                  <a:srgbClr val="0033CC"/>
                </a:solidFill>
              </a:rPr>
              <a:t>Basic</a:t>
            </a:r>
            <a:r>
              <a:rPr lang="ru-RU" dirty="0" smtClean="0">
                <a:solidFill>
                  <a:srgbClr val="0033CC"/>
                </a:solidFill>
              </a:rPr>
              <a:t> для приложений). С помощью VBA можно создавать собственные программные модули, собственные интерфейсы для офисных приложений </a:t>
            </a:r>
            <a:r>
              <a:rPr lang="ru-RU" dirty="0" err="1" smtClean="0">
                <a:solidFill>
                  <a:srgbClr val="0033CC"/>
                </a:solidFill>
              </a:rPr>
              <a:t>Word</a:t>
            </a:r>
            <a:r>
              <a:rPr lang="ru-RU" dirty="0" smtClean="0">
                <a:solidFill>
                  <a:srgbClr val="0033CC"/>
                </a:solidFill>
              </a:rPr>
              <a:t>, </a:t>
            </a:r>
            <a:r>
              <a:rPr lang="ru-RU" dirty="0" err="1" smtClean="0">
                <a:solidFill>
                  <a:srgbClr val="0033CC"/>
                </a:solidFill>
              </a:rPr>
              <a:t>Excel</a:t>
            </a:r>
            <a:r>
              <a:rPr lang="ru-RU" dirty="0" smtClean="0">
                <a:solidFill>
                  <a:srgbClr val="0033CC"/>
                </a:solidFill>
              </a:rPr>
              <a:t>, </a:t>
            </a:r>
            <a:r>
              <a:rPr lang="ru-RU" dirty="0" err="1" smtClean="0">
                <a:solidFill>
                  <a:srgbClr val="0033CC"/>
                </a:solidFill>
              </a:rPr>
              <a:t>Access</a:t>
            </a:r>
            <a:r>
              <a:rPr lang="ru-RU" dirty="0" smtClean="0">
                <a:solidFill>
                  <a:srgbClr val="0033CC"/>
                </a:solidFill>
              </a:rPr>
              <a:t>. В данном курсе будет рассматриваться язык программирования VBA для создания пользовательских функций в офисном приложении </a:t>
            </a:r>
            <a:r>
              <a:rPr lang="ru-RU" dirty="0" err="1" smtClean="0">
                <a:solidFill>
                  <a:srgbClr val="0033CC"/>
                </a:solidFill>
              </a:rPr>
              <a:t>Microsoft</a:t>
            </a:r>
            <a:r>
              <a:rPr lang="ru-RU" dirty="0" smtClean="0">
                <a:solidFill>
                  <a:srgbClr val="0033CC"/>
                </a:solidFill>
              </a:rPr>
              <a:t> </a:t>
            </a:r>
            <a:r>
              <a:rPr lang="ru-RU" dirty="0" err="1" smtClean="0">
                <a:solidFill>
                  <a:srgbClr val="0033CC"/>
                </a:solidFill>
              </a:rPr>
              <a:t>Excel</a:t>
            </a:r>
            <a:r>
              <a:rPr lang="ru-RU" dirty="0" smtClean="0">
                <a:solidFill>
                  <a:srgbClr val="0033CC"/>
                </a:solidFill>
              </a:rPr>
              <a:t>.</a:t>
            </a:r>
            <a:endParaRPr lang="ru-RU" dirty="0">
              <a:solidFill>
                <a:srgbClr val="0033CC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239280" y="6457890"/>
            <a:ext cx="6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2</a:t>
            </a:r>
            <a:r>
              <a:rPr lang="en-US" sz="2000" dirty="0" smtClean="0"/>
              <a:t>4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28604"/>
          </a:xfrm>
        </p:spPr>
        <p:txBody>
          <a:bodyPr>
            <a:normAutofit/>
          </a:bodyPr>
          <a:lstStyle/>
          <a:p>
            <a:pPr lvl="0" algn="ctr"/>
            <a:r>
              <a:rPr lang="ru-RU" sz="1800" dirty="0" smtClean="0">
                <a:solidFill>
                  <a:srgbClr val="C00000"/>
                </a:solidFill>
              </a:rPr>
              <a:t>Язык программирования </a:t>
            </a:r>
            <a:r>
              <a:rPr lang="en-US" sz="1800" dirty="0" smtClean="0">
                <a:solidFill>
                  <a:srgbClr val="C00000"/>
                </a:solidFill>
              </a:rPr>
              <a:t>VBA</a:t>
            </a:r>
            <a:r>
              <a:rPr lang="ru-RU" sz="1800" dirty="0" smtClean="0">
                <a:solidFill>
                  <a:srgbClr val="C00000"/>
                </a:solidFill>
              </a:rPr>
              <a:t>. Структурные элементы.</a:t>
            </a:r>
            <a:endParaRPr lang="ru-RU" sz="1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571480"/>
            <a:ext cx="9906000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ru-RU" sz="2000" b="1" dirty="0" smtClean="0">
                <a:solidFill>
                  <a:srgbClr val="0033CC"/>
                </a:solidFill>
              </a:rPr>
              <a:t>Основные понятия языка программирования VBA</a:t>
            </a:r>
          </a:p>
          <a:p>
            <a:pPr algn="ctr">
              <a:lnSpc>
                <a:spcPts val="2700"/>
              </a:lnSpc>
            </a:pPr>
            <a:r>
              <a:rPr lang="ru-RU" sz="2000" dirty="0" smtClean="0">
                <a:solidFill>
                  <a:srgbClr val="0033CC"/>
                </a:solidFill>
              </a:rPr>
              <a:t>Программа на VBA состоит из следующих «строительных блоков»:</a:t>
            </a:r>
          </a:p>
          <a:p>
            <a:pPr lvl="0" algn="ctr">
              <a:lnSpc>
                <a:spcPts val="2700"/>
              </a:lnSpc>
            </a:pPr>
            <a:endParaRPr lang="ru-RU" sz="2000" i="1" dirty="0" smtClean="0">
              <a:solidFill>
                <a:srgbClr val="0033CC"/>
              </a:solidFill>
            </a:endParaRPr>
          </a:p>
          <a:p>
            <a:pPr lvl="0">
              <a:lnSpc>
                <a:spcPts val="2700"/>
              </a:lnSpc>
            </a:pPr>
            <a:r>
              <a:rPr lang="ru-RU" sz="2000" i="1" dirty="0" smtClean="0">
                <a:solidFill>
                  <a:srgbClr val="FF0000"/>
                </a:solidFill>
              </a:rPr>
              <a:t>Оператор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>
                <a:solidFill>
                  <a:srgbClr val="0033CC"/>
                </a:solidFill>
              </a:rPr>
              <a:t>– это наименьшая единица. Он предназначен для определения переменной и выполнения какого-либо действия в программе.</a:t>
            </a:r>
          </a:p>
          <a:p>
            <a:pPr lvl="0">
              <a:lnSpc>
                <a:spcPts val="2700"/>
              </a:lnSpc>
            </a:pPr>
            <a:r>
              <a:rPr lang="ru-RU" sz="2000" i="1" dirty="0" smtClean="0">
                <a:solidFill>
                  <a:srgbClr val="FF0000"/>
                </a:solidFill>
              </a:rPr>
              <a:t>Процедура (Функция)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>
                <a:solidFill>
                  <a:srgbClr val="0033CC"/>
                </a:solidFill>
              </a:rPr>
              <a:t>– это отдельная единица программы, которую можно вызывать по имени для выполнения и которая может выполняться самостоятельно. Любая процедура содержит один или несколько операторов.</a:t>
            </a:r>
          </a:p>
          <a:p>
            <a:pPr lvl="0">
              <a:lnSpc>
                <a:spcPts val="2700"/>
              </a:lnSpc>
            </a:pPr>
            <a:r>
              <a:rPr lang="ru-RU" sz="2000" i="1" dirty="0" smtClean="0">
                <a:solidFill>
                  <a:srgbClr val="FF0000"/>
                </a:solidFill>
              </a:rPr>
              <a:t>Модуль</a:t>
            </a:r>
            <a:r>
              <a:rPr lang="ru-RU" sz="2000" dirty="0" smtClean="0">
                <a:solidFill>
                  <a:srgbClr val="0033CC"/>
                </a:solidFill>
              </a:rPr>
              <a:t> – это именованная единица, состоящая из одной или нескольких процедур и раздела объявлений, в котором описываются переменные и константы.</a:t>
            </a:r>
          </a:p>
          <a:p>
            <a:pPr>
              <a:lnSpc>
                <a:spcPts val="2700"/>
              </a:lnSpc>
            </a:pPr>
            <a:r>
              <a:rPr lang="ru-RU" sz="2000" i="1" dirty="0" smtClean="0">
                <a:solidFill>
                  <a:srgbClr val="FF0000"/>
                </a:solidFill>
              </a:rPr>
              <a:t>Проект</a:t>
            </a:r>
            <a:r>
              <a:rPr lang="ru-RU" sz="2000" i="1" dirty="0" smtClean="0">
                <a:solidFill>
                  <a:srgbClr val="0033CC"/>
                </a:solidFill>
              </a:rPr>
              <a:t> </a:t>
            </a:r>
            <a:r>
              <a:rPr lang="ru-RU" sz="2000" dirty="0" smtClean="0">
                <a:solidFill>
                  <a:srgbClr val="0033CC"/>
                </a:solidFill>
              </a:rPr>
              <a:t>– это именованная единица, включающая в себя все необходимые модули.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52802" y="4786322"/>
            <a:ext cx="569595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500042"/>
          </a:xfrm>
        </p:spPr>
        <p:txBody>
          <a:bodyPr>
            <a:normAutofit/>
          </a:bodyPr>
          <a:lstStyle/>
          <a:p>
            <a:pPr lvl="0" algn="ctr"/>
            <a:r>
              <a:rPr lang="ru-RU" sz="1800" dirty="0" smtClean="0">
                <a:solidFill>
                  <a:srgbClr val="C00000"/>
                </a:solidFill>
              </a:rPr>
              <a:t>Язык программирования </a:t>
            </a:r>
            <a:r>
              <a:rPr lang="en-US" sz="1800" dirty="0" smtClean="0">
                <a:solidFill>
                  <a:srgbClr val="C00000"/>
                </a:solidFill>
              </a:rPr>
              <a:t>VBA</a:t>
            </a:r>
            <a:r>
              <a:rPr lang="ru-RU" sz="1800" dirty="0" smtClean="0">
                <a:solidFill>
                  <a:srgbClr val="C00000"/>
                </a:solidFill>
              </a:rPr>
              <a:t>. Структурные элементы.</a:t>
            </a:r>
            <a:endParaRPr lang="ru-RU" sz="1800" dirty="0">
              <a:solidFill>
                <a:srgbClr val="C0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071546"/>
            <a:ext cx="9906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i="1" dirty="0" smtClean="0">
                <a:solidFill>
                  <a:srgbClr val="FF0000"/>
                </a:solidFill>
              </a:rPr>
              <a:t>Компьютерная программа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>
                <a:solidFill>
                  <a:srgbClr val="0033CC"/>
                </a:solidFill>
              </a:rPr>
              <a:t>– это некоторый набор инструкций для выполнения с целью получения результата. </a:t>
            </a:r>
          </a:p>
          <a:p>
            <a:pPr algn="ctr"/>
            <a:endParaRPr lang="ru-RU" sz="2000" dirty="0" smtClean="0">
              <a:solidFill>
                <a:srgbClr val="0033CC"/>
              </a:solidFill>
            </a:endParaRPr>
          </a:p>
          <a:p>
            <a:pPr algn="ctr"/>
            <a:r>
              <a:rPr lang="ru-RU" sz="2000" dirty="0" smtClean="0">
                <a:solidFill>
                  <a:srgbClr val="0033CC"/>
                </a:solidFill>
              </a:rPr>
              <a:t>Инструкции, выполняемые компьютером, называются </a:t>
            </a:r>
            <a:r>
              <a:rPr lang="ru-RU" sz="2000" i="1" dirty="0" smtClean="0">
                <a:solidFill>
                  <a:srgbClr val="FF0000"/>
                </a:solidFill>
              </a:rPr>
              <a:t>операторами.</a:t>
            </a:r>
            <a:r>
              <a:rPr lang="ru-RU" sz="2000" i="1" dirty="0" smtClean="0">
                <a:solidFill>
                  <a:srgbClr val="0033CC"/>
                </a:solidFill>
              </a:rPr>
              <a:t> </a:t>
            </a:r>
          </a:p>
          <a:p>
            <a:pPr algn="ctr"/>
            <a:endParaRPr lang="ru-RU" sz="2000" i="1" dirty="0" smtClean="0">
              <a:solidFill>
                <a:srgbClr val="0033CC"/>
              </a:solidFill>
            </a:endParaRPr>
          </a:p>
          <a:p>
            <a:pPr algn="ctr"/>
            <a:r>
              <a:rPr lang="ru-RU" sz="2000" dirty="0" smtClean="0">
                <a:solidFill>
                  <a:srgbClr val="0033CC"/>
                </a:solidFill>
              </a:rPr>
              <a:t>Совокупность операторов образует </a:t>
            </a:r>
            <a:r>
              <a:rPr lang="ru-RU" sz="2000" i="1" dirty="0" smtClean="0">
                <a:solidFill>
                  <a:srgbClr val="FF0000"/>
                </a:solidFill>
              </a:rPr>
              <a:t>процедуру</a:t>
            </a:r>
            <a:r>
              <a:rPr lang="ru-RU" sz="2000" dirty="0" smtClean="0">
                <a:solidFill>
                  <a:srgbClr val="FF0000"/>
                </a:solidFill>
              </a:rPr>
              <a:t> </a:t>
            </a:r>
            <a:r>
              <a:rPr lang="ru-RU" sz="2000" dirty="0" smtClean="0">
                <a:solidFill>
                  <a:srgbClr val="0033CC"/>
                </a:solidFill>
              </a:rPr>
              <a:t>или </a:t>
            </a:r>
            <a:r>
              <a:rPr lang="ru-RU" sz="2000" i="1" dirty="0" smtClean="0">
                <a:solidFill>
                  <a:srgbClr val="FF0000"/>
                </a:solidFill>
              </a:rPr>
              <a:t>функцию</a:t>
            </a:r>
            <a:r>
              <a:rPr lang="ru-RU" sz="2000" dirty="0" smtClean="0">
                <a:solidFill>
                  <a:srgbClr val="0033CC"/>
                </a:solidFill>
              </a:rPr>
              <a:t>. </a:t>
            </a:r>
          </a:p>
          <a:p>
            <a:pPr algn="ctr"/>
            <a:endParaRPr lang="ru-RU" sz="2000" dirty="0" smtClean="0">
              <a:solidFill>
                <a:srgbClr val="0033CC"/>
              </a:solidFill>
            </a:endParaRPr>
          </a:p>
          <a:p>
            <a:pPr algn="ctr"/>
            <a:r>
              <a:rPr lang="ru-RU" sz="2000" dirty="0" smtClean="0">
                <a:solidFill>
                  <a:srgbClr val="0033CC"/>
                </a:solidFill>
              </a:rPr>
              <a:t>Процедуры и функции в свою очередь образуют </a:t>
            </a:r>
            <a:r>
              <a:rPr lang="ru-RU" sz="2000" i="1" dirty="0" smtClean="0">
                <a:solidFill>
                  <a:srgbClr val="FF0000"/>
                </a:solidFill>
              </a:rPr>
              <a:t>модули</a:t>
            </a:r>
            <a:r>
              <a:rPr lang="ru-RU" sz="2000" dirty="0" smtClean="0">
                <a:solidFill>
                  <a:srgbClr val="0033CC"/>
                </a:solidFill>
              </a:rPr>
              <a:t>, которые входят в состав </a:t>
            </a:r>
            <a:r>
              <a:rPr lang="ru-RU" sz="2000" i="1" dirty="0" smtClean="0">
                <a:solidFill>
                  <a:srgbClr val="FF0000"/>
                </a:solidFill>
              </a:rPr>
              <a:t>проекта</a:t>
            </a:r>
            <a:r>
              <a:rPr lang="ru-RU" sz="2000" dirty="0" smtClean="0">
                <a:solidFill>
                  <a:srgbClr val="0033CC"/>
                </a:solidFill>
              </a:rPr>
              <a:t>. </a:t>
            </a:r>
          </a:p>
          <a:p>
            <a:pPr algn="ctr"/>
            <a:endParaRPr lang="ru-RU" sz="2000" dirty="0" smtClean="0">
              <a:solidFill>
                <a:srgbClr val="0033CC"/>
              </a:solidFill>
            </a:endParaRPr>
          </a:p>
          <a:p>
            <a:pPr algn="ctr"/>
            <a:r>
              <a:rPr lang="ru-RU" sz="2000" dirty="0" smtClean="0">
                <a:solidFill>
                  <a:srgbClr val="0033CC"/>
                </a:solidFill>
              </a:rPr>
              <a:t>В любом языке программирования можно выделить понятия, которые используются для создания программы: </a:t>
            </a:r>
          </a:p>
          <a:p>
            <a:pPr algn="ctr"/>
            <a:endParaRPr lang="ru-RU" sz="2000" dirty="0" smtClean="0">
              <a:solidFill>
                <a:srgbClr val="0033CC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ru-RU" sz="2000" dirty="0" smtClean="0">
                <a:solidFill>
                  <a:srgbClr val="0033CC"/>
                </a:solidFill>
              </a:rPr>
              <a:t>типы данных;</a:t>
            </a:r>
          </a:p>
          <a:p>
            <a:pPr lvl="1">
              <a:buFont typeface="Wingdings" pitchFamily="2" charset="2"/>
              <a:buChar char="Ø"/>
            </a:pPr>
            <a:r>
              <a:rPr lang="ru-RU" sz="2000" dirty="0" smtClean="0">
                <a:solidFill>
                  <a:srgbClr val="0033CC"/>
                </a:solidFill>
              </a:rPr>
              <a:t>переменные и константы;</a:t>
            </a:r>
          </a:p>
          <a:p>
            <a:pPr lvl="1">
              <a:buFont typeface="Wingdings" pitchFamily="2" charset="2"/>
              <a:buChar char="Ø"/>
            </a:pPr>
            <a:r>
              <a:rPr lang="ru-RU" sz="2000" dirty="0" smtClean="0">
                <a:solidFill>
                  <a:srgbClr val="0033CC"/>
                </a:solidFill>
              </a:rPr>
              <a:t>массивы статические и динамические;</a:t>
            </a:r>
          </a:p>
          <a:p>
            <a:pPr lvl="1">
              <a:buFont typeface="Wingdings" pitchFamily="2" charset="2"/>
              <a:buChar char="Ø"/>
            </a:pPr>
            <a:r>
              <a:rPr lang="ru-RU" sz="2000" dirty="0" smtClean="0">
                <a:solidFill>
                  <a:srgbClr val="0033CC"/>
                </a:solidFill>
              </a:rPr>
              <a:t>операторы: описания, присваивания, условный и цикла;</a:t>
            </a:r>
          </a:p>
          <a:p>
            <a:pPr lvl="1">
              <a:buFont typeface="Wingdings" pitchFamily="2" charset="2"/>
              <a:buChar char="Ø"/>
            </a:pPr>
            <a:r>
              <a:rPr lang="ru-RU" sz="2000" dirty="0" smtClean="0">
                <a:solidFill>
                  <a:srgbClr val="0033CC"/>
                </a:solidFill>
              </a:rPr>
              <a:t>процедуры и функции.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39280" y="6457890"/>
            <a:ext cx="6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2</a:t>
            </a:r>
            <a:r>
              <a:rPr lang="en-US" sz="2000" dirty="0" smtClean="0"/>
              <a:t>6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28604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solidFill>
                  <a:srgbClr val="C00000"/>
                </a:solidFill>
              </a:rPr>
              <a:t>Список </a:t>
            </a:r>
            <a:r>
              <a:rPr lang="ru-RU" sz="1800" dirty="0" smtClean="0">
                <a:solidFill>
                  <a:srgbClr val="C00000"/>
                </a:solidFill>
              </a:rPr>
              <a:t>рекомендованных источников</a:t>
            </a:r>
            <a:endParaRPr lang="ru-RU" sz="1800" dirty="0">
              <a:solidFill>
                <a:srgbClr val="C00000"/>
              </a:solidFill>
            </a:endParaRP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1643523"/>
            <a:ext cx="9906000" cy="34655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228600" indent="-228600">
              <a:tabLst>
                <a:tab pos="457200" algn="l"/>
              </a:tabLst>
            </a:pPr>
            <a:endParaRPr lang="ru-RU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228600" indent="-228600">
              <a:buFontTx/>
              <a:buChar char="•"/>
              <a:tabLst>
                <a:tab pos="457200" algn="l"/>
              </a:tabLst>
            </a:pPr>
            <a:r>
              <a:rPr lang="ru-RU" sz="3200" dirty="0"/>
              <a:t>Макарова, Н. В. Информатика : учебник / Н. В. Макарова. – М. : Финансы и статистика, 2009. </a:t>
            </a:r>
          </a:p>
          <a:p>
            <a:pPr marL="228600" indent="-228600">
              <a:spcBef>
                <a:spcPct val="60000"/>
              </a:spcBef>
              <a:buFontTx/>
              <a:buChar char="•"/>
              <a:tabLst>
                <a:tab pos="457200" algn="l"/>
              </a:tabLst>
            </a:pPr>
            <a:r>
              <a:rPr lang="ru-RU" sz="3200" dirty="0"/>
              <a:t>Кудрявцева, Л. Б. Информатика: учеб. пособие / Л. Б. Кудрявцева. – Ростов </a:t>
            </a:r>
            <a:r>
              <a:rPr lang="ru-RU" sz="3200" dirty="0" err="1"/>
              <a:t>н</a:t>
            </a:r>
            <a:r>
              <a:rPr lang="ru-RU" sz="3200" dirty="0"/>
              <a:t>/Д : Российская таможенная академия, Ростовский филиал, 2011. </a:t>
            </a:r>
          </a:p>
          <a:p>
            <a:pPr marL="228600" indent="-228600">
              <a:buFontTx/>
              <a:buChar char="•"/>
              <a:tabLst>
                <a:tab pos="457200" algn="l"/>
              </a:tabLst>
            </a:pPr>
            <a:endParaRPr lang="ru-RU" sz="2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39280" y="6457890"/>
            <a:ext cx="666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27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28628"/>
          </a:xfrm>
        </p:spPr>
        <p:txBody>
          <a:bodyPr>
            <a:noAutofit/>
          </a:bodyPr>
          <a:lstStyle/>
          <a:p>
            <a:pPr algn="ctr"/>
            <a:r>
              <a:rPr lang="ru-RU" sz="1800" dirty="0">
                <a:solidFill>
                  <a:srgbClr val="C00000"/>
                </a:solidFill>
              </a:rPr>
              <a:t>Введение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0" y="428604"/>
            <a:ext cx="9906000" cy="28623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В качестве исполнителей алгоритмов используются специальные автоматы — электронные вычислительные машины (ЭВМ). </a:t>
            </a:r>
            <a:endParaRPr lang="ru-RU" dirty="0" smtClean="0"/>
          </a:p>
          <a:p>
            <a:pPr algn="ctr"/>
            <a:r>
              <a:rPr lang="ru-RU" dirty="0" smtClean="0"/>
              <a:t>Поэтому </a:t>
            </a:r>
            <a:r>
              <a:rPr lang="ru-RU" dirty="0"/>
              <a:t>алгоритм, предназначенный для исполнения на ЭВМ, должен быть записан на языке, «понятном» ЭВМ. </a:t>
            </a:r>
            <a:endParaRPr lang="ru-RU" dirty="0" smtClean="0"/>
          </a:p>
          <a:p>
            <a:pPr algn="ctr"/>
            <a:r>
              <a:rPr lang="ru-RU" dirty="0" smtClean="0"/>
              <a:t>На </a:t>
            </a:r>
            <a:r>
              <a:rPr lang="ru-RU" dirty="0"/>
              <a:t>первый план выдвигается необходимость точной записи команд, не оставляющей места для произвольного толкования их исполнителем. </a:t>
            </a:r>
            <a:endParaRPr lang="ru-RU" dirty="0" smtClean="0"/>
          </a:p>
          <a:p>
            <a:pPr algn="ctr"/>
            <a:r>
              <a:rPr lang="ru-RU" dirty="0" smtClean="0"/>
              <a:t>Язык </a:t>
            </a:r>
            <a:r>
              <a:rPr lang="ru-RU" dirty="0"/>
              <a:t>для записи алгоритма должен быть формализован. </a:t>
            </a:r>
            <a:endParaRPr lang="ru-RU" dirty="0" smtClean="0"/>
          </a:p>
          <a:p>
            <a:pPr algn="ctr"/>
            <a:endParaRPr lang="ru-RU" dirty="0" smtClean="0">
              <a:solidFill>
                <a:srgbClr val="0033CC"/>
              </a:solidFill>
            </a:endParaRPr>
          </a:p>
          <a:p>
            <a:pPr algn="ctr"/>
            <a:r>
              <a:rPr lang="ru-RU" dirty="0" smtClean="0">
                <a:solidFill>
                  <a:srgbClr val="0033CC"/>
                </a:solidFill>
              </a:rPr>
              <a:t>Такой </a:t>
            </a:r>
            <a:r>
              <a:rPr lang="ru-RU" dirty="0">
                <a:solidFill>
                  <a:srgbClr val="0033CC"/>
                </a:solidFill>
              </a:rPr>
              <a:t>язык принято называть </a:t>
            </a:r>
            <a:r>
              <a:rPr lang="ru-RU" b="1" i="1" dirty="0">
                <a:solidFill>
                  <a:srgbClr val="0033CC"/>
                </a:solidFill>
              </a:rPr>
              <a:t>языком программирования</a:t>
            </a:r>
            <a:r>
              <a:rPr lang="ru-RU" i="1" dirty="0">
                <a:solidFill>
                  <a:srgbClr val="0033CC"/>
                </a:solidFill>
              </a:rPr>
              <a:t>, </a:t>
            </a:r>
            <a:r>
              <a:rPr lang="ru-RU" dirty="0">
                <a:solidFill>
                  <a:srgbClr val="0033CC"/>
                </a:solidFill>
              </a:rPr>
              <a:t>а запись алгоритма на этом языке — </a:t>
            </a:r>
            <a:r>
              <a:rPr lang="ru-RU" b="1" i="1" dirty="0">
                <a:solidFill>
                  <a:srgbClr val="0033CC"/>
                </a:solidFill>
              </a:rPr>
              <a:t>программой для</a:t>
            </a:r>
            <a:r>
              <a:rPr lang="ru-RU" i="1" dirty="0">
                <a:solidFill>
                  <a:srgbClr val="0033CC"/>
                </a:solidFill>
              </a:rPr>
              <a:t> </a:t>
            </a:r>
            <a:r>
              <a:rPr lang="ru-RU" b="1" i="1" dirty="0">
                <a:solidFill>
                  <a:srgbClr val="0033CC"/>
                </a:solidFill>
              </a:rPr>
              <a:t>ЭВМ</a:t>
            </a:r>
            <a:r>
              <a:rPr lang="ru-RU" i="1" dirty="0">
                <a:solidFill>
                  <a:srgbClr val="0033CC"/>
                </a:solidFill>
              </a:rPr>
              <a:t>.</a:t>
            </a:r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3309926" y="3357562"/>
            <a:ext cx="3246914" cy="338554"/>
          </a:xfrm>
          <a:prstGeom prst="rect">
            <a:avLst/>
          </a:prstGeom>
          <a:solidFill>
            <a:srgbClr val="DDDDDD"/>
          </a:solidFill>
          <a:ln w="9525" algn="ctr">
            <a:solidFill>
              <a:srgbClr val="6600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600" b="1" dirty="0"/>
              <a:t>Язык программирования (ЯП)</a:t>
            </a:r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>
            <a:off x="4965688" y="3790949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3957626" y="4078287"/>
            <a:ext cx="1969322" cy="338554"/>
          </a:xfrm>
          <a:prstGeom prst="rect">
            <a:avLst/>
          </a:prstGeom>
          <a:solidFill>
            <a:srgbClr val="FEECF9"/>
          </a:solidFill>
          <a:ln w="9525" algn="ctr">
            <a:solidFill>
              <a:srgbClr val="660066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sz="1600" b="1" dirty="0"/>
              <a:t>Программа на ЯП</a:t>
            </a:r>
          </a:p>
        </p:txBody>
      </p:sp>
      <p:sp>
        <p:nvSpPr>
          <p:cNvPr id="61451" name="Line 11"/>
          <p:cNvSpPr>
            <a:spLocks noChangeShapeType="1"/>
          </p:cNvSpPr>
          <p:nvPr/>
        </p:nvSpPr>
        <p:spPr bwMode="auto">
          <a:xfrm flipH="1">
            <a:off x="2373301" y="4222749"/>
            <a:ext cx="1584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452" name="Line 12"/>
          <p:cNvSpPr>
            <a:spLocks noChangeShapeType="1"/>
          </p:cNvSpPr>
          <p:nvPr/>
        </p:nvSpPr>
        <p:spPr bwMode="auto">
          <a:xfrm>
            <a:off x="2373301" y="4222749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453" name="Text Box 13"/>
          <p:cNvSpPr txBox="1">
            <a:spLocks noChangeArrowheads="1"/>
          </p:cNvSpPr>
          <p:nvPr/>
        </p:nvSpPr>
        <p:spPr bwMode="auto">
          <a:xfrm>
            <a:off x="717538" y="4510087"/>
            <a:ext cx="2519363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rgbClr val="66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/>
              <a:t>Транслятор-компилятор</a:t>
            </a:r>
          </a:p>
        </p:txBody>
      </p:sp>
      <p:sp>
        <p:nvSpPr>
          <p:cNvPr id="61454" name="Line 14"/>
          <p:cNvSpPr>
            <a:spLocks noChangeShapeType="1"/>
          </p:cNvSpPr>
          <p:nvPr/>
        </p:nvSpPr>
        <p:spPr bwMode="auto">
          <a:xfrm>
            <a:off x="2024042" y="5143512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455" name="Text Box 15"/>
          <p:cNvSpPr txBox="1">
            <a:spLocks noChangeArrowheads="1"/>
          </p:cNvSpPr>
          <p:nvPr/>
        </p:nvSpPr>
        <p:spPr bwMode="auto">
          <a:xfrm>
            <a:off x="523844" y="5500702"/>
            <a:ext cx="3313112" cy="590550"/>
          </a:xfrm>
          <a:prstGeom prst="rect">
            <a:avLst/>
          </a:prstGeom>
          <a:solidFill>
            <a:srgbClr val="FEECF9"/>
          </a:solidFill>
          <a:ln w="9525" algn="ctr">
            <a:solidFill>
              <a:srgbClr val="66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600" b="1"/>
              <a:t>Загрузочный файл (имя.ехе) или прикладная программа</a:t>
            </a:r>
          </a:p>
        </p:txBody>
      </p:sp>
      <p:sp>
        <p:nvSpPr>
          <p:cNvPr id="61456" name="Line 16"/>
          <p:cNvSpPr>
            <a:spLocks noChangeShapeType="1"/>
          </p:cNvSpPr>
          <p:nvPr/>
        </p:nvSpPr>
        <p:spPr bwMode="auto">
          <a:xfrm flipH="1">
            <a:off x="6045188" y="4222749"/>
            <a:ext cx="1800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457" name="Line 17"/>
          <p:cNvSpPr>
            <a:spLocks noChangeShapeType="1"/>
          </p:cNvSpPr>
          <p:nvPr/>
        </p:nvSpPr>
        <p:spPr bwMode="auto">
          <a:xfrm>
            <a:off x="7845413" y="4222749"/>
            <a:ext cx="0" cy="2873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458" name="Text Box 18"/>
          <p:cNvSpPr txBox="1">
            <a:spLocks noChangeArrowheads="1"/>
          </p:cNvSpPr>
          <p:nvPr/>
        </p:nvSpPr>
        <p:spPr bwMode="auto">
          <a:xfrm>
            <a:off x="6453198" y="4572008"/>
            <a:ext cx="2806700" cy="584775"/>
          </a:xfrm>
          <a:prstGeom prst="rect">
            <a:avLst/>
          </a:prstGeom>
          <a:solidFill>
            <a:srgbClr val="CCFF99"/>
          </a:solidFill>
          <a:ln w="9525" algn="ctr">
            <a:solidFill>
              <a:srgbClr val="66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/>
              <a:t>Транслятор-интерпретатор</a:t>
            </a:r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7810520" y="521495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61460" name="Text Box 20"/>
          <p:cNvSpPr txBox="1">
            <a:spLocks noChangeArrowheads="1"/>
          </p:cNvSpPr>
          <p:nvPr/>
        </p:nvSpPr>
        <p:spPr bwMode="auto">
          <a:xfrm>
            <a:off x="6167446" y="5500702"/>
            <a:ext cx="3286148" cy="590550"/>
          </a:xfrm>
          <a:prstGeom prst="rect">
            <a:avLst/>
          </a:prstGeom>
          <a:solidFill>
            <a:srgbClr val="FEECF9"/>
          </a:solidFill>
          <a:ln w="9525" algn="ctr">
            <a:solidFill>
              <a:srgbClr val="6600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dirty="0"/>
              <a:t>Интерпретация – выполнение программы на ЯП</a:t>
            </a:r>
          </a:p>
        </p:txBody>
      </p:sp>
      <p:cxnSp>
        <p:nvCxnSpPr>
          <p:cNvPr id="61463" name="AutoShape 23"/>
          <p:cNvCxnSpPr>
            <a:cxnSpLocks noChangeShapeType="1"/>
          </p:cNvCxnSpPr>
          <p:nvPr/>
        </p:nvCxnSpPr>
        <p:spPr bwMode="auto">
          <a:xfrm rot="10800000" flipV="1">
            <a:off x="3236901" y="4294187"/>
            <a:ext cx="720725" cy="415925"/>
          </a:xfrm>
          <a:prstGeom prst="curvedConnector3">
            <a:avLst>
              <a:gd name="adj1" fmla="val 38764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61464" name="Text Box 24"/>
          <p:cNvSpPr txBox="1">
            <a:spLocks noChangeArrowheads="1"/>
          </p:cNvSpPr>
          <p:nvPr/>
        </p:nvSpPr>
        <p:spPr bwMode="auto">
          <a:xfrm>
            <a:off x="3670288" y="4583112"/>
            <a:ext cx="935038" cy="284162"/>
          </a:xfrm>
          <a:prstGeom prst="rect">
            <a:avLst/>
          </a:prstGeom>
          <a:solidFill>
            <a:srgbClr val="FEECF9"/>
          </a:solidFill>
          <a:ln w="9525" algn="ctr">
            <a:solidFill>
              <a:srgbClr val="66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200" b="1" dirty="0"/>
              <a:t>Отладка</a:t>
            </a:r>
          </a:p>
        </p:txBody>
      </p:sp>
      <p:cxnSp>
        <p:nvCxnSpPr>
          <p:cNvPr id="61465" name="AutoShape 25"/>
          <p:cNvCxnSpPr>
            <a:cxnSpLocks noChangeShapeType="1"/>
            <a:stCxn id="61458" idx="1"/>
            <a:endCxn id="61450" idx="3"/>
          </p:cNvCxnSpPr>
          <p:nvPr/>
        </p:nvCxnSpPr>
        <p:spPr bwMode="auto">
          <a:xfrm rot="10800000">
            <a:off x="5926948" y="4247564"/>
            <a:ext cx="526250" cy="616832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5253026" y="4583112"/>
            <a:ext cx="935037" cy="284162"/>
          </a:xfrm>
          <a:prstGeom prst="rect">
            <a:avLst/>
          </a:prstGeom>
          <a:solidFill>
            <a:srgbClr val="CCFF99"/>
          </a:solidFill>
          <a:ln w="9525" algn="ctr">
            <a:solidFill>
              <a:srgbClr val="66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200" b="1" dirty="0"/>
              <a:t>Отладка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477372" y="645789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3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76" name="Line 48"/>
          <p:cNvSpPr>
            <a:spLocks noChangeShapeType="1"/>
          </p:cNvSpPr>
          <p:nvPr/>
        </p:nvSpPr>
        <p:spPr bwMode="auto">
          <a:xfrm flipH="1">
            <a:off x="992188" y="37163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48178" name="Line 50"/>
          <p:cNvSpPr>
            <a:spLocks noChangeShapeType="1"/>
          </p:cNvSpPr>
          <p:nvPr/>
        </p:nvSpPr>
        <p:spPr bwMode="auto">
          <a:xfrm>
            <a:off x="7545388" y="350043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04813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solidFill>
                  <a:srgbClr val="C00000"/>
                </a:solidFill>
              </a:rPr>
              <a:t>Языки программирования. Классификация.</a:t>
            </a: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2073275" y="1617663"/>
            <a:ext cx="27908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ru-RU"/>
          </a:p>
        </p:txBody>
      </p:sp>
      <p:sp>
        <p:nvSpPr>
          <p:cNvPr id="48156" name="Rectangle 28"/>
          <p:cNvSpPr>
            <a:spLocks noChangeArrowheads="1"/>
          </p:cNvSpPr>
          <p:nvPr/>
        </p:nvSpPr>
        <p:spPr bwMode="auto">
          <a:xfrm>
            <a:off x="1" y="571480"/>
            <a:ext cx="9905999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/>
            <a:r>
              <a:rPr lang="ru-RU" b="1" i="1" dirty="0">
                <a:solidFill>
                  <a:srgbClr val="0033CC"/>
                </a:solidFill>
              </a:rPr>
              <a:t>Язык программирования</a:t>
            </a:r>
            <a:r>
              <a:rPr lang="ru-RU" dirty="0">
                <a:solidFill>
                  <a:srgbClr val="0033CC"/>
                </a:solidFill>
              </a:rPr>
              <a:t> – это формализованный язык, который представляет собой  совокупность </a:t>
            </a:r>
            <a:r>
              <a:rPr lang="ru-RU" b="1" i="1" dirty="0">
                <a:solidFill>
                  <a:srgbClr val="0033CC"/>
                </a:solidFill>
              </a:rPr>
              <a:t>алфавита</a:t>
            </a:r>
            <a:r>
              <a:rPr lang="ru-RU" dirty="0">
                <a:solidFill>
                  <a:srgbClr val="0033CC"/>
                </a:solidFill>
              </a:rPr>
              <a:t>, </a:t>
            </a:r>
            <a:r>
              <a:rPr lang="ru-RU" b="1" i="1" dirty="0">
                <a:solidFill>
                  <a:srgbClr val="0033CC"/>
                </a:solidFill>
              </a:rPr>
              <a:t>правил</a:t>
            </a:r>
            <a:r>
              <a:rPr lang="ru-RU" dirty="0">
                <a:solidFill>
                  <a:srgbClr val="0033CC"/>
                </a:solidFill>
              </a:rPr>
              <a:t> </a:t>
            </a:r>
            <a:r>
              <a:rPr lang="ru-RU" b="1" i="1" dirty="0">
                <a:solidFill>
                  <a:srgbClr val="0033CC"/>
                </a:solidFill>
              </a:rPr>
              <a:t>написания</a:t>
            </a:r>
            <a:r>
              <a:rPr lang="ru-RU" dirty="0">
                <a:solidFill>
                  <a:srgbClr val="0033CC"/>
                </a:solidFill>
              </a:rPr>
              <a:t> </a:t>
            </a:r>
            <a:r>
              <a:rPr lang="ru-RU" b="1" i="1" dirty="0">
                <a:solidFill>
                  <a:srgbClr val="0033CC"/>
                </a:solidFill>
              </a:rPr>
              <a:t>конструкций</a:t>
            </a:r>
            <a:r>
              <a:rPr lang="ru-RU" dirty="0">
                <a:solidFill>
                  <a:srgbClr val="0033CC"/>
                </a:solidFill>
              </a:rPr>
              <a:t> (</a:t>
            </a:r>
            <a:r>
              <a:rPr lang="ru-RU" i="1" dirty="0">
                <a:solidFill>
                  <a:srgbClr val="0033CC"/>
                </a:solidFill>
              </a:rPr>
              <a:t>синтаксис</a:t>
            </a:r>
            <a:r>
              <a:rPr lang="ru-RU" dirty="0">
                <a:solidFill>
                  <a:srgbClr val="0033CC"/>
                </a:solidFill>
              </a:rPr>
              <a:t>) и </a:t>
            </a:r>
            <a:r>
              <a:rPr lang="ru-RU" b="1" i="1" dirty="0">
                <a:solidFill>
                  <a:srgbClr val="0033CC"/>
                </a:solidFill>
              </a:rPr>
              <a:t>правил</a:t>
            </a:r>
            <a:r>
              <a:rPr lang="ru-RU" dirty="0">
                <a:solidFill>
                  <a:srgbClr val="0033CC"/>
                </a:solidFill>
              </a:rPr>
              <a:t> </a:t>
            </a:r>
            <a:r>
              <a:rPr lang="ru-RU" b="1" i="1" dirty="0">
                <a:solidFill>
                  <a:srgbClr val="0033CC"/>
                </a:solidFill>
              </a:rPr>
              <a:t>толкования</a:t>
            </a:r>
            <a:r>
              <a:rPr lang="ru-RU" dirty="0">
                <a:solidFill>
                  <a:srgbClr val="0033CC"/>
                </a:solidFill>
              </a:rPr>
              <a:t> </a:t>
            </a:r>
            <a:r>
              <a:rPr lang="ru-RU" b="1" i="1" dirty="0">
                <a:solidFill>
                  <a:srgbClr val="0033CC"/>
                </a:solidFill>
              </a:rPr>
              <a:t>конструкций</a:t>
            </a:r>
            <a:r>
              <a:rPr lang="ru-RU" dirty="0">
                <a:solidFill>
                  <a:srgbClr val="0033CC"/>
                </a:solidFill>
              </a:rPr>
              <a:t> (</a:t>
            </a:r>
            <a:r>
              <a:rPr lang="ru-RU" i="1" dirty="0">
                <a:solidFill>
                  <a:srgbClr val="0033CC"/>
                </a:solidFill>
              </a:rPr>
              <a:t>семантика</a:t>
            </a:r>
            <a:r>
              <a:rPr lang="ru-RU" dirty="0">
                <a:solidFill>
                  <a:srgbClr val="0033CC"/>
                </a:solidFill>
              </a:rPr>
              <a:t>).</a:t>
            </a:r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3081338" y="2852738"/>
            <a:ext cx="2879725" cy="346075"/>
          </a:xfrm>
          <a:prstGeom prst="rect">
            <a:avLst/>
          </a:prstGeom>
          <a:noFill/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>
                <a:solidFill>
                  <a:srgbClr val="996633"/>
                </a:solidFill>
              </a:rPr>
              <a:t>Языки программирования</a:t>
            </a:r>
          </a:p>
        </p:txBody>
      </p:sp>
      <p:sp>
        <p:nvSpPr>
          <p:cNvPr id="48164" name="Line 36"/>
          <p:cNvSpPr>
            <a:spLocks noChangeShapeType="1"/>
          </p:cNvSpPr>
          <p:nvPr/>
        </p:nvSpPr>
        <p:spPr bwMode="auto">
          <a:xfrm>
            <a:off x="1928813" y="2924175"/>
            <a:ext cx="0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48165" name="Line 37"/>
          <p:cNvSpPr>
            <a:spLocks noChangeShapeType="1"/>
          </p:cNvSpPr>
          <p:nvPr/>
        </p:nvSpPr>
        <p:spPr bwMode="auto">
          <a:xfrm>
            <a:off x="2720975" y="3644900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48166" name="Line 38"/>
          <p:cNvSpPr>
            <a:spLocks noChangeShapeType="1"/>
          </p:cNvSpPr>
          <p:nvPr/>
        </p:nvSpPr>
        <p:spPr bwMode="auto">
          <a:xfrm>
            <a:off x="7400925" y="2924175"/>
            <a:ext cx="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48167" name="Text Box 39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76288" y="3284538"/>
            <a:ext cx="2159000" cy="376237"/>
          </a:xfrm>
          <a:prstGeom prst="rect">
            <a:avLst/>
          </a:prstGeom>
          <a:solidFill>
            <a:srgbClr val="FEECF9"/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>
                <a:solidFill>
                  <a:srgbClr val="996633"/>
                </a:solidFill>
              </a:rPr>
              <a:t>Низкого уровня </a:t>
            </a:r>
          </a:p>
        </p:txBody>
      </p:sp>
      <p:sp>
        <p:nvSpPr>
          <p:cNvPr id="48168" name="Text Box 40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392863" y="3644900"/>
            <a:ext cx="2592387" cy="376238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>
                <a:solidFill>
                  <a:srgbClr val="000066"/>
                </a:solidFill>
              </a:rPr>
              <a:t>Машинно-независимые</a:t>
            </a:r>
            <a:r>
              <a:rPr lang="ru-RU">
                <a:solidFill>
                  <a:srgbClr val="000066"/>
                </a:solidFill>
              </a:rPr>
              <a:t> </a:t>
            </a:r>
          </a:p>
        </p:txBody>
      </p:sp>
      <p:sp>
        <p:nvSpPr>
          <p:cNvPr id="48169" name="Text Box 41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6608763" y="3141663"/>
            <a:ext cx="2087562" cy="376237"/>
          </a:xfrm>
          <a:prstGeom prst="rect">
            <a:avLst/>
          </a:prstGeom>
          <a:solidFill>
            <a:srgbClr val="CCFF99"/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dirty="0"/>
              <a:t>Высокого уровня</a:t>
            </a:r>
          </a:p>
        </p:txBody>
      </p:sp>
      <p:sp>
        <p:nvSpPr>
          <p:cNvPr id="48170" name="Text Box 42"/>
          <p:cNvSpPr txBox="1">
            <a:spLocks noChangeArrowheads="1"/>
          </p:cNvSpPr>
          <p:nvPr/>
        </p:nvSpPr>
        <p:spPr bwMode="auto">
          <a:xfrm>
            <a:off x="4738686" y="4500570"/>
            <a:ext cx="5040312" cy="1474787"/>
          </a:xfrm>
          <a:prstGeom prst="rect">
            <a:avLst/>
          </a:prstGeom>
          <a:solidFill>
            <a:srgbClr val="FEECF9"/>
          </a:solidFill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dirty="0"/>
              <a:t>Универсальные, проблемно-ориентированные, объектно-ориентированные, командные языки баз данных, языки создания сценариев в компьютерных сетях.</a:t>
            </a:r>
          </a:p>
        </p:txBody>
      </p:sp>
      <p:sp>
        <p:nvSpPr>
          <p:cNvPr id="48171" name="Line 43"/>
          <p:cNvSpPr>
            <a:spLocks noChangeShapeType="1"/>
          </p:cNvSpPr>
          <p:nvPr/>
        </p:nvSpPr>
        <p:spPr bwMode="auto">
          <a:xfrm>
            <a:off x="7616825" y="4076700"/>
            <a:ext cx="0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48175" name="Text Box 47"/>
          <p:cNvSpPr txBox="1">
            <a:spLocks noChangeArrowheads="1"/>
          </p:cNvSpPr>
          <p:nvPr/>
        </p:nvSpPr>
        <p:spPr bwMode="auto">
          <a:xfrm flipH="1">
            <a:off x="1423988" y="4724400"/>
            <a:ext cx="2230437" cy="346075"/>
          </a:xfrm>
          <a:prstGeom prst="rect">
            <a:avLst/>
          </a:prstGeom>
          <a:noFill/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i="1">
                <a:solidFill>
                  <a:srgbClr val="CC0066"/>
                </a:solidFill>
              </a:rPr>
              <a:t>Машинно-зависимые</a:t>
            </a:r>
            <a:endParaRPr lang="ru-RU" sz="1600">
              <a:solidFill>
                <a:srgbClr val="CC0066"/>
              </a:solidFill>
            </a:endParaRPr>
          </a:p>
        </p:txBody>
      </p:sp>
      <p:sp>
        <p:nvSpPr>
          <p:cNvPr id="48177" name="Text Box 49"/>
          <p:cNvSpPr txBox="1">
            <a:spLocks noChangeArrowheads="1"/>
          </p:cNvSpPr>
          <p:nvPr/>
        </p:nvSpPr>
        <p:spPr bwMode="auto">
          <a:xfrm>
            <a:off x="488950" y="4221163"/>
            <a:ext cx="1368425" cy="346075"/>
          </a:xfrm>
          <a:prstGeom prst="rect">
            <a:avLst/>
          </a:prstGeom>
          <a:noFill/>
          <a:ln w="9525" algn="ctr">
            <a:solidFill>
              <a:srgbClr val="66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 b="1" i="1">
                <a:solidFill>
                  <a:srgbClr val="FF0000"/>
                </a:solidFill>
              </a:rPr>
              <a:t>Машинные</a:t>
            </a:r>
            <a:endParaRPr lang="ru-RU" sz="1600">
              <a:solidFill>
                <a:srgbClr val="FF0000"/>
              </a:solidFill>
            </a:endParaRPr>
          </a:p>
        </p:txBody>
      </p:sp>
      <p:sp>
        <p:nvSpPr>
          <p:cNvPr id="48180" name="Line 52"/>
          <p:cNvSpPr>
            <a:spLocks noChangeShapeType="1"/>
          </p:cNvSpPr>
          <p:nvPr/>
        </p:nvSpPr>
        <p:spPr bwMode="auto">
          <a:xfrm flipH="1">
            <a:off x="1928813" y="2924175"/>
            <a:ext cx="1152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48181" name="Line 53"/>
          <p:cNvSpPr>
            <a:spLocks noChangeShapeType="1"/>
          </p:cNvSpPr>
          <p:nvPr/>
        </p:nvSpPr>
        <p:spPr bwMode="auto">
          <a:xfrm>
            <a:off x="5961063" y="2924175"/>
            <a:ext cx="14398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48182" name="Text Box 54"/>
          <p:cNvSpPr txBox="1">
            <a:spLocks noChangeArrowheads="1"/>
          </p:cNvSpPr>
          <p:nvPr/>
        </p:nvSpPr>
        <p:spPr bwMode="auto">
          <a:xfrm>
            <a:off x="2073275" y="5373688"/>
            <a:ext cx="1439863" cy="590550"/>
          </a:xfrm>
          <a:prstGeom prst="rect">
            <a:avLst/>
          </a:prstGeom>
          <a:solidFill>
            <a:srgbClr val="CCECFF"/>
          </a:solidFill>
          <a:ln w="9525" algn="ctr">
            <a:solidFill>
              <a:srgbClr val="66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ru-RU" sz="1600">
                <a:solidFill>
                  <a:srgbClr val="660066"/>
                </a:solidFill>
              </a:rPr>
              <a:t>Ассемблер, автокод</a:t>
            </a:r>
          </a:p>
        </p:txBody>
      </p:sp>
      <p:sp>
        <p:nvSpPr>
          <p:cNvPr id="48183" name="Line 55"/>
          <p:cNvSpPr>
            <a:spLocks noChangeShapeType="1"/>
          </p:cNvSpPr>
          <p:nvPr/>
        </p:nvSpPr>
        <p:spPr bwMode="auto">
          <a:xfrm>
            <a:off x="2649538" y="50847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48184" name="Line 56"/>
          <p:cNvSpPr>
            <a:spLocks noChangeShapeType="1"/>
          </p:cNvSpPr>
          <p:nvPr/>
        </p:nvSpPr>
        <p:spPr bwMode="auto">
          <a:xfrm>
            <a:off x="849313" y="4581525"/>
            <a:ext cx="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48185" name="Text Box 57"/>
          <p:cNvSpPr txBox="1">
            <a:spLocks noChangeArrowheads="1"/>
          </p:cNvSpPr>
          <p:nvPr/>
        </p:nvSpPr>
        <p:spPr bwMode="auto">
          <a:xfrm>
            <a:off x="560388" y="5229225"/>
            <a:ext cx="1368425" cy="590550"/>
          </a:xfrm>
          <a:prstGeom prst="rect">
            <a:avLst/>
          </a:prstGeom>
          <a:solidFill>
            <a:srgbClr val="FEECF9"/>
          </a:solidFill>
          <a:ln w="9525" algn="ctr">
            <a:solidFill>
              <a:srgbClr val="6600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ru-RU" sz="1600">
                <a:solidFill>
                  <a:srgbClr val="660066"/>
                </a:solidFill>
              </a:rPr>
              <a:t>Команды процессора</a:t>
            </a:r>
          </a:p>
        </p:txBody>
      </p:sp>
      <p:sp>
        <p:nvSpPr>
          <p:cNvPr id="48186" name="Text Box 58"/>
          <p:cNvSpPr txBox="1">
            <a:spLocks noChangeArrowheads="1"/>
          </p:cNvSpPr>
          <p:nvPr/>
        </p:nvSpPr>
        <p:spPr bwMode="auto">
          <a:xfrm>
            <a:off x="0" y="1785926"/>
            <a:ext cx="990600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dirty="0">
                <a:solidFill>
                  <a:srgbClr val="0033CC"/>
                </a:solidFill>
              </a:rPr>
              <a:t>В настоящее время насчитывается несколько сотен языков программирования, рассчитанных на разные сферы применения ЭВМ.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477372" y="645789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4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3571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dirty="0">
                <a:solidFill>
                  <a:srgbClr val="C00000"/>
                </a:solidFill>
              </a:rPr>
              <a:t>Языки программирования. Классификация.</a:t>
            </a:r>
          </a:p>
        </p:txBody>
      </p:sp>
      <p:sp>
        <p:nvSpPr>
          <p:cNvPr id="26659" name="Text Box 35"/>
          <p:cNvSpPr txBox="1">
            <a:spLocks noChangeArrowheads="1"/>
          </p:cNvSpPr>
          <p:nvPr/>
        </p:nvSpPr>
        <p:spPr bwMode="auto">
          <a:xfrm>
            <a:off x="0" y="642918"/>
            <a:ext cx="9906000" cy="62478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sz="2000" b="1" i="1" dirty="0">
                <a:solidFill>
                  <a:srgbClr val="C00000"/>
                </a:solidFill>
              </a:rPr>
              <a:t>Универсальные языки</a:t>
            </a:r>
            <a:r>
              <a:rPr lang="ru-RU" sz="2000" dirty="0">
                <a:solidFill>
                  <a:srgbClr val="C00000"/>
                </a:solidFill>
              </a:rPr>
              <a:t> </a:t>
            </a:r>
            <a:r>
              <a:rPr lang="ru-RU" sz="2000" dirty="0">
                <a:solidFill>
                  <a:srgbClr val="0033CC"/>
                </a:solidFill>
              </a:rPr>
              <a:t>высокого уровня обеспечивают создание различных программ (задач), например </a:t>
            </a:r>
            <a:r>
              <a:rPr lang="ru-RU" sz="2000" dirty="0"/>
              <a:t>Алгол</a:t>
            </a:r>
            <a:r>
              <a:rPr lang="ru-RU" sz="2000" dirty="0">
                <a:solidFill>
                  <a:srgbClr val="0033CC"/>
                </a:solidFill>
              </a:rPr>
              <a:t>, </a:t>
            </a:r>
            <a:r>
              <a:rPr lang="ru-RU" sz="2000" dirty="0"/>
              <a:t>Си</a:t>
            </a:r>
            <a:r>
              <a:rPr lang="ru-RU" sz="2000" dirty="0">
                <a:solidFill>
                  <a:srgbClr val="0033CC"/>
                </a:solidFill>
              </a:rPr>
              <a:t>, </a:t>
            </a:r>
            <a:r>
              <a:rPr lang="ru-RU" sz="2000" dirty="0"/>
              <a:t>ПЛ/1</a:t>
            </a:r>
            <a:r>
              <a:rPr lang="ru-RU" sz="2000" dirty="0">
                <a:solidFill>
                  <a:srgbClr val="0033CC"/>
                </a:solidFill>
              </a:rPr>
              <a:t>, </a:t>
            </a:r>
            <a:r>
              <a:rPr lang="ru-RU" sz="2000" dirty="0"/>
              <a:t>Паскаль</a:t>
            </a:r>
            <a:r>
              <a:rPr lang="ru-RU" sz="2000" dirty="0">
                <a:solidFill>
                  <a:srgbClr val="0033CC"/>
                </a:solidFill>
              </a:rPr>
              <a:t> и т.д</a:t>
            </a:r>
            <a:r>
              <a:rPr lang="ru-RU" sz="2000" dirty="0" smtClean="0">
                <a:solidFill>
                  <a:srgbClr val="0033CC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ru-RU" sz="2000" b="1" i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ru-RU" sz="2000" b="1" i="1" dirty="0" smtClean="0">
                <a:solidFill>
                  <a:srgbClr val="C00000"/>
                </a:solidFill>
              </a:rPr>
              <a:t>Проблемно-ориентированные </a:t>
            </a:r>
            <a:r>
              <a:rPr lang="ru-RU" sz="2000" b="1" i="1" dirty="0">
                <a:solidFill>
                  <a:srgbClr val="C00000"/>
                </a:solidFill>
              </a:rPr>
              <a:t>языки</a:t>
            </a:r>
            <a:r>
              <a:rPr lang="ru-RU" sz="2000" dirty="0">
                <a:solidFill>
                  <a:srgbClr val="0033CC"/>
                </a:solidFill>
              </a:rPr>
              <a:t> создавались под какие-то конкретные классы задач, например, </a:t>
            </a:r>
            <a:r>
              <a:rPr lang="ru-RU" sz="2000" dirty="0"/>
              <a:t>Фортран </a:t>
            </a:r>
            <a:r>
              <a:rPr lang="ru-RU" sz="2000" dirty="0">
                <a:solidFill>
                  <a:srgbClr val="0033CC"/>
                </a:solidFill>
              </a:rPr>
              <a:t>– научные расчеты, </a:t>
            </a:r>
            <a:r>
              <a:rPr lang="ru-RU" sz="2000" dirty="0"/>
              <a:t>Кобол</a:t>
            </a:r>
            <a:r>
              <a:rPr lang="ru-RU" sz="2000" dirty="0">
                <a:solidFill>
                  <a:srgbClr val="0033CC"/>
                </a:solidFill>
              </a:rPr>
              <a:t> - экономические расчеты, </a:t>
            </a:r>
            <a:r>
              <a:rPr lang="ru-RU" sz="2000" dirty="0"/>
              <a:t>Лисп</a:t>
            </a:r>
            <a:r>
              <a:rPr lang="ru-RU" sz="2000" dirty="0">
                <a:solidFill>
                  <a:srgbClr val="0033CC"/>
                </a:solidFill>
              </a:rPr>
              <a:t> и </a:t>
            </a:r>
            <a:r>
              <a:rPr lang="ru-RU" sz="2000" dirty="0"/>
              <a:t>Пролог</a:t>
            </a:r>
            <a:r>
              <a:rPr lang="ru-RU" sz="2000" dirty="0">
                <a:solidFill>
                  <a:srgbClr val="0033CC"/>
                </a:solidFill>
              </a:rPr>
              <a:t> – искусственный интеллект и т.д. </a:t>
            </a:r>
            <a:endParaRPr lang="ru-RU" sz="2000" dirty="0" smtClean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</a:pPr>
            <a:endParaRPr lang="ru-RU" sz="2000" b="1" i="1" dirty="0" smtClean="0">
              <a:solidFill>
                <a:srgbClr val="C00000"/>
              </a:solidFill>
            </a:endParaRPr>
          </a:p>
          <a:p>
            <a:pPr algn="ctr">
              <a:spcBef>
                <a:spcPts val="0"/>
              </a:spcBef>
            </a:pPr>
            <a:r>
              <a:rPr lang="ru-RU" sz="2000" b="1" i="1" dirty="0" smtClean="0">
                <a:solidFill>
                  <a:srgbClr val="C00000"/>
                </a:solidFill>
              </a:rPr>
              <a:t>Объектно-ориентированные </a:t>
            </a:r>
            <a:r>
              <a:rPr lang="ru-RU" sz="2000" b="1" i="1" dirty="0">
                <a:solidFill>
                  <a:srgbClr val="C00000"/>
                </a:solidFill>
              </a:rPr>
              <a:t>языки четвертого поколения </a:t>
            </a:r>
            <a:endParaRPr lang="ru-RU" sz="2000" b="1" i="1" dirty="0" smtClean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ru-RU" sz="2000" dirty="0" smtClean="0">
                <a:solidFill>
                  <a:srgbClr val="0033CC"/>
                </a:solidFill>
              </a:rPr>
              <a:t>(</a:t>
            </a:r>
            <a:r>
              <a:rPr lang="ru-RU" sz="2000" dirty="0">
                <a:solidFill>
                  <a:srgbClr val="0033CC"/>
                </a:solidFill>
              </a:rPr>
              <a:t>4GL — </a:t>
            </a:r>
            <a:r>
              <a:rPr lang="ru-RU" sz="2000" i="1" dirty="0" err="1">
                <a:solidFill>
                  <a:srgbClr val="0033CC"/>
                </a:solidFill>
              </a:rPr>
              <a:t>forth-generation</a:t>
            </a:r>
            <a:r>
              <a:rPr lang="ru-RU" sz="2000" i="1" dirty="0">
                <a:solidFill>
                  <a:srgbClr val="0033CC"/>
                </a:solidFill>
              </a:rPr>
              <a:t> </a:t>
            </a:r>
            <a:r>
              <a:rPr lang="ru-RU" sz="2000" i="1" dirty="0" err="1">
                <a:solidFill>
                  <a:srgbClr val="0033CC"/>
                </a:solidFill>
              </a:rPr>
              <a:t>language</a:t>
            </a:r>
            <a:r>
              <a:rPr lang="ru-RU" sz="2000" dirty="0">
                <a:solidFill>
                  <a:srgbClr val="0033CC"/>
                </a:solidFill>
              </a:rPr>
              <a:t>) и </a:t>
            </a:r>
            <a:r>
              <a:rPr lang="ru-RU" sz="2000" b="1" i="1" dirty="0">
                <a:solidFill>
                  <a:srgbClr val="C00000"/>
                </a:solidFill>
              </a:rPr>
              <a:t>программирование</a:t>
            </a:r>
            <a:r>
              <a:rPr lang="ru-RU" sz="2000" dirty="0">
                <a:solidFill>
                  <a:srgbClr val="0033CC"/>
                </a:solidFill>
              </a:rPr>
              <a:t> основаны </a:t>
            </a:r>
            <a:r>
              <a:rPr lang="ru-RU" sz="2000" dirty="0"/>
              <a:t>на создании модели системы, как совокупности </a:t>
            </a:r>
            <a:r>
              <a:rPr lang="ru-RU" sz="2000" i="1" dirty="0"/>
              <a:t>объектов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33CC"/>
                </a:solidFill>
              </a:rPr>
              <a:t>и использует следующие базовые понятия: </a:t>
            </a:r>
            <a:endParaRPr lang="ru-RU" sz="2000" dirty="0" smtClean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</a:pPr>
            <a:r>
              <a:rPr lang="ru-RU" sz="2000" i="1" dirty="0" smtClean="0">
                <a:solidFill>
                  <a:srgbClr val="0033CC"/>
                </a:solidFill>
              </a:rPr>
              <a:t>- класс</a:t>
            </a:r>
            <a:r>
              <a:rPr lang="ru-RU" sz="2000" dirty="0">
                <a:solidFill>
                  <a:srgbClr val="0033CC"/>
                </a:solidFill>
              </a:rPr>
              <a:t>, </a:t>
            </a:r>
            <a:endParaRPr lang="ru-RU" sz="2000" dirty="0" smtClean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</a:pPr>
            <a:r>
              <a:rPr lang="ru-RU" sz="2000" i="1" dirty="0" smtClean="0">
                <a:solidFill>
                  <a:srgbClr val="0033CC"/>
                </a:solidFill>
              </a:rPr>
              <a:t>- объект</a:t>
            </a:r>
            <a:r>
              <a:rPr lang="ru-RU" sz="2000" dirty="0" smtClean="0">
                <a:solidFill>
                  <a:srgbClr val="0033CC"/>
                </a:solidFill>
              </a:rPr>
              <a:t>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ru-RU" sz="2000" i="1" dirty="0" smtClean="0">
                <a:solidFill>
                  <a:srgbClr val="0033CC"/>
                </a:solidFill>
              </a:rPr>
              <a:t>событие</a:t>
            </a:r>
            <a:r>
              <a:rPr lang="ru-RU" sz="2000" dirty="0" smtClean="0">
                <a:solidFill>
                  <a:srgbClr val="0033CC"/>
                </a:solidFill>
              </a:rPr>
              <a:t>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ru-RU" sz="2000" dirty="0" smtClean="0">
                <a:solidFill>
                  <a:srgbClr val="0033CC"/>
                </a:solidFill>
              </a:rPr>
              <a:t> </a:t>
            </a:r>
            <a:r>
              <a:rPr lang="ru-RU" sz="2000" i="1" dirty="0">
                <a:solidFill>
                  <a:srgbClr val="0033CC"/>
                </a:solidFill>
              </a:rPr>
              <a:t>свойства</a:t>
            </a:r>
            <a:r>
              <a:rPr lang="ru-RU" sz="2000" dirty="0">
                <a:solidFill>
                  <a:srgbClr val="0033CC"/>
                </a:solidFill>
              </a:rPr>
              <a:t> </a:t>
            </a:r>
            <a:r>
              <a:rPr lang="ru-RU" sz="2000" i="1" dirty="0">
                <a:solidFill>
                  <a:srgbClr val="0033CC"/>
                </a:solidFill>
              </a:rPr>
              <a:t>объекта</a:t>
            </a:r>
            <a:r>
              <a:rPr lang="ru-RU" sz="2000" dirty="0">
                <a:solidFill>
                  <a:srgbClr val="0033CC"/>
                </a:solidFill>
              </a:rPr>
              <a:t>, </a:t>
            </a:r>
            <a:endParaRPr lang="ru-RU" sz="2000" dirty="0" smtClean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ru-RU" sz="2000" i="1" dirty="0" smtClean="0">
                <a:solidFill>
                  <a:srgbClr val="0033CC"/>
                </a:solidFill>
              </a:rPr>
              <a:t>метод</a:t>
            </a:r>
            <a:r>
              <a:rPr lang="ru-RU" sz="2000" dirty="0" smtClean="0">
                <a:solidFill>
                  <a:srgbClr val="0033CC"/>
                </a:solidFill>
              </a:rPr>
              <a:t> </a:t>
            </a:r>
            <a:r>
              <a:rPr lang="ru-RU" sz="2000" i="1" dirty="0">
                <a:solidFill>
                  <a:srgbClr val="0033CC"/>
                </a:solidFill>
              </a:rPr>
              <a:t>обработки</a:t>
            </a:r>
            <a:r>
              <a:rPr lang="ru-RU" sz="2000" i="1" dirty="0" smtClean="0">
                <a:solidFill>
                  <a:srgbClr val="0033CC"/>
                </a:solidFill>
              </a:rPr>
              <a:t>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ru-RU" sz="2000" i="1" dirty="0" smtClean="0">
                <a:solidFill>
                  <a:srgbClr val="0033CC"/>
                </a:solidFill>
              </a:rPr>
              <a:t> </a:t>
            </a:r>
            <a:r>
              <a:rPr lang="ru-RU" sz="2000" i="1" dirty="0">
                <a:solidFill>
                  <a:srgbClr val="0033CC"/>
                </a:solidFill>
              </a:rPr>
              <a:t>наследование (создание новых классов на основе существующих</a:t>
            </a:r>
            <a:r>
              <a:rPr lang="ru-RU" sz="2000" i="1" dirty="0" smtClean="0">
                <a:solidFill>
                  <a:srgbClr val="0033CC"/>
                </a:solidFill>
              </a:rPr>
              <a:t>),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ru-RU" sz="2000" i="1" dirty="0" smtClean="0">
                <a:solidFill>
                  <a:srgbClr val="0033CC"/>
                </a:solidFill>
              </a:rPr>
              <a:t> </a:t>
            </a:r>
            <a:r>
              <a:rPr lang="ru-RU" sz="2000" i="1" dirty="0">
                <a:solidFill>
                  <a:srgbClr val="0033CC"/>
                </a:solidFill>
              </a:rPr>
              <a:t>полиморфизм (обладание информацией о том, какие методы могут использовать рожденные объекты), </a:t>
            </a:r>
            <a:endParaRPr lang="ru-RU" sz="2000" i="1" dirty="0" smtClean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ru-RU" sz="2000" i="1" dirty="0" smtClean="0">
                <a:solidFill>
                  <a:srgbClr val="0033CC"/>
                </a:solidFill>
              </a:rPr>
              <a:t> модульность</a:t>
            </a:r>
            <a:r>
              <a:rPr lang="ru-RU" sz="2000" dirty="0">
                <a:solidFill>
                  <a:srgbClr val="0033CC"/>
                </a:solidFill>
              </a:rPr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77372" y="645789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5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81034"/>
          </a:xfrm>
        </p:spPr>
        <p:txBody>
          <a:bodyPr>
            <a:normAutofit/>
          </a:bodyPr>
          <a:lstStyle/>
          <a:p>
            <a:pPr algn="ctr"/>
            <a:r>
              <a:rPr lang="ru-RU" sz="1800" dirty="0">
                <a:solidFill>
                  <a:srgbClr val="C00000"/>
                </a:solidFill>
              </a:rPr>
              <a:t>Языки программирования. Классификация.</a:t>
            </a:r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0" y="857232"/>
            <a:ext cx="9906000" cy="59093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ru-RU" sz="2000" dirty="0" smtClean="0"/>
              <a:t>Первым языком программирования этой (ООП</a:t>
            </a:r>
            <a:r>
              <a:rPr lang="ru-RU" sz="2000" dirty="0" smtClean="0">
                <a:solidFill>
                  <a:srgbClr val="0033CC"/>
                </a:solidFill>
              </a:rPr>
              <a:t>) группы был - </a:t>
            </a:r>
            <a:r>
              <a:rPr lang="ru-RU" sz="2000" dirty="0" smtClean="0"/>
              <a:t>Симула-67</a:t>
            </a:r>
            <a:r>
              <a:rPr lang="ru-RU" sz="2000" dirty="0" smtClean="0">
                <a:solidFill>
                  <a:srgbClr val="0033CC"/>
                </a:solidFill>
              </a:rPr>
              <a:t>. </a:t>
            </a:r>
          </a:p>
          <a:p>
            <a:pPr>
              <a:spcBef>
                <a:spcPts val="0"/>
              </a:spcBef>
            </a:pPr>
            <a:endParaRPr lang="ru-RU" sz="2000" dirty="0" smtClean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</a:pPr>
            <a:r>
              <a:rPr lang="ru-RU" sz="2000" dirty="0" smtClean="0">
                <a:solidFill>
                  <a:srgbClr val="0033CC"/>
                </a:solidFill>
              </a:rPr>
              <a:t>В настоящее время к этим языкам относятся -  </a:t>
            </a:r>
            <a:r>
              <a:rPr lang="ru-RU" sz="2000" dirty="0" smtClean="0"/>
              <a:t>С++, </a:t>
            </a:r>
            <a:r>
              <a:rPr lang="en-US" sz="2000" dirty="0" smtClean="0"/>
              <a:t>Java</a:t>
            </a:r>
            <a:r>
              <a:rPr lang="ru-RU" sz="2000" dirty="0" smtClean="0">
                <a:solidFill>
                  <a:srgbClr val="0033CC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endParaRPr lang="ru-RU" sz="2000" dirty="0" smtClean="0">
              <a:solidFill>
                <a:srgbClr val="CC0066"/>
              </a:solidFill>
            </a:endParaRPr>
          </a:p>
          <a:p>
            <a:pPr>
              <a:spcBef>
                <a:spcPts val="0"/>
              </a:spcBef>
            </a:pPr>
            <a:r>
              <a:rPr lang="ru-RU" sz="2000" dirty="0" smtClean="0">
                <a:solidFill>
                  <a:srgbClr val="0033CC"/>
                </a:solidFill>
              </a:rPr>
              <a:t>С середины 90-х годов во многих объектно-ориентированных языках появляются </a:t>
            </a:r>
            <a:r>
              <a:rPr lang="ru-RU" sz="2000" b="1" dirty="0" smtClean="0"/>
              <a:t>системы визуального программирования</a:t>
            </a:r>
            <a:r>
              <a:rPr lang="ru-RU" sz="2000" dirty="0" smtClean="0"/>
              <a:t>. </a:t>
            </a:r>
          </a:p>
          <a:p>
            <a:pPr>
              <a:spcBef>
                <a:spcPts val="0"/>
              </a:spcBef>
            </a:pPr>
            <a:endParaRPr lang="ru-RU" sz="2000" dirty="0" smtClean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</a:pPr>
            <a:r>
              <a:rPr lang="ru-RU" sz="2000" dirty="0" smtClean="0">
                <a:solidFill>
                  <a:srgbClr val="0033CC"/>
                </a:solidFill>
              </a:rPr>
              <a:t>К ЯП такого типа относятся </a:t>
            </a:r>
            <a:r>
              <a:rPr lang="en-US" sz="2000" dirty="0" smtClean="0"/>
              <a:t>Visual Basic</a:t>
            </a:r>
            <a:r>
              <a:rPr lang="ru-RU" sz="2000" dirty="0" smtClean="0"/>
              <a:t>, </a:t>
            </a:r>
            <a:r>
              <a:rPr lang="en-US" sz="2000" dirty="0" smtClean="0"/>
              <a:t>Delphi</a:t>
            </a:r>
            <a:r>
              <a:rPr lang="ru-RU" sz="2000" dirty="0" smtClean="0"/>
              <a:t>, </a:t>
            </a:r>
            <a:r>
              <a:rPr lang="en-US" sz="2000" dirty="0" smtClean="0"/>
              <a:t>Visual </a:t>
            </a:r>
            <a:r>
              <a:rPr lang="ru-RU" sz="2000" dirty="0" smtClean="0"/>
              <a:t>С++ </a:t>
            </a:r>
            <a:r>
              <a:rPr lang="ru-RU" sz="2000" dirty="0" smtClean="0">
                <a:solidFill>
                  <a:srgbClr val="0033CC"/>
                </a:solidFill>
              </a:rPr>
              <a:t>и другие современные языки программирования.</a:t>
            </a:r>
          </a:p>
          <a:p>
            <a:pPr>
              <a:spcBef>
                <a:spcPts val="0"/>
              </a:spcBef>
            </a:pPr>
            <a:endParaRPr lang="ru-RU" dirty="0" smtClean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</a:pPr>
            <a:r>
              <a:rPr lang="ru-RU" sz="2000" b="1" i="1" dirty="0" smtClean="0"/>
              <a:t>Командные </a:t>
            </a:r>
            <a:r>
              <a:rPr lang="ru-RU" sz="2000" b="1" i="1" dirty="0"/>
              <a:t>языки баз данных</a:t>
            </a:r>
            <a:r>
              <a:rPr lang="ru-RU" sz="2000" b="1" dirty="0"/>
              <a:t> </a:t>
            </a:r>
            <a:r>
              <a:rPr lang="ru-RU" sz="2000" dirty="0">
                <a:solidFill>
                  <a:srgbClr val="0033CC"/>
                </a:solidFill>
              </a:rPr>
              <a:t>предназначены для</a:t>
            </a:r>
            <a:r>
              <a:rPr lang="ru-RU" sz="2000" b="1" dirty="0">
                <a:solidFill>
                  <a:srgbClr val="0033CC"/>
                </a:solidFill>
              </a:rPr>
              <a:t> </a:t>
            </a:r>
            <a:r>
              <a:rPr lang="ru-RU" sz="2000" dirty="0">
                <a:solidFill>
                  <a:srgbClr val="0033CC"/>
                </a:solidFill>
              </a:rPr>
              <a:t>расширения возможностей среды управления базами данных, для создания собственных функций интерфейса - взаимодействия с пользователем. </a:t>
            </a:r>
            <a:endParaRPr lang="ru-RU" sz="2000" b="1" i="1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</a:pPr>
            <a:endParaRPr lang="ru-RU" sz="2000" b="1" i="1" dirty="0">
              <a:solidFill>
                <a:srgbClr val="0033CC"/>
              </a:solidFill>
            </a:endParaRPr>
          </a:p>
          <a:p>
            <a:pPr>
              <a:spcBef>
                <a:spcPts val="0"/>
              </a:spcBef>
            </a:pPr>
            <a:r>
              <a:rPr lang="ru-RU" sz="2000" b="1" i="1" dirty="0"/>
              <a:t>Языки создания сценариев в компьютерных сетях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33CC"/>
                </a:solidFill>
              </a:rPr>
              <a:t>называются </a:t>
            </a:r>
            <a:r>
              <a:rPr lang="ru-RU" sz="2000" dirty="0" err="1"/>
              <a:t>скрипт-языками</a:t>
            </a:r>
            <a:r>
              <a:rPr lang="ru-RU" sz="2000" dirty="0">
                <a:solidFill>
                  <a:srgbClr val="0033CC"/>
                </a:solidFill>
              </a:rPr>
              <a:t>. Они появились в связи с широким распространением глобальной сети Интернет и, соответственно, оформлением </a:t>
            </a:r>
            <a:r>
              <a:rPr lang="en-US" sz="2000" dirty="0">
                <a:solidFill>
                  <a:srgbClr val="0033CC"/>
                </a:solidFill>
              </a:rPr>
              <a:t>Web</a:t>
            </a:r>
            <a:r>
              <a:rPr lang="ru-RU" sz="2000" dirty="0">
                <a:solidFill>
                  <a:srgbClr val="0033CC"/>
                </a:solidFill>
              </a:rPr>
              <a:t>-страниц</a:t>
            </a:r>
            <a:r>
              <a:rPr lang="ru-RU" sz="2000" dirty="0" smtClean="0">
                <a:solidFill>
                  <a:srgbClr val="0033CC"/>
                </a:solidFill>
              </a:rPr>
              <a:t>.</a:t>
            </a:r>
          </a:p>
          <a:p>
            <a:pPr>
              <a:spcBef>
                <a:spcPts val="0"/>
              </a:spcBef>
            </a:pPr>
            <a:r>
              <a:rPr lang="ru-RU" sz="2000" dirty="0" smtClean="0">
                <a:solidFill>
                  <a:srgbClr val="0033CC"/>
                </a:solidFill>
              </a:rPr>
              <a:t>К </a:t>
            </a:r>
            <a:r>
              <a:rPr lang="ru-RU" sz="2000" dirty="0">
                <a:solidFill>
                  <a:srgbClr val="0033CC"/>
                </a:solidFill>
              </a:rPr>
              <a:t>ним относятся </a:t>
            </a:r>
            <a:r>
              <a:rPr lang="en-US" sz="2000" dirty="0"/>
              <a:t>Java Script</a:t>
            </a:r>
            <a:r>
              <a:rPr lang="ru-RU" sz="2000" dirty="0"/>
              <a:t>, динамический HTML, </a:t>
            </a:r>
            <a:r>
              <a:rPr lang="en-US" sz="2000" dirty="0"/>
              <a:t>Perl</a:t>
            </a:r>
            <a:r>
              <a:rPr lang="ru-RU" sz="2000" dirty="0"/>
              <a:t>, </a:t>
            </a:r>
            <a:r>
              <a:rPr lang="en-US" sz="2000" dirty="0"/>
              <a:t>VRML</a:t>
            </a:r>
            <a:r>
              <a:rPr lang="ru-RU" sz="2000" dirty="0"/>
              <a:t> </a:t>
            </a:r>
            <a:r>
              <a:rPr lang="ru-RU" sz="2000" dirty="0">
                <a:solidFill>
                  <a:srgbClr val="0033CC"/>
                </a:solidFill>
              </a:rPr>
              <a:t>(для организации трехмерной графики).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77372" y="645789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6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3571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1800" dirty="0" smtClean="0">
                <a:solidFill>
                  <a:srgbClr val="C00000"/>
                </a:solidFill>
              </a:rPr>
              <a:t>Языки программирования. Классификация.</a:t>
            </a:r>
            <a:endParaRPr lang="ru-RU" sz="1800" dirty="0">
              <a:solidFill>
                <a:srgbClr val="C00000"/>
              </a:solidFill>
            </a:endParaRPr>
          </a:p>
        </p:txBody>
      </p:sp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0" y="714356"/>
            <a:ext cx="9906000" cy="56323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dirty="0">
                <a:solidFill>
                  <a:srgbClr val="0033CC"/>
                </a:solidFill>
              </a:rPr>
              <a:t>Несмотря на существование множества языков программирования, все они, как правило, содержат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b="1" i="1" dirty="0">
                <a:solidFill>
                  <a:srgbClr val="0033CC"/>
                </a:solidFill>
              </a:rPr>
              <a:t>средства описания данных</a:t>
            </a:r>
            <a:r>
              <a:rPr lang="ru-RU" sz="2000" dirty="0">
                <a:solidFill>
                  <a:srgbClr val="0033CC"/>
                </a:solidFill>
              </a:rPr>
              <a:t>,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b="1" i="1" dirty="0">
                <a:solidFill>
                  <a:srgbClr val="0033CC"/>
                </a:solidFill>
              </a:rPr>
              <a:t>арифметические операторы</a:t>
            </a:r>
            <a:r>
              <a:rPr lang="ru-RU" sz="2000" dirty="0">
                <a:solidFill>
                  <a:srgbClr val="0033CC"/>
                </a:solidFill>
              </a:rPr>
              <a:t> (подобные с = </a:t>
            </a:r>
            <a:r>
              <a:rPr lang="ru-RU" sz="2000" dirty="0" err="1">
                <a:solidFill>
                  <a:srgbClr val="0033CC"/>
                </a:solidFill>
              </a:rPr>
              <a:t>а+в</a:t>
            </a:r>
            <a:r>
              <a:rPr lang="ru-RU" sz="2000" dirty="0">
                <a:solidFill>
                  <a:srgbClr val="0033CC"/>
                </a:solidFill>
              </a:rPr>
              <a:t>),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b="1" i="1" dirty="0">
                <a:solidFill>
                  <a:srgbClr val="0033CC"/>
                </a:solidFill>
              </a:rPr>
              <a:t>средства управления</a:t>
            </a:r>
            <a:r>
              <a:rPr lang="ru-RU" sz="2000" dirty="0">
                <a:solidFill>
                  <a:srgbClr val="0033CC"/>
                </a:solidFill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b="1" i="1" dirty="0">
                <a:solidFill>
                  <a:srgbClr val="0033CC"/>
                </a:solidFill>
              </a:rPr>
              <a:t>средства организации циклов,</a:t>
            </a:r>
            <a:r>
              <a:rPr lang="ru-RU" sz="2000" dirty="0">
                <a:solidFill>
                  <a:srgbClr val="0033CC"/>
                </a:solidFill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ru-RU" sz="2000" b="1" i="1" dirty="0">
                <a:solidFill>
                  <a:srgbClr val="0033CC"/>
                </a:solidFill>
              </a:rPr>
              <a:t>средства ввода и вывода информации</a:t>
            </a:r>
            <a:r>
              <a:rPr lang="ru-RU" sz="2000" dirty="0">
                <a:solidFill>
                  <a:srgbClr val="0033CC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ru-RU" sz="2000" dirty="0" smtClean="0">
              <a:solidFill>
                <a:srgbClr val="0033CC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ru-RU" sz="2000" dirty="0" smtClean="0">
                <a:solidFill>
                  <a:srgbClr val="0033CC"/>
                </a:solidFill>
              </a:rPr>
              <a:t>Многие </a:t>
            </a:r>
            <a:r>
              <a:rPr lang="ru-RU" sz="2000" dirty="0">
                <a:solidFill>
                  <a:srgbClr val="0033CC"/>
                </a:solidFill>
              </a:rPr>
              <a:t>языки пользуются похожими принципами организации программ, но разным синтаксисом. Примерное соответствие структур алгоритмов и операторов языков программирования представлены в </a:t>
            </a:r>
            <a:r>
              <a:rPr lang="ru-RU" sz="2000" dirty="0" smtClean="0">
                <a:solidFill>
                  <a:srgbClr val="0033CC"/>
                </a:solidFill>
              </a:rPr>
              <a:t>таблице на следующем слайде</a:t>
            </a:r>
            <a:r>
              <a:rPr lang="ru-RU" sz="2000" i="1" dirty="0" smtClean="0">
                <a:solidFill>
                  <a:srgbClr val="0033CC"/>
                </a:solidFill>
              </a:rPr>
              <a:t>.</a:t>
            </a:r>
            <a:endParaRPr lang="ru-RU" sz="2000" i="1" dirty="0">
              <a:solidFill>
                <a:srgbClr val="0033CC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477372" y="645789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7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28604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>
                <a:solidFill>
                  <a:srgbClr val="C00000"/>
                </a:solidFill>
              </a:rPr>
              <a:t>Языки программирования. Классификация.</a:t>
            </a:r>
            <a:endParaRPr lang="ru-RU" sz="1800" dirty="0">
              <a:solidFill>
                <a:srgbClr val="C00000"/>
              </a:solidFill>
            </a:endParaRPr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776288" y="4724400"/>
            <a:ext cx="84248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endParaRPr lang="ru-RU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/>
        </p:nvGraphicFramePr>
        <p:xfrm>
          <a:off x="95216" y="1357298"/>
          <a:ext cx="9715568" cy="4837865"/>
        </p:xfrm>
        <a:graphic>
          <a:graphicData uri="http://schemas.openxmlformats.org/drawingml/2006/table">
            <a:tbl>
              <a:tblPr/>
              <a:tblGrid>
                <a:gridCol w="1000132"/>
                <a:gridCol w="3459305"/>
                <a:gridCol w="5256131"/>
              </a:tblGrid>
              <a:tr h="847100">
                <a:tc gridSpan="2"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ru-RU" sz="2000" b="1" i="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Структуры алгоритмов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r>
                        <a:rPr lang="ru-RU" sz="2000" b="1" i="0" dirty="0">
                          <a:solidFill>
                            <a:srgbClr val="C00000"/>
                          </a:solidFill>
                          <a:latin typeface="Times New Roman"/>
                          <a:ea typeface="Times New Roman"/>
                        </a:rPr>
                        <a:t>Операторы языков программирования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974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Простые структуры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Операторы ввода, вывода, присваивания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935">
                <a:tc rowSpan="5">
                  <a:txBody>
                    <a:bodyPr/>
                    <a:lstStyle/>
                    <a:p>
                      <a:pPr marL="71755" marR="71755"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Составные структуры</a:t>
                      </a:r>
                    </a:p>
                  </a:txBody>
                  <a:tcPr marL="68580" marR="68580" marT="0" marB="0" vert="vert27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Следования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</a:rPr>
                        <a:t>Begin</a:t>
                      </a:r>
                      <a:r>
                        <a:rPr lang="ru-RU" sz="2000" b="1" dirty="0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endParaRPr lang="ru-RU" sz="2000" b="1" dirty="0" smtClean="0">
                        <a:solidFill>
                          <a:srgbClr val="0033CC"/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Оператор1</a:t>
                      </a:r>
                      <a:r>
                        <a:rPr lang="ru-RU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, Оператор2, </a:t>
                      </a:r>
                      <a:r>
                        <a:rPr lang="ru-RU" sz="2000" b="1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…..Оператор</a:t>
                      </a:r>
                      <a:r>
                        <a:rPr lang="en-US" sz="2000" b="1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N</a:t>
                      </a:r>
                      <a:endParaRPr lang="ru-RU" sz="2000" b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2000" b="1" baseline="0" dirty="0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2000" b="1" dirty="0" smtClean="0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</a:rPr>
                        <a:t>End</a:t>
                      </a:r>
                      <a:endParaRPr lang="ru-RU" sz="2000" b="1" dirty="0">
                        <a:solidFill>
                          <a:srgbClr val="0033CC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013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Ветвления (неполная)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</a:rPr>
                        <a:t>IF</a:t>
                      </a:r>
                      <a:r>
                        <a:rPr lang="en-US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 условие </a:t>
                      </a:r>
                      <a:r>
                        <a:rPr lang="en-US" sz="2000" b="1" dirty="0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</a:rPr>
                        <a:t>THEN</a:t>
                      </a:r>
                      <a:r>
                        <a:rPr lang="en-US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Оператор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9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Ветвления (полная)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</a:rPr>
                        <a:t>IF</a:t>
                      </a:r>
                      <a:r>
                        <a:rPr lang="ru-RU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 условие </a:t>
                      </a:r>
                      <a:r>
                        <a:rPr lang="en-US" sz="2000" b="1" dirty="0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</a:rPr>
                        <a:t>THEN</a:t>
                      </a:r>
                      <a:r>
                        <a:rPr lang="ru-RU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 Оператор1 </a:t>
                      </a:r>
                      <a:r>
                        <a:rPr lang="en-US" sz="2000" b="1" dirty="0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</a:rPr>
                        <a:t>ELSE</a:t>
                      </a:r>
                      <a:r>
                        <a:rPr lang="ru-RU" sz="2000" b="1" dirty="0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Оператор2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86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Цикл с предусловием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en-US" sz="2000" b="1" dirty="0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</a:rPr>
                        <a:t>WHILE</a:t>
                      </a:r>
                      <a:r>
                        <a:rPr lang="en-US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 условие </a:t>
                      </a:r>
                      <a:r>
                        <a:rPr lang="en-US" sz="2000" b="1" dirty="0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</a:rPr>
                        <a:t>DO</a:t>
                      </a:r>
                      <a:r>
                        <a:rPr lang="ru-RU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 Оператор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7393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Цикл с постусловием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</a:rPr>
                        <a:t>REPEAT</a:t>
                      </a:r>
                      <a:r>
                        <a:rPr lang="en-US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ru-RU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Оператор </a:t>
                      </a:r>
                      <a:r>
                        <a:rPr lang="en-US" sz="2000" b="1" dirty="0">
                          <a:solidFill>
                            <a:srgbClr val="0033CC"/>
                          </a:solidFill>
                          <a:latin typeface="Times New Roman"/>
                          <a:ea typeface="Times New Roman"/>
                        </a:rPr>
                        <a:t>UNTIL</a:t>
                      </a:r>
                      <a:r>
                        <a:rPr lang="en-US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Times New Roman"/>
                          <a:ea typeface="Times New Roman"/>
                        </a:rPr>
                        <a:t> условие</a:t>
                      </a:r>
                      <a:endParaRPr lang="ru-RU" sz="2000" b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477372" y="645789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8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906000" cy="428604"/>
          </a:xfrm>
        </p:spPr>
        <p:txBody>
          <a:bodyPr>
            <a:normAutofit/>
          </a:bodyPr>
          <a:lstStyle/>
          <a:p>
            <a:pPr algn="ctr"/>
            <a:r>
              <a:rPr lang="ru-RU" sz="1800" dirty="0" smtClean="0">
                <a:solidFill>
                  <a:srgbClr val="C00000"/>
                </a:solidFill>
              </a:rPr>
              <a:t>Среда программирования</a:t>
            </a:r>
            <a:endParaRPr lang="ru-RU" sz="1800" dirty="0">
              <a:solidFill>
                <a:srgbClr val="C00000"/>
              </a:solidFill>
            </a:endParaRP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0" y="571480"/>
            <a:ext cx="9906000" cy="47089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rgbClr val="0033CC"/>
                </a:solidFill>
              </a:rPr>
              <a:t>Кроме понятия языка программирования, существует понятие </a:t>
            </a:r>
            <a:r>
              <a:rPr lang="ru-RU" sz="2000" b="1" dirty="0">
                <a:solidFill>
                  <a:srgbClr val="C00000"/>
                </a:solidFill>
              </a:rPr>
              <a:t>среды программирования.</a:t>
            </a:r>
            <a:r>
              <a:rPr lang="ru-RU" sz="2000" dirty="0">
                <a:solidFill>
                  <a:srgbClr val="0033CC"/>
                </a:solidFill>
              </a:rPr>
              <a:t> Язык программирования вне среды не может применяться</a:t>
            </a:r>
            <a:r>
              <a:rPr lang="ru-RU" sz="2000" dirty="0" smtClean="0">
                <a:solidFill>
                  <a:srgbClr val="0033CC"/>
                </a:solidFill>
              </a:rPr>
              <a:t>.</a:t>
            </a:r>
          </a:p>
          <a:p>
            <a:pPr algn="ctr"/>
            <a:endParaRPr lang="ru-RU" sz="2000" dirty="0" smtClean="0">
              <a:solidFill>
                <a:srgbClr val="0033CC"/>
              </a:solidFill>
            </a:endParaRPr>
          </a:p>
          <a:p>
            <a:pPr algn="ctr"/>
            <a:r>
              <a:rPr lang="ru-RU" sz="2000" dirty="0" smtClean="0">
                <a:solidFill>
                  <a:srgbClr val="0033CC"/>
                </a:solidFill>
              </a:rPr>
              <a:t> </a:t>
            </a:r>
            <a:r>
              <a:rPr lang="ru-RU" sz="2000" b="1" dirty="0">
                <a:solidFill>
                  <a:srgbClr val="C00000"/>
                </a:solidFill>
              </a:rPr>
              <a:t>Среда программирования </a:t>
            </a:r>
            <a:r>
              <a:rPr lang="ru-RU" sz="2000" dirty="0">
                <a:solidFill>
                  <a:srgbClr val="0033CC"/>
                </a:solidFill>
              </a:rPr>
              <a:t>– это комплекс программных средств для создания и отладки программ. </a:t>
            </a:r>
            <a:endParaRPr lang="ru-RU" sz="2000" dirty="0" smtClean="0">
              <a:solidFill>
                <a:srgbClr val="0033CC"/>
              </a:solidFill>
            </a:endParaRPr>
          </a:p>
          <a:p>
            <a:pPr algn="ctr"/>
            <a:endParaRPr lang="ru-RU" sz="2000" dirty="0" smtClean="0">
              <a:solidFill>
                <a:srgbClr val="0033CC"/>
              </a:solidFill>
            </a:endParaRPr>
          </a:p>
          <a:p>
            <a:pPr algn="ctr"/>
            <a:r>
              <a:rPr lang="ru-RU" sz="2000" dirty="0" smtClean="0">
                <a:solidFill>
                  <a:srgbClr val="0033CC"/>
                </a:solidFill>
              </a:rPr>
              <a:t>Например</a:t>
            </a:r>
            <a:r>
              <a:rPr lang="ru-RU" sz="2000" dirty="0">
                <a:solidFill>
                  <a:srgbClr val="0033CC"/>
                </a:solidFill>
              </a:rPr>
              <a:t>, язык программирования Паскаль был создан Николаусом Виртом (Швейцария). </a:t>
            </a:r>
            <a:endParaRPr lang="ru-RU" sz="2000" dirty="0" smtClean="0">
              <a:solidFill>
                <a:srgbClr val="0033CC"/>
              </a:solidFill>
            </a:endParaRPr>
          </a:p>
          <a:p>
            <a:pPr algn="ctr"/>
            <a:r>
              <a:rPr lang="ru-RU" sz="2000" dirty="0" smtClean="0">
                <a:solidFill>
                  <a:srgbClr val="0033CC"/>
                </a:solidFill>
              </a:rPr>
              <a:t>Для </a:t>
            </a:r>
            <a:r>
              <a:rPr lang="ru-RU" sz="2000" dirty="0">
                <a:solidFill>
                  <a:srgbClr val="0033CC"/>
                </a:solidFill>
              </a:rPr>
              <a:t>этого языка была разработана </a:t>
            </a:r>
            <a:r>
              <a:rPr lang="ru-RU" sz="2000" b="1" dirty="0">
                <a:solidFill>
                  <a:srgbClr val="C00000"/>
                </a:solidFill>
              </a:rPr>
              <a:t>среда программирования </a:t>
            </a:r>
            <a:r>
              <a:rPr lang="ru-RU" sz="2000" dirty="0">
                <a:solidFill>
                  <a:srgbClr val="0033CC"/>
                </a:solidFill>
              </a:rPr>
              <a:t>фирмой </a:t>
            </a:r>
            <a:r>
              <a:rPr lang="en-US" sz="2000" dirty="0">
                <a:solidFill>
                  <a:srgbClr val="0033CC"/>
                </a:solidFill>
              </a:rPr>
              <a:t>Borland</a:t>
            </a:r>
            <a:r>
              <a:rPr lang="ru-RU" sz="2000" dirty="0">
                <a:solidFill>
                  <a:srgbClr val="0033CC"/>
                </a:solidFill>
              </a:rPr>
              <a:t> и названа </a:t>
            </a:r>
            <a:r>
              <a:rPr lang="ru-RU" sz="2000" b="1" dirty="0">
                <a:solidFill>
                  <a:srgbClr val="C00000"/>
                </a:solidFill>
              </a:rPr>
              <a:t>Турбо Паскаль</a:t>
            </a:r>
            <a:r>
              <a:rPr lang="ru-RU" sz="2000" dirty="0">
                <a:solidFill>
                  <a:srgbClr val="0033CC"/>
                </a:solidFill>
              </a:rPr>
              <a:t>. </a:t>
            </a:r>
            <a:endParaRPr lang="ru-RU" sz="2000" dirty="0" smtClean="0">
              <a:solidFill>
                <a:srgbClr val="0033CC"/>
              </a:solidFill>
            </a:endParaRPr>
          </a:p>
          <a:p>
            <a:pPr algn="ctr"/>
            <a:r>
              <a:rPr lang="ru-RU" sz="2000" dirty="0" smtClean="0">
                <a:solidFill>
                  <a:srgbClr val="0033CC"/>
                </a:solidFill>
              </a:rPr>
              <a:t>В </a:t>
            </a:r>
            <a:r>
              <a:rPr lang="ru-RU" sz="2000" dirty="0">
                <a:solidFill>
                  <a:srgbClr val="0033CC"/>
                </a:solidFill>
              </a:rPr>
              <a:t>настоящее время используется среда визуального программирования на базе </a:t>
            </a:r>
            <a:r>
              <a:rPr lang="ru-RU" sz="2000" b="1" dirty="0">
                <a:solidFill>
                  <a:srgbClr val="C00000"/>
                </a:solidFill>
              </a:rPr>
              <a:t>Паскаля – </a:t>
            </a:r>
            <a:r>
              <a:rPr lang="en-US" sz="2000" b="1" dirty="0" smtClean="0">
                <a:solidFill>
                  <a:srgbClr val="C00000"/>
                </a:solidFill>
              </a:rPr>
              <a:t>Delphi</a:t>
            </a:r>
            <a:r>
              <a:rPr lang="ru-RU" sz="2000" b="1" dirty="0" smtClean="0">
                <a:solidFill>
                  <a:srgbClr val="C00000"/>
                </a:solidFill>
              </a:rPr>
              <a:t>,</a:t>
            </a:r>
            <a:r>
              <a:rPr lang="en-US" sz="2000" b="1" dirty="0" smtClean="0">
                <a:solidFill>
                  <a:srgbClr val="C00000"/>
                </a:solidFill>
              </a:rPr>
              <a:t> Lazarus</a:t>
            </a:r>
            <a:r>
              <a:rPr lang="ru-RU" sz="2000" b="1" dirty="0" smtClean="0">
                <a:solidFill>
                  <a:srgbClr val="C00000"/>
                </a:solidFill>
              </a:rPr>
              <a:t>.</a:t>
            </a:r>
            <a:endParaRPr lang="ru-RU" sz="2000" b="1" dirty="0" smtClean="0">
              <a:solidFill>
                <a:srgbClr val="C00000"/>
              </a:solidFill>
            </a:endParaRPr>
          </a:p>
          <a:p>
            <a:pPr algn="ctr"/>
            <a:endParaRPr lang="ru-RU" sz="2000" dirty="0" smtClean="0">
              <a:solidFill>
                <a:srgbClr val="0033CC"/>
              </a:solidFill>
            </a:endParaRPr>
          </a:p>
          <a:p>
            <a:pPr algn="ctr"/>
            <a:r>
              <a:rPr lang="ru-RU" sz="2000" b="1" dirty="0" smtClean="0">
                <a:solidFill>
                  <a:srgbClr val="C00000"/>
                </a:solidFill>
              </a:rPr>
              <a:t>При </a:t>
            </a:r>
            <a:r>
              <a:rPr lang="ru-RU" sz="2000" b="1" dirty="0">
                <a:solidFill>
                  <a:srgbClr val="C00000"/>
                </a:solidFill>
              </a:rPr>
              <a:t>исполнении алгоритма на ЭВМ программа </a:t>
            </a:r>
            <a:r>
              <a:rPr lang="ru-RU" sz="2000" b="1" dirty="0"/>
              <a:t>транслируется</a:t>
            </a:r>
            <a:r>
              <a:rPr lang="ru-RU" sz="2000" b="1" dirty="0">
                <a:solidFill>
                  <a:srgbClr val="C00000"/>
                </a:solidFill>
              </a:rPr>
              <a:t> с языка высокого уровня </a:t>
            </a:r>
            <a:r>
              <a:rPr lang="ru-RU" sz="2000" b="1" dirty="0"/>
              <a:t>на машинный язык</a:t>
            </a:r>
            <a:r>
              <a:rPr lang="ru-RU" sz="2000" b="1" dirty="0">
                <a:solidFill>
                  <a:srgbClr val="C00000"/>
                </a:solidFill>
              </a:rPr>
              <a:t>, а затем уже </a:t>
            </a:r>
            <a:r>
              <a:rPr lang="ru-RU" sz="2000" b="1" dirty="0"/>
              <a:t>исполняется.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0" y="5857892"/>
            <a:ext cx="990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rgbClr val="0033CC"/>
                </a:solidFill>
              </a:rPr>
              <a:t>Существует два типа </a:t>
            </a:r>
            <a:r>
              <a:rPr lang="ru-RU" sz="2000" b="1" i="1" dirty="0">
                <a:solidFill>
                  <a:srgbClr val="C00000"/>
                </a:solidFill>
              </a:rPr>
              <a:t>программ-трансляторов</a:t>
            </a:r>
            <a:r>
              <a:rPr lang="ru-RU" sz="2000" dirty="0">
                <a:solidFill>
                  <a:srgbClr val="0033CC"/>
                </a:solidFill>
              </a:rPr>
              <a:t>, работающих с исходными текстами.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477372" y="6457890"/>
            <a:ext cx="428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9</a:t>
            </a:r>
            <a:endParaRPr lang="ru-RU" sz="2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2383</TotalTime>
  <Words>1747</Words>
  <Application>Microsoft Office PowerPoint</Application>
  <PresentationFormat>Лист A4 (210x297 мм)</PresentationFormat>
  <Paragraphs>226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Аспект</vt:lpstr>
      <vt:lpstr>Дисциплина «Информатика»  Лекция 13  Тема:   ЯЗЫКИ И ТЕХНОЛОГИИ ПРОГРАММИРОВАНИЯ</vt:lpstr>
      <vt:lpstr>Цель лекции</vt:lpstr>
      <vt:lpstr>Введение</vt:lpstr>
      <vt:lpstr>Языки программирования. Классификация.</vt:lpstr>
      <vt:lpstr>Языки программирования. Классификация.</vt:lpstr>
      <vt:lpstr>Языки программирования. Классификация.</vt:lpstr>
      <vt:lpstr>Языки программирования. Классификация.</vt:lpstr>
      <vt:lpstr>Языки программирования. Классификация.</vt:lpstr>
      <vt:lpstr>Среда программирования</vt:lpstr>
      <vt:lpstr>Среда программирования</vt:lpstr>
      <vt:lpstr>Среда программирования</vt:lpstr>
      <vt:lpstr>Слайд 12</vt:lpstr>
      <vt:lpstr>Слайд 13</vt:lpstr>
      <vt:lpstr>Слайд 14</vt:lpstr>
      <vt:lpstr>Слайд 15</vt:lpstr>
      <vt:lpstr>Слайд 16</vt:lpstr>
      <vt:lpstr>Слайд 17</vt:lpstr>
      <vt:lpstr>Технологии программирования</vt:lpstr>
      <vt:lpstr>Технологии программирования</vt:lpstr>
      <vt:lpstr>Технологии программирования</vt:lpstr>
      <vt:lpstr>Слайд 21</vt:lpstr>
      <vt:lpstr>Методы разработки программ</vt:lpstr>
      <vt:lpstr>Методы разработки программ</vt:lpstr>
      <vt:lpstr>Язык программирования VBA. Структурные элементы.</vt:lpstr>
      <vt:lpstr>Язык программирования VBA. Структурные элементы.</vt:lpstr>
      <vt:lpstr>Язык программирования VBA. Структурные элементы.</vt:lpstr>
      <vt:lpstr>Список рекомендованных источников</vt:lpstr>
    </vt:vector>
  </TitlesOfParts>
  <Company>RFRTA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K_L_B</dc:creator>
  <cp:lastModifiedBy>bae</cp:lastModifiedBy>
  <cp:revision>167</cp:revision>
  <cp:lastPrinted>2006-09-18T11:46:39Z</cp:lastPrinted>
  <dcterms:created xsi:type="dcterms:W3CDTF">2002-09-15T08:06:25Z</dcterms:created>
  <dcterms:modified xsi:type="dcterms:W3CDTF">2019-10-21T09:19:12Z</dcterms:modified>
</cp:coreProperties>
</file>